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60" r:id="rId5"/>
    <p:sldId id="265" r:id="rId6"/>
    <p:sldId id="263" r:id="rId7"/>
    <p:sldId id="267" r:id="rId8"/>
    <p:sldId id="264" r:id="rId9"/>
    <p:sldId id="262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DF0F7-4E8E-4BD4-BFDA-CD06EB26E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7326CC-5237-4899-B516-2F0F18DAA2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3272FA-5F19-4E06-8B19-15DA03226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13/12/2021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F390E1-755B-4F31-93F0-4D85B3120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FD5099-F392-4A7A-8AA4-2600B8C26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520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FC2BA-7EA0-41AD-8AB5-358E0C8DB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4962A-21E8-4711-8C94-504EF98B6D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1081FC-42C3-4514-ADB1-1EABDDF41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13/12/2021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2AE23C-98FC-485F-9F21-3E013D0CC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E3F907-A911-408A-AB06-BD28A72EA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6184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DAA72-8CCF-4814-9961-2D86C36EB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461034-F4AA-40C9-823D-8040EA13F4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F40AB4-3196-4A37-8CC5-47A0CD865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13/12/2021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CD19C-88DF-417F-874E-FF96996A3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70220D-7A24-4027-837C-B2174CDFD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1281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75B66-70B3-433D-8B56-01A8ADB46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97ED0-F091-4181-819A-971A9355BC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F1DAE3-518C-46ED-BAF6-44C5E3F73D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46F341-B327-40E1-8EED-536683A98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13/12/2021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BA8E0D-9172-475C-A690-D8B56A4C1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621783-D97C-4DC8-9BBC-F841D0958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896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7299D-B6EE-41C4-BE50-44462DE2F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C21CE6-BC4D-4D6D-92F8-9F1F28D607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3FE63B-A31D-4560-B5D0-D5DB1145F8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04E56A-1DB8-45CA-9F64-B6F561F771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95B422-756D-44DC-9A62-286A5579CF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487175-0388-4874-ABF2-D8456B152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13/12/2021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74538B-BD6F-4A56-A479-A97D3C9E5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32661B-F8F5-4B75-B5CD-FC121C696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536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CE6D3-31AE-41C3-8245-6A6CA02A1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69F138-8196-4882-9369-3C6231CB4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13/12/2021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AEF500-F84E-490B-B576-6A6800130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0ED19-9D1F-4ADD-9180-95146C10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8156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C60785-B0B7-46E4-B09A-11BA6DC52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13/12/2021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A69350-5D51-46B7-8410-B078E0170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A4993F-9E27-4D0A-9BC9-2EFE4BA97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7693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086E5-8CE0-40ED-961D-0B78F97C2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6DC49-E25F-4BD5-8AF2-046750C994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8CC0FC-74D9-4920-8E35-FB72D7B8A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8C124B-9CDB-4851-85A9-0CC9F73B1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13/12/2021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9243B-0077-4FDA-9EFE-39936A4F7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344981-D768-4B48-8849-8F74655DE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0565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EA54C-94B8-4F55-AA32-EA7589CD7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AC843E-519D-4E4D-89FB-6E859C8ECF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0E5294-EA6B-455E-9177-0C48D36D2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D0268A-424E-4232-86D1-4313B4F3D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13/12/2021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2CF69B-52E5-4584-A59D-44C105C13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A6EF42-B6F4-429B-A50E-7E2AFFED9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5670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25FAC-D56C-4288-B1CA-298C56C16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5F06C6-9D41-44D9-B658-2218007147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F10F0-EA0A-47DC-B570-AAD043C91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13/12/2021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CE488A-226A-41E2-B0B9-917C37677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AAF9C-5267-4105-A96C-5C87BD568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412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00933E-835C-45E3-85FA-A1C91E1C64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924868-5CFF-44F8-9213-AFBEAD58C8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C9F109-FA34-41DB-AE3D-13917C1EA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13/12/2021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C24C14-14AA-4C69-A912-B6A0F812F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3E128-5EFF-4F1D-B71D-2F67192D2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1834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339464-C59E-44DA-8A4D-24CCBD42E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7572B1-3D32-4EB3-B7A8-C989DB00C5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62C4B2-C8BF-4398-AEC6-9E94DE14DB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1222D-1497-48C5-AB7E-D38FF1BE8D50}" type="datetimeFigureOut">
              <a:rPr lang="en-GB" smtClean="0"/>
              <a:t>13/12/2021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AAAA8-B015-4476-9C0C-CE8AA6F0B8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3EA97A-3650-4644-9DD1-3C2791C35C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632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73A46-0DE7-4BDA-B877-86201B8CE3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2925" y="236538"/>
            <a:ext cx="10668000" cy="1935162"/>
          </a:xfrm>
        </p:spPr>
        <p:txBody>
          <a:bodyPr>
            <a:normAutofit/>
          </a:bodyPr>
          <a:lstStyle/>
          <a:p>
            <a:r>
              <a:rPr lang="en-GB" sz="4400" b="1" dirty="0"/>
              <a:t>Module: Introduction to Research (BMHP5005)</a:t>
            </a:r>
            <a:br>
              <a:rPr lang="en-GB" sz="4400" b="1" dirty="0"/>
            </a:br>
            <a:br>
              <a:rPr lang="en-GB" sz="4400" b="1" dirty="0"/>
            </a:br>
            <a:r>
              <a:rPr lang="en-GB" sz="4400" b="1" dirty="0"/>
              <a:t>Assessment 2: Viva Voce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AD54F1-95E5-440C-B085-1E65C00D8C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375638"/>
            <a:ext cx="9144000" cy="2085975"/>
          </a:xfrm>
        </p:spPr>
        <p:txBody>
          <a:bodyPr>
            <a:normAutofit/>
          </a:bodyPr>
          <a:lstStyle/>
          <a:p>
            <a:pPr algn="l"/>
            <a:r>
              <a:rPr lang="en-GB" sz="2800" dirty="0"/>
              <a:t>Student Name:   MAGNUS  AMADI</a:t>
            </a:r>
          </a:p>
          <a:p>
            <a:pPr algn="l"/>
            <a:endParaRPr lang="en-GB" sz="2800" dirty="0"/>
          </a:p>
          <a:p>
            <a:pPr algn="l"/>
            <a:r>
              <a:rPr lang="en-GB" sz="2800" dirty="0"/>
              <a:t>Student Number:   1921681 .</a:t>
            </a:r>
          </a:p>
        </p:txBody>
      </p:sp>
    </p:spTree>
    <p:extLst>
      <p:ext uri="{BB962C8B-B14F-4D97-AF65-F5344CB8AC3E}">
        <p14:creationId xmlns:p14="http://schemas.microsoft.com/office/powerpoint/2010/main" val="1995036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B95FD-75B9-45E4-993D-A06DD4DE0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5405F-B1B5-4DEF-B747-6D8A425C7D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This study will focus on attitudes, knowledge and beliefs of health care workers towards the use of influenza vaccination.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Aim:  To investigate, the knowledge , attitudes , beliefs of health care worker towards the influenzas vaccination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Objectives: To examine the knowledge, attitudes and  beliefs of health  workers towards influenza vaccine using published systematic literatures and to make future recommendations.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2845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E2F0E-0041-485B-A017-7B44BEB42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2EDA8-78A7-48B7-9C96-97679DE6DE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The method used in this research was a systematic literature review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The keyword used in the search was healthcare workers, attitudes, beliefs , knowledge, influenza, vaccination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PubMed, ebesco, ProQuest, science direct  data bases were used for the search.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Inclusion criteria  were articles published in English, empirical studies, articles published  2011 – 2021.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Exclusion criteria ,met analysis, reviewed systematic articles</a:t>
            </a:r>
          </a:p>
        </p:txBody>
      </p:sp>
    </p:spTree>
    <p:extLst>
      <p:ext uri="{BB962C8B-B14F-4D97-AF65-F5344CB8AC3E}">
        <p14:creationId xmlns:p14="http://schemas.microsoft.com/office/powerpoint/2010/main" val="2274947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0EAA8-394C-495A-8ADE-02A487113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96875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Literature Review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E015688-109E-44EE-8228-480161D6B8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4303879"/>
              </p:ext>
            </p:extLst>
          </p:nvPr>
        </p:nvGraphicFramePr>
        <p:xfrm>
          <a:off x="390617" y="762000"/>
          <a:ext cx="10661341" cy="6876857"/>
        </p:xfrm>
        <a:graphic>
          <a:graphicData uri="http://schemas.openxmlformats.org/drawingml/2006/table">
            <a:tbl>
              <a:tblPr firstRow="1" firstCol="1" bandRow="1"/>
              <a:tblGrid>
                <a:gridCol w="1899822">
                  <a:extLst>
                    <a:ext uri="{9D8B030D-6E8A-4147-A177-3AD203B41FA5}">
                      <a16:colId xmlns:a16="http://schemas.microsoft.com/office/drawing/2014/main" val="2791120806"/>
                    </a:ext>
                  </a:extLst>
                </a:gridCol>
                <a:gridCol w="2754635">
                  <a:extLst>
                    <a:ext uri="{9D8B030D-6E8A-4147-A177-3AD203B41FA5}">
                      <a16:colId xmlns:a16="http://schemas.microsoft.com/office/drawing/2014/main" val="3589850242"/>
                    </a:ext>
                  </a:extLst>
                </a:gridCol>
                <a:gridCol w="2498559">
                  <a:extLst>
                    <a:ext uri="{9D8B030D-6E8A-4147-A177-3AD203B41FA5}">
                      <a16:colId xmlns:a16="http://schemas.microsoft.com/office/drawing/2014/main" val="2229489048"/>
                    </a:ext>
                  </a:extLst>
                </a:gridCol>
                <a:gridCol w="3508325">
                  <a:extLst>
                    <a:ext uri="{9D8B030D-6E8A-4147-A177-3AD203B41FA5}">
                      <a16:colId xmlns:a16="http://schemas.microsoft.com/office/drawing/2014/main" val="2241838310"/>
                    </a:ext>
                  </a:extLst>
                </a:gridCol>
              </a:tblGrid>
              <a:tr h="506192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Author(s), title, and year of publication</a:t>
                      </a:r>
                      <a:endParaRPr lang="en-GB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Aim of study</a:t>
                      </a:r>
                      <a:endParaRPr lang="en-GB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 u="none" strike="noStrik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Methods and Sample size and characteristics</a:t>
                      </a:r>
                      <a:endParaRPr lang="en-GB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 u="none" strike="noStrik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Summary of main findings</a:t>
                      </a:r>
                      <a:endParaRPr lang="en-GB" sz="1400" b="0" i="0" u="none" strike="noStrike" dirty="0">
                        <a:effectLst/>
                        <a:latin typeface="+mn-lt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 u="none" strike="noStrik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1238234"/>
                  </a:ext>
                </a:extLst>
              </a:tr>
              <a:tr h="2193252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Mytton et al., 2013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Knowledge, attitudes and beliefs of health care workers towards influenza vaccination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Arial" panose="020B0604020202020204" pitchFamily="34" charset="0"/>
                        </a:rPr>
                        <a:t>2013</a:t>
                      </a: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aim of this study is to access the attitudes, knowledge, and opinions of health care professionals regarding influenza vaccine administered as part of occupational health.</a:t>
                      </a: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online survey was used for data collection.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Sample size is 998 participants.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Healthcare workers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Age was between 28 -40 years.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Benefits of vaccines outweighs the risk and inconveniences.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Belief that influenzas poses risk was a major concern for health care workers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0155844"/>
                  </a:ext>
                </a:extLst>
              </a:tr>
              <a:tr h="3099712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Chen, Hawkins,Patel and Aspinall 2012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Factors influencing uptake of influenza  vaccine  amongst healthcare workers in regional paediatric centre: Lessons for improving vaccination rates. 2012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goal of this study is to examine  the uptake of influenza vaccine among health care staff in a big children hospital in relation to their attitudes, knowledge and factors impacting on vaccine uptake.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questionnaires survey was used for data's collection.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sample size was 260 participants. 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Health care workers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Ages was between  17-64</a:t>
                      </a: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Knowledge , attitudes , beliefs  and accessibility of vaccine  was a major reason for unvaccination.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Common reason for vaccine uptake was due to perceived risk of contracting influenza.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7087224"/>
                  </a:ext>
                </a:extLst>
              </a:tr>
              <a:tr h="288182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1580069"/>
                  </a:ext>
                </a:extLst>
              </a:tr>
              <a:tr h="288182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 u="none" strike="noStrike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 u="none" strike="noStrike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 u="none" strike="noStrike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7555704"/>
                  </a:ext>
                </a:extLst>
              </a:tr>
              <a:tr h="341279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 u="none" strike="noStrike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 u="none" strike="noStrike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 u="none" strike="noStrike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.,l. 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30589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9340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72CDE75D-7550-49D8-964B-56D831BE52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303143"/>
              </p:ext>
            </p:extLst>
          </p:nvPr>
        </p:nvGraphicFramePr>
        <p:xfrm>
          <a:off x="654014" y="221942"/>
          <a:ext cx="10883972" cy="3596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3582">
                  <a:extLst>
                    <a:ext uri="{9D8B030D-6E8A-4147-A177-3AD203B41FA5}">
                      <a16:colId xmlns:a16="http://schemas.microsoft.com/office/drawing/2014/main" val="353913440"/>
                    </a:ext>
                  </a:extLst>
                </a:gridCol>
                <a:gridCol w="2473735">
                  <a:extLst>
                    <a:ext uri="{9D8B030D-6E8A-4147-A177-3AD203B41FA5}">
                      <a16:colId xmlns:a16="http://schemas.microsoft.com/office/drawing/2014/main" val="4003158813"/>
                    </a:ext>
                  </a:extLst>
                </a:gridCol>
                <a:gridCol w="2473735">
                  <a:extLst>
                    <a:ext uri="{9D8B030D-6E8A-4147-A177-3AD203B41FA5}">
                      <a16:colId xmlns:a16="http://schemas.microsoft.com/office/drawing/2014/main" val="4249916459"/>
                    </a:ext>
                  </a:extLst>
                </a:gridCol>
                <a:gridCol w="3592920">
                  <a:extLst>
                    <a:ext uri="{9D8B030D-6E8A-4147-A177-3AD203B41FA5}">
                      <a16:colId xmlns:a16="http://schemas.microsoft.com/office/drawing/2014/main" val="4206761819"/>
                    </a:ext>
                  </a:extLst>
                </a:gridCol>
              </a:tblGrid>
              <a:tr h="4527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Author(s), title, and year of publication</a:t>
                      </a:r>
                      <a:endParaRPr lang="en-GB" sz="1600" b="0" i="0" u="none" strike="noStrike" dirty="0">
                        <a:effectLst/>
                        <a:latin typeface="+mn-lt"/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Aim of study</a:t>
                      </a:r>
                      <a:endParaRPr lang="en-GB" sz="1600" b="0" i="0" u="none" strike="noStrike" dirty="0">
                        <a:effectLst/>
                        <a:latin typeface="+mn-lt"/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Methods and Sample size and characteristics</a:t>
                      </a:r>
                      <a:endParaRPr lang="en-GB" sz="1600" b="0" i="0" u="none" strike="noStrike" dirty="0">
                        <a:effectLst/>
                        <a:latin typeface="+mn-lt"/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Summary of main findings</a:t>
                      </a:r>
                      <a:endParaRPr lang="en-GB" sz="1600" b="0" i="0" u="none" strike="noStrike" dirty="0">
                        <a:effectLst/>
                        <a:latin typeface="+mn-lt"/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2450391"/>
                  </a:ext>
                </a:extLst>
              </a:tr>
              <a:tr h="487080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vallée-Tourangeau et al., 2018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Motors of influenza vaccination uptake and vaccination advocacy in healthcare workers: Development and validation of two short scales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0" i="0" u="none" strike="noStrike" dirty="0">
                          <a:effectLst/>
                          <a:latin typeface="Arial" panose="020B0604020202020204" pitchFamily="34" charset="0"/>
                        </a:rPr>
                        <a:t>2018</a:t>
                      </a: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none" strike="noStrike" dirty="0">
                          <a:effectLst/>
                          <a:latin typeface="Arial" panose="020B0604020202020204" pitchFamily="34" charset="0"/>
                        </a:rPr>
                        <a:t>Aim of study was to evaluate the attitude, beliefs and knowledge of health care workers towards influenza vaccine ,using the cognitive model of empowerment .(CME)</a:t>
                      </a: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0" i="0" u="none" strike="noStrike" dirty="0">
                          <a:effectLst/>
                          <a:latin typeface="Arial" panose="020B0604020202020204" pitchFamily="34" charset="0"/>
                        </a:rPr>
                        <a:t>Questionnaire was used for data's collection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0" i="0" u="none" strike="noStrike" dirty="0">
                          <a:effectLst/>
                          <a:latin typeface="Arial" panose="020B0604020202020204" pitchFamily="34" charset="0"/>
                        </a:rPr>
                        <a:t>Sample size was 784 participants.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0" i="0" u="none" strike="noStrike" dirty="0">
                          <a:effectLst/>
                          <a:latin typeface="Arial" panose="020B0604020202020204" pitchFamily="34" charset="0"/>
                        </a:rPr>
                        <a:t> Healthcare workers 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0" i="0" u="none" strike="noStrike" dirty="0">
                          <a:effectLst/>
                          <a:latin typeface="Arial" panose="020B0604020202020204" pitchFamily="34" charset="0"/>
                        </a:rPr>
                        <a:t>Ages between 18-65 years.   </a:t>
                      </a: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none" strike="noStrike" dirty="0">
                          <a:effectLst/>
                          <a:latin typeface="Arial" panose="020B0604020202020204" pitchFamily="34" charset="0"/>
                        </a:rPr>
                        <a:t>Knowledge about the vaccine was an important reason for vaccine uptake and autotomy in the vaccination decision.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0715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6195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B7B18-A401-4BEB-9851-132F7EA50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Results.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1595DED-5714-441E-91EB-49BA2E052C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All three studies had a common themes of knowledge, attitudes and beliefs.</a:t>
            </a:r>
          </a:p>
          <a:p>
            <a:r>
              <a:rPr lang="en-GB" dirty="0"/>
              <a:t>Unvaccination was largely due to a lack of knowledge, attitudes and vaccine accessibility.</a:t>
            </a:r>
          </a:p>
          <a:p>
            <a:r>
              <a:rPr lang="en-GB" dirty="0"/>
              <a:t>Knowledge of the vaccine was an essential reason in vaccine uptake and autonomy in the vaccination decision.</a:t>
            </a:r>
          </a:p>
          <a:p>
            <a:r>
              <a:rPr lang="en-GB" dirty="0"/>
              <a:t>The fear of  contracting influenza was a common cause for vaccination uptake.</a:t>
            </a:r>
          </a:p>
          <a:p>
            <a:r>
              <a:rPr lang="en-GB" dirty="0"/>
              <a:t>The belief that influenza poses a risk was a prominent worry for  staff.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7209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7CDE8-0DE0-405B-B411-7A0439243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03859B-F940-43FD-96EA-B0C84F685F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Understanding the reasons and characteristics of health care workers(HCW), who were vaccinated may be crucial to enhance vaccine uptake.</a:t>
            </a:r>
          </a:p>
          <a:p>
            <a:r>
              <a:rPr lang="en-GB" dirty="0"/>
              <a:t>Future immunisations campaign will benefit HCW and patients.</a:t>
            </a:r>
          </a:p>
          <a:p>
            <a:r>
              <a:rPr lang="en-GB" dirty="0"/>
              <a:t>The unvaccinated groups are very important for enhancing vaccination uptake.</a:t>
            </a:r>
          </a:p>
          <a:p>
            <a:r>
              <a:rPr lang="en-GB"/>
              <a:t>Educating </a:t>
            </a:r>
            <a:r>
              <a:rPr lang="en-GB" dirty="0"/>
              <a:t>staff on the need of protecting themselves and their patients from influenza as well as addressing their safety and side effects concerns and debunk myths.</a:t>
            </a:r>
          </a:p>
        </p:txBody>
      </p:sp>
    </p:spTree>
    <p:extLst>
      <p:ext uri="{BB962C8B-B14F-4D97-AF65-F5344CB8AC3E}">
        <p14:creationId xmlns:p14="http://schemas.microsoft.com/office/powerpoint/2010/main" val="1377384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B7B18-A401-4BEB-9851-132F7EA50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5E790-DB23-4A3D-ABAC-1F7706960B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Healthcare workers knowledge , attitudes, belief as well as vaccine access and education may  help enhance vaccine uptake.</a:t>
            </a:r>
          </a:p>
        </p:txBody>
      </p:sp>
    </p:spTree>
    <p:extLst>
      <p:ext uri="{BB962C8B-B14F-4D97-AF65-F5344CB8AC3E}">
        <p14:creationId xmlns:p14="http://schemas.microsoft.com/office/powerpoint/2010/main" val="312729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694D9-AFA4-4E03-B587-B523317FE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495F6A-65A2-4AA0-99F0-C1CE50AEC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76200">
              <a:lnSpc>
                <a:spcPts val="1800"/>
              </a:lnSpc>
            </a:pPr>
            <a:r>
              <a:rPr lang="en-GB" sz="1800" b="1" dirty="0">
                <a:solidFill>
                  <a:srgbClr val="666666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 </a:t>
            </a:r>
            <a:r>
              <a:rPr lang="en-GB" sz="18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Chen, S., Hawkins, G., Aspinall, E. and Patel, N., (2012) Factors influencing uptake of influenza A (H1N1) vaccine amongst healthcare workers in a regional paediatric centre: Lessons for improving vaccination rates. </a:t>
            </a:r>
            <a:r>
              <a:rPr lang="en-GB" sz="1800" i="1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Vaccine</a:t>
            </a:r>
            <a:r>
              <a:rPr lang="en-GB" sz="18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, 30(2), pp.493-497.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76200">
              <a:lnSpc>
                <a:spcPts val="1800"/>
              </a:lnSpc>
            </a:pPr>
            <a:r>
              <a:rPr lang="en-GB" sz="18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800" b="1" dirty="0">
                <a:solidFill>
                  <a:srgbClr val="666666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 </a:t>
            </a:r>
            <a:r>
              <a:rPr lang="en-GB" sz="18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Mytton, O., O'Moore, E., Sparkes, T., Baxi, R. and Abid, M.,( 2013) Knowledge, attitudes and beliefs of health care workers towards influenza vaccination. </a:t>
            </a:r>
            <a:r>
              <a:rPr lang="en-GB" sz="1800" i="1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Occupational Medicine</a:t>
            </a:r>
            <a:r>
              <a:rPr lang="en-GB" sz="18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, 63(3), pp.189-195.</a:t>
            </a:r>
          </a:p>
          <a:p>
            <a:endParaRPr lang="en-GB" sz="1800" dirty="0">
              <a:solidFill>
                <a:srgbClr val="000000"/>
              </a:solidFill>
              <a:latin typeface="Open Sans" panose="020B0606030504020204" pitchFamily="34" charset="0"/>
              <a:ea typeface="Times New Roman" panose="02020603050405020304" pitchFamily="18" charset="0"/>
            </a:endParaRPr>
          </a:p>
          <a:p>
            <a:pPr indent="-76200">
              <a:lnSpc>
                <a:spcPts val="1800"/>
              </a:lnSpc>
            </a:pPr>
            <a:r>
              <a:rPr lang="en-GB" sz="18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Vallée-Tourangeau, G., Promberger, M., Moon, K., Wheelock, A., Sirota, M., Norton, C. and Sevdalis, N., 2018. Motors of influenza vaccination uptake and vaccination advocacy in healthcare workers: Development and validation of two short scales. </a:t>
            </a:r>
            <a:r>
              <a:rPr lang="en-GB" sz="1800" i="1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Vaccine</a:t>
            </a:r>
            <a:r>
              <a:rPr lang="en-GB" sz="18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, 36(44), pp.6540-6545.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ts val="1800"/>
              </a:lnSpc>
            </a:pPr>
            <a:r>
              <a:rPr lang="en-GB" sz="18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41481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B373C-A6B9-4392-A1E6-DAE1C6849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97AAC6-384B-46C9-AE00-B4FCA0F834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55199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1049</TotalTime>
  <Words>858</Words>
  <Application>Microsoft Office PowerPoint</Application>
  <PresentationFormat>Widescreen</PresentationFormat>
  <Paragraphs>100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Open Sans</vt:lpstr>
      <vt:lpstr>Times New Roman</vt:lpstr>
      <vt:lpstr>Office Theme</vt:lpstr>
      <vt:lpstr>Module: Introduction to Research (BMHP5005)  Assessment 2: Viva Voce</vt:lpstr>
      <vt:lpstr>Introduction</vt:lpstr>
      <vt:lpstr>Methods</vt:lpstr>
      <vt:lpstr>Literature Review</vt:lpstr>
      <vt:lpstr>PowerPoint Presentation</vt:lpstr>
      <vt:lpstr>Results.</vt:lpstr>
      <vt:lpstr>Discussions.</vt:lpstr>
      <vt:lpstr>Conclusion</vt:lpstr>
      <vt:lpstr>References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Barbara Chinyani</dc:creator>
  <cp:lastModifiedBy>magnus amadi</cp:lastModifiedBy>
  <cp:revision>139</cp:revision>
  <dcterms:created xsi:type="dcterms:W3CDTF">2020-04-30T09:56:57Z</dcterms:created>
  <dcterms:modified xsi:type="dcterms:W3CDTF">2021-12-13T10:06:29Z</dcterms:modified>
</cp:coreProperties>
</file>