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80"/>
  </p:notesMasterIdLst>
  <p:handoutMasterIdLst>
    <p:handoutMasterId r:id="rId81"/>
  </p:handoutMasterIdLst>
  <p:sldIdLst>
    <p:sldId id="256" r:id="rId5"/>
    <p:sldId id="307" r:id="rId6"/>
    <p:sldId id="1107" r:id="rId7"/>
    <p:sldId id="655" r:id="rId8"/>
    <p:sldId id="1128" r:id="rId9"/>
    <p:sldId id="1126" r:id="rId10"/>
    <p:sldId id="373" r:id="rId11"/>
    <p:sldId id="771" r:id="rId12"/>
    <p:sldId id="1134" r:id="rId13"/>
    <p:sldId id="1135" r:id="rId14"/>
    <p:sldId id="1127" r:id="rId15"/>
    <p:sldId id="1110" r:id="rId16"/>
    <p:sldId id="1071" r:id="rId17"/>
    <p:sldId id="1138" r:id="rId18"/>
    <p:sldId id="587" r:id="rId19"/>
    <p:sldId id="672" r:id="rId20"/>
    <p:sldId id="670" r:id="rId21"/>
    <p:sldId id="671" r:id="rId22"/>
    <p:sldId id="762" r:id="rId23"/>
    <p:sldId id="1108" r:id="rId24"/>
    <p:sldId id="1085" r:id="rId25"/>
    <p:sldId id="1099" r:id="rId26"/>
    <p:sldId id="1100" r:id="rId27"/>
    <p:sldId id="1140" r:id="rId28"/>
    <p:sldId id="1133" r:id="rId29"/>
    <p:sldId id="1141" r:id="rId30"/>
    <p:sldId id="1142" r:id="rId31"/>
    <p:sldId id="1143" r:id="rId32"/>
    <p:sldId id="1146" r:id="rId33"/>
    <p:sldId id="1144" r:id="rId34"/>
    <p:sldId id="1145" r:id="rId35"/>
    <p:sldId id="1147" r:id="rId36"/>
    <p:sldId id="1148" r:id="rId37"/>
    <p:sldId id="1149" r:id="rId38"/>
    <p:sldId id="1150" r:id="rId39"/>
    <p:sldId id="1139" r:id="rId40"/>
    <p:sldId id="302" r:id="rId41"/>
    <p:sldId id="304" r:id="rId42"/>
    <p:sldId id="306" r:id="rId43"/>
    <p:sldId id="308" r:id="rId44"/>
    <p:sldId id="761" r:id="rId45"/>
    <p:sldId id="1095" r:id="rId46"/>
    <p:sldId id="1129" r:id="rId47"/>
    <p:sldId id="439" r:id="rId48"/>
    <p:sldId id="1096" r:id="rId49"/>
    <p:sldId id="1101" r:id="rId50"/>
    <p:sldId id="669" r:id="rId51"/>
    <p:sldId id="1114" r:id="rId52"/>
    <p:sldId id="1115" r:id="rId53"/>
    <p:sldId id="1116" r:id="rId54"/>
    <p:sldId id="1118" r:id="rId55"/>
    <p:sldId id="1117" r:id="rId56"/>
    <p:sldId id="480" r:id="rId57"/>
    <p:sldId id="1130" r:id="rId58"/>
    <p:sldId id="1120" r:id="rId59"/>
    <p:sldId id="493" r:id="rId60"/>
    <p:sldId id="1151" r:id="rId61"/>
    <p:sldId id="1106" r:id="rId62"/>
    <p:sldId id="1121" r:id="rId63"/>
    <p:sldId id="854" r:id="rId64"/>
    <p:sldId id="446" r:id="rId65"/>
    <p:sldId id="447" r:id="rId66"/>
    <p:sldId id="448" r:id="rId67"/>
    <p:sldId id="449" r:id="rId68"/>
    <p:sldId id="450" r:id="rId69"/>
    <p:sldId id="451" r:id="rId70"/>
    <p:sldId id="452" r:id="rId71"/>
    <p:sldId id="453" r:id="rId72"/>
    <p:sldId id="1113" r:id="rId73"/>
    <p:sldId id="1037" r:id="rId74"/>
    <p:sldId id="1038" r:id="rId75"/>
    <p:sldId id="1152" r:id="rId76"/>
    <p:sldId id="1072" r:id="rId77"/>
    <p:sldId id="1132" r:id="rId78"/>
    <p:sldId id="1136" r:id="rId79"/>
  </p:sldIdLst>
  <p:sldSz cx="9144000" cy="6858000" type="screen4x3"/>
  <p:notesSz cx="9928225" cy="67976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0000"/>
    <a:srgbClr val="6F9C12"/>
    <a:srgbClr val="FFC000"/>
    <a:srgbClr val="095BA6"/>
    <a:srgbClr val="0082B7"/>
    <a:srgbClr val="2D3701"/>
    <a:srgbClr val="339966"/>
    <a:srgbClr val="B71A1D"/>
    <a:srgbClr val="FEC436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434" autoAdjust="0"/>
  </p:normalViewPr>
  <p:slideViewPr>
    <p:cSldViewPr>
      <p:cViewPr varScale="1">
        <p:scale>
          <a:sx n="115" d="100"/>
          <a:sy n="115" d="100"/>
        </p:scale>
        <p:origin x="1530" y="108"/>
      </p:cViewPr>
      <p:guideLst>
        <p:guide orient="horz" pos="2160"/>
        <p:guide pos="2880"/>
      </p:guideLst>
    </p:cSldViewPr>
  </p:slideViewPr>
  <p:notesTextViewPr>
    <p:cViewPr>
      <p:scale>
        <a:sx n="200" d="100"/>
        <a:sy n="200" d="100"/>
      </p:scale>
      <p:origin x="0" y="0"/>
    </p:cViewPr>
  </p:notesTextViewPr>
  <p:sorterViewPr>
    <p:cViewPr>
      <p:scale>
        <a:sx n="100" d="100"/>
        <a:sy n="100" d="100"/>
      </p:scale>
      <p:origin x="0" y="-1212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76" Type="http://schemas.openxmlformats.org/officeDocument/2006/relationships/slide" Target="slides/slide72.xml"/><Relationship Id="rId84" Type="http://schemas.openxmlformats.org/officeDocument/2006/relationships/theme" Target="theme/theme1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74" Type="http://schemas.openxmlformats.org/officeDocument/2006/relationships/slide" Target="slides/slide70.xml"/><Relationship Id="rId79" Type="http://schemas.openxmlformats.org/officeDocument/2006/relationships/slide" Target="slides/slide75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82" Type="http://schemas.openxmlformats.org/officeDocument/2006/relationships/presProps" Target="presProps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77" Type="http://schemas.openxmlformats.org/officeDocument/2006/relationships/slide" Target="slides/slide73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80" Type="http://schemas.openxmlformats.org/officeDocument/2006/relationships/notesMaster" Target="notesMasters/notesMaster1.xml"/><Relationship Id="rId85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83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81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image" Target="../media/image7.png"/><Relationship Id="rId4" Type="http://schemas.openxmlformats.org/officeDocument/2006/relationships/image" Target="../media/image10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4302231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623699" y="0"/>
            <a:ext cx="4302231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EF6B1C-32C5-488E-AABF-18BB16A4F6B6}" type="datetimeFigureOut">
              <a:rPr lang="en-US" smtClean="0"/>
              <a:t>11/12/2020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6456611"/>
            <a:ext cx="4302231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623699" y="6456611"/>
            <a:ext cx="4302231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241BC4-7064-41F9-8CDD-40E6394C55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8424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2" y="0"/>
            <a:ext cx="4303005" cy="34010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622903" y="0"/>
            <a:ext cx="4303005" cy="34010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E386B7-CC4B-4CBB-AB7E-1F21FE8F80F0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263900" y="509588"/>
            <a:ext cx="3400425" cy="25495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92824" y="3229331"/>
            <a:ext cx="7942580" cy="30587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2" y="6456487"/>
            <a:ext cx="4303005" cy="34010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622903" y="6456487"/>
            <a:ext cx="4303005" cy="34010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F34E38-6FCD-4994-9A1A-A0ED212F53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8635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F34E38-6FCD-4994-9A1A-A0ED212F537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5261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F34E38-6FCD-4994-9A1A-A0ED212F537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5615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F34E38-6FCD-4994-9A1A-A0ED212F537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2213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0750" eaLnBrk="0" hangingPunct="0"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1pPr>
            <a:lvl2pPr marL="742950" indent="-285750" defTabSz="920750" eaLnBrk="0" hangingPunct="0"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2pPr>
            <a:lvl3pPr marL="1143000" indent="-228600" defTabSz="920750" eaLnBrk="0" hangingPunct="0"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3pPr>
            <a:lvl4pPr marL="1600200" indent="-228600" defTabSz="920750" eaLnBrk="0" hangingPunct="0"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4pPr>
            <a:lvl5pPr marL="2057400" indent="-228600" defTabSz="920750" eaLnBrk="0" hangingPunct="0"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5pPr>
            <a:lvl6pPr marL="25146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6pPr>
            <a:lvl7pPr marL="29718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7pPr>
            <a:lvl8pPr marL="34290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8pPr>
            <a:lvl9pPr marL="38862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9pPr>
          </a:lstStyle>
          <a:p>
            <a:pPr eaLnBrk="1" hangingPunct="1"/>
            <a:fld id="{D34C26F8-0065-4709-9AC4-F484C2969B13}" type="slidenum">
              <a:rPr lang="en-US" altLang="en-US" sz="1200" smtClean="0"/>
              <a:pPr eaLnBrk="1" hangingPunct="1"/>
              <a:t>4</a:t>
            </a:fld>
            <a:endParaRPr lang="en-US" altLang="en-US" sz="1200" dirty="0"/>
          </a:p>
        </p:txBody>
      </p:sp>
      <p:sp>
        <p:nvSpPr>
          <p:cNvPr id="890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88975"/>
            <a:ext cx="4562475" cy="3422650"/>
          </a:xfrm>
          <a:ln/>
        </p:spPr>
      </p:sp>
      <p:sp>
        <p:nvSpPr>
          <p:cNvPr id="890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5796" y="4345984"/>
            <a:ext cx="5027506" cy="3848746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9881" tIns="44940" rIns="89881" bIns="44940"/>
          <a:lstStyle/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225952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F34E38-6FCD-4994-9A1A-A0ED212F537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0364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F34E38-6FCD-4994-9A1A-A0ED212F537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6354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AEBF128-B2A3-4EA4-AA2D-CD7F19EB79D3}" type="slidenum">
              <a:rPr lang="en-GB"/>
              <a:pPr/>
              <a:t>9</a:t>
            </a:fld>
            <a:endParaRPr lang="en-GB"/>
          </a:p>
        </p:txBody>
      </p:sp>
      <p:sp>
        <p:nvSpPr>
          <p:cNvPr id="2283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0900" y="744538"/>
            <a:ext cx="4962525" cy="3722687"/>
          </a:xfrm>
          <a:ln/>
        </p:spPr>
      </p:sp>
      <p:sp>
        <p:nvSpPr>
          <p:cNvPr id="2283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09844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4ED81F4-2D49-4F5B-A828-568DD6054440}" type="slidenum">
              <a:rPr lang="en-GB"/>
              <a:pPr/>
              <a:t>10</a:t>
            </a:fld>
            <a:endParaRPr lang="en-GB"/>
          </a:p>
        </p:txBody>
      </p:sp>
      <p:sp>
        <p:nvSpPr>
          <p:cNvPr id="2304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0900" y="744538"/>
            <a:ext cx="4962525" cy="3722687"/>
          </a:xfrm>
          <a:ln/>
        </p:spPr>
      </p:sp>
      <p:sp>
        <p:nvSpPr>
          <p:cNvPr id="2304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0851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F34E38-6FCD-4994-9A1A-A0ED212F537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4825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3E9CA3B-6BDE-4ABF-8CF2-D0D0F8428BA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CD2F80B-C68A-4D95-B647-63226183E4D5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953346" name="Rectangle 2">
            <a:extLst>
              <a:ext uri="{FF2B5EF4-FFF2-40B4-BE49-F238E27FC236}">
                <a16:creationId xmlns:a16="http://schemas.microsoft.com/office/drawing/2014/main" id="{3435BE53-D19F-4EF6-998F-4059F985E21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53347" name="Rectangle 3">
            <a:extLst>
              <a:ext uri="{FF2B5EF4-FFF2-40B4-BE49-F238E27FC236}">
                <a16:creationId xmlns:a16="http://schemas.microsoft.com/office/drawing/2014/main" id="{5E82D998-07C9-4C64-91F5-A71CD812F8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23769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3E9CA3B-6BDE-4ABF-8CF2-D0D0F8428BA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CD2F80B-C68A-4D95-B647-63226183E4D5}" type="slidenum">
              <a:rPr lang="en-US" altLang="en-US"/>
              <a:pPr/>
              <a:t>16</a:t>
            </a:fld>
            <a:endParaRPr lang="en-US" altLang="en-US"/>
          </a:p>
        </p:txBody>
      </p:sp>
      <p:sp>
        <p:nvSpPr>
          <p:cNvPr id="953346" name="Rectangle 2">
            <a:extLst>
              <a:ext uri="{FF2B5EF4-FFF2-40B4-BE49-F238E27FC236}">
                <a16:creationId xmlns:a16="http://schemas.microsoft.com/office/drawing/2014/main" id="{3435BE53-D19F-4EF6-998F-4059F985E21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53347" name="Rectangle 3">
            <a:extLst>
              <a:ext uri="{FF2B5EF4-FFF2-40B4-BE49-F238E27FC236}">
                <a16:creationId xmlns:a16="http://schemas.microsoft.com/office/drawing/2014/main" id="{5E82D998-07C9-4C64-91F5-A71CD812F8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0056841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3E9CA3B-6BDE-4ABF-8CF2-D0D0F8428BA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CD2F80B-C68A-4D95-B647-63226183E4D5}" type="slidenum">
              <a:rPr lang="en-US" altLang="en-US"/>
              <a:pPr/>
              <a:t>17</a:t>
            </a:fld>
            <a:endParaRPr lang="en-US" altLang="en-US"/>
          </a:p>
        </p:txBody>
      </p:sp>
      <p:sp>
        <p:nvSpPr>
          <p:cNvPr id="953346" name="Rectangle 2">
            <a:extLst>
              <a:ext uri="{FF2B5EF4-FFF2-40B4-BE49-F238E27FC236}">
                <a16:creationId xmlns:a16="http://schemas.microsoft.com/office/drawing/2014/main" id="{3435BE53-D19F-4EF6-998F-4059F985E21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53347" name="Rectangle 3">
            <a:extLst>
              <a:ext uri="{FF2B5EF4-FFF2-40B4-BE49-F238E27FC236}">
                <a16:creationId xmlns:a16="http://schemas.microsoft.com/office/drawing/2014/main" id="{5E82D998-07C9-4C64-91F5-A71CD812F8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329278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3E9CA3B-6BDE-4ABF-8CF2-D0D0F8428BA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CD2F80B-C68A-4D95-B647-63226183E4D5}" type="slidenum">
              <a:rPr lang="en-US" altLang="en-US"/>
              <a:pPr/>
              <a:t>18</a:t>
            </a:fld>
            <a:endParaRPr lang="en-US" altLang="en-US"/>
          </a:p>
        </p:txBody>
      </p:sp>
      <p:sp>
        <p:nvSpPr>
          <p:cNvPr id="953346" name="Rectangle 2">
            <a:extLst>
              <a:ext uri="{FF2B5EF4-FFF2-40B4-BE49-F238E27FC236}">
                <a16:creationId xmlns:a16="http://schemas.microsoft.com/office/drawing/2014/main" id="{3435BE53-D19F-4EF6-998F-4059F985E21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53347" name="Rectangle 3">
            <a:extLst>
              <a:ext uri="{FF2B5EF4-FFF2-40B4-BE49-F238E27FC236}">
                <a16:creationId xmlns:a16="http://schemas.microsoft.com/office/drawing/2014/main" id="{5E82D998-07C9-4C64-91F5-A71CD812F8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0757333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0356E9F-0764-49A8-AD24-2E00B4B64BB3}" type="slidenum">
              <a:rPr lang="en-US" smtClean="0">
                <a:cs typeface="Times New Roman" pitchFamily="18" charset="0"/>
              </a:rPr>
              <a:pPr/>
              <a:t>22</a:t>
            </a:fld>
            <a:endParaRPr lang="en-US">
              <a:cs typeface="Times New Roman" pitchFamily="18" charset="0"/>
            </a:endParaRPr>
          </a:p>
        </p:txBody>
      </p:sp>
      <p:sp>
        <p:nvSpPr>
          <p:cNvPr id="78851" name="Text Box 2"/>
          <p:cNvSpPr txBox="1">
            <a:spLocks noChangeArrowheads="1"/>
          </p:cNvSpPr>
          <p:nvPr/>
        </p:nvSpPr>
        <p:spPr bwMode="auto">
          <a:xfrm>
            <a:off x="1405845" y="448798"/>
            <a:ext cx="5623362" cy="2248898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lIns="91433" tIns="45717" rIns="91433" bIns="45717" anchor="ctr"/>
          <a:lstStyle/>
          <a:p>
            <a:endParaRPr lang="en-GB"/>
          </a:p>
        </p:txBody>
      </p:sp>
      <p:sp>
        <p:nvSpPr>
          <p:cNvPr id="78852" name="Rectangle 3"/>
          <p:cNvSpPr>
            <a:spLocks noGrp="1" noChangeArrowheads="1"/>
          </p:cNvSpPr>
          <p:nvPr>
            <p:ph type="body"/>
          </p:nvPr>
        </p:nvSpPr>
        <p:spPr>
          <a:xfrm>
            <a:off x="843507" y="2848388"/>
            <a:ext cx="6722743" cy="2697694"/>
          </a:xfrm>
          <a:noFill/>
          <a:ln/>
        </p:spPr>
        <p:txBody>
          <a:bodyPr wrap="none" anchor="ctr"/>
          <a:lstStyle/>
          <a:p>
            <a:pPr eaLnBrk="1" hangingPunct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80956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0356E9F-0764-49A8-AD24-2E00B4B64BB3}" type="slidenum">
              <a:rPr lang="en-US" smtClean="0">
                <a:cs typeface="Times New Roman" pitchFamily="18" charset="0"/>
              </a:rPr>
              <a:pPr/>
              <a:t>23</a:t>
            </a:fld>
            <a:endParaRPr lang="en-US">
              <a:cs typeface="Times New Roman" pitchFamily="18" charset="0"/>
            </a:endParaRPr>
          </a:p>
        </p:txBody>
      </p:sp>
      <p:sp>
        <p:nvSpPr>
          <p:cNvPr id="78851" name="Text Box 2"/>
          <p:cNvSpPr txBox="1">
            <a:spLocks noChangeArrowheads="1"/>
          </p:cNvSpPr>
          <p:nvPr/>
        </p:nvSpPr>
        <p:spPr bwMode="auto">
          <a:xfrm>
            <a:off x="1405845" y="448798"/>
            <a:ext cx="5623362" cy="2248898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lIns="91433" tIns="45717" rIns="91433" bIns="45717" anchor="ctr"/>
          <a:lstStyle/>
          <a:p>
            <a:endParaRPr lang="en-GB"/>
          </a:p>
        </p:txBody>
      </p:sp>
      <p:sp>
        <p:nvSpPr>
          <p:cNvPr id="78852" name="Rectangle 3"/>
          <p:cNvSpPr>
            <a:spLocks noGrp="1" noChangeArrowheads="1"/>
          </p:cNvSpPr>
          <p:nvPr>
            <p:ph type="body"/>
          </p:nvPr>
        </p:nvSpPr>
        <p:spPr>
          <a:xfrm>
            <a:off x="843507" y="2848388"/>
            <a:ext cx="6722743" cy="2697694"/>
          </a:xfrm>
          <a:noFill/>
          <a:ln/>
        </p:spPr>
        <p:txBody>
          <a:bodyPr wrap="none" anchor="ctr"/>
          <a:lstStyle/>
          <a:p>
            <a:pPr eaLnBrk="1" hangingPunct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0927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7CDDA83-A33C-42E1-93A9-B893908A15BC}" type="slidenum">
              <a:rPr lang="en-GB"/>
              <a:pPr/>
              <a:t>24</a:t>
            </a:fld>
            <a:endParaRPr lang="en-GB"/>
          </a:p>
        </p:txBody>
      </p:sp>
      <p:sp>
        <p:nvSpPr>
          <p:cNvPr id="2365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0900" y="744538"/>
            <a:ext cx="4962525" cy="3722687"/>
          </a:xfrm>
          <a:ln/>
        </p:spPr>
      </p:sp>
      <p:sp>
        <p:nvSpPr>
          <p:cNvPr id="2365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97293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F34E38-6FCD-4994-9A1A-A0ED212F537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52617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BDC0895-6714-4AA2-A3DC-9F71B6C7D18E}" type="slidenum">
              <a:rPr lang="en-GB"/>
              <a:pPr/>
              <a:t>26</a:t>
            </a:fld>
            <a:endParaRPr lang="en-GB"/>
          </a:p>
        </p:txBody>
      </p:sp>
      <p:sp>
        <p:nvSpPr>
          <p:cNvPr id="2549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0900" y="744538"/>
            <a:ext cx="4962525" cy="3722687"/>
          </a:xfrm>
          <a:ln/>
        </p:spPr>
      </p:sp>
      <p:sp>
        <p:nvSpPr>
          <p:cNvPr id="2549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95762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B100268-65CD-4CD4-8704-F6E023310835}" type="slidenum">
              <a:rPr lang="en-GB"/>
              <a:pPr/>
              <a:t>27</a:t>
            </a:fld>
            <a:endParaRPr lang="en-GB"/>
          </a:p>
        </p:txBody>
      </p:sp>
      <p:sp>
        <p:nvSpPr>
          <p:cNvPr id="2560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0900" y="744538"/>
            <a:ext cx="4962525" cy="3722687"/>
          </a:xfrm>
          <a:ln/>
        </p:spPr>
      </p:sp>
      <p:sp>
        <p:nvSpPr>
          <p:cNvPr id="2560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3469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7BA5ED6-8F2F-4847-ABB2-E594D2DA679E}" type="slidenum">
              <a:rPr lang="en-GB"/>
              <a:pPr/>
              <a:t>28</a:t>
            </a:fld>
            <a:endParaRPr lang="en-GB"/>
          </a:p>
        </p:txBody>
      </p:sp>
      <p:sp>
        <p:nvSpPr>
          <p:cNvPr id="2570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0900" y="744538"/>
            <a:ext cx="4962525" cy="3722687"/>
          </a:xfrm>
          <a:ln/>
        </p:spPr>
      </p:sp>
      <p:sp>
        <p:nvSpPr>
          <p:cNvPr id="2570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772963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A6D513A-84E0-4D08-95A9-8F8213910631}" type="slidenum">
              <a:rPr lang="en-GB"/>
              <a:pPr/>
              <a:t>29</a:t>
            </a:fld>
            <a:endParaRPr lang="en-GB"/>
          </a:p>
        </p:txBody>
      </p:sp>
      <p:sp>
        <p:nvSpPr>
          <p:cNvPr id="260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0900" y="744538"/>
            <a:ext cx="4962525" cy="3722687"/>
          </a:xfrm>
          <a:ln/>
        </p:spPr>
      </p:sp>
      <p:sp>
        <p:nvSpPr>
          <p:cNvPr id="260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547129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C22CDD0-767F-4EB4-B95B-99EBD3A48F15}" type="slidenum">
              <a:rPr lang="en-GB"/>
              <a:pPr/>
              <a:t>30</a:t>
            </a:fld>
            <a:endParaRPr lang="en-GB"/>
          </a:p>
        </p:txBody>
      </p:sp>
      <p:sp>
        <p:nvSpPr>
          <p:cNvPr id="2580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0900" y="744538"/>
            <a:ext cx="4962525" cy="3722687"/>
          </a:xfrm>
          <a:ln/>
        </p:spPr>
      </p:sp>
      <p:sp>
        <p:nvSpPr>
          <p:cNvPr id="2580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322585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C2B3410-2ABC-4C6E-A80F-4DFD2629F247}" type="slidenum">
              <a:rPr lang="en-GB"/>
              <a:pPr/>
              <a:t>31</a:t>
            </a:fld>
            <a:endParaRPr lang="en-GB"/>
          </a:p>
        </p:txBody>
      </p:sp>
      <p:sp>
        <p:nvSpPr>
          <p:cNvPr id="259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50900" y="744538"/>
            <a:ext cx="4962525" cy="3722687"/>
          </a:xfrm>
          <a:ln/>
        </p:spPr>
      </p:sp>
      <p:sp>
        <p:nvSpPr>
          <p:cNvPr id="259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342053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F34E38-6FCD-4994-9A1A-A0ED212F537F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67960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B34F98-F404-40C5-BD95-A1BF0C6C0A00}" type="slidenum">
              <a:rPr lang="en-GB" smtClean="0"/>
              <a:pPr/>
              <a:t>37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501723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FF9BD04-CBCD-4D93-B7B3-EE0927BEF4AC}" type="slidenum">
              <a:rPr lang="en-US" smtClean="0">
                <a:cs typeface="Times New Roman" pitchFamily="18" charset="0"/>
              </a:rPr>
              <a:pPr/>
              <a:t>45</a:t>
            </a:fld>
            <a:endParaRPr lang="en-US">
              <a:cs typeface="Times New Roman" pitchFamily="18" charset="0"/>
            </a:endParaRPr>
          </a:p>
        </p:txBody>
      </p:sp>
      <p:sp>
        <p:nvSpPr>
          <p:cNvPr id="819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5597525" y="361950"/>
            <a:ext cx="2397125" cy="1798638"/>
          </a:xfrm>
          <a:ln/>
        </p:spPr>
      </p:sp>
      <p:sp>
        <p:nvSpPr>
          <p:cNvPr id="819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809348" y="2282560"/>
            <a:ext cx="9956833" cy="2020090"/>
          </a:xfrm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057484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C47CDA2-1ECB-4F05-A075-00B86D7966C3}" type="slidenum">
              <a:rPr lang="en-US" smtClean="0">
                <a:cs typeface="Times New Roman" pitchFamily="18" charset="0"/>
              </a:rPr>
              <a:pPr/>
              <a:t>47</a:t>
            </a:fld>
            <a:endParaRPr lang="en-US">
              <a:cs typeface="Times New Roman" pitchFamily="18" charset="0"/>
            </a:endParaRPr>
          </a:p>
        </p:txBody>
      </p:sp>
      <p:sp>
        <p:nvSpPr>
          <p:cNvPr id="870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901950" y="530225"/>
            <a:ext cx="3495675" cy="2622550"/>
          </a:xfrm>
          <a:ln w="12700" cap="flat"/>
        </p:spPr>
      </p:sp>
      <p:sp>
        <p:nvSpPr>
          <p:cNvPr id="870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43487" y="3333220"/>
            <a:ext cx="6809427" cy="2948299"/>
          </a:xfrm>
          <a:solidFill>
            <a:srgbClr val="FFFFFF"/>
          </a:solidFill>
          <a:ln w="12700" cap="flat">
            <a:solidFill>
              <a:srgbClr val="000000"/>
            </a:solidFill>
          </a:ln>
        </p:spPr>
        <p:txBody>
          <a:bodyPr lIns="91006" tIns="45503" rIns="91006" bIns="45503"/>
          <a:lstStyle/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1917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C47CDA2-1ECB-4F05-A075-00B86D7966C3}" type="slidenum">
              <a:rPr lang="en-US" smtClean="0">
                <a:cs typeface="Times New Roman" pitchFamily="18" charset="0"/>
              </a:rPr>
              <a:pPr/>
              <a:t>48</a:t>
            </a:fld>
            <a:endParaRPr lang="en-US">
              <a:cs typeface="Times New Roman" pitchFamily="18" charset="0"/>
            </a:endParaRPr>
          </a:p>
        </p:txBody>
      </p:sp>
      <p:sp>
        <p:nvSpPr>
          <p:cNvPr id="870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901950" y="530225"/>
            <a:ext cx="3495675" cy="2622550"/>
          </a:xfrm>
          <a:ln w="12700" cap="flat"/>
        </p:spPr>
      </p:sp>
      <p:sp>
        <p:nvSpPr>
          <p:cNvPr id="870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43487" y="3333220"/>
            <a:ext cx="6809427" cy="2948299"/>
          </a:xfrm>
          <a:solidFill>
            <a:srgbClr val="FFFFFF"/>
          </a:solidFill>
          <a:ln w="12700" cap="flat">
            <a:solidFill>
              <a:srgbClr val="000000"/>
            </a:solidFill>
          </a:ln>
        </p:spPr>
        <p:txBody>
          <a:bodyPr lIns="91006" tIns="45503" rIns="91006" bIns="45503"/>
          <a:lstStyle/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425893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C47CDA2-1ECB-4F05-A075-00B86D7966C3}" type="slidenum">
              <a:rPr lang="en-US" smtClean="0">
                <a:cs typeface="Times New Roman" pitchFamily="18" charset="0"/>
              </a:rPr>
              <a:pPr/>
              <a:t>49</a:t>
            </a:fld>
            <a:endParaRPr lang="en-US">
              <a:cs typeface="Times New Roman" pitchFamily="18" charset="0"/>
            </a:endParaRPr>
          </a:p>
        </p:txBody>
      </p:sp>
      <p:sp>
        <p:nvSpPr>
          <p:cNvPr id="870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901950" y="530225"/>
            <a:ext cx="3495675" cy="2622550"/>
          </a:xfrm>
          <a:ln w="12700" cap="flat"/>
        </p:spPr>
      </p:sp>
      <p:sp>
        <p:nvSpPr>
          <p:cNvPr id="870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43487" y="3333220"/>
            <a:ext cx="6809427" cy="2948299"/>
          </a:xfrm>
          <a:solidFill>
            <a:srgbClr val="FFFFFF"/>
          </a:solidFill>
          <a:ln w="12700" cap="flat">
            <a:solidFill>
              <a:srgbClr val="000000"/>
            </a:solidFill>
          </a:ln>
        </p:spPr>
        <p:txBody>
          <a:bodyPr lIns="91006" tIns="45503" rIns="91006" bIns="45503"/>
          <a:lstStyle/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998679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C47CDA2-1ECB-4F05-A075-00B86D7966C3}" type="slidenum">
              <a:rPr lang="en-US" smtClean="0">
                <a:cs typeface="Times New Roman" pitchFamily="18" charset="0"/>
              </a:rPr>
              <a:pPr/>
              <a:t>50</a:t>
            </a:fld>
            <a:endParaRPr lang="en-US">
              <a:cs typeface="Times New Roman" pitchFamily="18" charset="0"/>
            </a:endParaRPr>
          </a:p>
        </p:txBody>
      </p:sp>
      <p:sp>
        <p:nvSpPr>
          <p:cNvPr id="870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901950" y="530225"/>
            <a:ext cx="3495675" cy="2622550"/>
          </a:xfrm>
          <a:ln w="12700" cap="flat"/>
        </p:spPr>
      </p:sp>
      <p:sp>
        <p:nvSpPr>
          <p:cNvPr id="870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43487" y="3333220"/>
            <a:ext cx="6809427" cy="2948299"/>
          </a:xfrm>
          <a:solidFill>
            <a:srgbClr val="FFFFFF"/>
          </a:solidFill>
          <a:ln w="12700" cap="flat">
            <a:solidFill>
              <a:srgbClr val="000000"/>
            </a:solidFill>
          </a:ln>
        </p:spPr>
        <p:txBody>
          <a:bodyPr lIns="91006" tIns="45503" rIns="91006" bIns="45503"/>
          <a:lstStyle/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476992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C47CDA2-1ECB-4F05-A075-00B86D7966C3}" type="slidenum">
              <a:rPr lang="en-US" smtClean="0">
                <a:cs typeface="Times New Roman" pitchFamily="18" charset="0"/>
              </a:rPr>
              <a:pPr/>
              <a:t>51</a:t>
            </a:fld>
            <a:endParaRPr lang="en-US">
              <a:cs typeface="Times New Roman" pitchFamily="18" charset="0"/>
            </a:endParaRPr>
          </a:p>
        </p:txBody>
      </p:sp>
      <p:sp>
        <p:nvSpPr>
          <p:cNvPr id="870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901950" y="530225"/>
            <a:ext cx="3495675" cy="2622550"/>
          </a:xfrm>
          <a:ln w="12700" cap="flat"/>
        </p:spPr>
      </p:sp>
      <p:sp>
        <p:nvSpPr>
          <p:cNvPr id="870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43487" y="3333220"/>
            <a:ext cx="6809427" cy="2948299"/>
          </a:xfrm>
          <a:solidFill>
            <a:srgbClr val="FFFFFF"/>
          </a:solidFill>
          <a:ln w="12700" cap="flat">
            <a:solidFill>
              <a:srgbClr val="000000"/>
            </a:solidFill>
          </a:ln>
        </p:spPr>
        <p:txBody>
          <a:bodyPr lIns="91006" tIns="45503" rIns="91006" bIns="45503"/>
          <a:lstStyle/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035060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C47CDA2-1ECB-4F05-A075-00B86D7966C3}" type="slidenum">
              <a:rPr lang="en-US" smtClean="0">
                <a:cs typeface="Times New Roman" pitchFamily="18" charset="0"/>
              </a:rPr>
              <a:pPr/>
              <a:t>52</a:t>
            </a:fld>
            <a:endParaRPr lang="en-US">
              <a:cs typeface="Times New Roman" pitchFamily="18" charset="0"/>
            </a:endParaRPr>
          </a:p>
        </p:txBody>
      </p:sp>
      <p:sp>
        <p:nvSpPr>
          <p:cNvPr id="870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901950" y="530225"/>
            <a:ext cx="3495675" cy="2622550"/>
          </a:xfrm>
          <a:ln w="12700" cap="flat"/>
        </p:spPr>
      </p:sp>
      <p:sp>
        <p:nvSpPr>
          <p:cNvPr id="870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43487" y="3333220"/>
            <a:ext cx="6809427" cy="2948299"/>
          </a:xfrm>
          <a:solidFill>
            <a:srgbClr val="FFFFFF"/>
          </a:solidFill>
          <a:ln w="12700" cap="flat">
            <a:solidFill>
              <a:srgbClr val="000000"/>
            </a:solidFill>
          </a:ln>
        </p:spPr>
        <p:txBody>
          <a:bodyPr lIns="91006" tIns="45503" rIns="91006" bIns="45503"/>
          <a:lstStyle/>
          <a:p>
            <a:pPr eaLnBrk="1" hangingPunct="1"/>
            <a:endParaRPr lang="en-GB" dirty="0"/>
          </a:p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130145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C47CDA2-1ECB-4F05-A075-00B86D7966C3}" type="slidenum">
              <a:rPr lang="en-US" smtClean="0">
                <a:cs typeface="Times New Roman" pitchFamily="18" charset="0"/>
              </a:rPr>
              <a:pPr/>
              <a:t>53</a:t>
            </a:fld>
            <a:endParaRPr lang="en-US">
              <a:cs typeface="Times New Roman" pitchFamily="18" charset="0"/>
            </a:endParaRPr>
          </a:p>
        </p:txBody>
      </p:sp>
      <p:sp>
        <p:nvSpPr>
          <p:cNvPr id="870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901950" y="530225"/>
            <a:ext cx="3495675" cy="2622550"/>
          </a:xfrm>
          <a:ln w="12700" cap="flat"/>
        </p:spPr>
      </p:sp>
      <p:sp>
        <p:nvSpPr>
          <p:cNvPr id="870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43487" y="3333220"/>
            <a:ext cx="6809427" cy="2948299"/>
          </a:xfrm>
          <a:solidFill>
            <a:srgbClr val="FFFFFF"/>
          </a:solidFill>
          <a:ln w="12700" cap="flat">
            <a:solidFill>
              <a:srgbClr val="000000"/>
            </a:solidFill>
          </a:ln>
        </p:spPr>
        <p:txBody>
          <a:bodyPr lIns="91006" tIns="45503" rIns="91006" bIns="45503"/>
          <a:lstStyle/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429881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F34E38-6FCD-4994-9A1A-A0ED212F537F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89238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F34E38-6FCD-4994-9A1A-A0ED212F537F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10512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F34E38-6FCD-4994-9A1A-A0ED212F537F}" type="slidenum">
              <a:rPr lang="en-GB" smtClean="0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381419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Slide Number Placeholder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147024A-2113-42E0-AE43-588469D583E7}" type="slidenum">
              <a:rPr lang="en-US" smtClean="0">
                <a:cs typeface="Times New Roman" pitchFamily="18" charset="0"/>
              </a:rPr>
              <a:pPr/>
              <a:t>61</a:t>
            </a:fld>
            <a:endParaRPr lang="en-US">
              <a:cs typeface="Times New Roman" pitchFamily="18" charset="0"/>
            </a:endParaRPr>
          </a:p>
        </p:txBody>
      </p:sp>
      <p:sp>
        <p:nvSpPr>
          <p:cNvPr id="107523" name="Rectangle 7"/>
          <p:cNvSpPr txBox="1">
            <a:spLocks noGrp="1" noChangeArrowheads="1"/>
          </p:cNvSpPr>
          <p:nvPr/>
        </p:nvSpPr>
        <p:spPr bwMode="auto">
          <a:xfrm>
            <a:off x="5625147" y="6453189"/>
            <a:ext cx="4304667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616" tIns="46308" rIns="92616" bIns="46308" anchor="b"/>
          <a:lstStyle/>
          <a:p>
            <a:pPr algn="r" defTabSz="923925"/>
            <a:fld id="{9612A100-98BA-41FE-8C5A-5AB8E0DEBE88}" type="slidenum">
              <a:rPr lang="en-US" sz="1200"/>
              <a:pPr algn="r" defTabSz="923925"/>
              <a:t>61</a:t>
            </a:fld>
            <a:endParaRPr lang="en-US" sz="1200"/>
          </a:p>
        </p:txBody>
      </p:sp>
      <p:sp>
        <p:nvSpPr>
          <p:cNvPr id="10752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273425" y="511175"/>
            <a:ext cx="3394075" cy="2544763"/>
          </a:xfrm>
          <a:ln/>
        </p:spPr>
      </p:sp>
      <p:sp>
        <p:nvSpPr>
          <p:cNvPr id="10752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23658" y="3232153"/>
            <a:ext cx="7284086" cy="2854325"/>
          </a:xfrm>
          <a:noFill/>
          <a:ln/>
        </p:spPr>
        <p:txBody>
          <a:bodyPr lIns="92616" tIns="46308" rIns="92616" bIns="46308"/>
          <a:lstStyle/>
          <a:p>
            <a:pPr eaLnBrk="1" hangingPunct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861675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When communicating with the</a:t>
            </a:r>
            <a:r>
              <a:rPr lang="en-GB" baseline="0" dirty="0"/>
              <a:t> fiery red energy …..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EF3B24-FDCD-48E6-8969-C26BBC3E039B}" type="slidenum">
              <a:rPr lang="en-US" smtClean="0"/>
              <a:pPr>
                <a:defRPr/>
              </a:pPr>
              <a:t>62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40066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Slide Number Placeholder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3668F99-37DC-4465-9A2D-F27499AC62B6}" type="slidenum">
              <a:rPr lang="en-US" smtClean="0">
                <a:cs typeface="Times New Roman" pitchFamily="18" charset="0"/>
              </a:rPr>
              <a:pPr/>
              <a:t>63</a:t>
            </a:fld>
            <a:endParaRPr lang="en-US">
              <a:cs typeface="Times New Roman" pitchFamily="18" charset="0"/>
            </a:endParaRPr>
          </a:p>
        </p:txBody>
      </p:sp>
      <p:sp>
        <p:nvSpPr>
          <p:cNvPr id="108547" name="Rectangle 7"/>
          <p:cNvSpPr txBox="1">
            <a:spLocks noGrp="1" noChangeArrowheads="1"/>
          </p:cNvSpPr>
          <p:nvPr/>
        </p:nvSpPr>
        <p:spPr bwMode="auto">
          <a:xfrm>
            <a:off x="5625147" y="6453189"/>
            <a:ext cx="4304667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616" tIns="46308" rIns="92616" bIns="46308" anchor="b"/>
          <a:lstStyle/>
          <a:p>
            <a:pPr algn="r" defTabSz="923925"/>
            <a:fld id="{7D40F886-9374-40C7-814D-7DDA7D530EBE}" type="slidenum">
              <a:rPr lang="en-US" sz="1200"/>
              <a:pPr algn="r" defTabSz="923925"/>
              <a:t>63</a:t>
            </a:fld>
            <a:endParaRPr lang="en-US" sz="1200"/>
          </a:p>
        </p:txBody>
      </p:sp>
      <p:sp>
        <p:nvSpPr>
          <p:cNvPr id="10854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273425" y="511175"/>
            <a:ext cx="3394075" cy="2544763"/>
          </a:xfrm>
          <a:ln/>
        </p:spPr>
      </p:sp>
      <p:sp>
        <p:nvSpPr>
          <p:cNvPr id="10854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23658" y="3232153"/>
            <a:ext cx="7284086" cy="2854325"/>
          </a:xfrm>
          <a:noFill/>
          <a:ln/>
        </p:spPr>
        <p:txBody>
          <a:bodyPr lIns="92616" tIns="46308" rIns="92616" bIns="46308"/>
          <a:lstStyle/>
          <a:p>
            <a:pPr eaLnBrk="1" hangingPunct="1"/>
            <a:r>
              <a:rPr lang="en-GB"/>
              <a:t>Read Value to the Team – page 10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Lists the attributes you bring to any team or organisation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Are these being used to the full?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199110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When communicating with the earth green energy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EF3B24-FDCD-48E6-8969-C26BBC3E039B}" type="slidenum">
              <a:rPr lang="en-US" smtClean="0"/>
              <a:pPr>
                <a:defRPr/>
              </a:pPr>
              <a:t>64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8119614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Slide Number Placeholder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42EBA64-B06C-4BC6-8F0B-877106D3E620}" type="slidenum">
              <a:rPr lang="en-US" smtClean="0">
                <a:cs typeface="Times New Roman" pitchFamily="18" charset="0"/>
              </a:rPr>
              <a:pPr/>
              <a:t>65</a:t>
            </a:fld>
            <a:endParaRPr lang="en-US">
              <a:cs typeface="Times New Roman" pitchFamily="18" charset="0"/>
            </a:endParaRPr>
          </a:p>
        </p:txBody>
      </p:sp>
      <p:sp>
        <p:nvSpPr>
          <p:cNvPr id="109571" name="Rectangle 7"/>
          <p:cNvSpPr txBox="1">
            <a:spLocks noGrp="1" noChangeArrowheads="1"/>
          </p:cNvSpPr>
          <p:nvPr/>
        </p:nvSpPr>
        <p:spPr bwMode="auto">
          <a:xfrm>
            <a:off x="5625147" y="6453189"/>
            <a:ext cx="4304667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616" tIns="46308" rIns="92616" bIns="46308" anchor="b"/>
          <a:lstStyle/>
          <a:p>
            <a:pPr algn="r" defTabSz="923925"/>
            <a:fld id="{92B3DAF9-01FE-4A7D-B9FE-F66FF5CEC330}" type="slidenum">
              <a:rPr lang="en-US" sz="1200"/>
              <a:pPr algn="r" defTabSz="923925"/>
              <a:t>65</a:t>
            </a:fld>
            <a:endParaRPr lang="en-US" sz="1200"/>
          </a:p>
        </p:txBody>
      </p:sp>
      <p:sp>
        <p:nvSpPr>
          <p:cNvPr id="10957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273425" y="511175"/>
            <a:ext cx="3394075" cy="2544763"/>
          </a:xfrm>
          <a:ln/>
        </p:spPr>
      </p:sp>
      <p:sp>
        <p:nvSpPr>
          <p:cNvPr id="10957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23658" y="3232153"/>
            <a:ext cx="7284086" cy="2854325"/>
          </a:xfrm>
          <a:noFill/>
          <a:ln/>
        </p:spPr>
        <p:txBody>
          <a:bodyPr lIns="92616" tIns="46308" rIns="92616" bIns="46308"/>
          <a:lstStyle/>
          <a:p>
            <a:pPr eaLnBrk="1" hangingPunct="1"/>
            <a:r>
              <a:rPr lang="en-GB"/>
              <a:t>Read Value to the Team – page 10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Lists the attributes you bring to any team or organisation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Are these being used to the full?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589114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When communicating with Sunshine</a:t>
            </a:r>
            <a:r>
              <a:rPr lang="en-GB" baseline="0" dirty="0"/>
              <a:t> yellow energy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EF3B24-FDCD-48E6-8969-C26BBC3E039B}" type="slidenum">
              <a:rPr lang="en-US" smtClean="0"/>
              <a:pPr>
                <a:defRPr/>
              </a:pPr>
              <a:t>66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1753982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Slide Number Placeholder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B677EE6-E248-4440-9A91-8694EA0E39DD}" type="slidenum">
              <a:rPr lang="en-US" smtClean="0">
                <a:cs typeface="Times New Roman" pitchFamily="18" charset="0"/>
              </a:rPr>
              <a:pPr/>
              <a:t>67</a:t>
            </a:fld>
            <a:endParaRPr lang="en-US">
              <a:cs typeface="Times New Roman" pitchFamily="18" charset="0"/>
            </a:endParaRPr>
          </a:p>
        </p:txBody>
      </p:sp>
      <p:sp>
        <p:nvSpPr>
          <p:cNvPr id="110595" name="Rectangle 7"/>
          <p:cNvSpPr txBox="1">
            <a:spLocks noGrp="1" noChangeArrowheads="1"/>
          </p:cNvSpPr>
          <p:nvPr/>
        </p:nvSpPr>
        <p:spPr bwMode="auto">
          <a:xfrm>
            <a:off x="5625147" y="6453189"/>
            <a:ext cx="4304667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616" tIns="46308" rIns="92616" bIns="46308" anchor="b"/>
          <a:lstStyle/>
          <a:p>
            <a:pPr algn="r" defTabSz="923925"/>
            <a:fld id="{2409EEE0-2733-456C-898A-B00927635E3E}" type="slidenum">
              <a:rPr lang="en-US" sz="1200"/>
              <a:pPr algn="r" defTabSz="923925"/>
              <a:t>67</a:t>
            </a:fld>
            <a:endParaRPr lang="en-US" sz="1200"/>
          </a:p>
        </p:txBody>
      </p:sp>
      <p:sp>
        <p:nvSpPr>
          <p:cNvPr id="11059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273425" y="511175"/>
            <a:ext cx="3394075" cy="2544763"/>
          </a:xfrm>
          <a:ln/>
        </p:spPr>
      </p:sp>
      <p:sp>
        <p:nvSpPr>
          <p:cNvPr id="11059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23658" y="3232153"/>
            <a:ext cx="7284086" cy="2854325"/>
          </a:xfrm>
          <a:noFill/>
          <a:ln/>
        </p:spPr>
        <p:txBody>
          <a:bodyPr lIns="92616" tIns="46308" rIns="92616" bIns="46308"/>
          <a:lstStyle/>
          <a:p>
            <a:pPr eaLnBrk="1" hangingPunct="1"/>
            <a:r>
              <a:rPr lang="en-GB"/>
              <a:t>Read Value to the Team – page 10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Lists the attributes you bring to any team or organisation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Are these being used to the full?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7757321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When communicating with the cool blue energy…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DEF3B24-FDCD-48E6-8969-C26BBC3E039B}" type="slidenum">
              <a:rPr lang="en-US" smtClean="0"/>
              <a:pPr>
                <a:defRPr/>
              </a:pPr>
              <a:t>68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194424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F34E38-6FCD-4994-9A1A-A0ED212F537F}" type="slidenum">
              <a:rPr lang="en-GB" smtClean="0"/>
              <a:t>69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713359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9C03136-FD89-4747-AC5B-347A1D297B95}" type="slidenum">
              <a:rPr lang="en-US" smtClean="0">
                <a:cs typeface="Times New Roman" pitchFamily="18" charset="0"/>
              </a:rPr>
              <a:pPr/>
              <a:t>71</a:t>
            </a:fld>
            <a:endParaRPr lang="en-US">
              <a:cs typeface="Times New Roman" pitchFamily="18" charset="0"/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2901950" y="530225"/>
            <a:ext cx="3495675" cy="2622550"/>
          </a:xfrm>
          <a:ln w="12700" cap="flat"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43487" y="3333220"/>
            <a:ext cx="6809427" cy="2948299"/>
          </a:xfrm>
          <a:solidFill>
            <a:srgbClr val="FFFFFF"/>
          </a:solidFill>
          <a:ln w="12700" cap="flat">
            <a:solidFill>
              <a:srgbClr val="000000"/>
            </a:solidFill>
          </a:ln>
        </p:spPr>
        <p:txBody>
          <a:bodyPr lIns="91006" tIns="45503" rIns="91006" bIns="45503"/>
          <a:lstStyle/>
          <a:p>
            <a:pPr eaLnBrk="1" hangingPunct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183535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0750" eaLnBrk="0" hangingPunct="0"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1pPr>
            <a:lvl2pPr marL="742950" indent="-285750" defTabSz="920750" eaLnBrk="0" hangingPunct="0"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2pPr>
            <a:lvl3pPr marL="1143000" indent="-228600" defTabSz="920750" eaLnBrk="0" hangingPunct="0"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3pPr>
            <a:lvl4pPr marL="1600200" indent="-228600" defTabSz="920750" eaLnBrk="0" hangingPunct="0"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4pPr>
            <a:lvl5pPr marL="2057400" indent="-228600" defTabSz="920750" eaLnBrk="0" hangingPunct="0"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5pPr>
            <a:lvl6pPr marL="25146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6pPr>
            <a:lvl7pPr marL="29718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7pPr>
            <a:lvl8pPr marL="34290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8pPr>
            <a:lvl9pPr marL="3886200" indent="-228600" defTabSz="920750" eaLnBrk="0" fontAlgn="base" hangingPunct="0">
              <a:spcBef>
                <a:spcPct val="0"/>
              </a:spcBef>
              <a:spcAft>
                <a:spcPct val="0"/>
              </a:spcAft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9pPr>
          </a:lstStyle>
          <a:p>
            <a:pPr eaLnBrk="1" hangingPunct="1"/>
            <a:fld id="{D34C26F8-0065-4709-9AC4-F484C2969B13}" type="slidenum">
              <a:rPr lang="en-US" altLang="en-US" sz="1200" smtClean="0"/>
              <a:pPr eaLnBrk="1" hangingPunct="1"/>
              <a:t>72</a:t>
            </a:fld>
            <a:endParaRPr lang="en-US" altLang="en-US" sz="1200" dirty="0"/>
          </a:p>
        </p:txBody>
      </p:sp>
      <p:sp>
        <p:nvSpPr>
          <p:cNvPr id="890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88975"/>
            <a:ext cx="4562475" cy="3422650"/>
          </a:xfrm>
          <a:ln/>
        </p:spPr>
      </p:sp>
      <p:sp>
        <p:nvSpPr>
          <p:cNvPr id="890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5796" y="4345984"/>
            <a:ext cx="5027506" cy="3848746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9881" tIns="44940" rIns="89881" bIns="44940"/>
          <a:lstStyle/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27562101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F34E38-6FCD-4994-9A1A-A0ED212F537F}" type="slidenum">
              <a:rPr lang="en-GB" smtClean="0"/>
              <a:t>75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2343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rgbClr val="FFFFFF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8627" name="Rectangle 3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4459288" y="4554538"/>
            <a:ext cx="4167187" cy="1444625"/>
          </a:xfrm>
        </p:spPr>
        <p:txBody>
          <a:bodyPr/>
          <a:lstStyle>
            <a:lvl1pPr>
              <a:defRPr baseline="0"/>
            </a:lvl1pPr>
          </a:lstStyle>
          <a:p>
            <a:r>
              <a:rPr lang="fr-FR" dirty="0"/>
              <a:t>Leadership Team Development</a:t>
            </a:r>
          </a:p>
        </p:txBody>
      </p:sp>
      <p:sp>
        <p:nvSpPr>
          <p:cNvPr id="538628" name="Rectangle 4"/>
          <p:cNvSpPr>
            <a:spLocks noGrp="1" noChangeArrowheads="1"/>
          </p:cNvSpPr>
          <p:nvPr>
            <p:ph type="subTitle" sz="quarter" idx="1" hasCustomPrompt="1"/>
          </p:nvPr>
        </p:nvSpPr>
        <p:spPr>
          <a:xfrm>
            <a:off x="4459288" y="6094413"/>
            <a:ext cx="4171950" cy="863600"/>
          </a:xfrm>
        </p:spPr>
        <p:txBody>
          <a:bodyPr/>
          <a:lstStyle>
            <a:lvl1pPr marL="0" indent="0">
              <a:buFontTx/>
              <a:buNone/>
              <a:defRPr sz="2000" b="1" baseline="0"/>
            </a:lvl1pPr>
          </a:lstStyle>
          <a:p>
            <a:r>
              <a:rPr lang="fr-FR" dirty="0"/>
              <a:t>James Hampton,</a:t>
            </a:r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03225" y="1111250"/>
            <a:ext cx="4140200" cy="5286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95825" y="1111250"/>
            <a:ext cx="4140200" cy="5286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27825" y="28575"/>
            <a:ext cx="2108200" cy="636905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3225" y="28575"/>
            <a:ext cx="6172200" cy="63690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Footer grey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449288" y="188640"/>
            <a:ext cx="8245424" cy="1143000"/>
          </a:xfrm>
        </p:spPr>
        <p:txBody>
          <a:bodyPr>
            <a:normAutofit/>
          </a:bodyPr>
          <a:lstStyle>
            <a:lvl1pPr algn="l"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449288" y="1495325"/>
            <a:ext cx="4038600" cy="4525963"/>
          </a:xfrm>
        </p:spPr>
        <p:txBody>
          <a:bodyPr/>
          <a:lstStyle>
            <a:lvl1pPr marL="457200" indent="-457200">
              <a:spcAft>
                <a:spcPts val="1000"/>
              </a:spcAft>
              <a:buClr>
                <a:srgbClr val="0082B7"/>
              </a:buClr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spcAft>
                <a:spcPts val="100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spcAft>
                <a:spcPts val="100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spcAft>
                <a:spcPts val="100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spcAft>
                <a:spcPts val="100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16" name="Content Placeholder 3"/>
          <p:cNvSpPr>
            <a:spLocks noGrp="1"/>
          </p:cNvSpPr>
          <p:nvPr>
            <p:ph sz="half" idx="2"/>
          </p:nvPr>
        </p:nvSpPr>
        <p:spPr>
          <a:xfrm>
            <a:off x="4656112" y="1495325"/>
            <a:ext cx="4038600" cy="4525963"/>
          </a:xfrm>
        </p:spPr>
        <p:txBody>
          <a:bodyPr/>
          <a:lstStyle>
            <a:lvl1pPr marL="457200" indent="-457200">
              <a:spcAft>
                <a:spcPts val="1000"/>
              </a:spcAft>
              <a:buClr>
                <a:srgbClr val="0082B7"/>
              </a:buClr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spcAft>
                <a:spcPts val="100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spcAft>
                <a:spcPts val="100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spcAft>
                <a:spcPts val="100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spcAft>
                <a:spcPts val="1000"/>
              </a:spcAft>
              <a:defRPr sz="1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19081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Footer grey 1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49288" y="188640"/>
            <a:ext cx="8245424" cy="1143000"/>
          </a:xfrm>
        </p:spPr>
        <p:txBody>
          <a:bodyPr>
            <a:normAutofit/>
          </a:bodyPr>
          <a:lstStyle>
            <a:lvl1pPr algn="l">
              <a:defRPr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467544" y="1484784"/>
            <a:ext cx="8208912" cy="4392488"/>
          </a:xfrm>
        </p:spPr>
        <p:txBody>
          <a:bodyPr/>
          <a:lstStyle>
            <a:lvl1pPr>
              <a:spcBef>
                <a:spcPts val="1200"/>
              </a:spcBef>
              <a:spcAft>
                <a:spcPts val="1000"/>
              </a:spcAft>
              <a:buClr>
                <a:srgbClr val="0082B7"/>
              </a:buClr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buClr>
                <a:schemeClr val="tx1">
                  <a:lumMod val="50000"/>
                  <a:lumOff val="50000"/>
                </a:schemeClr>
              </a:buCl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57669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92A2FBBB-AB28-4262-AEBD-BDCFDA4833EC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5401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fld id="{AC99834C-B86E-4C92-B629-BE84268431B0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849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604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11163" y="28575"/>
            <a:ext cx="60769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fr-FR" dirty="0"/>
              <a:t>Click to </a:t>
            </a:r>
            <a:r>
              <a:rPr lang="fr-FR" dirty="0" err="1"/>
              <a:t>edit</a:t>
            </a:r>
            <a:r>
              <a:rPr lang="fr-FR" dirty="0"/>
              <a:t> Master </a:t>
            </a:r>
            <a:r>
              <a:rPr lang="fr-FR" dirty="0" err="1"/>
              <a:t>title</a:t>
            </a:r>
            <a:r>
              <a:rPr lang="fr-FR" dirty="0"/>
              <a:t> style</a:t>
            </a:r>
          </a:p>
        </p:txBody>
      </p:sp>
      <p:sp>
        <p:nvSpPr>
          <p:cNvPr id="53760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03225" y="1111250"/>
            <a:ext cx="8432800" cy="528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fr-FR" dirty="0"/>
              <a:t>Click to </a:t>
            </a:r>
            <a:r>
              <a:rPr lang="fr-FR" dirty="0" err="1"/>
              <a:t>edit</a:t>
            </a:r>
            <a:r>
              <a:rPr lang="fr-FR" dirty="0"/>
              <a:t> Master </a:t>
            </a:r>
            <a:r>
              <a:rPr lang="fr-FR" dirty="0" err="1"/>
              <a:t>text</a:t>
            </a:r>
            <a:r>
              <a:rPr lang="fr-FR" dirty="0"/>
              <a:t> styles</a:t>
            </a:r>
          </a:p>
          <a:p>
            <a:pPr lvl="1"/>
            <a:r>
              <a:rPr lang="fr-FR" dirty="0"/>
              <a:t>Second </a:t>
            </a:r>
            <a:r>
              <a:rPr lang="fr-FR" dirty="0" err="1"/>
              <a:t>level</a:t>
            </a:r>
            <a:endParaRPr lang="fr-FR" dirty="0"/>
          </a:p>
          <a:p>
            <a:pPr lvl="2"/>
            <a:r>
              <a:rPr lang="fr-FR" dirty="0" err="1"/>
              <a:t>Third</a:t>
            </a:r>
            <a:r>
              <a:rPr lang="fr-FR" dirty="0"/>
              <a:t> </a:t>
            </a:r>
            <a:r>
              <a:rPr lang="fr-FR" dirty="0" err="1"/>
              <a:t>level</a:t>
            </a:r>
            <a:endParaRPr lang="fr-FR" dirty="0"/>
          </a:p>
          <a:p>
            <a:pPr lvl="3"/>
            <a:r>
              <a:rPr lang="fr-FR" dirty="0" err="1"/>
              <a:t>Fourth</a:t>
            </a:r>
            <a:r>
              <a:rPr lang="fr-FR" dirty="0"/>
              <a:t> </a:t>
            </a:r>
            <a:r>
              <a:rPr lang="fr-FR" dirty="0" err="1"/>
              <a:t>level</a:t>
            </a:r>
            <a:endParaRPr lang="fr-FR" dirty="0"/>
          </a:p>
          <a:p>
            <a:pPr lvl="4"/>
            <a:r>
              <a:rPr lang="fr-FR" dirty="0" err="1"/>
              <a:t>Fifth</a:t>
            </a:r>
            <a:r>
              <a:rPr lang="fr-FR" dirty="0"/>
              <a:t> </a:t>
            </a:r>
            <a:r>
              <a:rPr lang="fr-FR" dirty="0" err="1"/>
              <a:t>level</a:t>
            </a:r>
            <a:endParaRPr lang="fr-FR" dirty="0"/>
          </a:p>
        </p:txBody>
      </p:sp>
      <p:sp>
        <p:nvSpPr>
          <p:cNvPr id="537610" name="Text Box 10"/>
          <p:cNvSpPr txBox="1">
            <a:spLocks noChangeArrowheads="1"/>
          </p:cNvSpPr>
          <p:nvPr userDrawn="1"/>
        </p:nvSpPr>
        <p:spPr bwMode="auto">
          <a:xfrm>
            <a:off x="4614863" y="6532563"/>
            <a:ext cx="43688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 eaLnBrk="1" hangingPunct="1"/>
            <a:r>
              <a:rPr lang="en-GB" sz="800">
                <a:solidFill>
                  <a:schemeClr val="bg1"/>
                </a:solidFill>
              </a:rPr>
              <a:t>© Andrew Lothian, Insights, Dundee, Scotland, 2003. All rights reserved.</a:t>
            </a:r>
          </a:p>
          <a:p>
            <a:pPr algn="r" eaLnBrk="1" hangingPunct="1"/>
            <a:r>
              <a:rPr lang="en-GB" sz="800">
                <a:solidFill>
                  <a:schemeClr val="bg1"/>
                </a:solidFill>
              </a:rPr>
              <a:t>INSIGHTS, INSIGHTS DISCOVERY and INSIGHTS WHEEL are registered Trade Marks.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5" r:id="rId12"/>
    <p:sldLayoutId id="2147483686" r:id="rId13"/>
    <p:sldLayoutId id="2147483687" r:id="rId14"/>
    <p:sldLayoutId id="2147483688" r:id="rId15"/>
  </p:sldLayoutIdLst>
  <p:transition/>
  <p:hf sldNum="0"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1"/>
          </a:solidFill>
          <a:latin typeface="Arial" charset="0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1"/>
          </a:solidFill>
          <a:latin typeface="Arial" charset="0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1"/>
          </a:solidFill>
          <a:latin typeface="Arial" charset="0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1"/>
          </a:solidFill>
          <a:latin typeface="Arial" charset="0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1"/>
          </a:solidFill>
          <a:latin typeface="Arial" charset="0"/>
        </a:defRPr>
      </a:lvl9pPr>
    </p:titleStyle>
    <p:bodyStyle>
      <a:lvl1pPr marL="228600" indent="-228600" algn="l" rtl="0" eaLnBrk="0" fontAlgn="base" hangingPunct="0">
        <a:spcBef>
          <a:spcPct val="35000"/>
        </a:spcBef>
        <a:spcAft>
          <a:spcPct val="35000"/>
        </a:spcAft>
        <a:buClr>
          <a:schemeClr val="tx1"/>
        </a:buClr>
        <a:buChar char="•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spcBef>
          <a:spcPct val="35000"/>
        </a:spcBef>
        <a:spcAft>
          <a:spcPct val="35000"/>
        </a:spcAft>
        <a:buClr>
          <a:schemeClr val="tx1"/>
        </a:buClr>
        <a:buChar char="•"/>
        <a:defRPr sz="2600">
          <a:solidFill>
            <a:schemeClr val="tx1"/>
          </a:solidFill>
          <a:latin typeface="+mn-lt"/>
        </a:defRPr>
      </a:lvl2pPr>
      <a:lvl3pPr marL="1092200" indent="-177800" algn="l" rtl="0" eaLnBrk="0" fontAlgn="base" hangingPunct="0">
        <a:spcBef>
          <a:spcPct val="35000"/>
        </a:spcBef>
        <a:spcAft>
          <a:spcPct val="3500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3pPr>
      <a:lvl4pPr marL="1549400" indent="-177800" algn="l" rtl="0" eaLnBrk="0" fontAlgn="base" hangingPunct="0">
        <a:spcBef>
          <a:spcPct val="35000"/>
        </a:spcBef>
        <a:spcAft>
          <a:spcPct val="3500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4pPr>
      <a:lvl5pPr marL="1943100" indent="-114300" algn="l" rtl="0" eaLnBrk="0" fontAlgn="base" hangingPunct="0">
        <a:spcBef>
          <a:spcPct val="35000"/>
        </a:spcBef>
        <a:spcAft>
          <a:spcPct val="3500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5pPr>
      <a:lvl6pPr marL="2400300" indent="-114300" algn="l" rtl="0" eaLnBrk="0" fontAlgn="base" hangingPunct="0">
        <a:spcBef>
          <a:spcPct val="35000"/>
        </a:spcBef>
        <a:spcAft>
          <a:spcPct val="3500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6pPr>
      <a:lvl7pPr marL="2857500" indent="-114300" algn="l" rtl="0" eaLnBrk="0" fontAlgn="base" hangingPunct="0">
        <a:spcBef>
          <a:spcPct val="35000"/>
        </a:spcBef>
        <a:spcAft>
          <a:spcPct val="3500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7pPr>
      <a:lvl8pPr marL="3314700" indent="-114300" algn="l" rtl="0" eaLnBrk="0" fontAlgn="base" hangingPunct="0">
        <a:spcBef>
          <a:spcPct val="35000"/>
        </a:spcBef>
        <a:spcAft>
          <a:spcPct val="3500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8pPr>
      <a:lvl9pPr marL="3771900" indent="-114300" algn="l" rtl="0" eaLnBrk="0" fontAlgn="base" hangingPunct="0">
        <a:spcBef>
          <a:spcPct val="35000"/>
        </a:spcBef>
        <a:spcAft>
          <a:spcPct val="35000"/>
        </a:spcAft>
        <a:buClr>
          <a:schemeClr val="tx1"/>
        </a:buClr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.bin"/><Relationship Id="rId3" Type="http://schemas.openxmlformats.org/officeDocument/2006/relationships/notesSlide" Target="../notesSlides/notesSlide8.xml"/><Relationship Id="rId7" Type="http://schemas.openxmlformats.org/officeDocument/2006/relationships/image" Target="../media/image8.png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11" Type="http://schemas.openxmlformats.org/officeDocument/2006/relationships/image" Target="../media/image10.png"/><Relationship Id="rId5" Type="http://schemas.openxmlformats.org/officeDocument/2006/relationships/image" Target="../media/image7.png"/><Relationship Id="rId10" Type="http://schemas.openxmlformats.org/officeDocument/2006/relationships/oleObject" Target="../embeddings/oleObject4.bin"/><Relationship Id="rId4" Type="http://schemas.openxmlformats.org/officeDocument/2006/relationships/oleObject" Target="../embeddings/oleObject1.bin"/><Relationship Id="rId9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7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6.png"/><Relationship Id="rId4" Type="http://schemas.openxmlformats.org/officeDocument/2006/relationships/image" Target="../media/image7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7.png"/><Relationship Id="rId4" Type="http://schemas.openxmlformats.org/officeDocument/2006/relationships/image" Target="../media/image7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8.png"/><Relationship Id="rId4" Type="http://schemas.openxmlformats.org/officeDocument/2006/relationships/image" Target="../media/image7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9.png"/><Relationship Id="rId4" Type="http://schemas.openxmlformats.org/officeDocument/2006/relationships/image" Target="../media/image7.sv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sv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sv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1.sv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.sv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svg"/><Relationship Id="rId4" Type="http://schemas.openxmlformats.org/officeDocument/2006/relationships/image" Target="../media/image2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7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svg"/><Relationship Id="rId4" Type="http://schemas.openxmlformats.org/officeDocument/2006/relationships/image" Target="../media/image2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svg"/><Relationship Id="rId4" Type="http://schemas.openxmlformats.org/officeDocument/2006/relationships/image" Target="../media/image2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svg"/><Relationship Id="rId4" Type="http://schemas.openxmlformats.org/officeDocument/2006/relationships/image" Target="../media/image2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svg"/><Relationship Id="rId4" Type="http://schemas.openxmlformats.org/officeDocument/2006/relationships/image" Target="../media/image2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svg"/><Relationship Id="rId4" Type="http://schemas.openxmlformats.org/officeDocument/2006/relationships/image" Target="../media/image2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svg"/><Relationship Id="rId4" Type="http://schemas.openxmlformats.org/officeDocument/2006/relationships/image" Target="../media/image2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5" Type="http://schemas.openxmlformats.org/officeDocument/2006/relationships/image" Target="../media/image2.png"/><Relationship Id="rId4" Type="http://schemas.openxmlformats.org/officeDocument/2006/relationships/image" Target="../media/image40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svg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sv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0.sv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svg"/><Relationship Id="rId4" Type="http://schemas.openxmlformats.org/officeDocument/2006/relationships/image" Target="../media/image2.png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2.svg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2.svg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2.svg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2.svg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sv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png"/><Relationship Id="rId4" Type="http://schemas.openxmlformats.org/officeDocument/2006/relationships/image" Target="../media/image2.sv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1.svg"/></Relationships>
</file>

<file path=ppt/slides/_rels/slide7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colourworks.com/module/creating-a-vibrant-workplace-culture/" TargetMode="External"/><Relationship Id="rId13" Type="http://schemas.openxmlformats.org/officeDocument/2006/relationships/image" Target="../media/image45.png"/><Relationship Id="rId18" Type="http://schemas.openxmlformats.org/officeDocument/2006/relationships/hyperlink" Target="https://www.thecolourworks.com/module/meetings-creativity/" TargetMode="External"/><Relationship Id="rId26" Type="http://schemas.openxmlformats.org/officeDocument/2006/relationships/image" Target="../media/image50.png"/><Relationship Id="rId3" Type="http://schemas.openxmlformats.org/officeDocument/2006/relationships/image" Target="../media/image2.svg"/><Relationship Id="rId21" Type="http://schemas.openxmlformats.org/officeDocument/2006/relationships/hyperlink" Target="https://www.thecolourworks.com/module/selling-customer-care/" TargetMode="External"/><Relationship Id="rId7" Type="http://schemas.openxmlformats.org/officeDocument/2006/relationships/hyperlink" Target="https://www.thecolourworks.com/module/team-well-being-resilience/" TargetMode="External"/><Relationship Id="rId12" Type="http://schemas.openxmlformats.org/officeDocument/2006/relationships/image" Target="../media/image44.png"/><Relationship Id="rId17" Type="http://schemas.openxmlformats.org/officeDocument/2006/relationships/hyperlink" Target="https://www.thecolourworks.com/module/tracking-team-performance/" TargetMode="External"/><Relationship Id="rId25" Type="http://schemas.openxmlformats.org/officeDocument/2006/relationships/image" Target="../media/image49.png"/><Relationship Id="rId33" Type="http://schemas.openxmlformats.org/officeDocument/2006/relationships/image" Target="../media/image56.png"/><Relationship Id="rId2" Type="http://schemas.openxmlformats.org/officeDocument/2006/relationships/image" Target="../media/image1.png"/><Relationship Id="rId16" Type="http://schemas.openxmlformats.org/officeDocument/2006/relationships/hyperlink" Target="https://www.thecolourworks.com/module/breaking-down-the-silos/" TargetMode="External"/><Relationship Id="rId20" Type="http://schemas.openxmlformats.org/officeDocument/2006/relationships/hyperlink" Target="https://www.thecolourworks.com/module/purpose-values-behaviours/" TargetMode="External"/><Relationship Id="rId29" Type="http://schemas.openxmlformats.org/officeDocument/2006/relationships/image" Target="../media/image53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colourworks.com/module/leading-change/" TargetMode="External"/><Relationship Id="rId11" Type="http://schemas.openxmlformats.org/officeDocument/2006/relationships/hyperlink" Target="https://www.thecolourworks.com/module/engaging-change/" TargetMode="External"/><Relationship Id="rId24" Type="http://schemas.openxmlformats.org/officeDocument/2006/relationships/image" Target="../media/image48.png"/><Relationship Id="rId32" Type="http://schemas.openxmlformats.org/officeDocument/2006/relationships/image" Target="../media/image55.jpeg"/><Relationship Id="rId37" Type="http://schemas.openxmlformats.org/officeDocument/2006/relationships/image" Target="../media/image46.svg"/><Relationship Id="rId5" Type="http://schemas.openxmlformats.org/officeDocument/2006/relationships/hyperlink" Target="https://www.thecolourworks.com/module/coaching-feedback/" TargetMode="External"/><Relationship Id="rId15" Type="http://schemas.openxmlformats.org/officeDocument/2006/relationships/hyperlink" Target="https://www.thecolourworks.com/module/outstanding-leadership-360-feedback/" TargetMode="External"/><Relationship Id="rId23" Type="http://schemas.openxmlformats.org/officeDocument/2006/relationships/image" Target="../media/image47.png"/><Relationship Id="rId28" Type="http://schemas.openxmlformats.org/officeDocument/2006/relationships/image" Target="../media/image52.png"/><Relationship Id="rId36" Type="http://schemas.openxmlformats.org/officeDocument/2006/relationships/image" Target="../media/image57.png"/><Relationship Id="rId10" Type="http://schemas.openxmlformats.org/officeDocument/2006/relationships/hyperlink" Target="https://www.thecolourworks.com/module/emerging-established-leaders/" TargetMode="External"/><Relationship Id="rId19" Type="http://schemas.openxmlformats.org/officeDocument/2006/relationships/hyperlink" Target="https://www.thecolourworks.com/module/trust-healthy-conflict/" TargetMode="External"/><Relationship Id="rId31" Type="http://schemas.openxmlformats.org/officeDocument/2006/relationships/hyperlink" Target="https://www.thecolourworks.com/module/performance-coaching/" TargetMode="External"/><Relationship Id="rId4" Type="http://schemas.openxmlformats.org/officeDocument/2006/relationships/hyperlink" Target="https://www.thecolourworks.com/module/communication-collaboration/" TargetMode="External"/><Relationship Id="rId9" Type="http://schemas.openxmlformats.org/officeDocument/2006/relationships/hyperlink" Target="https://www.thecolourworks.com/module/decision-making-difficult-conversations/" TargetMode="External"/><Relationship Id="rId14" Type="http://schemas.openxmlformats.org/officeDocument/2006/relationships/image" Target="../media/image46.jpeg"/><Relationship Id="rId22" Type="http://schemas.openxmlformats.org/officeDocument/2006/relationships/hyperlink" Target="https://www.thecolourworks.com/module/motivation-recognition-reward/" TargetMode="External"/><Relationship Id="rId27" Type="http://schemas.openxmlformats.org/officeDocument/2006/relationships/image" Target="../media/image51.png"/><Relationship Id="rId30" Type="http://schemas.openxmlformats.org/officeDocument/2006/relationships/image" Target="../media/image54.png"/><Relationship Id="rId35" Type="http://schemas.openxmlformats.org/officeDocument/2006/relationships/image" Target="../media/image44.sv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phic 9">
            <a:extLst>
              <a:ext uri="{FF2B5EF4-FFF2-40B4-BE49-F238E27FC236}">
                <a16:creationId xmlns:a16="http://schemas.microsoft.com/office/drawing/2014/main" id="{B1686E58-35DD-496E-A176-B42F160856A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 l="6491" t="35150" r="21308"/>
          <a:stretch/>
        </p:blipFill>
        <p:spPr>
          <a:xfrm rot="16200000">
            <a:off x="-1460322" y="1209734"/>
            <a:ext cx="7106576" cy="4581407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sz="quarter" idx="1"/>
          </p:nvPr>
        </p:nvSpPr>
        <p:spPr>
          <a:xfrm>
            <a:off x="-180528" y="1641903"/>
            <a:ext cx="4255087" cy="936104"/>
          </a:xfrm>
        </p:spPr>
        <p:txBody>
          <a:bodyPr/>
          <a:lstStyle/>
          <a:p>
            <a:pPr algn="ctr"/>
            <a:r>
              <a:rPr lang="en-US" sz="3200" b="0" dirty="0">
                <a:solidFill>
                  <a:schemeClr val="bg1"/>
                </a:solidFill>
              </a:rPr>
              <a:t>Personal Impact &amp; Insights Discovery</a:t>
            </a:r>
            <a:endParaRPr lang="en-GB" sz="3200" b="0" dirty="0">
              <a:solidFill>
                <a:schemeClr val="bg1"/>
              </a:solidFill>
            </a:endParaRPr>
          </a:p>
          <a:p>
            <a:pPr algn="ctr"/>
            <a:r>
              <a:rPr lang="en-US" b="0" dirty="0">
                <a:solidFill>
                  <a:schemeClr val="bg1"/>
                </a:solidFill>
              </a:rPr>
              <a:t>A virtual team workshop</a:t>
            </a:r>
            <a:endParaRPr lang="en-GB" b="0" dirty="0">
              <a:solidFill>
                <a:schemeClr val="bg1"/>
              </a:solidFill>
            </a:endParaRPr>
          </a:p>
          <a:p>
            <a:pPr algn="ctr">
              <a:spcBef>
                <a:spcPts val="0"/>
              </a:spcBef>
              <a:spcAft>
                <a:spcPts val="0"/>
              </a:spcAft>
            </a:pPr>
            <a:endParaRPr lang="en-GB" sz="1600" b="0" i="1" dirty="0">
              <a:solidFill>
                <a:schemeClr val="bg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597119" y="3657798"/>
            <a:ext cx="26997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Nick Samuel, Senior </a:t>
            </a:r>
            <a:r>
              <a:rPr lang="en-GB" dirty="0" smtClean="0">
                <a:solidFill>
                  <a:schemeClr val="bg1"/>
                </a:solidFill>
              </a:rPr>
              <a:t>Lecturer. WAPPAR, UWTSD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0569DC47-EBB9-4E7F-8BC2-28C2008498D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 l="6491" t="35150" r="21308"/>
          <a:stretch/>
        </p:blipFill>
        <p:spPr>
          <a:xfrm rot="16200000">
            <a:off x="-1500665" y="1131528"/>
            <a:ext cx="7333654" cy="472779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0732"/>
            <a:ext cx="6076950" cy="914400"/>
          </a:xfrm>
          <a:ln>
            <a:noFill/>
          </a:ln>
        </p:spPr>
        <p:txBody>
          <a:bodyPr/>
          <a:lstStyle/>
          <a:p>
            <a:r>
              <a:rPr lang="en-US" b="0" dirty="0">
                <a:solidFill>
                  <a:schemeClr val="bg1"/>
                </a:solidFill>
              </a:rPr>
              <a:t>This virtual</a:t>
            </a:r>
            <a:br>
              <a:rPr lang="en-US" b="0" dirty="0">
                <a:solidFill>
                  <a:schemeClr val="bg1"/>
                </a:solidFill>
              </a:rPr>
            </a:br>
            <a:r>
              <a:rPr lang="en-US" b="0" dirty="0">
                <a:solidFill>
                  <a:schemeClr val="bg1"/>
                </a:solidFill>
              </a:rPr>
              <a:t>experience is about…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33024" y="1243243"/>
            <a:ext cx="3923927" cy="528637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sz="2400" dirty="0">
                <a:solidFill>
                  <a:schemeClr val="bg1"/>
                </a:solidFill>
                <a:latin typeface="Expert Sans Regular" pitchFamily="34" charset="0"/>
              </a:rPr>
              <a:t>   Introducing a </a:t>
            </a:r>
            <a:r>
              <a:rPr lang="en-US" sz="2400" dirty="0" err="1">
                <a:solidFill>
                  <a:schemeClr val="bg1"/>
                </a:solidFill>
                <a:latin typeface="Expert Sans Regular" pitchFamily="34" charset="0"/>
              </a:rPr>
              <a:t>colourful</a:t>
            </a:r>
            <a:r>
              <a:rPr lang="en-US" sz="2400" dirty="0">
                <a:solidFill>
                  <a:schemeClr val="bg1"/>
                </a:solidFill>
                <a:latin typeface="Expert Sans Regular" pitchFamily="34" charset="0"/>
              </a:rPr>
              <a:t> model of </a:t>
            </a:r>
            <a:r>
              <a:rPr lang="en-US" sz="2400" dirty="0" err="1">
                <a:solidFill>
                  <a:schemeClr val="bg1"/>
                </a:solidFill>
                <a:latin typeface="Expert Sans Regular" pitchFamily="34" charset="0"/>
              </a:rPr>
              <a:t>behaviour</a:t>
            </a:r>
            <a:r>
              <a:rPr lang="en-US" sz="2400" dirty="0">
                <a:solidFill>
                  <a:schemeClr val="bg1"/>
                </a:solidFill>
                <a:latin typeface="Expert Sans Regular" pitchFamily="34" charset="0"/>
              </a:rPr>
              <a:t> that will demonstrate</a:t>
            </a:r>
            <a:r>
              <a:rPr lang="en-US" sz="2400" dirty="0" smtClean="0">
                <a:solidFill>
                  <a:schemeClr val="bg1"/>
                </a:solidFill>
                <a:latin typeface="Expert Sans Regular" pitchFamily="34" charset="0"/>
              </a:rPr>
              <a:t>: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sz="2400" dirty="0">
                <a:solidFill>
                  <a:schemeClr val="bg1"/>
                </a:solidFill>
                <a:latin typeface="Expert Sans Regular" pitchFamily="34" charset="0"/>
              </a:rPr>
              <a:t/>
            </a:r>
            <a:br>
              <a:rPr lang="en-US" sz="2400" dirty="0">
                <a:solidFill>
                  <a:schemeClr val="bg1"/>
                </a:solidFill>
                <a:latin typeface="Expert Sans Regular" pitchFamily="34" charset="0"/>
              </a:rPr>
            </a:br>
            <a:r>
              <a:rPr lang="en-GB" sz="2400" dirty="0" smtClean="0">
                <a:latin typeface="Expert Sans Regular" pitchFamily="34" charset="0"/>
              </a:rPr>
              <a:t>The </a:t>
            </a:r>
            <a:r>
              <a:rPr lang="en-GB" sz="2400" dirty="0">
                <a:latin typeface="Expert Sans Regular" pitchFamily="34" charset="0"/>
              </a:rPr>
              <a:t>spoken and unspoken differences that exist between human beings</a:t>
            </a:r>
            <a:endParaRPr lang="en-US" sz="2400" dirty="0">
              <a:latin typeface="Expert Sans Regular" pitchFamily="34" charset="0"/>
            </a:endParaRPr>
          </a:p>
          <a:p>
            <a:pPr eaLnBrk="1" hangingPunct="1">
              <a:spcBef>
                <a:spcPts val="0"/>
              </a:spcBef>
              <a:buClr>
                <a:schemeClr val="bg1"/>
              </a:buClr>
            </a:pPr>
            <a:r>
              <a:rPr lang="en-US" sz="2400" dirty="0">
                <a:latin typeface="Expert Sans Regular" pitchFamily="34" charset="0"/>
              </a:rPr>
              <a:t>How these differences may impact on how we interact with others</a:t>
            </a:r>
          </a:p>
          <a:p>
            <a:pPr eaLnBrk="1" hangingPunct="1">
              <a:spcBef>
                <a:spcPts val="0"/>
              </a:spcBef>
              <a:buClr>
                <a:schemeClr val="bg1"/>
              </a:buClr>
            </a:pPr>
            <a:r>
              <a:rPr lang="en-GB" sz="2400" dirty="0">
                <a:latin typeface="Expert Sans Regular" pitchFamily="34" charset="0"/>
              </a:rPr>
              <a:t>How to use this knowledge to connect more effectively with those around</a:t>
            </a:r>
            <a:r>
              <a:rPr lang="en-GB" sz="2400" dirty="0">
                <a:solidFill>
                  <a:schemeClr val="bg1"/>
                </a:solidFill>
                <a:latin typeface="Expert Sans Regular" pitchFamily="34" charset="0"/>
              </a:rPr>
              <a:t> </a:t>
            </a:r>
            <a:r>
              <a:rPr lang="en-GB" sz="2400" dirty="0">
                <a:latin typeface="Expert Sans Regular" pitchFamily="34" charset="0"/>
              </a:rPr>
              <a:t>you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00187183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0569DC47-EBB9-4E7F-8BC2-28C2008498D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 l="6491" t="35150" r="21308"/>
          <a:stretch/>
        </p:blipFill>
        <p:spPr>
          <a:xfrm rot="16200000">
            <a:off x="-1500665" y="1131528"/>
            <a:ext cx="7333654" cy="472779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916832"/>
            <a:ext cx="6076950" cy="914400"/>
          </a:xfrm>
          <a:ln>
            <a:noFill/>
          </a:ln>
        </p:spPr>
        <p:txBody>
          <a:bodyPr/>
          <a:lstStyle/>
          <a:p>
            <a:r>
              <a:rPr lang="en-US" b="0" dirty="0">
                <a:solidFill>
                  <a:schemeClr val="bg1"/>
                </a:solidFill>
              </a:rPr>
              <a:t>Introductions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6EA3F5A-C7F9-478E-A5DA-97C500E9F822}"/>
              </a:ext>
            </a:extLst>
          </p:cNvPr>
          <p:cNvSpPr txBox="1"/>
          <p:nvPr/>
        </p:nvSpPr>
        <p:spPr>
          <a:xfrm>
            <a:off x="4613941" y="296862"/>
            <a:ext cx="4514060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dirty="0"/>
          </a:p>
          <a:p>
            <a:r>
              <a:rPr lang="en-US" sz="2800" dirty="0" smtClean="0"/>
              <a:t>Share with us </a:t>
            </a:r>
            <a:r>
              <a:rPr lang="en-US" sz="2800" dirty="0"/>
              <a:t>your </a:t>
            </a:r>
            <a:r>
              <a:rPr lang="en-US" sz="2800" dirty="0" err="1"/>
              <a:t>favourite</a:t>
            </a:r>
            <a:r>
              <a:rPr lang="en-US" sz="2800" dirty="0"/>
              <a:t>:</a:t>
            </a:r>
          </a:p>
          <a:p>
            <a:endParaRPr lang="en-US" sz="2800" dirty="0"/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Film</a:t>
            </a:r>
          </a:p>
          <a:p>
            <a:pPr marL="514350" indent="-514350">
              <a:buFont typeface="+mj-lt"/>
              <a:buAutoNum type="arabicPeriod"/>
            </a:pPr>
            <a:endParaRPr lang="en-US" sz="2800" dirty="0"/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Most enjoyable project</a:t>
            </a:r>
          </a:p>
          <a:p>
            <a:pPr marL="514350" indent="-514350">
              <a:buFont typeface="+mj-lt"/>
              <a:buAutoNum type="arabicPeriod"/>
            </a:pPr>
            <a:endParaRPr lang="en-US" sz="2800" dirty="0"/>
          </a:p>
          <a:p>
            <a:pPr marL="514350" indent="-514350">
              <a:buFont typeface="+mj-lt"/>
              <a:buAutoNum type="arabicPeriod"/>
            </a:pPr>
            <a:r>
              <a:rPr lang="en-US" sz="2800" dirty="0"/>
              <a:t>Interesting fact or ‘claim to fame’</a:t>
            </a:r>
          </a:p>
          <a:p>
            <a:endParaRPr lang="en-US" sz="2800" dirty="0"/>
          </a:p>
          <a:p>
            <a:r>
              <a:rPr lang="en-US" sz="2800" dirty="0"/>
              <a:t>And…</a:t>
            </a:r>
          </a:p>
          <a:p>
            <a:endParaRPr lang="en-US" sz="2800" dirty="0"/>
          </a:p>
          <a:p>
            <a:r>
              <a:rPr lang="en-US" sz="2800" dirty="0"/>
              <a:t>What would you like to get out of </a:t>
            </a:r>
            <a:r>
              <a:rPr lang="en-US" sz="2800" dirty="0" smtClean="0"/>
              <a:t>this morning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08560918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Graphic 30">
            <a:extLst>
              <a:ext uri="{FF2B5EF4-FFF2-40B4-BE49-F238E27FC236}">
                <a16:creationId xmlns:a16="http://schemas.microsoft.com/office/drawing/2014/main" id="{916ED5FB-8184-4842-838C-F5AF6D8967C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 l="14776" t="55872" r="-5951" b="-2624"/>
          <a:stretch/>
        </p:blipFill>
        <p:spPr>
          <a:xfrm>
            <a:off x="-1044624" y="-1467544"/>
            <a:ext cx="13701996" cy="2668473"/>
          </a:xfrm>
          <a:prstGeom prst="rect">
            <a:avLst/>
          </a:prstGeom>
        </p:spPr>
      </p:pic>
      <p:grpSp>
        <p:nvGrpSpPr>
          <p:cNvPr id="2" name="Group 27"/>
          <p:cNvGrpSpPr/>
          <p:nvPr/>
        </p:nvGrpSpPr>
        <p:grpSpPr>
          <a:xfrm>
            <a:off x="1871310" y="3411900"/>
            <a:ext cx="2574192" cy="1928977"/>
            <a:chOff x="1785918" y="3071635"/>
            <a:chExt cx="2588154" cy="1928977"/>
          </a:xfrm>
          <a:solidFill>
            <a:schemeClr val="tx1">
              <a:lumMod val="75000"/>
              <a:lumOff val="25000"/>
            </a:schemeClr>
          </a:solidFill>
        </p:grpSpPr>
        <p:sp>
          <p:nvSpPr>
            <p:cNvPr id="1946630" name="Text Box 6"/>
            <p:cNvSpPr txBox="1">
              <a:spLocks noChangeArrowheads="1"/>
            </p:cNvSpPr>
            <p:nvPr/>
          </p:nvSpPr>
          <p:spPr bwMode="auto">
            <a:xfrm>
              <a:off x="1785918" y="3071635"/>
              <a:ext cx="2588154" cy="192897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lIns="96762" tIns="48381" rIns="96762" bIns="48381">
              <a:spAutoFit/>
            </a:bodyPr>
            <a:lstStyle>
              <a:lvl1pPr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1pPr>
              <a:lvl2pPr marL="742950" indent="-28575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2pPr>
              <a:lvl3pPr marL="11430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3pPr>
              <a:lvl4pPr marL="16002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4pPr>
              <a:lvl5pPr marL="20574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5pPr>
              <a:lvl6pPr marL="25146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6pPr>
              <a:lvl7pPr marL="29718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7pPr>
              <a:lvl8pPr marL="34290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8pPr>
              <a:lvl9pPr marL="38862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endParaRPr lang="en-GB" altLang="en-US" b="1" dirty="0"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latin typeface="Segoe UI Semibold" pitchFamily="34" charset="0"/>
              </a:endParaRP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1819275" y="3572992"/>
              <a:ext cx="2551029" cy="707886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Self</a:t>
              </a:r>
            </a:p>
            <a:p>
              <a:pPr algn="ctr"/>
              <a:r>
                <a:rPr lang="en-GB" sz="2000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Management</a:t>
              </a:r>
            </a:p>
          </p:txBody>
        </p:sp>
      </p:grpSp>
      <p:grpSp>
        <p:nvGrpSpPr>
          <p:cNvPr id="3" name="Group 25"/>
          <p:cNvGrpSpPr/>
          <p:nvPr/>
        </p:nvGrpSpPr>
        <p:grpSpPr>
          <a:xfrm>
            <a:off x="1904488" y="1268760"/>
            <a:ext cx="2574192" cy="1928977"/>
            <a:chOff x="1819276" y="928646"/>
            <a:chExt cx="2588154" cy="1928977"/>
          </a:xfrm>
          <a:solidFill>
            <a:schemeClr val="tx1">
              <a:lumMod val="75000"/>
              <a:lumOff val="25000"/>
            </a:schemeClr>
          </a:solidFill>
        </p:grpSpPr>
        <p:sp>
          <p:nvSpPr>
            <p:cNvPr id="3076" name="Text Box 4"/>
            <p:cNvSpPr txBox="1">
              <a:spLocks noChangeArrowheads="1"/>
            </p:cNvSpPr>
            <p:nvPr/>
          </p:nvSpPr>
          <p:spPr bwMode="auto">
            <a:xfrm>
              <a:off x="1819276" y="928646"/>
              <a:ext cx="2588154" cy="192897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lIns="96762" tIns="48381" rIns="96762" bIns="48381">
              <a:spAutoFit/>
            </a:bodyPr>
            <a:lstStyle>
              <a:lvl1pPr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1pPr>
              <a:lvl2pPr marL="742950" indent="-28575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2pPr>
              <a:lvl3pPr marL="11430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3pPr>
              <a:lvl4pPr marL="16002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4pPr>
              <a:lvl5pPr marL="20574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5pPr>
              <a:lvl6pPr marL="25146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6pPr>
              <a:lvl7pPr marL="29718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7pPr>
              <a:lvl8pPr marL="34290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8pPr>
              <a:lvl9pPr marL="38862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endParaRPr lang="en-GB" altLang="en-US" b="1" dirty="0"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GB" altLang="en-US" dirty="0"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GB" altLang="en-US" dirty="0"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GB" altLang="en-US" dirty="0"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latin typeface="Segoe UI Semibold" pitchFamily="34" charset="0"/>
              </a:endParaRP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1849098" y="1419171"/>
              <a:ext cx="2521206" cy="707886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Self</a:t>
              </a:r>
            </a:p>
            <a:p>
              <a:pPr algn="ctr"/>
              <a:r>
                <a:rPr lang="en-GB" sz="2000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Awareness</a:t>
              </a:r>
            </a:p>
          </p:txBody>
        </p:sp>
      </p:grpSp>
      <p:grpSp>
        <p:nvGrpSpPr>
          <p:cNvPr id="4" name="Group 26"/>
          <p:cNvGrpSpPr/>
          <p:nvPr/>
        </p:nvGrpSpPr>
        <p:grpSpPr>
          <a:xfrm>
            <a:off x="4716016" y="1268911"/>
            <a:ext cx="2493256" cy="1928977"/>
            <a:chOff x="4630942" y="928646"/>
            <a:chExt cx="2506779" cy="1928977"/>
          </a:xfrm>
          <a:solidFill>
            <a:schemeClr val="tx1">
              <a:lumMod val="75000"/>
              <a:lumOff val="25000"/>
            </a:schemeClr>
          </a:solidFill>
        </p:grpSpPr>
        <p:sp>
          <p:nvSpPr>
            <p:cNvPr id="1946629" name="Text Box 5"/>
            <p:cNvSpPr txBox="1">
              <a:spLocks noChangeArrowheads="1"/>
            </p:cNvSpPr>
            <p:nvPr/>
          </p:nvSpPr>
          <p:spPr bwMode="auto">
            <a:xfrm>
              <a:off x="4630943" y="928646"/>
              <a:ext cx="2506778" cy="192897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lIns="96762" tIns="48381" rIns="96762" bIns="48381">
              <a:spAutoFit/>
            </a:bodyPr>
            <a:lstStyle>
              <a:lvl1pPr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1pPr>
              <a:lvl2pPr marL="742950" indent="-28575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2pPr>
              <a:lvl3pPr marL="11430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3pPr>
              <a:lvl4pPr marL="16002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4pPr>
              <a:lvl5pPr marL="20574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5pPr>
              <a:lvl6pPr marL="25146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6pPr>
              <a:lvl7pPr marL="29718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7pPr>
              <a:lvl8pPr marL="34290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8pPr>
              <a:lvl9pPr marL="38862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endParaRPr lang="en-GB" altLang="en-US" b="1" dirty="0">
                <a:latin typeface="Segoe UI Semibold" pitchFamily="34" charset="0"/>
              </a:endParaRPr>
            </a:p>
            <a:p>
              <a:pPr algn="ctr" eaLnBrk="1" hangingPunct="1">
                <a:spcBef>
                  <a:spcPct val="50000"/>
                </a:spcBef>
              </a:pPr>
              <a:endParaRPr lang="en-GB" altLang="en-US" dirty="0">
                <a:latin typeface="Segoe UI Semibold" pitchFamily="34" charset="0"/>
              </a:endParaRPr>
            </a:p>
            <a:p>
              <a:pPr algn="ctr" eaLnBrk="1" hangingPunct="1">
                <a:spcBef>
                  <a:spcPct val="50000"/>
                </a:spcBef>
              </a:pPr>
              <a:endParaRPr lang="en-GB" altLang="en-US" dirty="0">
                <a:latin typeface="Segoe UI Semibold" pitchFamily="34" charset="0"/>
              </a:endParaRPr>
            </a:p>
            <a:p>
              <a:pPr algn="ctr" eaLnBrk="1" hangingPunct="1">
                <a:spcBef>
                  <a:spcPct val="50000"/>
                </a:spcBef>
              </a:pPr>
              <a:endParaRPr lang="en-GB" altLang="en-US" dirty="0"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latin typeface="Segoe UI Semibold" pitchFamily="34" charset="0"/>
              </a:endParaRP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4630942" y="1419171"/>
              <a:ext cx="2506779" cy="707886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Social</a:t>
              </a:r>
            </a:p>
            <a:p>
              <a:pPr algn="ctr"/>
              <a:r>
                <a:rPr lang="en-GB" sz="2000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Awareness</a:t>
              </a:r>
            </a:p>
          </p:txBody>
        </p:sp>
      </p:grpSp>
      <p:grpSp>
        <p:nvGrpSpPr>
          <p:cNvPr id="5" name="Group 28"/>
          <p:cNvGrpSpPr/>
          <p:nvPr/>
        </p:nvGrpSpPr>
        <p:grpSpPr>
          <a:xfrm>
            <a:off x="4716015" y="3412051"/>
            <a:ext cx="2493257" cy="1928977"/>
            <a:chOff x="4630941" y="3071786"/>
            <a:chExt cx="2506780" cy="1928977"/>
          </a:xfrm>
          <a:solidFill>
            <a:schemeClr val="tx1">
              <a:lumMod val="75000"/>
              <a:lumOff val="25000"/>
            </a:schemeClr>
          </a:solidFill>
        </p:grpSpPr>
        <p:sp>
          <p:nvSpPr>
            <p:cNvPr id="1946631" name="Text Box 7"/>
            <p:cNvSpPr txBox="1">
              <a:spLocks noChangeArrowheads="1"/>
            </p:cNvSpPr>
            <p:nvPr/>
          </p:nvSpPr>
          <p:spPr bwMode="auto">
            <a:xfrm>
              <a:off x="4630943" y="3071786"/>
              <a:ext cx="2506778" cy="192897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lIns="96762" tIns="48381" rIns="96762" bIns="48381">
              <a:spAutoFit/>
            </a:bodyPr>
            <a:lstStyle>
              <a:lvl1pPr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1pPr>
              <a:lvl2pPr marL="742950" indent="-28575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2pPr>
              <a:lvl3pPr marL="11430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3pPr>
              <a:lvl4pPr marL="16002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4pPr>
              <a:lvl5pPr marL="20574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5pPr>
              <a:lvl6pPr marL="25146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6pPr>
              <a:lvl7pPr marL="29718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7pPr>
              <a:lvl8pPr marL="34290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8pPr>
              <a:lvl9pPr marL="38862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endParaRPr lang="en-GB" altLang="en-US" b="1" dirty="0"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latin typeface="Segoe UI Semibold" pitchFamily="34" charset="0"/>
              </a:endParaRP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4630941" y="3572992"/>
              <a:ext cx="2506780" cy="707886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Relationship</a:t>
              </a:r>
            </a:p>
            <a:p>
              <a:pPr algn="ctr"/>
              <a:r>
                <a:rPr lang="en-GB" sz="2000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Management</a:t>
              </a:r>
            </a:p>
          </p:txBody>
        </p:sp>
      </p:grpSp>
      <p:grpSp>
        <p:nvGrpSpPr>
          <p:cNvPr id="6" name="Group 29"/>
          <p:cNvGrpSpPr/>
          <p:nvPr/>
        </p:nvGrpSpPr>
        <p:grpSpPr>
          <a:xfrm>
            <a:off x="4718417" y="5569569"/>
            <a:ext cx="2495923" cy="1152000"/>
            <a:chOff x="4643438" y="5214950"/>
            <a:chExt cx="2700000" cy="1152000"/>
          </a:xfrm>
          <a:solidFill>
            <a:schemeClr val="tx1">
              <a:lumMod val="75000"/>
              <a:lumOff val="25000"/>
            </a:schemeClr>
          </a:solidFill>
        </p:grpSpPr>
        <p:sp>
          <p:nvSpPr>
            <p:cNvPr id="20" name="Text Box 7"/>
            <p:cNvSpPr txBox="1">
              <a:spLocks noChangeArrowheads="1"/>
            </p:cNvSpPr>
            <p:nvPr/>
          </p:nvSpPr>
          <p:spPr bwMode="auto">
            <a:xfrm>
              <a:off x="4643438" y="5214950"/>
              <a:ext cx="270000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lIns="96762" tIns="48381" rIns="96762" bIns="48381">
              <a:spAutoFit/>
            </a:bodyPr>
            <a:lstStyle>
              <a:lvl1pPr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1pPr>
              <a:lvl2pPr marL="742950" indent="-28575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2pPr>
              <a:lvl3pPr marL="11430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3pPr>
              <a:lvl4pPr marL="16002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4pPr>
              <a:lvl5pPr marL="20574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5pPr>
              <a:lvl6pPr marL="25146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6pPr>
              <a:lvl7pPr marL="29718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7pPr>
              <a:lvl8pPr marL="34290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8pPr>
              <a:lvl9pPr marL="38862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endParaRPr lang="en-GB" altLang="en-US" b="1" dirty="0">
                <a:solidFill>
                  <a:srgbClr val="002060"/>
                </a:solidFill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solidFill>
                  <a:srgbClr val="002060"/>
                </a:solidFill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solidFill>
                  <a:srgbClr val="002060"/>
                </a:solidFill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solidFill>
                  <a:srgbClr val="002060"/>
                </a:solidFill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solidFill>
                  <a:srgbClr val="002060"/>
                </a:solidFill>
                <a:latin typeface="Segoe UI Semibold" pitchFamily="34" charset="0"/>
              </a:endParaRP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4652544" y="5527763"/>
              <a:ext cx="2588822" cy="707886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Positive impact</a:t>
              </a:r>
            </a:p>
            <a:p>
              <a:pPr algn="ctr"/>
              <a:r>
                <a:rPr lang="en-GB" sz="2000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on others</a:t>
              </a:r>
            </a:p>
          </p:txBody>
        </p:sp>
      </p:grpSp>
      <p:grpSp>
        <p:nvGrpSpPr>
          <p:cNvPr id="7" name="Group 30"/>
          <p:cNvGrpSpPr/>
          <p:nvPr/>
        </p:nvGrpSpPr>
        <p:grpSpPr>
          <a:xfrm>
            <a:off x="1813754" y="5569441"/>
            <a:ext cx="2628000" cy="1152000"/>
            <a:chOff x="1691680" y="5229200"/>
            <a:chExt cx="2700000" cy="1152000"/>
          </a:xfrm>
          <a:solidFill>
            <a:schemeClr val="tx1">
              <a:lumMod val="75000"/>
              <a:lumOff val="25000"/>
            </a:schemeClr>
          </a:solidFill>
        </p:grpSpPr>
        <p:sp>
          <p:nvSpPr>
            <p:cNvPr id="23" name="Text Box 7"/>
            <p:cNvSpPr txBox="1">
              <a:spLocks noChangeArrowheads="1"/>
            </p:cNvSpPr>
            <p:nvPr/>
          </p:nvSpPr>
          <p:spPr bwMode="auto">
            <a:xfrm>
              <a:off x="1691680" y="5229200"/>
              <a:ext cx="270000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lIns="96762" tIns="48381" rIns="96762" bIns="48381">
              <a:spAutoFit/>
            </a:bodyPr>
            <a:lstStyle>
              <a:lvl1pPr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1pPr>
              <a:lvl2pPr marL="742950" indent="-28575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2pPr>
              <a:lvl3pPr marL="11430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3pPr>
              <a:lvl4pPr marL="16002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4pPr>
              <a:lvl5pPr marL="20574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5pPr>
              <a:lvl6pPr marL="25146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6pPr>
              <a:lvl7pPr marL="29718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7pPr>
              <a:lvl8pPr marL="34290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8pPr>
              <a:lvl9pPr marL="38862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endParaRPr lang="en-GB" altLang="en-US" b="1" dirty="0">
                <a:solidFill>
                  <a:srgbClr val="002060"/>
                </a:solidFill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solidFill>
                  <a:srgbClr val="002060"/>
                </a:solidFill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solidFill>
                  <a:srgbClr val="002060"/>
                </a:solidFill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solidFill>
                  <a:srgbClr val="002060"/>
                </a:solidFill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solidFill>
                  <a:srgbClr val="002060"/>
                </a:solidFill>
                <a:latin typeface="Segoe UI Semibold" pitchFamily="34" charset="0"/>
              </a:endParaRPr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1907704" y="5626343"/>
              <a:ext cx="2304256" cy="707886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Being the best</a:t>
              </a:r>
            </a:p>
            <a:p>
              <a:pPr algn="ctr"/>
              <a:r>
                <a:rPr lang="en-GB" sz="2000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I can be</a:t>
              </a:r>
            </a:p>
          </p:txBody>
        </p:sp>
      </p:grpSp>
      <p:sp>
        <p:nvSpPr>
          <p:cNvPr id="9" name="Arrow: Pentagon 8">
            <a:extLst>
              <a:ext uri="{FF2B5EF4-FFF2-40B4-BE49-F238E27FC236}">
                <a16:creationId xmlns:a16="http://schemas.microsoft.com/office/drawing/2014/main" id="{025FB9E3-5531-44E8-B921-A124BA621BDF}"/>
              </a:ext>
            </a:extLst>
          </p:cNvPr>
          <p:cNvSpPr/>
          <p:nvPr/>
        </p:nvSpPr>
        <p:spPr>
          <a:xfrm rot="5400000">
            <a:off x="2697335" y="3055131"/>
            <a:ext cx="981234" cy="735022"/>
          </a:xfrm>
          <a:prstGeom prst="homePlate">
            <a:avLst/>
          </a:prstGeom>
          <a:solidFill>
            <a:schemeClr val="bg1"/>
          </a:solidFill>
          <a:ln>
            <a:solidFill>
              <a:srgbClr val="4A4A4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Arrow: Pentagon 28">
            <a:extLst>
              <a:ext uri="{FF2B5EF4-FFF2-40B4-BE49-F238E27FC236}">
                <a16:creationId xmlns:a16="http://schemas.microsoft.com/office/drawing/2014/main" id="{E9D7E33A-7660-40A8-AF29-F48218CF25CD}"/>
              </a:ext>
            </a:extLst>
          </p:cNvPr>
          <p:cNvSpPr/>
          <p:nvPr/>
        </p:nvSpPr>
        <p:spPr>
          <a:xfrm rot="5400000">
            <a:off x="2697334" y="5141392"/>
            <a:ext cx="981234" cy="735022"/>
          </a:xfrm>
          <a:prstGeom prst="homePlate">
            <a:avLst/>
          </a:prstGeom>
          <a:solidFill>
            <a:schemeClr val="bg1"/>
          </a:solidFill>
          <a:ln>
            <a:solidFill>
              <a:srgbClr val="4A4A4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Arrow: Pentagon 35">
            <a:extLst>
              <a:ext uri="{FF2B5EF4-FFF2-40B4-BE49-F238E27FC236}">
                <a16:creationId xmlns:a16="http://schemas.microsoft.com/office/drawing/2014/main" id="{05E31EBE-0E4A-444E-9537-6724BB49C4BD}"/>
              </a:ext>
            </a:extLst>
          </p:cNvPr>
          <p:cNvSpPr/>
          <p:nvPr/>
        </p:nvSpPr>
        <p:spPr>
          <a:xfrm>
            <a:off x="4067944" y="5842083"/>
            <a:ext cx="981234" cy="735022"/>
          </a:xfrm>
          <a:prstGeom prst="homePlate">
            <a:avLst/>
          </a:prstGeom>
          <a:solidFill>
            <a:schemeClr val="bg1"/>
          </a:solidFill>
          <a:ln>
            <a:solidFill>
              <a:srgbClr val="4A4A4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Arrow: Pentagon 36">
            <a:extLst>
              <a:ext uri="{FF2B5EF4-FFF2-40B4-BE49-F238E27FC236}">
                <a16:creationId xmlns:a16="http://schemas.microsoft.com/office/drawing/2014/main" id="{2BE6BE38-62CD-4EF1-B260-49F43E77572E}"/>
              </a:ext>
            </a:extLst>
          </p:cNvPr>
          <p:cNvSpPr/>
          <p:nvPr/>
        </p:nvSpPr>
        <p:spPr>
          <a:xfrm>
            <a:off x="4238838" y="1773902"/>
            <a:ext cx="981234" cy="735022"/>
          </a:xfrm>
          <a:prstGeom prst="homePlate">
            <a:avLst/>
          </a:prstGeom>
          <a:solidFill>
            <a:schemeClr val="bg1"/>
          </a:solidFill>
          <a:ln>
            <a:solidFill>
              <a:srgbClr val="4A4A4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Arrow: Pentagon 37">
            <a:extLst>
              <a:ext uri="{FF2B5EF4-FFF2-40B4-BE49-F238E27FC236}">
                <a16:creationId xmlns:a16="http://schemas.microsoft.com/office/drawing/2014/main" id="{35B5EDC5-318C-43CC-BB34-3E8BECD9B161}"/>
              </a:ext>
            </a:extLst>
          </p:cNvPr>
          <p:cNvSpPr/>
          <p:nvPr/>
        </p:nvSpPr>
        <p:spPr>
          <a:xfrm rot="5400000">
            <a:off x="5432792" y="3080038"/>
            <a:ext cx="981234" cy="735022"/>
          </a:xfrm>
          <a:prstGeom prst="homePlate">
            <a:avLst/>
          </a:prstGeom>
          <a:solidFill>
            <a:schemeClr val="bg1"/>
          </a:solidFill>
          <a:ln>
            <a:solidFill>
              <a:srgbClr val="4A4A4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9" name="Arrow: Pentagon 38">
            <a:extLst>
              <a:ext uri="{FF2B5EF4-FFF2-40B4-BE49-F238E27FC236}">
                <a16:creationId xmlns:a16="http://schemas.microsoft.com/office/drawing/2014/main" id="{624C5CC2-8A99-46B7-94D4-71F6D251400E}"/>
              </a:ext>
            </a:extLst>
          </p:cNvPr>
          <p:cNvSpPr/>
          <p:nvPr/>
        </p:nvSpPr>
        <p:spPr>
          <a:xfrm>
            <a:off x="4238838" y="4059120"/>
            <a:ext cx="981234" cy="735022"/>
          </a:xfrm>
          <a:prstGeom prst="homePlate">
            <a:avLst/>
          </a:prstGeom>
          <a:solidFill>
            <a:schemeClr val="bg1"/>
          </a:solidFill>
          <a:ln>
            <a:solidFill>
              <a:srgbClr val="4A4A4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Arrow: Pentagon 39">
            <a:extLst>
              <a:ext uri="{FF2B5EF4-FFF2-40B4-BE49-F238E27FC236}">
                <a16:creationId xmlns:a16="http://schemas.microsoft.com/office/drawing/2014/main" id="{F35302D4-C8DD-4247-8171-501345C85390}"/>
              </a:ext>
            </a:extLst>
          </p:cNvPr>
          <p:cNvSpPr/>
          <p:nvPr/>
        </p:nvSpPr>
        <p:spPr>
          <a:xfrm rot="5400000">
            <a:off x="5432792" y="5141392"/>
            <a:ext cx="981234" cy="735022"/>
          </a:xfrm>
          <a:prstGeom prst="homePlate">
            <a:avLst/>
          </a:prstGeom>
          <a:solidFill>
            <a:schemeClr val="bg1"/>
          </a:solidFill>
          <a:ln>
            <a:solidFill>
              <a:srgbClr val="4A4A4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">
            <a:extLst>
              <a:ext uri="{FF2B5EF4-FFF2-40B4-BE49-F238E27FC236}">
                <a16:creationId xmlns:a16="http://schemas.microsoft.com/office/drawing/2014/main" id="{AD3726F1-1659-48C4-A2B2-E99922C8CC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02434" y="136431"/>
            <a:ext cx="6872808" cy="561057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3200" b="0" dirty="0">
                <a:solidFill>
                  <a:schemeClr val="bg1"/>
                </a:solidFill>
                <a:latin typeface="+mn-lt"/>
                <a:cs typeface="Segoe UI Semibold" pitchFamily="34" charset="0"/>
              </a:rPr>
              <a:t>Emotional</a:t>
            </a:r>
            <a:r>
              <a:rPr lang="en-GB" altLang="en-US" sz="3200" b="0" dirty="0">
                <a:solidFill>
                  <a:schemeClr val="bg1"/>
                </a:solidFill>
                <a:cs typeface="Segoe UI Semibold" pitchFamily="34" charset="0"/>
              </a:rPr>
              <a:t> Intelligence Framework</a:t>
            </a:r>
          </a:p>
        </p:txBody>
      </p:sp>
    </p:spTree>
    <p:extLst>
      <p:ext uri="{BB962C8B-B14F-4D97-AF65-F5344CB8AC3E}">
        <p14:creationId xmlns:p14="http://schemas.microsoft.com/office/powerpoint/2010/main" val="2159444410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9" grpId="0" animBg="1"/>
      <p:bldP spid="36" grpId="0" animBg="1"/>
      <p:bldP spid="37" grpId="0" animBg="1"/>
      <p:bldP spid="38" grpId="0" animBg="1"/>
      <p:bldP spid="39" grpId="0" animBg="1"/>
      <p:bldP spid="4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776" y="-35566"/>
            <a:ext cx="7601107" cy="6847276"/>
          </a:xfrm>
          <a:prstGeom prst="rect">
            <a:avLst/>
          </a:prstGeom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B1686E58-35DD-496E-A176-B42F160856A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l="6491" t="35150" r="21308"/>
          <a:stretch/>
        </p:blipFill>
        <p:spPr>
          <a:xfrm rot="16200000">
            <a:off x="-1834207" y="1583619"/>
            <a:ext cx="7106576" cy="3833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95257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0569DC47-EBB9-4E7F-8BC2-28C2008498D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 l="6491" t="35150" r="21308"/>
          <a:stretch/>
        </p:blipFill>
        <p:spPr>
          <a:xfrm rot="16200000">
            <a:off x="-1500665" y="1131528"/>
            <a:ext cx="7333654" cy="472779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2507186"/>
            <a:ext cx="6076950" cy="914400"/>
          </a:xfrm>
          <a:ln>
            <a:noFill/>
          </a:ln>
        </p:spPr>
        <p:txBody>
          <a:bodyPr/>
          <a:lstStyle/>
          <a:p>
            <a:r>
              <a:rPr lang="en-US" sz="4800" b="0" dirty="0" err="1">
                <a:solidFill>
                  <a:schemeClr val="bg1"/>
                </a:solidFill>
              </a:rPr>
              <a:t>Behaviour</a:t>
            </a:r>
            <a:endParaRPr lang="en-US" sz="4800" b="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740423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F3741509-97CF-48DB-9A73-88768D6AD88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l="14776" t="55872" r="-5951" b="-2624"/>
          <a:stretch/>
        </p:blipFill>
        <p:spPr>
          <a:xfrm rot="18732034">
            <a:off x="-1641164" y="-870895"/>
            <a:ext cx="6322048" cy="3710268"/>
          </a:xfrm>
          <a:prstGeom prst="rect">
            <a:avLst/>
          </a:prstGeom>
        </p:spPr>
      </p:pic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107504" y="-171400"/>
            <a:ext cx="5457825" cy="784225"/>
          </a:xfrm>
          <a:prstGeom prst="rect">
            <a:avLst/>
          </a:prstGeom>
        </p:spPr>
        <p:txBody>
          <a:bodyPr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b="0" kern="0" dirty="0">
                <a:solidFill>
                  <a:schemeClr val="bg1"/>
                </a:solidFill>
              </a:rPr>
              <a:t/>
            </a:r>
            <a:br>
              <a:rPr lang="en-US" b="0" kern="0" dirty="0">
                <a:solidFill>
                  <a:schemeClr val="bg1"/>
                </a:solidFill>
              </a:rPr>
            </a:br>
            <a:r>
              <a:rPr lang="en-US" b="0" kern="0" dirty="0">
                <a:solidFill>
                  <a:schemeClr val="bg1"/>
                </a:solidFill>
              </a:rPr>
              <a:t>Psychological</a:t>
            </a:r>
          </a:p>
          <a:p>
            <a:pPr eaLnBrk="1" hangingPunct="1"/>
            <a:r>
              <a:rPr lang="en-US" b="0" kern="0" dirty="0">
                <a:solidFill>
                  <a:schemeClr val="bg1"/>
                </a:solidFill>
              </a:rPr>
              <a:t>Preferences </a:t>
            </a:r>
            <a:br>
              <a:rPr lang="en-US" b="0" kern="0" dirty="0">
                <a:solidFill>
                  <a:schemeClr val="bg1"/>
                </a:solidFill>
              </a:rPr>
            </a:br>
            <a:endParaRPr lang="en-US" b="0" kern="0" dirty="0">
              <a:solidFill>
                <a:schemeClr val="bg1"/>
              </a:solidFill>
            </a:endParaRP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4081008" y="568364"/>
            <a:ext cx="5002212" cy="3743325"/>
          </a:xfrm>
          <a:prstGeom prst="rect">
            <a:avLst/>
          </a:prstGeom>
        </p:spPr>
        <p:txBody>
          <a:bodyPr/>
          <a:lstStyle>
            <a:lvl1pPr marL="228600" indent="-2286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3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2600">
                <a:solidFill>
                  <a:schemeClr val="tx1"/>
                </a:solidFill>
                <a:latin typeface="+mn-lt"/>
              </a:defRPr>
            </a:lvl2pPr>
            <a:lvl3pPr marL="1092200" indent="-1778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549400" indent="-1778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2000">
                <a:solidFill>
                  <a:schemeClr val="tx1"/>
                </a:solidFill>
                <a:latin typeface="+mn-lt"/>
              </a:defRPr>
            </a:lvl4pPr>
            <a:lvl5pPr marL="1943100" indent="-1143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2000">
                <a:solidFill>
                  <a:schemeClr val="tx1"/>
                </a:solidFill>
                <a:latin typeface="+mn-lt"/>
              </a:defRPr>
            </a:lvl5pPr>
            <a:lvl6pPr marL="2400300" indent="-1143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2000">
                <a:solidFill>
                  <a:schemeClr val="tx1"/>
                </a:solidFill>
                <a:latin typeface="+mn-lt"/>
              </a:defRPr>
            </a:lvl6pPr>
            <a:lvl7pPr marL="2857500" indent="-1143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2000">
                <a:solidFill>
                  <a:schemeClr val="tx1"/>
                </a:solidFill>
                <a:latin typeface="+mn-lt"/>
              </a:defRPr>
            </a:lvl7pPr>
            <a:lvl8pPr marL="3314700" indent="-1143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2000">
                <a:solidFill>
                  <a:schemeClr val="tx1"/>
                </a:solidFill>
                <a:latin typeface="+mn-lt"/>
              </a:defRPr>
            </a:lvl8pPr>
            <a:lvl9pPr marL="3771900" indent="-1143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ctr" eaLnBrk="1" hangingPunct="1">
              <a:buFontTx/>
              <a:buNone/>
            </a:pPr>
            <a:r>
              <a:rPr lang="en-US" sz="2800" b="1" i="1" kern="0" dirty="0"/>
              <a:t>There are 3 pairs of preferences:</a:t>
            </a:r>
          </a:p>
          <a:p>
            <a:pPr eaLnBrk="1" hangingPunct="1">
              <a:buFontTx/>
              <a:buNone/>
            </a:pPr>
            <a:endParaRPr lang="en-US" sz="2000" b="1" i="1" kern="0" dirty="0"/>
          </a:p>
          <a:p>
            <a:pPr algn="ctr" eaLnBrk="1" hangingPunct="1">
              <a:buFontTx/>
              <a:buNone/>
            </a:pPr>
            <a:r>
              <a:rPr lang="en-US" sz="2400" b="1" kern="0" dirty="0"/>
              <a:t>Introversion – Extraversion</a:t>
            </a:r>
          </a:p>
          <a:p>
            <a:pPr algn="ctr" eaLnBrk="1" hangingPunct="1">
              <a:buFontTx/>
              <a:buNone/>
            </a:pPr>
            <a:r>
              <a:rPr lang="en-US" sz="1600" kern="0" dirty="0"/>
              <a:t>how we react to inner &amp; outer experiences</a:t>
            </a:r>
          </a:p>
          <a:p>
            <a:pPr lvl="1" eaLnBrk="1" hangingPunct="1">
              <a:buFontTx/>
              <a:buNone/>
            </a:pPr>
            <a:endParaRPr lang="en-US" sz="1600" b="1" kern="0" dirty="0"/>
          </a:p>
          <a:p>
            <a:pPr algn="ctr" eaLnBrk="1" hangingPunct="1">
              <a:buFontTx/>
              <a:buNone/>
            </a:pPr>
            <a:r>
              <a:rPr lang="en-US" sz="2400" b="1" kern="0" dirty="0"/>
              <a:t>Thinking – Feeling</a:t>
            </a:r>
          </a:p>
          <a:p>
            <a:pPr algn="ctr" eaLnBrk="1" hangingPunct="1">
              <a:buFontTx/>
              <a:buNone/>
            </a:pPr>
            <a:r>
              <a:rPr lang="en-US" sz="1600" kern="0" dirty="0"/>
              <a:t>how we make decisions</a:t>
            </a:r>
          </a:p>
          <a:p>
            <a:pPr lvl="1" eaLnBrk="1" hangingPunct="1">
              <a:buFontTx/>
              <a:buNone/>
            </a:pPr>
            <a:endParaRPr lang="en-US" sz="1600" kern="0" dirty="0"/>
          </a:p>
          <a:p>
            <a:pPr algn="ctr" eaLnBrk="1" hangingPunct="1">
              <a:buFontTx/>
              <a:buNone/>
            </a:pPr>
            <a:r>
              <a:rPr lang="en-US" sz="2400" b="1" kern="0" dirty="0"/>
              <a:t>Sensation – Intuition</a:t>
            </a:r>
          </a:p>
          <a:p>
            <a:pPr algn="ctr" eaLnBrk="1" hangingPunct="1">
              <a:buFontTx/>
              <a:buNone/>
            </a:pPr>
            <a:r>
              <a:rPr lang="en-US" sz="1600" kern="0" dirty="0"/>
              <a:t>how we take in &amp; process information</a:t>
            </a:r>
          </a:p>
          <a:p>
            <a:pPr eaLnBrk="1" hangingPunct="1"/>
            <a:endParaRPr lang="en-US" sz="2800" b="1" kern="0" dirty="0">
              <a:latin typeface="Expert Sans Regular" pitchFamily="34" charset="0"/>
            </a:endParaRPr>
          </a:p>
        </p:txBody>
      </p:sp>
      <p:pic>
        <p:nvPicPr>
          <p:cNvPr id="4" name="Picture 5" descr="jung"/>
          <p:cNvPicPr>
            <a:picLocks noChangeAspect="1" noChangeArrowheads="1"/>
          </p:cNvPicPr>
          <p:nvPr/>
        </p:nvPicPr>
        <p:blipFill>
          <a:blip r:embed="rId4" cstate="print">
            <a:grayscl/>
          </a:blip>
          <a:srcRect/>
          <a:stretch>
            <a:fillRect/>
          </a:stretch>
        </p:blipFill>
        <p:spPr bwMode="auto">
          <a:xfrm>
            <a:off x="1937891" y="2925042"/>
            <a:ext cx="1797050" cy="2417762"/>
          </a:xfrm>
          <a:prstGeom prst="rect">
            <a:avLst/>
          </a:prstGeom>
          <a:noFill/>
          <a:effectLst>
            <a:outerShdw dist="152928" dir="2498012" algn="ctr" rotWithShape="0">
              <a:srgbClr val="DDDDDD">
                <a:alpha val="50000"/>
              </a:srgbClr>
            </a:outerShdw>
          </a:effectLst>
        </p:spPr>
      </p:pic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930622" y="5544406"/>
            <a:ext cx="3811588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86402" tIns="43201" rIns="86402" bIns="43201" anchor="ctr"/>
          <a:lstStyle/>
          <a:p>
            <a:pPr algn="ctr"/>
            <a:r>
              <a:rPr lang="en-GB" sz="1600" dirty="0">
                <a:latin typeface="+mj-lt"/>
              </a:rPr>
              <a:t>Carl Gustav Jung</a:t>
            </a:r>
            <a:br>
              <a:rPr lang="en-GB" sz="1600" dirty="0">
                <a:latin typeface="+mj-lt"/>
              </a:rPr>
            </a:br>
            <a:r>
              <a:rPr lang="en-GB" sz="1600" dirty="0">
                <a:latin typeface="+mj-lt"/>
              </a:rPr>
              <a:t>1875-1961</a:t>
            </a:r>
          </a:p>
        </p:txBody>
      </p:sp>
    </p:spTree>
    <p:extLst>
      <p:ext uri="{BB962C8B-B14F-4D97-AF65-F5344CB8AC3E}">
        <p14:creationId xmlns:p14="http://schemas.microsoft.com/office/powerpoint/2010/main" val="81796433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7DD09B2-C4A5-4E6F-9976-6BB3396316AD}"/>
              </a:ext>
            </a:extLst>
          </p:cNvPr>
          <p:cNvSpPr/>
          <p:nvPr/>
        </p:nvSpPr>
        <p:spPr bwMode="auto">
          <a:xfrm>
            <a:off x="-197738" y="-52851"/>
            <a:ext cx="3689618" cy="7514299"/>
          </a:xfrm>
          <a:prstGeom prst="rect">
            <a:avLst/>
          </a:prstGeom>
          <a:solidFill>
            <a:srgbClr val="2D3701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Times New Roman" pitchFamily="18" charset="0"/>
            </a:endParaRP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0ED0C984-07F6-4B3D-8D8B-A93EF4D3391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l="6491" t="35150" r="21308"/>
          <a:stretch/>
        </p:blipFill>
        <p:spPr>
          <a:xfrm rot="16200000">
            <a:off x="-1438823" y="1413595"/>
            <a:ext cx="7106576" cy="4581407"/>
          </a:xfrm>
          <a:prstGeom prst="rect">
            <a:avLst/>
          </a:prstGeom>
        </p:spPr>
      </p:pic>
      <p:sp>
        <p:nvSpPr>
          <p:cNvPr id="5" name="Rectangle 4"/>
          <p:cNvSpPr>
            <a:spLocks noGrp="1" noChangeArrowheads="1"/>
          </p:cNvSpPr>
          <p:nvPr/>
        </p:nvSpPr>
        <p:spPr bwMode="auto">
          <a:xfrm>
            <a:off x="-176239" y="404664"/>
            <a:ext cx="4499992" cy="5040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86384" tIns="43191" rIns="86384" bIns="43191" numCol="1" anchor="ctr" anchorCtr="0" compatLnSpc="1">
            <a:prstTxWarp prst="textNoShape">
              <a:avLst/>
            </a:prstTxWarp>
          </a:bodyPr>
          <a:lstStyle>
            <a:lvl1pPr algn="ctr" defTabSz="863600" rtl="0" eaLnBrk="0" fontAlgn="base" hangingPunct="0">
              <a:spcBef>
                <a:spcPct val="0"/>
              </a:spcBef>
              <a:spcAft>
                <a:spcPct val="0"/>
              </a:spcAft>
              <a:defRPr sz="34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algn="ctr" defTabSz="863600" rtl="0" eaLnBrk="0" fontAlgn="base" hangingPunct="0">
              <a:spcBef>
                <a:spcPct val="0"/>
              </a:spcBef>
              <a:spcAft>
                <a:spcPct val="0"/>
              </a:spcAft>
              <a:defRPr sz="3400">
                <a:solidFill>
                  <a:schemeClr val="bg1"/>
                </a:solidFill>
                <a:latin typeface="Franklin Gothic" pitchFamily="34" charset="0"/>
                <a:cs typeface="Times New Roman" pitchFamily="18" charset="0"/>
              </a:defRPr>
            </a:lvl2pPr>
            <a:lvl3pPr algn="ctr" defTabSz="863600" rtl="0" eaLnBrk="0" fontAlgn="base" hangingPunct="0">
              <a:spcBef>
                <a:spcPct val="0"/>
              </a:spcBef>
              <a:spcAft>
                <a:spcPct val="0"/>
              </a:spcAft>
              <a:defRPr sz="3400">
                <a:solidFill>
                  <a:schemeClr val="bg1"/>
                </a:solidFill>
                <a:latin typeface="Franklin Gothic" pitchFamily="34" charset="0"/>
                <a:cs typeface="Times New Roman" pitchFamily="18" charset="0"/>
              </a:defRPr>
            </a:lvl3pPr>
            <a:lvl4pPr algn="ctr" defTabSz="863600" rtl="0" eaLnBrk="0" fontAlgn="base" hangingPunct="0">
              <a:spcBef>
                <a:spcPct val="0"/>
              </a:spcBef>
              <a:spcAft>
                <a:spcPct val="0"/>
              </a:spcAft>
              <a:defRPr sz="3400">
                <a:solidFill>
                  <a:schemeClr val="bg1"/>
                </a:solidFill>
                <a:latin typeface="Franklin Gothic" pitchFamily="34" charset="0"/>
                <a:cs typeface="Times New Roman" pitchFamily="18" charset="0"/>
              </a:defRPr>
            </a:lvl4pPr>
            <a:lvl5pPr algn="ctr" defTabSz="863600" rtl="0" eaLnBrk="0" fontAlgn="base" hangingPunct="0">
              <a:spcBef>
                <a:spcPct val="0"/>
              </a:spcBef>
              <a:spcAft>
                <a:spcPct val="0"/>
              </a:spcAft>
              <a:defRPr sz="3400">
                <a:solidFill>
                  <a:schemeClr val="bg1"/>
                </a:solidFill>
                <a:latin typeface="Franklin Gothic" pitchFamily="34" charset="0"/>
                <a:cs typeface="Times New Roman" pitchFamily="18" charset="0"/>
              </a:defRPr>
            </a:lvl5pPr>
            <a:lvl6pPr marL="457200" algn="ctr" defTabSz="863600" rtl="0" fontAlgn="base">
              <a:spcBef>
                <a:spcPct val="0"/>
              </a:spcBef>
              <a:spcAft>
                <a:spcPct val="0"/>
              </a:spcAft>
              <a:defRPr sz="3400">
                <a:solidFill>
                  <a:schemeClr val="bg1"/>
                </a:solidFill>
                <a:latin typeface="Franklin Gothic" pitchFamily="34" charset="0"/>
                <a:cs typeface="Times New Roman" pitchFamily="18" charset="0"/>
              </a:defRPr>
            </a:lvl6pPr>
            <a:lvl7pPr marL="914400" algn="ctr" defTabSz="863600" rtl="0" fontAlgn="base">
              <a:spcBef>
                <a:spcPct val="0"/>
              </a:spcBef>
              <a:spcAft>
                <a:spcPct val="0"/>
              </a:spcAft>
              <a:defRPr sz="3400">
                <a:solidFill>
                  <a:schemeClr val="bg1"/>
                </a:solidFill>
                <a:latin typeface="Franklin Gothic" pitchFamily="34" charset="0"/>
                <a:cs typeface="Times New Roman" pitchFamily="18" charset="0"/>
              </a:defRPr>
            </a:lvl7pPr>
            <a:lvl8pPr marL="1371600" algn="ctr" defTabSz="863600" rtl="0" fontAlgn="base">
              <a:spcBef>
                <a:spcPct val="0"/>
              </a:spcBef>
              <a:spcAft>
                <a:spcPct val="0"/>
              </a:spcAft>
              <a:defRPr sz="3400">
                <a:solidFill>
                  <a:schemeClr val="bg1"/>
                </a:solidFill>
                <a:latin typeface="Franklin Gothic" pitchFamily="34" charset="0"/>
                <a:cs typeface="Times New Roman" pitchFamily="18" charset="0"/>
              </a:defRPr>
            </a:lvl8pPr>
            <a:lvl9pPr marL="1828800" algn="ctr" defTabSz="863600" rtl="0" fontAlgn="base">
              <a:spcBef>
                <a:spcPct val="0"/>
              </a:spcBef>
              <a:spcAft>
                <a:spcPct val="0"/>
              </a:spcAft>
              <a:defRPr sz="3400">
                <a:solidFill>
                  <a:schemeClr val="bg1"/>
                </a:solidFill>
                <a:latin typeface="Franklin Gothic" pitchFamily="34" charset="0"/>
                <a:cs typeface="Times New Roman" pitchFamily="18" charset="0"/>
              </a:defRPr>
            </a:lvl9pPr>
          </a:lstStyle>
          <a:p>
            <a:r>
              <a:rPr lang="en-GB" b="1" dirty="0" smtClean="0"/>
              <a:t> What do we mean by preference?</a:t>
            </a:r>
          </a:p>
          <a:p>
            <a:endParaRPr lang="en-GB" b="1" dirty="0"/>
          </a:p>
          <a:p>
            <a:endParaRPr lang="en-GB" b="1" dirty="0" smtClean="0"/>
          </a:p>
          <a:p>
            <a:r>
              <a:rPr lang="en-GB" b="1" dirty="0" smtClean="0"/>
              <a:t>Fold your arms!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78148366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298" name="Picture 2"/>
          <p:cNvPicPr>
            <a:picLocks noChangeAspect="1" noChangeArrowheads="1"/>
          </p:cNvPicPr>
          <p:nvPr/>
        </p:nvPicPr>
        <p:blipFill>
          <a:blip r:embed="rId3"/>
          <a:srcRect b="12636"/>
          <a:stretch>
            <a:fillRect/>
          </a:stretch>
        </p:blipFill>
        <p:spPr bwMode="auto">
          <a:xfrm>
            <a:off x="1649413" y="2252663"/>
            <a:ext cx="5589587" cy="3808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5299" name="Rectangle 3"/>
          <p:cNvSpPr>
            <a:spLocks noGrp="1" noChangeArrowheads="1"/>
          </p:cNvSpPr>
          <p:nvPr>
            <p:ph type="title"/>
          </p:nvPr>
        </p:nvSpPr>
        <p:spPr>
          <a:xfrm>
            <a:off x="838200" y="762000"/>
            <a:ext cx="7670800" cy="596900"/>
          </a:xfrm>
        </p:spPr>
        <p:txBody>
          <a:bodyPr/>
          <a:lstStyle/>
          <a:p>
            <a:r>
              <a:rPr lang="en-GB"/>
              <a:t>The Four Humours</a:t>
            </a:r>
          </a:p>
        </p:txBody>
      </p:sp>
      <p:sp>
        <p:nvSpPr>
          <p:cNvPr id="55300" name="Rectangle 4"/>
          <p:cNvSpPr>
            <a:spLocks noGrp="1" noChangeArrowheads="1"/>
          </p:cNvSpPr>
          <p:nvPr>
            <p:ph type="body" sz="half" idx="1"/>
          </p:nvPr>
        </p:nvSpPr>
        <p:spPr bwMode="white">
          <a:xfrm>
            <a:off x="1143000" y="1600200"/>
            <a:ext cx="6840538" cy="609600"/>
          </a:xfrm>
          <a:noFill/>
          <a:ln/>
        </p:spPr>
        <p:txBody>
          <a:bodyPr/>
          <a:lstStyle/>
          <a:p>
            <a:pPr algn="ctr">
              <a:buFontTx/>
              <a:buNone/>
            </a:pPr>
            <a:r>
              <a:rPr lang="en-GB" sz="2800" b="1"/>
              <a:t>Hippocrates – ancient Greece – 500 BC</a:t>
            </a:r>
          </a:p>
        </p:txBody>
      </p:sp>
      <p:sp>
        <p:nvSpPr>
          <p:cNvPr id="55301" name="Line 5"/>
          <p:cNvSpPr>
            <a:spLocks noChangeShapeType="1"/>
          </p:cNvSpPr>
          <p:nvPr/>
        </p:nvSpPr>
        <p:spPr bwMode="auto">
          <a:xfrm>
            <a:off x="6786563" y="3962400"/>
            <a:ext cx="2047875" cy="0"/>
          </a:xfrm>
          <a:prstGeom prst="line">
            <a:avLst/>
          </a:prstGeom>
          <a:noFill/>
          <a:ln w="127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5302" name="Text Box 6"/>
          <p:cNvSpPr txBox="1">
            <a:spLocks noChangeArrowheads="1"/>
          </p:cNvSpPr>
          <p:nvPr/>
        </p:nvSpPr>
        <p:spPr bwMode="auto">
          <a:xfrm>
            <a:off x="677863" y="2444750"/>
            <a:ext cx="2446337" cy="9080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 eaLnBrk="0" hangingPunct="0">
              <a:spcBef>
                <a:spcPct val="20000"/>
              </a:spcBef>
            </a:pPr>
            <a:endParaRPr lang="en-GB" sz="2000" b="1">
              <a:solidFill>
                <a:srgbClr val="2A76AE"/>
              </a:solidFill>
              <a:cs typeface="Times New Roman" pitchFamily="18" charset="0"/>
            </a:endParaRPr>
          </a:p>
          <a:p>
            <a:pPr algn="r" eaLnBrk="0" hangingPunct="0">
              <a:spcBef>
                <a:spcPct val="20000"/>
              </a:spcBef>
            </a:pPr>
            <a:r>
              <a:rPr lang="en-GB" sz="1400">
                <a:solidFill>
                  <a:srgbClr val="777777"/>
                </a:solidFill>
                <a:cs typeface="Times New Roman" pitchFamily="18" charset="0"/>
              </a:rPr>
              <a:t>like orderly lives</a:t>
            </a:r>
          </a:p>
          <a:p>
            <a:pPr algn="r" eaLnBrk="0" hangingPunct="0">
              <a:spcBef>
                <a:spcPct val="20000"/>
              </a:spcBef>
            </a:pPr>
            <a:r>
              <a:rPr lang="en-GB" sz="1400">
                <a:solidFill>
                  <a:srgbClr val="777777"/>
                </a:solidFill>
                <a:cs typeface="Times New Roman" pitchFamily="18" charset="0"/>
              </a:rPr>
              <a:t>prone to mood changes</a:t>
            </a:r>
          </a:p>
        </p:txBody>
      </p:sp>
      <p:sp>
        <p:nvSpPr>
          <p:cNvPr id="55303" name="Text Box 7"/>
          <p:cNvSpPr txBox="1">
            <a:spLocks noChangeArrowheads="1"/>
          </p:cNvSpPr>
          <p:nvPr/>
        </p:nvSpPr>
        <p:spPr bwMode="auto">
          <a:xfrm>
            <a:off x="6134100" y="2792413"/>
            <a:ext cx="2274888" cy="56038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20000"/>
              </a:spcBef>
            </a:pPr>
            <a:r>
              <a:rPr lang="en-GB" sz="1400">
                <a:solidFill>
                  <a:srgbClr val="777777"/>
                </a:solidFill>
                <a:cs typeface="Times New Roman" pitchFamily="18" charset="0"/>
              </a:rPr>
              <a:t>appear as natural leaders</a:t>
            </a:r>
          </a:p>
          <a:p>
            <a:pPr eaLnBrk="0" hangingPunct="0">
              <a:spcBef>
                <a:spcPct val="20000"/>
              </a:spcBef>
            </a:pPr>
            <a:r>
              <a:rPr lang="en-GB" sz="1400">
                <a:solidFill>
                  <a:srgbClr val="777777"/>
                </a:solidFill>
                <a:cs typeface="Times New Roman" pitchFamily="18" charset="0"/>
              </a:rPr>
              <a:t>seen as tough-minded</a:t>
            </a:r>
          </a:p>
        </p:txBody>
      </p:sp>
      <p:sp>
        <p:nvSpPr>
          <p:cNvPr id="55304" name="Text Box 8"/>
          <p:cNvSpPr txBox="1">
            <a:spLocks noChangeArrowheads="1"/>
          </p:cNvSpPr>
          <p:nvPr/>
        </p:nvSpPr>
        <p:spPr bwMode="auto">
          <a:xfrm>
            <a:off x="914400" y="4838700"/>
            <a:ext cx="2259013" cy="7302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 eaLnBrk="0" hangingPunct="0">
              <a:spcBef>
                <a:spcPct val="20000"/>
              </a:spcBef>
            </a:pPr>
            <a:r>
              <a:rPr lang="en-GB" sz="1400">
                <a:solidFill>
                  <a:srgbClr val="777777"/>
                </a:solidFill>
                <a:cs typeface="Times New Roman" pitchFamily="18" charset="0"/>
              </a:rPr>
              <a:t>observe from the sidelines and tend to comply to others' demands</a:t>
            </a:r>
          </a:p>
        </p:txBody>
      </p:sp>
      <p:sp>
        <p:nvSpPr>
          <p:cNvPr id="55305" name="Text Box 9"/>
          <p:cNvSpPr txBox="1">
            <a:spLocks noChangeArrowheads="1"/>
          </p:cNvSpPr>
          <p:nvPr/>
        </p:nvSpPr>
        <p:spPr bwMode="auto">
          <a:xfrm>
            <a:off x="6069013" y="5040313"/>
            <a:ext cx="1893887" cy="56038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20000"/>
              </a:spcBef>
            </a:pPr>
            <a:r>
              <a:rPr lang="en-GB" sz="1400">
                <a:solidFill>
                  <a:srgbClr val="777777"/>
                </a:solidFill>
                <a:cs typeface="Times New Roman" pitchFamily="18" charset="0"/>
              </a:rPr>
              <a:t>outgoing, optimistic</a:t>
            </a:r>
          </a:p>
          <a:p>
            <a:pPr eaLnBrk="0" hangingPunct="0">
              <a:spcBef>
                <a:spcPct val="20000"/>
              </a:spcBef>
            </a:pPr>
            <a:r>
              <a:rPr lang="en-GB" sz="1400">
                <a:solidFill>
                  <a:srgbClr val="777777"/>
                </a:solidFill>
                <a:cs typeface="Times New Roman" pitchFamily="18" charset="0"/>
              </a:rPr>
              <a:t>fun-loving</a:t>
            </a:r>
          </a:p>
        </p:txBody>
      </p:sp>
      <p:pic>
        <p:nvPicPr>
          <p:cNvPr id="55306" name="Picture 10"/>
          <p:cNvPicPr>
            <a:picLocks noGrp="1" noChangeArrowheads="1"/>
          </p:cNvPicPr>
          <p:nvPr>
            <p:ph sz="quarter" idx="3"/>
          </p:nvPr>
        </p:nvPicPr>
        <p:blipFill>
          <a:blip r:embed="rId4"/>
          <a:srcRect r="6041" b="3999"/>
          <a:stretch>
            <a:fillRect/>
          </a:stretch>
        </p:blipFill>
        <p:spPr>
          <a:xfrm>
            <a:off x="7524750" y="188913"/>
            <a:ext cx="1023938" cy="1447800"/>
          </a:xfrm>
          <a:noFill/>
          <a:ln w="6350">
            <a:solidFill>
              <a:schemeClr val="tx2"/>
            </a:solidFill>
          </a:ln>
        </p:spPr>
      </p:pic>
    </p:spTree>
    <p:extLst>
      <p:ext uri="{BB962C8B-B14F-4D97-AF65-F5344CB8AC3E}">
        <p14:creationId xmlns:p14="http://schemas.microsoft.com/office/powerpoint/2010/main" val="207421540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ext Box 2"/>
          <p:cNvSpPr txBox="1">
            <a:spLocks noChangeArrowheads="1"/>
          </p:cNvSpPr>
          <p:nvPr/>
        </p:nvSpPr>
        <p:spPr bwMode="auto">
          <a:xfrm>
            <a:off x="0" y="6400800"/>
            <a:ext cx="1143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400">
                <a:latin typeface="Times New Roman" pitchFamily="18" charset="0"/>
                <a:cs typeface="Times New Roman" pitchFamily="18" charset="0"/>
              </a:rPr>
              <a:t>fs</a:t>
            </a:r>
            <a:endParaRPr lang="en-GB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7347" name="Rectangle 3"/>
          <p:cNvSpPr>
            <a:spLocks noChangeArrowheads="1"/>
          </p:cNvSpPr>
          <p:nvPr/>
        </p:nvSpPr>
        <p:spPr bwMode="auto">
          <a:xfrm>
            <a:off x="393700" y="7392988"/>
            <a:ext cx="636588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eaLnBrk="0" hangingPunct="0"/>
            <a:r>
              <a:rPr lang="en-GB" sz="1000">
                <a:cs typeface="Times New Roman" pitchFamily="18" charset="0"/>
              </a:rPr>
              <a:t>COLS 2</a:t>
            </a:r>
          </a:p>
        </p:txBody>
      </p:sp>
      <p:sp>
        <p:nvSpPr>
          <p:cNvPr id="57348" name="Rectangle 4"/>
          <p:cNvSpPr>
            <a:spLocks noChangeArrowheads="1"/>
          </p:cNvSpPr>
          <p:nvPr/>
        </p:nvSpPr>
        <p:spPr bwMode="auto">
          <a:xfrm>
            <a:off x="5643570" y="1643050"/>
            <a:ext cx="2971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2700" algn="ctr" rotWithShape="0">
              <a:schemeClr val="bg1"/>
            </a:outerShdw>
          </a:effectLst>
        </p:spPr>
        <p:txBody>
          <a:bodyPr lIns="92075" tIns="46038" rIns="92075" bIns="46038">
            <a:spAutoFit/>
          </a:bodyPr>
          <a:lstStyle/>
          <a:p>
            <a:pPr eaLnBrk="0" hangingPunct="0"/>
            <a:r>
              <a:rPr lang="en-GB" sz="2000" b="1" dirty="0">
                <a:solidFill>
                  <a:srgbClr val="B71A1D"/>
                </a:solidFill>
                <a:cs typeface="Times New Roman" pitchFamily="18" charset="0"/>
              </a:rPr>
              <a:t>Positive, Affirmative,</a:t>
            </a:r>
          </a:p>
          <a:p>
            <a:pPr eaLnBrk="0" hangingPunct="0"/>
            <a:r>
              <a:rPr lang="en-GB" sz="2000" b="1" dirty="0">
                <a:solidFill>
                  <a:srgbClr val="B71A1D"/>
                </a:solidFill>
                <a:cs typeface="Times New Roman" pitchFamily="18" charset="0"/>
              </a:rPr>
              <a:t>Bold, Assertive</a:t>
            </a:r>
          </a:p>
        </p:txBody>
      </p:sp>
      <p:sp>
        <p:nvSpPr>
          <p:cNvPr id="57349" name="Rectangle 5"/>
          <p:cNvSpPr>
            <a:spLocks noChangeArrowheads="1"/>
          </p:cNvSpPr>
          <p:nvPr/>
        </p:nvSpPr>
        <p:spPr bwMode="auto">
          <a:xfrm>
            <a:off x="5572132" y="2857496"/>
            <a:ext cx="27209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2700" algn="ctr" rotWithShape="0">
              <a:schemeClr val="bg1"/>
            </a:outerShdw>
          </a:effectLst>
        </p:spPr>
        <p:txBody>
          <a:bodyPr lIns="92075" tIns="46038" rIns="92075" bIns="46038">
            <a:spAutoFit/>
          </a:bodyPr>
          <a:lstStyle/>
          <a:p>
            <a:pPr eaLnBrk="0" hangingPunct="0"/>
            <a:r>
              <a:rPr lang="en-GB" sz="2000" b="1" dirty="0">
                <a:solidFill>
                  <a:srgbClr val="F9E81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Times New Roman" pitchFamily="18" charset="0"/>
              </a:rPr>
              <a:t>Cheerful, Uplifting,</a:t>
            </a:r>
          </a:p>
          <a:p>
            <a:pPr eaLnBrk="0" hangingPunct="0"/>
            <a:r>
              <a:rPr lang="en-GB" sz="2000" b="1" dirty="0">
                <a:solidFill>
                  <a:srgbClr val="F9E81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Times New Roman" pitchFamily="18" charset="0"/>
              </a:rPr>
              <a:t>Spirited, Buoyant</a:t>
            </a:r>
          </a:p>
        </p:txBody>
      </p:sp>
      <p:sp>
        <p:nvSpPr>
          <p:cNvPr id="57350" name="Rectangle 6"/>
          <p:cNvSpPr>
            <a:spLocks noChangeArrowheads="1"/>
          </p:cNvSpPr>
          <p:nvPr/>
        </p:nvSpPr>
        <p:spPr bwMode="auto">
          <a:xfrm>
            <a:off x="5572132" y="4357694"/>
            <a:ext cx="27051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2700" algn="ctr" rotWithShape="0">
              <a:schemeClr val="bg1"/>
            </a:outerShdw>
          </a:effectLst>
        </p:spPr>
        <p:txBody>
          <a:bodyPr lIns="92075" tIns="46038" rIns="92075" bIns="46038">
            <a:spAutoFit/>
          </a:bodyPr>
          <a:lstStyle/>
          <a:p>
            <a:pPr eaLnBrk="0" hangingPunct="0"/>
            <a:r>
              <a:rPr lang="en-GB" sz="2000" b="1" dirty="0">
                <a:solidFill>
                  <a:srgbClr val="0D804E"/>
                </a:solidFill>
                <a:cs typeface="Times New Roman" pitchFamily="18" charset="0"/>
              </a:rPr>
              <a:t>Still, Tranquil,</a:t>
            </a:r>
          </a:p>
          <a:p>
            <a:pPr eaLnBrk="0" hangingPunct="0"/>
            <a:r>
              <a:rPr lang="en-GB" sz="2000" b="1" dirty="0">
                <a:solidFill>
                  <a:srgbClr val="0D804E"/>
                </a:solidFill>
                <a:cs typeface="Times New Roman" pitchFamily="18" charset="0"/>
              </a:rPr>
              <a:t>Calming, Soothing</a:t>
            </a:r>
          </a:p>
        </p:txBody>
      </p:sp>
      <p:sp>
        <p:nvSpPr>
          <p:cNvPr id="57351" name="Rectangle 7"/>
          <p:cNvSpPr>
            <a:spLocks noChangeArrowheads="1"/>
          </p:cNvSpPr>
          <p:nvPr/>
        </p:nvSpPr>
        <p:spPr bwMode="auto">
          <a:xfrm>
            <a:off x="5572132" y="5500702"/>
            <a:ext cx="29559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2700" algn="ctr" rotWithShape="0">
              <a:schemeClr val="bg1"/>
            </a:outerShdw>
          </a:effectLst>
        </p:spPr>
        <p:txBody>
          <a:bodyPr lIns="92075" tIns="46038" rIns="92075" bIns="46038">
            <a:spAutoFit/>
          </a:bodyPr>
          <a:lstStyle/>
          <a:p>
            <a:pPr eaLnBrk="0" hangingPunct="0"/>
            <a:r>
              <a:rPr lang="en-GB" sz="2000" b="1" dirty="0">
                <a:solidFill>
                  <a:srgbClr val="165BA0"/>
                </a:solidFill>
                <a:cs typeface="Times New Roman" pitchFamily="18" charset="0"/>
              </a:rPr>
              <a:t>Showing no bias,</a:t>
            </a:r>
          </a:p>
          <a:p>
            <a:pPr eaLnBrk="0" hangingPunct="0"/>
            <a:r>
              <a:rPr lang="en-GB" sz="2000" b="1" dirty="0">
                <a:solidFill>
                  <a:srgbClr val="165BA0"/>
                </a:solidFill>
                <a:cs typeface="Times New Roman" pitchFamily="18" charset="0"/>
              </a:rPr>
              <a:t>Objective, Detached</a:t>
            </a:r>
            <a:endParaRPr lang="en-GB" sz="1600" b="1" dirty="0">
              <a:solidFill>
                <a:srgbClr val="165BA0"/>
              </a:solidFill>
              <a:cs typeface="Times New Roman" pitchFamily="18" charset="0"/>
            </a:endParaRPr>
          </a:p>
        </p:txBody>
      </p:sp>
      <p:sp>
        <p:nvSpPr>
          <p:cNvPr id="57352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Four Insights Colour Energies</a:t>
            </a:r>
          </a:p>
        </p:txBody>
      </p:sp>
      <p:sp>
        <p:nvSpPr>
          <p:cNvPr id="57353" name="Text Box 9"/>
          <p:cNvSpPr txBox="1">
            <a:spLocks noChangeArrowheads="1"/>
          </p:cNvSpPr>
          <p:nvPr/>
        </p:nvSpPr>
        <p:spPr bwMode="auto">
          <a:xfrm>
            <a:off x="2357422" y="5572140"/>
            <a:ext cx="2571750" cy="5191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b="1" dirty="0">
                <a:solidFill>
                  <a:srgbClr val="165BA0"/>
                </a:solidFill>
                <a:cs typeface="Times New Roman" pitchFamily="18" charset="0"/>
              </a:rPr>
              <a:t>Cool Blue</a:t>
            </a:r>
          </a:p>
        </p:txBody>
      </p:sp>
      <p:sp>
        <p:nvSpPr>
          <p:cNvPr id="57354" name="Text Box 10"/>
          <p:cNvSpPr txBox="1">
            <a:spLocks noChangeArrowheads="1"/>
          </p:cNvSpPr>
          <p:nvPr/>
        </p:nvSpPr>
        <p:spPr bwMode="auto">
          <a:xfrm>
            <a:off x="2357422" y="4357694"/>
            <a:ext cx="2571750" cy="5191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b="1" dirty="0">
                <a:solidFill>
                  <a:srgbClr val="0D804E"/>
                </a:solidFill>
                <a:cs typeface="Times New Roman" pitchFamily="18" charset="0"/>
              </a:rPr>
              <a:t>Earth Green</a:t>
            </a:r>
          </a:p>
        </p:txBody>
      </p:sp>
      <p:sp>
        <p:nvSpPr>
          <p:cNvPr id="57355" name="Text Box 11"/>
          <p:cNvSpPr txBox="1">
            <a:spLocks noChangeArrowheads="1"/>
          </p:cNvSpPr>
          <p:nvPr/>
        </p:nvSpPr>
        <p:spPr bwMode="auto">
          <a:xfrm>
            <a:off x="2214546" y="3000372"/>
            <a:ext cx="3048000" cy="5191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b="1" dirty="0">
                <a:solidFill>
                  <a:srgbClr val="F9E819"/>
                </a:solidFill>
                <a:cs typeface="Times New Roman" pitchFamily="18" charset="0"/>
              </a:rPr>
              <a:t>Sunshine Yellow</a:t>
            </a:r>
          </a:p>
        </p:txBody>
      </p:sp>
      <p:sp>
        <p:nvSpPr>
          <p:cNvPr id="57356" name="Text Box 12"/>
          <p:cNvSpPr txBox="1">
            <a:spLocks noChangeArrowheads="1"/>
          </p:cNvSpPr>
          <p:nvPr/>
        </p:nvSpPr>
        <p:spPr bwMode="auto">
          <a:xfrm>
            <a:off x="2285984" y="1785926"/>
            <a:ext cx="2571750" cy="5191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b="1" dirty="0">
                <a:solidFill>
                  <a:srgbClr val="B71A1D"/>
                </a:solidFill>
                <a:cs typeface="Times New Roman" pitchFamily="18" charset="0"/>
              </a:rPr>
              <a:t>Fiery Red</a:t>
            </a:r>
          </a:p>
        </p:txBody>
      </p:sp>
      <p:graphicFrame>
        <p:nvGraphicFramePr>
          <p:cNvPr id="57357" name="Object 13"/>
          <p:cNvGraphicFramePr>
            <a:graphicFrameLocks noChangeAspect="1"/>
          </p:cNvGraphicFramePr>
          <p:nvPr/>
        </p:nvGraphicFramePr>
        <p:xfrm>
          <a:off x="928662" y="5429264"/>
          <a:ext cx="1008063" cy="10080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2" name="Image" r:id="rId4" imgW="913963" imgH="913963" progId="">
                  <p:embed/>
                </p:oleObj>
              </mc:Choice>
              <mc:Fallback>
                <p:oleObj name="Image" r:id="rId4" imgW="913963" imgH="913963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28662" y="5429264"/>
                        <a:ext cx="1008063" cy="10080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7358" name="Object 14"/>
          <p:cNvGraphicFramePr>
            <a:graphicFrameLocks noChangeAspect="1"/>
          </p:cNvGraphicFramePr>
          <p:nvPr/>
        </p:nvGraphicFramePr>
        <p:xfrm>
          <a:off x="928662" y="4071942"/>
          <a:ext cx="1008063" cy="1008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3" name="Image" r:id="rId6" imgW="913963" imgH="913963" progId="">
                  <p:embed/>
                </p:oleObj>
              </mc:Choice>
              <mc:Fallback>
                <p:oleObj name="Image" r:id="rId6" imgW="913963" imgH="913963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28662" y="4071942"/>
                        <a:ext cx="1008063" cy="10080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7359" name="Object 15"/>
          <p:cNvGraphicFramePr>
            <a:graphicFrameLocks noChangeAspect="1"/>
          </p:cNvGraphicFramePr>
          <p:nvPr/>
        </p:nvGraphicFramePr>
        <p:xfrm>
          <a:off x="928662" y="2714620"/>
          <a:ext cx="1008063" cy="10080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4" name="Image" r:id="rId8" imgW="913963" imgH="913963" progId="">
                  <p:embed/>
                </p:oleObj>
              </mc:Choice>
              <mc:Fallback>
                <p:oleObj name="Image" r:id="rId8" imgW="913963" imgH="913963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28662" y="2714620"/>
                        <a:ext cx="1008063" cy="10080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7360" name="Object 16"/>
          <p:cNvGraphicFramePr>
            <a:graphicFrameLocks noChangeAspect="1"/>
          </p:cNvGraphicFramePr>
          <p:nvPr/>
        </p:nvGraphicFramePr>
        <p:xfrm>
          <a:off x="928662" y="1500174"/>
          <a:ext cx="1008063" cy="10080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5" name="Image" r:id="rId10" imgW="913963" imgH="913963" progId="">
                  <p:embed/>
                </p:oleObj>
              </mc:Choice>
              <mc:Fallback>
                <p:oleObj name="Image" r:id="rId10" imgW="913963" imgH="913963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28662" y="1500174"/>
                        <a:ext cx="1008063" cy="10080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6280887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phic 8">
            <a:extLst>
              <a:ext uri="{FF2B5EF4-FFF2-40B4-BE49-F238E27FC236}">
                <a16:creationId xmlns:a16="http://schemas.microsoft.com/office/drawing/2014/main" id="{04E481F1-E4D0-4D54-A14F-C7D1427DDEA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l="14776" t="55872" r="-5951" b="-2624"/>
          <a:stretch/>
        </p:blipFill>
        <p:spPr>
          <a:xfrm rot="18732034">
            <a:off x="-1641164" y="-870895"/>
            <a:ext cx="6322048" cy="3710268"/>
          </a:xfrm>
          <a:prstGeom prst="rect">
            <a:avLst/>
          </a:prstGeom>
        </p:spPr>
      </p:pic>
      <p:pic>
        <p:nvPicPr>
          <p:cNvPr id="3" name="Picture 13" descr="standard insights whee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26345" y="1236663"/>
            <a:ext cx="4625975" cy="4625975"/>
          </a:xfrm>
          <a:prstGeom prst="rect">
            <a:avLst/>
          </a:prstGeom>
          <a:noFill/>
        </p:spPr>
      </p:pic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5204420" y="2070100"/>
            <a:ext cx="1754187" cy="146526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algn="l"/>
            <a:r>
              <a:rPr lang="en-GB" sz="1800" b="1" dirty="0">
                <a:solidFill>
                  <a:schemeClr val="bg1"/>
                </a:solidFill>
                <a:latin typeface="Arial" charset="0"/>
                <a:cs typeface="Times New Roman" pitchFamily="18" charset="0"/>
              </a:rPr>
              <a:t>Competitive</a:t>
            </a:r>
          </a:p>
          <a:p>
            <a:pPr algn="l"/>
            <a:r>
              <a:rPr lang="en-GB" sz="1800" b="1" dirty="0">
                <a:solidFill>
                  <a:schemeClr val="bg1"/>
                </a:solidFill>
                <a:latin typeface="Arial" charset="0"/>
                <a:cs typeface="Times New Roman" pitchFamily="18" charset="0"/>
              </a:rPr>
              <a:t>Demanding</a:t>
            </a:r>
          </a:p>
          <a:p>
            <a:pPr algn="l"/>
            <a:r>
              <a:rPr lang="en-GB" sz="1800" b="1" dirty="0">
                <a:solidFill>
                  <a:schemeClr val="bg1"/>
                </a:solidFill>
                <a:latin typeface="Arial" charset="0"/>
                <a:cs typeface="Times New Roman" pitchFamily="18" charset="0"/>
              </a:rPr>
              <a:t>Determined</a:t>
            </a:r>
          </a:p>
          <a:p>
            <a:pPr algn="l"/>
            <a:r>
              <a:rPr lang="en-GB" sz="1800" b="1" dirty="0">
                <a:solidFill>
                  <a:schemeClr val="bg1"/>
                </a:solidFill>
                <a:latin typeface="Arial" charset="0"/>
                <a:cs typeface="Times New Roman" pitchFamily="18" charset="0"/>
              </a:rPr>
              <a:t>Strong-willed</a:t>
            </a:r>
          </a:p>
          <a:p>
            <a:pPr algn="l"/>
            <a:r>
              <a:rPr lang="en-GB" sz="1800" b="1" dirty="0">
                <a:solidFill>
                  <a:schemeClr val="bg1"/>
                </a:solidFill>
                <a:latin typeface="Arial" charset="0"/>
                <a:cs typeface="Times New Roman" pitchFamily="18" charset="0"/>
              </a:rPr>
              <a:t>Purposeful</a:t>
            </a:r>
            <a:endParaRPr lang="en-GB" sz="1800" dirty="0">
              <a:solidFill>
                <a:schemeClr val="bg1"/>
              </a:solidFill>
              <a:latin typeface="Book Antiqua" pitchFamily="18" charset="0"/>
              <a:cs typeface="Times New Roman" pitchFamily="18" charset="0"/>
            </a:endParaRPr>
          </a:p>
        </p:txBody>
      </p:sp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5204420" y="3605213"/>
            <a:ext cx="1828800" cy="1739900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algn="l"/>
            <a:r>
              <a:rPr lang="en-GB" sz="1800" b="1" dirty="0">
                <a:solidFill>
                  <a:srgbClr val="FFFFFF"/>
                </a:solidFill>
                <a:latin typeface="Arial" charset="0"/>
                <a:cs typeface="Times New Roman" pitchFamily="18" charset="0"/>
              </a:rPr>
              <a:t>Sociable</a:t>
            </a:r>
          </a:p>
          <a:p>
            <a:pPr algn="l"/>
            <a:r>
              <a:rPr lang="en-GB" sz="1800" b="1" dirty="0">
                <a:solidFill>
                  <a:srgbClr val="FFFFFF"/>
                </a:solidFill>
                <a:latin typeface="Arial" charset="0"/>
                <a:cs typeface="Times New Roman" pitchFamily="18" charset="0"/>
              </a:rPr>
              <a:t>Dynamic</a:t>
            </a:r>
          </a:p>
          <a:p>
            <a:pPr algn="l"/>
            <a:r>
              <a:rPr lang="en-GB" sz="1800" b="1" dirty="0">
                <a:solidFill>
                  <a:srgbClr val="FFFFFF"/>
                </a:solidFill>
                <a:latin typeface="Arial" charset="0"/>
                <a:cs typeface="Times New Roman" pitchFamily="18" charset="0"/>
              </a:rPr>
              <a:t>Demonstrative</a:t>
            </a:r>
          </a:p>
          <a:p>
            <a:pPr algn="l"/>
            <a:r>
              <a:rPr lang="en-GB" sz="1800" b="1" dirty="0">
                <a:solidFill>
                  <a:srgbClr val="FFFFFF"/>
                </a:solidFill>
                <a:latin typeface="Arial" charset="0"/>
                <a:cs typeface="Times New Roman" pitchFamily="18" charset="0"/>
              </a:rPr>
              <a:t>Enthusiastic</a:t>
            </a:r>
          </a:p>
          <a:p>
            <a:pPr algn="l"/>
            <a:r>
              <a:rPr lang="en-GB" sz="1800" b="1" dirty="0">
                <a:solidFill>
                  <a:srgbClr val="FFFFFF"/>
                </a:solidFill>
                <a:latin typeface="Arial" charset="0"/>
                <a:cs typeface="Times New Roman" pitchFamily="18" charset="0"/>
              </a:rPr>
              <a:t>Persuasive</a:t>
            </a:r>
          </a:p>
          <a:p>
            <a:pPr algn="l"/>
            <a:endParaRPr lang="en-GB" sz="1800" b="1" dirty="0">
              <a:solidFill>
                <a:srgbClr val="FFFFFF"/>
              </a:solidFill>
              <a:latin typeface="Arial" charset="0"/>
              <a:cs typeface="Times New Roman" pitchFamily="18" charset="0"/>
            </a:endParaRPr>
          </a:p>
        </p:txBody>
      </p:sp>
      <p:sp>
        <p:nvSpPr>
          <p:cNvPr id="7" name="Text Box 7"/>
          <p:cNvSpPr txBox="1">
            <a:spLocks noChangeArrowheads="1"/>
          </p:cNvSpPr>
          <p:nvPr/>
        </p:nvSpPr>
        <p:spPr bwMode="auto">
          <a:xfrm>
            <a:off x="3475632" y="3605213"/>
            <a:ext cx="1581150" cy="1739900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r"/>
            <a:r>
              <a:rPr lang="en-GB" sz="1800" b="1" dirty="0">
                <a:solidFill>
                  <a:schemeClr val="bg1"/>
                </a:solidFill>
                <a:latin typeface="Arial" charset="0"/>
                <a:cs typeface="Times New Roman" pitchFamily="18" charset="0"/>
              </a:rPr>
              <a:t>Caring</a:t>
            </a:r>
          </a:p>
          <a:p>
            <a:pPr algn="r"/>
            <a:r>
              <a:rPr lang="en-GB" sz="1800" b="1" dirty="0">
                <a:solidFill>
                  <a:schemeClr val="bg1"/>
                </a:solidFill>
                <a:latin typeface="Arial" charset="0"/>
                <a:cs typeface="Times New Roman" pitchFamily="18" charset="0"/>
              </a:rPr>
              <a:t>Encouraging</a:t>
            </a:r>
          </a:p>
          <a:p>
            <a:pPr algn="r"/>
            <a:r>
              <a:rPr lang="en-GB" sz="1800" b="1" dirty="0">
                <a:solidFill>
                  <a:schemeClr val="bg1"/>
                </a:solidFill>
                <a:latin typeface="Arial" charset="0"/>
                <a:cs typeface="Times New Roman" pitchFamily="18" charset="0"/>
              </a:rPr>
              <a:t>Sharing</a:t>
            </a:r>
          </a:p>
          <a:p>
            <a:pPr algn="r"/>
            <a:r>
              <a:rPr lang="en-GB" sz="1800" b="1" dirty="0">
                <a:solidFill>
                  <a:schemeClr val="bg1"/>
                </a:solidFill>
                <a:latin typeface="Arial" charset="0"/>
                <a:cs typeface="Times New Roman" pitchFamily="18" charset="0"/>
              </a:rPr>
              <a:t>Patient</a:t>
            </a:r>
          </a:p>
          <a:p>
            <a:pPr algn="r"/>
            <a:r>
              <a:rPr lang="en-GB" sz="1800" b="1" dirty="0">
                <a:solidFill>
                  <a:schemeClr val="bg1"/>
                </a:solidFill>
                <a:latin typeface="Arial" charset="0"/>
                <a:cs typeface="Times New Roman" pitchFamily="18" charset="0"/>
              </a:rPr>
              <a:t>Relaxed</a:t>
            </a:r>
          </a:p>
          <a:p>
            <a:pPr algn="r"/>
            <a:endParaRPr lang="en-GB" sz="1800" b="1" dirty="0">
              <a:solidFill>
                <a:schemeClr val="bg1"/>
              </a:solidFill>
              <a:latin typeface="Arial" charset="0"/>
              <a:cs typeface="Times New Roman" pitchFamily="18" charset="0"/>
            </a:endParaRPr>
          </a:p>
        </p:txBody>
      </p:sp>
      <p:sp>
        <p:nvSpPr>
          <p:cNvPr id="8" name="Text Box 8"/>
          <p:cNvSpPr txBox="1">
            <a:spLocks noChangeArrowheads="1"/>
          </p:cNvSpPr>
          <p:nvPr/>
        </p:nvSpPr>
        <p:spPr bwMode="auto">
          <a:xfrm>
            <a:off x="3539132" y="2070100"/>
            <a:ext cx="1517650" cy="146526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r"/>
            <a:r>
              <a:rPr lang="en-GB" sz="1800" b="1" dirty="0">
                <a:solidFill>
                  <a:schemeClr val="bg1"/>
                </a:solidFill>
                <a:latin typeface="Arial" charset="0"/>
                <a:cs typeface="Times New Roman" pitchFamily="18" charset="0"/>
              </a:rPr>
              <a:t>Cautious</a:t>
            </a:r>
          </a:p>
          <a:p>
            <a:pPr algn="r"/>
            <a:r>
              <a:rPr lang="en-GB" sz="1800" b="1" dirty="0">
                <a:solidFill>
                  <a:schemeClr val="bg1"/>
                </a:solidFill>
                <a:latin typeface="Arial" charset="0"/>
                <a:cs typeface="Times New Roman" pitchFamily="18" charset="0"/>
              </a:rPr>
              <a:t>Precise</a:t>
            </a:r>
          </a:p>
          <a:p>
            <a:pPr algn="r"/>
            <a:r>
              <a:rPr lang="en-GB" sz="1800" b="1" dirty="0">
                <a:solidFill>
                  <a:schemeClr val="bg1"/>
                </a:solidFill>
                <a:latin typeface="Arial" charset="0"/>
                <a:cs typeface="Times New Roman" pitchFamily="18" charset="0"/>
              </a:rPr>
              <a:t>Deliberate</a:t>
            </a:r>
          </a:p>
          <a:p>
            <a:pPr algn="r"/>
            <a:r>
              <a:rPr lang="en-GB" sz="1800" b="1" dirty="0">
                <a:solidFill>
                  <a:schemeClr val="bg1"/>
                </a:solidFill>
                <a:latin typeface="Arial" charset="0"/>
                <a:cs typeface="Times New Roman" pitchFamily="18" charset="0"/>
              </a:rPr>
              <a:t>Questioning</a:t>
            </a:r>
          </a:p>
          <a:p>
            <a:pPr algn="r"/>
            <a:r>
              <a:rPr lang="en-GB" sz="1800" b="1" dirty="0">
                <a:solidFill>
                  <a:schemeClr val="bg1"/>
                </a:solidFill>
                <a:latin typeface="Arial" charset="0"/>
                <a:cs typeface="Times New Roman" pitchFamily="18" charset="0"/>
              </a:rPr>
              <a:t>Formal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23528" y="800100"/>
            <a:ext cx="5626968" cy="873125"/>
          </a:xfrm>
        </p:spPr>
        <p:txBody>
          <a:bodyPr/>
          <a:lstStyle/>
          <a:p>
            <a:r>
              <a:rPr lang="en-GB" b="0" dirty="0">
                <a:solidFill>
                  <a:schemeClr val="bg1"/>
                </a:solidFill>
              </a:rPr>
              <a:t>Discovery</a:t>
            </a:r>
            <a:br>
              <a:rPr lang="en-GB" b="0" dirty="0">
                <a:solidFill>
                  <a:schemeClr val="bg1"/>
                </a:solidFill>
              </a:rPr>
            </a:br>
            <a:r>
              <a:rPr lang="en-GB" b="0" dirty="0">
                <a:solidFill>
                  <a:schemeClr val="bg1"/>
                </a:solidFill>
              </a:rPr>
              <a:t>Colour</a:t>
            </a:r>
            <a:br>
              <a:rPr lang="en-GB" b="0" dirty="0">
                <a:solidFill>
                  <a:schemeClr val="bg1"/>
                </a:solidFill>
              </a:rPr>
            </a:br>
            <a:r>
              <a:rPr lang="en-GB" b="0" dirty="0">
                <a:solidFill>
                  <a:schemeClr val="bg1"/>
                </a:solidFill>
              </a:rPr>
              <a:t>Energies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492D59C-7FED-4EF2-9534-085C256A6025}"/>
              </a:ext>
            </a:extLst>
          </p:cNvPr>
          <p:cNvSpPr txBox="1"/>
          <p:nvPr/>
        </p:nvSpPr>
        <p:spPr>
          <a:xfrm>
            <a:off x="3628587" y="324576"/>
            <a:ext cx="37108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On a good day…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83897140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ard_blue">
            <a:extLst>
              <a:ext uri="{FF2B5EF4-FFF2-40B4-BE49-F238E27FC236}">
                <a16:creationId xmlns:a16="http://schemas.microsoft.com/office/drawing/2014/main" id="{941EE26D-99AF-4D17-A62F-F8283E4581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48732" y="2285562"/>
            <a:ext cx="2700000" cy="3324759"/>
          </a:xfrm>
          <a:prstGeom prst="rect">
            <a:avLst/>
          </a:prstGeom>
          <a:noFill/>
        </p:spPr>
      </p:pic>
      <p:pic>
        <p:nvPicPr>
          <p:cNvPr id="5" name="Picture 4" descr="card_green">
            <a:extLst>
              <a:ext uri="{FF2B5EF4-FFF2-40B4-BE49-F238E27FC236}">
                <a16:creationId xmlns:a16="http://schemas.microsoft.com/office/drawing/2014/main" id="{F687BB52-B26B-4515-B98E-2BADA6015B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15368" y="2302726"/>
            <a:ext cx="2700000" cy="3324759"/>
          </a:xfrm>
          <a:prstGeom prst="rect">
            <a:avLst/>
          </a:prstGeom>
          <a:noFill/>
        </p:spPr>
      </p:pic>
      <p:pic>
        <p:nvPicPr>
          <p:cNvPr id="6" name="Picture 5" descr="card_red">
            <a:extLst>
              <a:ext uri="{FF2B5EF4-FFF2-40B4-BE49-F238E27FC236}">
                <a16:creationId xmlns:a16="http://schemas.microsoft.com/office/drawing/2014/main" id="{4FE9BC93-FD81-4C24-80BC-413B205E17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37781" y="2297316"/>
            <a:ext cx="2700000" cy="3324760"/>
          </a:xfrm>
          <a:prstGeom prst="rect">
            <a:avLst/>
          </a:prstGeom>
          <a:noFill/>
        </p:spPr>
      </p:pic>
      <p:pic>
        <p:nvPicPr>
          <p:cNvPr id="7" name="Picture 2" descr="card_yellow">
            <a:extLst>
              <a:ext uri="{FF2B5EF4-FFF2-40B4-BE49-F238E27FC236}">
                <a16:creationId xmlns:a16="http://schemas.microsoft.com/office/drawing/2014/main" id="{1351342B-965B-4E8F-B83C-0243C407C9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0800000">
            <a:off x="6510610" y="2204864"/>
            <a:ext cx="2700000" cy="3324759"/>
          </a:xfrm>
          <a:prstGeom prst="rect">
            <a:avLst/>
          </a:prstGeom>
          <a:noFill/>
        </p:spPr>
      </p:pic>
      <p:sp>
        <p:nvSpPr>
          <p:cNvPr id="12" name="Text Box 11">
            <a:extLst>
              <a:ext uri="{FF2B5EF4-FFF2-40B4-BE49-F238E27FC236}">
                <a16:creationId xmlns:a16="http://schemas.microsoft.com/office/drawing/2014/main" id="{B80F25C7-1937-4284-96FF-7A890B1F7A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76503" y="2876319"/>
            <a:ext cx="1604901" cy="1754256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wrap="square" lIns="91373" tIns="45685" rIns="91373" bIns="45685" anchor="ctr">
            <a:spAutoFit/>
          </a:bodyPr>
          <a:lstStyle/>
          <a:p>
            <a:pPr algn="ctr" defTabSz="913862" eaLnBrk="0" hangingPunct="0"/>
            <a:r>
              <a:rPr lang="en-GB" b="1" dirty="0">
                <a:latin typeface="Expert Sans Regular" pitchFamily="34" charset="0"/>
              </a:rPr>
              <a:t>Competitive</a:t>
            </a:r>
          </a:p>
          <a:p>
            <a:pPr algn="ctr" defTabSz="913862" eaLnBrk="0" hangingPunct="0"/>
            <a:r>
              <a:rPr lang="en-GB" b="1" dirty="0">
                <a:latin typeface="Expert Sans Regular" pitchFamily="34" charset="0"/>
              </a:rPr>
              <a:t>Demanding</a:t>
            </a:r>
          </a:p>
          <a:p>
            <a:pPr algn="ctr" defTabSz="913862" eaLnBrk="0" hangingPunct="0"/>
            <a:r>
              <a:rPr lang="en-GB" b="1" dirty="0">
                <a:latin typeface="Expert Sans Regular" pitchFamily="34" charset="0"/>
              </a:rPr>
              <a:t>Determined</a:t>
            </a:r>
          </a:p>
          <a:p>
            <a:pPr algn="ctr" defTabSz="913862" eaLnBrk="0" hangingPunct="0"/>
            <a:r>
              <a:rPr lang="en-GB" b="1" dirty="0">
                <a:latin typeface="Expert Sans Regular" pitchFamily="34" charset="0"/>
              </a:rPr>
              <a:t>Strong-willed</a:t>
            </a:r>
          </a:p>
          <a:p>
            <a:pPr algn="ctr" defTabSz="913862" eaLnBrk="0" hangingPunct="0"/>
            <a:r>
              <a:rPr lang="en-GB" b="1" dirty="0">
                <a:latin typeface="Expert Sans Regular" pitchFamily="34" charset="0"/>
              </a:rPr>
              <a:t>Purposeful</a:t>
            </a:r>
          </a:p>
          <a:p>
            <a:pPr algn="ctr" defTabSz="913862" eaLnBrk="0" hangingPunct="0"/>
            <a:r>
              <a:rPr lang="en-GB" b="1" dirty="0">
                <a:latin typeface="Expert Sans Regular" pitchFamily="34" charset="0"/>
              </a:rPr>
              <a:t>Driver</a:t>
            </a:r>
          </a:p>
        </p:txBody>
      </p:sp>
      <p:sp>
        <p:nvSpPr>
          <p:cNvPr id="13" name="Text Box 12">
            <a:extLst>
              <a:ext uri="{FF2B5EF4-FFF2-40B4-BE49-F238E27FC236}">
                <a16:creationId xmlns:a16="http://schemas.microsoft.com/office/drawing/2014/main" id="{624E671E-E0CA-4D23-902E-3BC948B7F4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15368" y="2892363"/>
            <a:ext cx="1877112" cy="1754256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wrap="square" lIns="91373" tIns="45685" rIns="91373" bIns="45685" anchor="ctr">
            <a:spAutoFit/>
          </a:bodyPr>
          <a:lstStyle/>
          <a:p>
            <a:pPr algn="ctr" defTabSz="913862" eaLnBrk="0" hangingPunct="0"/>
            <a:r>
              <a:rPr lang="en-GB" b="1" dirty="0">
                <a:latin typeface="Expert Sans Regular" pitchFamily="34" charset="0"/>
              </a:rPr>
              <a:t>Sociable</a:t>
            </a:r>
          </a:p>
          <a:p>
            <a:pPr algn="ctr" defTabSz="913862" eaLnBrk="0" hangingPunct="0"/>
            <a:r>
              <a:rPr lang="en-GB" b="1" dirty="0">
                <a:latin typeface="Expert Sans Regular" pitchFamily="34" charset="0"/>
              </a:rPr>
              <a:t>Dynamic</a:t>
            </a:r>
          </a:p>
          <a:p>
            <a:pPr algn="ctr" defTabSz="913862" eaLnBrk="0" hangingPunct="0"/>
            <a:r>
              <a:rPr lang="en-GB" b="1" dirty="0">
                <a:latin typeface="Expert Sans Regular" pitchFamily="34" charset="0"/>
              </a:rPr>
              <a:t>Demonstrative</a:t>
            </a:r>
          </a:p>
          <a:p>
            <a:pPr algn="ctr" defTabSz="913862" eaLnBrk="0" hangingPunct="0"/>
            <a:r>
              <a:rPr lang="en-GB" b="1" dirty="0">
                <a:latin typeface="Expert Sans Regular" pitchFamily="34" charset="0"/>
              </a:rPr>
              <a:t>Enthusiastic</a:t>
            </a:r>
          </a:p>
          <a:p>
            <a:pPr algn="ctr" defTabSz="913862" eaLnBrk="0" hangingPunct="0"/>
            <a:r>
              <a:rPr lang="en-GB" b="1" dirty="0">
                <a:latin typeface="Expert Sans Regular" pitchFamily="34" charset="0"/>
              </a:rPr>
              <a:t>Persuasive</a:t>
            </a:r>
          </a:p>
          <a:p>
            <a:pPr algn="ctr" defTabSz="913862" eaLnBrk="0" hangingPunct="0"/>
            <a:r>
              <a:rPr lang="en-GB" b="1" dirty="0">
                <a:latin typeface="Expert Sans Regular" pitchFamily="34" charset="0"/>
              </a:rPr>
              <a:t>Expressive</a:t>
            </a:r>
          </a:p>
        </p:txBody>
      </p:sp>
      <p:sp>
        <p:nvSpPr>
          <p:cNvPr id="14" name="Text Box 13">
            <a:extLst>
              <a:ext uri="{FF2B5EF4-FFF2-40B4-BE49-F238E27FC236}">
                <a16:creationId xmlns:a16="http://schemas.microsoft.com/office/drawing/2014/main" id="{EA7D1AD0-1662-413C-840C-6B8E11B371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33021" y="2892363"/>
            <a:ext cx="1350106" cy="1754256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wrap="none" lIns="91373" tIns="45685" rIns="91373" bIns="45685" anchor="ctr">
            <a:spAutoFit/>
          </a:bodyPr>
          <a:lstStyle/>
          <a:p>
            <a:pPr algn="ctr" defTabSz="913862" eaLnBrk="0" hangingPunct="0"/>
            <a:r>
              <a:rPr lang="en-GB" b="1" dirty="0">
                <a:latin typeface="Expert Sans Regular" pitchFamily="34" charset="0"/>
              </a:rPr>
              <a:t>Caring</a:t>
            </a:r>
          </a:p>
          <a:p>
            <a:pPr algn="ctr" defTabSz="913862" eaLnBrk="0" hangingPunct="0"/>
            <a:r>
              <a:rPr lang="en-GB" b="1" dirty="0">
                <a:latin typeface="Expert Sans Regular" pitchFamily="34" charset="0"/>
              </a:rPr>
              <a:t>Encouraging</a:t>
            </a:r>
          </a:p>
          <a:p>
            <a:pPr algn="ctr" defTabSz="913862" eaLnBrk="0" hangingPunct="0"/>
            <a:r>
              <a:rPr lang="en-GB" b="1" dirty="0">
                <a:latin typeface="Expert Sans Regular" pitchFamily="34" charset="0"/>
              </a:rPr>
              <a:t>Sharing</a:t>
            </a:r>
          </a:p>
          <a:p>
            <a:pPr algn="ctr" defTabSz="913862" eaLnBrk="0" hangingPunct="0"/>
            <a:r>
              <a:rPr lang="en-GB" b="1" dirty="0">
                <a:latin typeface="Expert Sans Regular" pitchFamily="34" charset="0"/>
              </a:rPr>
              <a:t>Patient</a:t>
            </a:r>
          </a:p>
          <a:p>
            <a:pPr algn="ctr" defTabSz="913862" eaLnBrk="0" hangingPunct="0"/>
            <a:r>
              <a:rPr lang="en-GB" b="1" dirty="0">
                <a:latin typeface="Expert Sans Regular" pitchFamily="34" charset="0"/>
              </a:rPr>
              <a:t>Relaxed</a:t>
            </a:r>
          </a:p>
          <a:p>
            <a:pPr algn="ctr" defTabSz="913862" eaLnBrk="0" hangingPunct="0"/>
            <a:r>
              <a:rPr lang="en-GB" b="1" dirty="0">
                <a:latin typeface="Expert Sans Regular" pitchFamily="34" charset="0"/>
              </a:rPr>
              <a:t>Amiable</a:t>
            </a:r>
          </a:p>
        </p:txBody>
      </p:sp>
      <p:sp>
        <p:nvSpPr>
          <p:cNvPr id="15" name="Text Box 14">
            <a:extLst>
              <a:ext uri="{FF2B5EF4-FFF2-40B4-BE49-F238E27FC236}">
                <a16:creationId xmlns:a16="http://schemas.microsoft.com/office/drawing/2014/main" id="{CBF88713-5EAA-4958-934E-ACF4C07B3B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5017" y="2892363"/>
            <a:ext cx="1342540" cy="1754256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wrap="none" lIns="91373" tIns="45685" rIns="91373" bIns="45685" anchor="ctr">
            <a:spAutoFit/>
          </a:bodyPr>
          <a:lstStyle/>
          <a:p>
            <a:pPr algn="ctr" defTabSz="913862" eaLnBrk="0" hangingPunct="0"/>
            <a:r>
              <a:rPr lang="en-GB" b="1" dirty="0">
                <a:latin typeface="Expert Sans Regular" pitchFamily="34" charset="0"/>
              </a:rPr>
              <a:t>Cautious</a:t>
            </a:r>
          </a:p>
          <a:p>
            <a:pPr algn="ctr" defTabSz="913862" eaLnBrk="0" hangingPunct="0"/>
            <a:r>
              <a:rPr lang="en-GB" b="1" dirty="0">
                <a:latin typeface="Expert Sans Regular" pitchFamily="34" charset="0"/>
              </a:rPr>
              <a:t>Precise</a:t>
            </a:r>
          </a:p>
          <a:p>
            <a:pPr algn="ctr" defTabSz="913862" eaLnBrk="0" hangingPunct="0"/>
            <a:r>
              <a:rPr lang="en-GB" b="1" dirty="0">
                <a:latin typeface="Expert Sans Regular" pitchFamily="34" charset="0"/>
              </a:rPr>
              <a:t>Deliberate</a:t>
            </a:r>
          </a:p>
          <a:p>
            <a:pPr algn="ctr" defTabSz="913862" eaLnBrk="0" hangingPunct="0"/>
            <a:r>
              <a:rPr lang="en-GB" b="1" dirty="0">
                <a:latin typeface="Expert Sans Regular" pitchFamily="34" charset="0"/>
              </a:rPr>
              <a:t>Questioning</a:t>
            </a:r>
          </a:p>
          <a:p>
            <a:pPr algn="ctr" defTabSz="913862" eaLnBrk="0" hangingPunct="0"/>
            <a:r>
              <a:rPr lang="en-GB" b="1" dirty="0">
                <a:latin typeface="Expert Sans Regular" pitchFamily="34" charset="0"/>
              </a:rPr>
              <a:t>Formal</a:t>
            </a:r>
          </a:p>
          <a:p>
            <a:pPr algn="ctr" defTabSz="913862" eaLnBrk="0" hangingPunct="0"/>
            <a:r>
              <a:rPr lang="en-GB" b="1" dirty="0">
                <a:latin typeface="Expert Sans Regular" pitchFamily="34" charset="0"/>
              </a:rPr>
              <a:t>Analytical</a:t>
            </a:r>
          </a:p>
        </p:txBody>
      </p:sp>
      <p:pic>
        <p:nvPicPr>
          <p:cNvPr id="16" name="Graphic 15">
            <a:extLst>
              <a:ext uri="{FF2B5EF4-FFF2-40B4-BE49-F238E27FC236}">
                <a16:creationId xmlns:a16="http://schemas.microsoft.com/office/drawing/2014/main" id="{C9D5F5CE-F66D-49B7-9EE4-5C899346A039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96DAC541-7B7A-43D3-8B79-37D633B846F1}">
                <asvg:svgBlip xmlns:asvg="http://schemas.microsoft.com/office/drawing/2016/SVG/main" xmlns="" r:embed="rId7"/>
              </a:ext>
            </a:extLst>
          </a:blip>
          <a:srcRect l="14776" t="55872" r="-5951" b="-2624"/>
          <a:stretch/>
        </p:blipFill>
        <p:spPr>
          <a:xfrm>
            <a:off x="-1044624" y="-731259"/>
            <a:ext cx="13701996" cy="2668473"/>
          </a:xfrm>
          <a:prstGeom prst="rect">
            <a:avLst/>
          </a:prstGeom>
        </p:spPr>
      </p:pic>
      <p:sp>
        <p:nvSpPr>
          <p:cNvPr id="17" name="Rectangle 2">
            <a:extLst>
              <a:ext uri="{FF2B5EF4-FFF2-40B4-BE49-F238E27FC236}">
                <a16:creationId xmlns:a16="http://schemas.microsoft.com/office/drawing/2014/main" id="{08EC96D8-7339-494C-A52A-2F058F5375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16718" y="404664"/>
            <a:ext cx="3110563" cy="561057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3200" b="0" dirty="0">
                <a:solidFill>
                  <a:schemeClr val="bg1"/>
                </a:solidFill>
                <a:latin typeface="+mn-lt"/>
                <a:cs typeface="Segoe UI Semibold" pitchFamily="34" charset="0"/>
              </a:rPr>
              <a:t>Let’s play cards</a:t>
            </a:r>
            <a:endParaRPr lang="en-GB" altLang="en-US" sz="3200" b="0" dirty="0">
              <a:solidFill>
                <a:schemeClr val="bg1"/>
              </a:solidFill>
              <a:cs typeface="Segoe UI Semibold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56AAE2B-FF6B-4280-838A-91BFB46E7179}"/>
              </a:ext>
            </a:extLst>
          </p:cNvPr>
          <p:cNvSpPr txBox="1"/>
          <p:nvPr/>
        </p:nvSpPr>
        <p:spPr>
          <a:xfrm>
            <a:off x="590065" y="1880605"/>
            <a:ext cx="79638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Organise</a:t>
            </a:r>
            <a:r>
              <a:rPr lang="en-US" dirty="0"/>
              <a:t> the cards based on how you see yourself in a working environment</a:t>
            </a:r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9EC8F5F-4868-411A-B0BE-0BFA9BCFBECB}"/>
              </a:ext>
            </a:extLst>
          </p:cNvPr>
          <p:cNvSpPr txBox="1"/>
          <p:nvPr/>
        </p:nvSpPr>
        <p:spPr>
          <a:xfrm>
            <a:off x="646125" y="5471495"/>
            <a:ext cx="79638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Right click on your video panel and rename yourself with your </a:t>
            </a:r>
            <a:r>
              <a:rPr lang="en-US" dirty="0" err="1"/>
              <a:t>colour</a:t>
            </a:r>
            <a:r>
              <a:rPr lang="en-US" dirty="0"/>
              <a:t> order</a:t>
            </a:r>
          </a:p>
          <a:p>
            <a:r>
              <a:rPr lang="en-US" dirty="0"/>
              <a:t>e.g. YGRB </a:t>
            </a:r>
            <a:r>
              <a:rPr lang="en-US" dirty="0" smtClean="0"/>
              <a:t>Nick Samuel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79352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2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3FD6AE-722B-4B98-BD6D-C2070E6AA3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54CABC-75A1-4C8E-B179-83FC56C343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EF4B38CC-07EA-4558-BE3B-8E61ED4F011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l="6491" t="35150" r="21308"/>
          <a:stretch/>
        </p:blipFill>
        <p:spPr>
          <a:xfrm rot="16200000">
            <a:off x="-1500665" y="1131528"/>
            <a:ext cx="7333654" cy="4727798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C0883AAE-75A9-4841-BA98-CFCFFDBA6D89}"/>
              </a:ext>
            </a:extLst>
          </p:cNvPr>
          <p:cNvSpPr txBox="1">
            <a:spLocks/>
          </p:cNvSpPr>
          <p:nvPr/>
        </p:nvSpPr>
        <p:spPr bwMode="auto">
          <a:xfrm>
            <a:off x="281028" y="2808368"/>
            <a:ext cx="7387316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US" b="0" kern="0" dirty="0"/>
              <a:t>COVID-19 is almost over!</a:t>
            </a:r>
          </a:p>
          <a:p>
            <a:endParaRPr lang="en-US" b="0" kern="0" dirty="0"/>
          </a:p>
          <a:p>
            <a:r>
              <a:rPr lang="en-US" b="0" kern="0" dirty="0" smtClean="0"/>
              <a:t>In your assigned break-out room…………..</a:t>
            </a:r>
          </a:p>
          <a:p>
            <a:endParaRPr lang="en-US" b="0" kern="0" dirty="0" smtClean="0"/>
          </a:p>
          <a:p>
            <a:r>
              <a:rPr lang="en-US" b="0" kern="0" dirty="0" smtClean="0"/>
              <a:t>Plan </a:t>
            </a:r>
            <a:r>
              <a:rPr lang="en-US" b="0" kern="0" dirty="0"/>
              <a:t>a street party to celebrate</a:t>
            </a:r>
          </a:p>
          <a:p>
            <a:endParaRPr lang="en-US" b="0" kern="0" dirty="0"/>
          </a:p>
          <a:p>
            <a:r>
              <a:rPr lang="en-US" b="0" kern="0" dirty="0" smtClean="0"/>
              <a:t>You have 10 minutes for this task</a:t>
            </a:r>
          </a:p>
          <a:p>
            <a:endParaRPr lang="en-US" b="0" kern="0" dirty="0" smtClean="0"/>
          </a:p>
          <a:p>
            <a:r>
              <a:rPr lang="en-US" b="0" kern="0" dirty="0" smtClean="0"/>
              <a:t>One of you will need to take notes and share the output with the main group</a:t>
            </a:r>
            <a:endParaRPr lang="en-US" b="0" kern="0" dirty="0"/>
          </a:p>
          <a:p>
            <a:endParaRPr lang="en-US" b="0" kern="0" dirty="0">
              <a:solidFill>
                <a:schemeClr val="bg1"/>
              </a:solidFill>
            </a:endParaRPr>
          </a:p>
          <a:p>
            <a:endParaRPr lang="en-US" b="0" kern="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64701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phic 9">
            <a:extLst>
              <a:ext uri="{FF2B5EF4-FFF2-40B4-BE49-F238E27FC236}">
                <a16:creationId xmlns:a16="http://schemas.microsoft.com/office/drawing/2014/main" id="{B1686E58-35DD-496E-A176-B42F160856A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 l="6491" t="35150" r="21308"/>
          <a:stretch/>
        </p:blipFill>
        <p:spPr>
          <a:xfrm rot="16200000">
            <a:off x="-1460322" y="1209734"/>
            <a:ext cx="7106576" cy="4581407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sz="quarter" idx="1"/>
          </p:nvPr>
        </p:nvSpPr>
        <p:spPr>
          <a:xfrm>
            <a:off x="129686" y="1336441"/>
            <a:ext cx="4255087" cy="936104"/>
          </a:xfrm>
        </p:spPr>
        <p:txBody>
          <a:bodyPr/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lang="en-GB" sz="3200" b="0" i="1" dirty="0" smtClean="0">
                <a:solidFill>
                  <a:schemeClr val="bg1"/>
                </a:solidFill>
              </a:rPr>
              <a:t>Is there any difference in the output from each group?</a:t>
            </a:r>
            <a:endParaRPr lang="en-GB" sz="3200" b="0" i="1" dirty="0">
              <a:solidFill>
                <a:schemeClr val="bg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743070" y="3661837"/>
            <a:ext cx="26997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solidFill>
                  <a:schemeClr val="bg1"/>
                </a:solidFill>
              </a:rPr>
              <a:t>Why would this be?</a:t>
            </a:r>
            <a:endParaRPr lang="en-GB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0935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10605D15-FCA2-43B9-8494-440D0BFB54F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 l="14776" t="55872" r="-5951" b="-2624"/>
          <a:stretch/>
        </p:blipFill>
        <p:spPr>
          <a:xfrm rot="18732034">
            <a:off x="-1410912" y="-1723447"/>
            <a:ext cx="6322048" cy="3710268"/>
          </a:xfrm>
          <a:prstGeom prst="rect">
            <a:avLst/>
          </a:prstGeom>
        </p:spPr>
      </p:pic>
      <p:sp>
        <p:nvSpPr>
          <p:cNvPr id="609282" name="Rectangle 2">
            <a:extLst>
              <a:ext uri="{FF2B5EF4-FFF2-40B4-BE49-F238E27FC236}">
                <a16:creationId xmlns:a16="http://schemas.microsoft.com/office/drawing/2014/main" id="{0C97391C-3107-4855-9F3C-27B1BB6AE0E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4969" y="527039"/>
            <a:ext cx="6076950" cy="914400"/>
          </a:xfrm>
        </p:spPr>
        <p:txBody>
          <a:bodyPr/>
          <a:lstStyle/>
          <a:p>
            <a:r>
              <a:rPr lang="en-US" altLang="en-US" b="0" dirty="0">
                <a:solidFill>
                  <a:schemeClr val="bg1"/>
                </a:solidFill>
              </a:rPr>
              <a:t>The </a:t>
            </a:r>
            <a:r>
              <a:rPr lang="en-US" altLang="en-US" b="0" dirty="0" err="1">
                <a:solidFill>
                  <a:schemeClr val="bg1"/>
                </a:solidFill>
              </a:rPr>
              <a:t>Colour</a:t>
            </a:r>
            <a:r>
              <a:rPr lang="en-US" altLang="en-US" b="0" dirty="0">
                <a:solidFill>
                  <a:schemeClr val="bg1"/>
                </a:solidFill>
              </a:rPr>
              <a:t/>
            </a:r>
            <a:br>
              <a:rPr lang="en-US" altLang="en-US" b="0" dirty="0">
                <a:solidFill>
                  <a:schemeClr val="bg1"/>
                </a:solidFill>
              </a:rPr>
            </a:br>
            <a:r>
              <a:rPr lang="en-US" altLang="en-US" b="0" dirty="0">
                <a:solidFill>
                  <a:schemeClr val="bg1"/>
                </a:solidFill>
              </a:rPr>
              <a:t>Energies</a:t>
            </a:r>
          </a:p>
        </p:txBody>
      </p:sp>
      <p:sp>
        <p:nvSpPr>
          <p:cNvPr id="609284" name="Text Box 4">
            <a:extLst>
              <a:ext uri="{FF2B5EF4-FFF2-40B4-BE49-F238E27FC236}">
                <a16:creationId xmlns:a16="http://schemas.microsoft.com/office/drawing/2014/main" id="{440589C6-E429-4D57-A568-72B8A83C66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6180" y="2686006"/>
            <a:ext cx="2959100" cy="3135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190500" indent="-190500" algn="l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algn="l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algn="l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algn="l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algn="l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lang="en-GB" altLang="en-US" sz="3200" b="1" dirty="0">
                <a:solidFill>
                  <a:srgbClr val="B71A1D"/>
                </a:solidFill>
                <a:latin typeface="Arial Narrow" panose="020B0606020202030204" pitchFamily="34" charset="0"/>
              </a:rPr>
              <a:t>Fiery Red (ET)</a:t>
            </a:r>
          </a:p>
          <a:p>
            <a:pPr>
              <a:buClr>
                <a:schemeClr val="accent1"/>
              </a:buClr>
              <a:buFontTx/>
              <a:buChar char="•"/>
            </a:pPr>
            <a:r>
              <a:rPr lang="en-GB" altLang="en-US" dirty="0">
                <a:latin typeface="Arial Narrow" panose="020B0606020202030204" pitchFamily="34" charset="0"/>
              </a:rPr>
              <a:t>Preference for being busy, formal, efficient and structured</a:t>
            </a:r>
          </a:p>
          <a:p>
            <a:pPr>
              <a:buClr>
                <a:schemeClr val="accent1"/>
              </a:buClr>
              <a:buFontTx/>
              <a:buChar char="•"/>
            </a:pPr>
            <a:endParaRPr lang="en-GB" altLang="en-US" dirty="0">
              <a:latin typeface="Arial Narrow" panose="020B0606020202030204" pitchFamily="34" charset="0"/>
            </a:endParaRPr>
          </a:p>
          <a:p>
            <a:pPr>
              <a:buClr>
                <a:schemeClr val="accent1"/>
              </a:buClr>
              <a:buFontTx/>
              <a:buChar char="•"/>
            </a:pPr>
            <a:r>
              <a:rPr lang="en-GB" altLang="en-US" dirty="0">
                <a:latin typeface="Arial Narrow" panose="020B0606020202030204" pitchFamily="34" charset="0"/>
              </a:rPr>
              <a:t>Good at starting a task by looking at the outer situation</a:t>
            </a:r>
          </a:p>
        </p:txBody>
      </p:sp>
      <p:pic>
        <p:nvPicPr>
          <p:cNvPr id="620550" name="Picture 1030" descr="001_0006_4Type wheel red segment_enGB">
            <a:extLst>
              <a:ext uri="{FF2B5EF4-FFF2-40B4-BE49-F238E27FC236}">
                <a16:creationId xmlns:a16="http://schemas.microsoft.com/office/drawing/2014/main" id="{CF4CEB0A-9082-4773-B514-5344AC3D10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2775" y="1604963"/>
            <a:ext cx="4229100" cy="422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9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09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928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10605D15-FCA2-43B9-8494-440D0BFB54F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 l="14776" t="55872" r="-5951" b="-2624"/>
          <a:stretch/>
        </p:blipFill>
        <p:spPr>
          <a:xfrm rot="18732034">
            <a:off x="-1410912" y="-1723447"/>
            <a:ext cx="6322048" cy="3710268"/>
          </a:xfrm>
          <a:prstGeom prst="rect">
            <a:avLst/>
          </a:prstGeom>
        </p:spPr>
      </p:pic>
      <p:sp>
        <p:nvSpPr>
          <p:cNvPr id="609282" name="Rectangle 2">
            <a:extLst>
              <a:ext uri="{FF2B5EF4-FFF2-40B4-BE49-F238E27FC236}">
                <a16:creationId xmlns:a16="http://schemas.microsoft.com/office/drawing/2014/main" id="{0C97391C-3107-4855-9F3C-27B1BB6AE0E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4969" y="527039"/>
            <a:ext cx="6076950" cy="914400"/>
          </a:xfrm>
        </p:spPr>
        <p:txBody>
          <a:bodyPr/>
          <a:lstStyle/>
          <a:p>
            <a:r>
              <a:rPr lang="en-US" altLang="en-US" b="0" dirty="0">
                <a:solidFill>
                  <a:schemeClr val="bg1"/>
                </a:solidFill>
              </a:rPr>
              <a:t>The </a:t>
            </a:r>
            <a:r>
              <a:rPr lang="en-US" altLang="en-US" b="0" dirty="0" err="1">
                <a:solidFill>
                  <a:schemeClr val="bg1"/>
                </a:solidFill>
              </a:rPr>
              <a:t>Colour</a:t>
            </a:r>
            <a:r>
              <a:rPr lang="en-US" altLang="en-US" b="0" dirty="0">
                <a:solidFill>
                  <a:schemeClr val="bg1"/>
                </a:solidFill>
              </a:rPr>
              <a:t/>
            </a:r>
            <a:br>
              <a:rPr lang="en-US" altLang="en-US" b="0" dirty="0">
                <a:solidFill>
                  <a:schemeClr val="bg1"/>
                </a:solidFill>
              </a:rPr>
            </a:br>
            <a:r>
              <a:rPr lang="en-US" altLang="en-US" b="0" dirty="0">
                <a:solidFill>
                  <a:schemeClr val="bg1"/>
                </a:solidFill>
              </a:rPr>
              <a:t>Energies</a:t>
            </a:r>
          </a:p>
        </p:txBody>
      </p:sp>
      <p:pic>
        <p:nvPicPr>
          <p:cNvPr id="8" name="Picture 1037" descr="001_0004_4Type wheel green segment_enGB">
            <a:extLst>
              <a:ext uri="{FF2B5EF4-FFF2-40B4-BE49-F238E27FC236}">
                <a16:creationId xmlns:a16="http://schemas.microsoft.com/office/drawing/2014/main" id="{28448D0C-ECE7-4008-9408-A7D7A113CB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2775" y="1604963"/>
            <a:ext cx="4229100" cy="422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 Box 4">
            <a:extLst>
              <a:ext uri="{FF2B5EF4-FFF2-40B4-BE49-F238E27FC236}">
                <a16:creationId xmlns:a16="http://schemas.microsoft.com/office/drawing/2014/main" id="{85ACB179-113D-4F8B-AE16-F35ED4EC76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18640" y="2920720"/>
            <a:ext cx="2906713" cy="3500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190500" indent="-190500" algn="l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algn="l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algn="l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algn="l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algn="l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lang="en-GB" altLang="en-US" sz="3200" b="1" dirty="0">
                <a:solidFill>
                  <a:srgbClr val="6F9C12"/>
                </a:solidFill>
                <a:latin typeface="Arial Narrow" panose="020B0606020202030204" pitchFamily="34" charset="0"/>
              </a:rPr>
              <a:t>Earth Green (IF)</a:t>
            </a:r>
          </a:p>
          <a:p>
            <a:pPr>
              <a:buClr>
                <a:schemeClr val="accent1"/>
              </a:buClr>
              <a:buFontTx/>
              <a:buChar char="•"/>
            </a:pPr>
            <a:r>
              <a:rPr lang="en-GB" altLang="en-US" dirty="0">
                <a:latin typeface="Arial Narrow" panose="020B0606020202030204" pitchFamily="34" charset="0"/>
              </a:rPr>
              <a:t>Preference for being personal, apparently relaxed, friendly and informal</a:t>
            </a:r>
          </a:p>
          <a:p>
            <a:pPr>
              <a:buClr>
                <a:schemeClr val="accent1"/>
              </a:buClr>
            </a:pPr>
            <a:endParaRPr lang="en-GB" altLang="en-US" dirty="0">
              <a:latin typeface="Arial Narrow" panose="020B0606020202030204" pitchFamily="34" charset="0"/>
            </a:endParaRPr>
          </a:p>
          <a:p>
            <a:pPr>
              <a:buClr>
                <a:schemeClr val="accent1"/>
              </a:buClr>
              <a:buFontTx/>
              <a:buChar char="•"/>
            </a:pPr>
            <a:r>
              <a:rPr lang="en-GB" altLang="en-US" dirty="0">
                <a:latin typeface="Arial Narrow" panose="020B0606020202030204" pitchFamily="34" charset="0"/>
              </a:rPr>
              <a:t>Good at concentrating on one thing for long periods of time</a:t>
            </a:r>
          </a:p>
        </p:txBody>
      </p:sp>
    </p:spTree>
    <p:extLst>
      <p:ext uri="{BB962C8B-B14F-4D97-AF65-F5344CB8AC3E}">
        <p14:creationId xmlns:p14="http://schemas.microsoft.com/office/powerpoint/2010/main" val="288964433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10605D15-FCA2-43B9-8494-440D0BFB54F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 l="14776" t="55872" r="-5951" b="-2624"/>
          <a:stretch/>
        </p:blipFill>
        <p:spPr>
          <a:xfrm rot="18732034">
            <a:off x="-1410912" y="-1723447"/>
            <a:ext cx="6322048" cy="3710268"/>
          </a:xfrm>
          <a:prstGeom prst="rect">
            <a:avLst/>
          </a:prstGeom>
        </p:spPr>
      </p:pic>
      <p:sp>
        <p:nvSpPr>
          <p:cNvPr id="609282" name="Rectangle 2">
            <a:extLst>
              <a:ext uri="{FF2B5EF4-FFF2-40B4-BE49-F238E27FC236}">
                <a16:creationId xmlns:a16="http://schemas.microsoft.com/office/drawing/2014/main" id="{0C97391C-3107-4855-9F3C-27B1BB6AE0E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4969" y="527039"/>
            <a:ext cx="6076950" cy="914400"/>
          </a:xfrm>
        </p:spPr>
        <p:txBody>
          <a:bodyPr/>
          <a:lstStyle/>
          <a:p>
            <a:r>
              <a:rPr lang="en-US" altLang="en-US" b="0" dirty="0">
                <a:solidFill>
                  <a:schemeClr val="bg1"/>
                </a:solidFill>
              </a:rPr>
              <a:t>The </a:t>
            </a:r>
            <a:r>
              <a:rPr lang="en-US" altLang="en-US" b="0" dirty="0" err="1">
                <a:solidFill>
                  <a:schemeClr val="bg1"/>
                </a:solidFill>
              </a:rPr>
              <a:t>Colour</a:t>
            </a:r>
            <a:r>
              <a:rPr lang="en-US" altLang="en-US" b="0" dirty="0">
                <a:solidFill>
                  <a:schemeClr val="bg1"/>
                </a:solidFill>
              </a:rPr>
              <a:t/>
            </a:r>
            <a:br>
              <a:rPr lang="en-US" altLang="en-US" b="0" dirty="0">
                <a:solidFill>
                  <a:schemeClr val="bg1"/>
                </a:solidFill>
              </a:rPr>
            </a:br>
            <a:r>
              <a:rPr lang="en-US" altLang="en-US" b="0" dirty="0">
                <a:solidFill>
                  <a:schemeClr val="bg1"/>
                </a:solidFill>
              </a:rPr>
              <a:t>Energies</a:t>
            </a:r>
          </a:p>
        </p:txBody>
      </p:sp>
      <p:sp>
        <p:nvSpPr>
          <p:cNvPr id="8" name="Text Box 4">
            <a:extLst>
              <a:ext uri="{FF2B5EF4-FFF2-40B4-BE49-F238E27FC236}">
                <a16:creationId xmlns:a16="http://schemas.microsoft.com/office/drawing/2014/main" id="{AE367369-08F9-4617-A058-6E41ECE6C1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2403" y="2928132"/>
            <a:ext cx="3733800" cy="277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190500" indent="-190500" algn="l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algn="l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algn="l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algn="l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algn="l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lang="en-GB" altLang="en-US" sz="3200" b="1" dirty="0">
                <a:solidFill>
                  <a:srgbClr val="FFCC00"/>
                </a:solidFill>
                <a:latin typeface="Arial Narrow" panose="020B0606020202030204" pitchFamily="34" charset="0"/>
              </a:rPr>
              <a:t>Sunshine Yellow (EF)</a:t>
            </a:r>
          </a:p>
          <a:p>
            <a:pPr>
              <a:buClr>
                <a:schemeClr val="accent1"/>
              </a:buClr>
              <a:buFontTx/>
              <a:buChar char="•"/>
            </a:pPr>
            <a:r>
              <a:rPr lang="en-GB" altLang="en-US" dirty="0">
                <a:latin typeface="Arial Narrow" panose="020B0606020202030204" pitchFamily="34" charset="0"/>
              </a:rPr>
              <a:t>Preference for being stimulating, personal, innovative and friendly </a:t>
            </a:r>
          </a:p>
          <a:p>
            <a:pPr>
              <a:buClr>
                <a:schemeClr val="accent1"/>
              </a:buClr>
            </a:pPr>
            <a:endParaRPr lang="en-GB" altLang="en-US" dirty="0">
              <a:latin typeface="Arial Narrow" panose="020B0606020202030204" pitchFamily="34" charset="0"/>
            </a:endParaRPr>
          </a:p>
          <a:p>
            <a:pPr>
              <a:buClr>
                <a:schemeClr val="accent1"/>
              </a:buClr>
              <a:buFontTx/>
              <a:buChar char="•"/>
            </a:pPr>
            <a:r>
              <a:rPr lang="en-GB" altLang="en-US" dirty="0">
                <a:latin typeface="Arial Narrow" panose="020B0606020202030204" pitchFamily="34" charset="0"/>
              </a:rPr>
              <a:t>Good at developing a broad sphere of interest</a:t>
            </a:r>
          </a:p>
        </p:txBody>
      </p:sp>
      <p:pic>
        <p:nvPicPr>
          <p:cNvPr id="9" name="Picture 1031" descr="001_0005_4Type wheel yellow segment_enGB">
            <a:extLst>
              <a:ext uri="{FF2B5EF4-FFF2-40B4-BE49-F238E27FC236}">
                <a16:creationId xmlns:a16="http://schemas.microsoft.com/office/drawing/2014/main" id="{2CC08A86-2880-4E9D-9CC4-133B2E731E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1572" y="1504376"/>
            <a:ext cx="4229100" cy="422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275240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10605D15-FCA2-43B9-8494-440D0BFB54F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 l="14776" t="55872" r="-5951" b="-2624"/>
          <a:stretch/>
        </p:blipFill>
        <p:spPr>
          <a:xfrm rot="18732034">
            <a:off x="-1410912" y="-1723447"/>
            <a:ext cx="6322048" cy="3710268"/>
          </a:xfrm>
          <a:prstGeom prst="rect">
            <a:avLst/>
          </a:prstGeom>
        </p:spPr>
      </p:pic>
      <p:sp>
        <p:nvSpPr>
          <p:cNvPr id="609282" name="Rectangle 2">
            <a:extLst>
              <a:ext uri="{FF2B5EF4-FFF2-40B4-BE49-F238E27FC236}">
                <a16:creationId xmlns:a16="http://schemas.microsoft.com/office/drawing/2014/main" id="{0C97391C-3107-4855-9F3C-27B1BB6AE0E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4969" y="527039"/>
            <a:ext cx="6076950" cy="914400"/>
          </a:xfrm>
        </p:spPr>
        <p:txBody>
          <a:bodyPr/>
          <a:lstStyle/>
          <a:p>
            <a:r>
              <a:rPr lang="en-US" altLang="en-US" b="0" dirty="0">
                <a:solidFill>
                  <a:schemeClr val="bg1"/>
                </a:solidFill>
              </a:rPr>
              <a:t>The </a:t>
            </a:r>
            <a:r>
              <a:rPr lang="en-US" altLang="en-US" b="0" dirty="0" err="1">
                <a:solidFill>
                  <a:schemeClr val="bg1"/>
                </a:solidFill>
              </a:rPr>
              <a:t>Colour</a:t>
            </a:r>
            <a:r>
              <a:rPr lang="en-US" altLang="en-US" b="0" dirty="0">
                <a:solidFill>
                  <a:schemeClr val="bg1"/>
                </a:solidFill>
              </a:rPr>
              <a:t/>
            </a:r>
            <a:br>
              <a:rPr lang="en-US" altLang="en-US" b="0" dirty="0">
                <a:solidFill>
                  <a:schemeClr val="bg1"/>
                </a:solidFill>
              </a:rPr>
            </a:br>
            <a:r>
              <a:rPr lang="en-US" altLang="en-US" b="0" dirty="0">
                <a:solidFill>
                  <a:schemeClr val="bg1"/>
                </a:solidFill>
              </a:rPr>
              <a:t>Energies</a:t>
            </a:r>
          </a:p>
        </p:txBody>
      </p:sp>
      <p:pic>
        <p:nvPicPr>
          <p:cNvPr id="8" name="Picture 10" descr="001_0003_4Type wheel blue segment_enGB">
            <a:extLst>
              <a:ext uri="{FF2B5EF4-FFF2-40B4-BE49-F238E27FC236}">
                <a16:creationId xmlns:a16="http://schemas.microsoft.com/office/drawing/2014/main" id="{DAA6371C-BDAD-491D-B992-8BC096DCB0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4363" y="1604963"/>
            <a:ext cx="4229100" cy="422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 Box 4">
            <a:extLst>
              <a:ext uri="{FF2B5EF4-FFF2-40B4-BE49-F238E27FC236}">
                <a16:creationId xmlns:a16="http://schemas.microsoft.com/office/drawing/2014/main" id="{E18C81AC-7B39-4446-97A4-2F03B299CE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39930" y="2698750"/>
            <a:ext cx="3276600" cy="3135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07763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190500" indent="-190500" algn="l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82600" algn="l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2pPr>
            <a:lvl3pPr algn="l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3pPr>
            <a:lvl4pPr algn="l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4pPr>
            <a:lvl5pPr algn="l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9pPr>
          </a:lstStyle>
          <a:p>
            <a:r>
              <a:rPr lang="en-GB" altLang="en-US" sz="3200" b="1" dirty="0">
                <a:solidFill>
                  <a:srgbClr val="095BA6"/>
                </a:solidFill>
                <a:latin typeface="Arial Narrow" panose="020B0606020202030204" pitchFamily="34" charset="0"/>
              </a:rPr>
              <a:t>Cool Blue (IT)</a:t>
            </a:r>
          </a:p>
          <a:p>
            <a:pPr>
              <a:buClr>
                <a:schemeClr val="accent1"/>
              </a:buClr>
              <a:buFontTx/>
              <a:buChar char="•"/>
            </a:pPr>
            <a:r>
              <a:rPr lang="en-GB" altLang="en-US" dirty="0">
                <a:latin typeface="Arial Narrow" panose="020B0606020202030204" pitchFamily="34" charset="0"/>
              </a:rPr>
              <a:t>Preference for being structured, organised, functional and formal</a:t>
            </a:r>
          </a:p>
          <a:p>
            <a:pPr>
              <a:buClr>
                <a:schemeClr val="accent1"/>
              </a:buClr>
            </a:pPr>
            <a:endParaRPr lang="en-GB" altLang="en-US" dirty="0">
              <a:latin typeface="Arial Narrow" panose="020B0606020202030204" pitchFamily="34" charset="0"/>
            </a:endParaRPr>
          </a:p>
          <a:p>
            <a:pPr>
              <a:buClr>
                <a:schemeClr val="accent1"/>
              </a:buClr>
              <a:buFontTx/>
              <a:buChar char="•"/>
            </a:pPr>
            <a:r>
              <a:rPr lang="en-GB" altLang="en-US" dirty="0">
                <a:latin typeface="Arial Narrow" panose="020B0606020202030204" pitchFamily="34" charset="0"/>
              </a:rPr>
              <a:t>Good at ignoring distractions and maintaining focus</a:t>
            </a:r>
          </a:p>
        </p:txBody>
      </p:sp>
    </p:spTree>
    <p:extLst>
      <p:ext uri="{BB962C8B-B14F-4D97-AF65-F5344CB8AC3E}">
        <p14:creationId xmlns:p14="http://schemas.microsoft.com/office/powerpoint/2010/main" val="358658892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3" descr="standard insights whee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49645" y="1246823"/>
            <a:ext cx="4625975" cy="4625975"/>
          </a:xfrm>
          <a:prstGeom prst="rect">
            <a:avLst/>
          </a:prstGeom>
          <a:noFill/>
        </p:spPr>
      </p:pic>
      <p:sp>
        <p:nvSpPr>
          <p:cNvPr id="5" name="Text Box 12"/>
          <p:cNvSpPr txBox="1">
            <a:spLocks noChangeArrowheads="1"/>
          </p:cNvSpPr>
          <p:nvPr/>
        </p:nvSpPr>
        <p:spPr bwMode="auto">
          <a:xfrm>
            <a:off x="4602202" y="1941424"/>
            <a:ext cx="1553974" cy="1181100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86348" tIns="43172" rIns="86348" bIns="43172"/>
          <a:lstStyle/>
          <a:p>
            <a:pPr defTabSz="863600" eaLnBrk="0" hangingPunct="0"/>
            <a:r>
              <a:rPr lang="en-GB" b="1" dirty="0">
                <a:solidFill>
                  <a:schemeClr val="bg1"/>
                </a:solidFill>
                <a:latin typeface="+mj-lt"/>
              </a:rPr>
              <a:t>Driving</a:t>
            </a:r>
          </a:p>
          <a:p>
            <a:pPr defTabSz="863600" eaLnBrk="0" hangingPunct="0"/>
            <a:r>
              <a:rPr lang="en-GB" b="1" dirty="0">
                <a:solidFill>
                  <a:schemeClr val="bg1"/>
                </a:solidFill>
              </a:rPr>
              <a:t>Aggressive</a:t>
            </a:r>
          </a:p>
          <a:p>
            <a:pPr defTabSz="863600" eaLnBrk="0" hangingPunct="0"/>
            <a:r>
              <a:rPr lang="en-GB" b="1" dirty="0">
                <a:solidFill>
                  <a:schemeClr val="bg1"/>
                </a:solidFill>
              </a:rPr>
              <a:t>Controlling</a:t>
            </a:r>
            <a:endParaRPr lang="en-GB" b="1" dirty="0">
              <a:solidFill>
                <a:schemeClr val="bg1"/>
              </a:solidFill>
              <a:latin typeface="+mj-lt"/>
            </a:endParaRPr>
          </a:p>
          <a:p>
            <a:pPr defTabSz="863600" eaLnBrk="0" hangingPunct="0"/>
            <a:r>
              <a:rPr lang="en-GB" b="1" dirty="0">
                <a:solidFill>
                  <a:schemeClr val="bg1"/>
                </a:solidFill>
                <a:latin typeface="+mj-lt"/>
              </a:rPr>
              <a:t>Overbearing</a:t>
            </a:r>
          </a:p>
          <a:p>
            <a:pPr defTabSz="863600" eaLnBrk="0" hangingPunct="0"/>
            <a:r>
              <a:rPr lang="en-GB" b="1" dirty="0">
                <a:solidFill>
                  <a:schemeClr val="bg1"/>
                </a:solidFill>
                <a:latin typeface="+mj-lt"/>
              </a:rPr>
              <a:t>Intolerant</a:t>
            </a:r>
          </a:p>
        </p:txBody>
      </p:sp>
      <p:sp>
        <p:nvSpPr>
          <p:cNvPr id="6" name="Text Box 13"/>
          <p:cNvSpPr txBox="1">
            <a:spLocks noChangeArrowheads="1"/>
          </p:cNvSpPr>
          <p:nvPr/>
        </p:nvSpPr>
        <p:spPr bwMode="auto">
          <a:xfrm>
            <a:off x="4689419" y="3611836"/>
            <a:ext cx="1546540" cy="1181100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86348" tIns="43172" rIns="86348" bIns="43172"/>
          <a:lstStyle/>
          <a:p>
            <a:pPr defTabSz="863600" eaLnBrk="0" hangingPunct="0"/>
            <a:r>
              <a:rPr lang="en-US" b="1" dirty="0">
                <a:solidFill>
                  <a:schemeClr val="tx2"/>
                </a:solidFill>
                <a:latin typeface="+mj-lt"/>
              </a:rPr>
              <a:t>Excitable</a:t>
            </a:r>
          </a:p>
          <a:p>
            <a:pPr defTabSz="863600" eaLnBrk="0" hangingPunct="0"/>
            <a:r>
              <a:rPr lang="en-US" b="1" dirty="0">
                <a:solidFill>
                  <a:schemeClr val="tx2"/>
                </a:solidFill>
                <a:latin typeface="+mj-lt"/>
              </a:rPr>
              <a:t>Frantic</a:t>
            </a:r>
          </a:p>
          <a:p>
            <a:pPr defTabSz="863600" eaLnBrk="0" hangingPunct="0"/>
            <a:r>
              <a:rPr lang="en-US" b="1" dirty="0">
                <a:solidFill>
                  <a:schemeClr val="tx2"/>
                </a:solidFill>
                <a:latin typeface="+mj-lt"/>
              </a:rPr>
              <a:t>Indiscreet</a:t>
            </a:r>
          </a:p>
          <a:p>
            <a:pPr defTabSz="863600" eaLnBrk="0" hangingPunct="0"/>
            <a:r>
              <a:rPr lang="en-US" b="1" dirty="0">
                <a:solidFill>
                  <a:schemeClr val="tx2"/>
                </a:solidFill>
                <a:latin typeface="+mj-lt"/>
              </a:rPr>
              <a:t>Flamboyant</a:t>
            </a:r>
          </a:p>
          <a:p>
            <a:pPr defTabSz="863600" eaLnBrk="0" hangingPunct="0"/>
            <a:r>
              <a:rPr lang="en-US" b="1" dirty="0">
                <a:solidFill>
                  <a:schemeClr val="tx2"/>
                </a:solidFill>
                <a:latin typeface="+mj-lt"/>
              </a:rPr>
              <a:t>Hasty</a:t>
            </a:r>
          </a:p>
        </p:txBody>
      </p:sp>
      <p:sp>
        <p:nvSpPr>
          <p:cNvPr id="7" name="Text Box 14"/>
          <p:cNvSpPr txBox="1">
            <a:spLocks noChangeArrowheads="1"/>
          </p:cNvSpPr>
          <p:nvPr/>
        </p:nvSpPr>
        <p:spPr bwMode="auto">
          <a:xfrm>
            <a:off x="3059832" y="3611836"/>
            <a:ext cx="1390235" cy="1181100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86348" tIns="43172" rIns="86348" bIns="43172"/>
          <a:lstStyle/>
          <a:p>
            <a:pPr algn="r" defTabSz="863600" eaLnBrk="0" hangingPunct="0"/>
            <a:r>
              <a:rPr lang="en-GB" b="1" dirty="0">
                <a:solidFill>
                  <a:schemeClr val="tx2"/>
                </a:solidFill>
                <a:latin typeface="+mj-lt"/>
              </a:rPr>
              <a:t>Passive</a:t>
            </a:r>
          </a:p>
          <a:p>
            <a:pPr algn="r" defTabSz="863600" eaLnBrk="0" hangingPunct="0"/>
            <a:r>
              <a:rPr lang="en-GB" b="1" dirty="0">
                <a:solidFill>
                  <a:schemeClr val="tx2"/>
                </a:solidFill>
                <a:latin typeface="+mj-lt"/>
              </a:rPr>
              <a:t>Flat</a:t>
            </a:r>
          </a:p>
          <a:p>
            <a:pPr algn="r" defTabSz="863600" eaLnBrk="0" hangingPunct="0"/>
            <a:r>
              <a:rPr lang="en-GB" b="1" dirty="0">
                <a:solidFill>
                  <a:schemeClr val="tx2"/>
                </a:solidFill>
                <a:latin typeface="+mj-lt"/>
              </a:rPr>
              <a:t>Dependent</a:t>
            </a:r>
          </a:p>
          <a:p>
            <a:pPr algn="r" defTabSz="863600" eaLnBrk="0" hangingPunct="0"/>
            <a:r>
              <a:rPr lang="en-GB" b="1" dirty="0">
                <a:solidFill>
                  <a:schemeClr val="tx2"/>
                </a:solidFill>
                <a:latin typeface="+mj-lt"/>
              </a:rPr>
              <a:t>Stubborn</a:t>
            </a:r>
          </a:p>
          <a:p>
            <a:pPr algn="r" defTabSz="863600" eaLnBrk="0" hangingPunct="0"/>
            <a:r>
              <a:rPr lang="en-GB" b="1" dirty="0">
                <a:solidFill>
                  <a:schemeClr val="tx2"/>
                </a:solidFill>
              </a:rPr>
              <a:t>Slow</a:t>
            </a:r>
          </a:p>
          <a:p>
            <a:pPr algn="r" defTabSz="863600" eaLnBrk="0" hangingPunct="0"/>
            <a:endParaRPr lang="en-GB" b="1" dirty="0">
              <a:solidFill>
                <a:schemeClr val="tx2"/>
              </a:solidFill>
              <a:latin typeface="+mj-lt"/>
            </a:endParaRPr>
          </a:p>
        </p:txBody>
      </p:sp>
      <p:sp>
        <p:nvSpPr>
          <p:cNvPr id="8" name="Text Box 15"/>
          <p:cNvSpPr txBox="1">
            <a:spLocks noChangeArrowheads="1"/>
          </p:cNvSpPr>
          <p:nvPr/>
        </p:nvSpPr>
        <p:spPr bwMode="auto">
          <a:xfrm>
            <a:off x="3059832" y="1941424"/>
            <a:ext cx="1403325" cy="1181100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lIns="86348" tIns="43172" rIns="86348" bIns="43172"/>
          <a:lstStyle/>
          <a:p>
            <a:pPr algn="r" defTabSz="863600" eaLnBrk="0" hangingPunct="0"/>
            <a:r>
              <a:rPr lang="en-US" b="1" dirty="0">
                <a:solidFill>
                  <a:schemeClr val="bg1"/>
                </a:solidFill>
              </a:rPr>
              <a:t>Cold</a:t>
            </a:r>
            <a:endParaRPr lang="en-US" b="1" dirty="0">
              <a:solidFill>
                <a:schemeClr val="bg1"/>
              </a:solidFill>
              <a:latin typeface="+mj-lt"/>
            </a:endParaRPr>
          </a:p>
          <a:p>
            <a:pPr algn="r" defTabSz="863600" eaLnBrk="0" hangingPunct="0"/>
            <a:r>
              <a:rPr lang="en-US" b="1" dirty="0">
                <a:solidFill>
                  <a:schemeClr val="bg1"/>
                </a:solidFill>
                <a:latin typeface="+mj-lt"/>
              </a:rPr>
              <a:t>Stuffy</a:t>
            </a:r>
          </a:p>
          <a:p>
            <a:pPr algn="r" defTabSz="863600" eaLnBrk="0" hangingPunct="0"/>
            <a:r>
              <a:rPr lang="en-US" b="1" dirty="0">
                <a:solidFill>
                  <a:schemeClr val="bg1"/>
                </a:solidFill>
                <a:latin typeface="+mj-lt"/>
              </a:rPr>
              <a:t>Indecisive</a:t>
            </a:r>
          </a:p>
          <a:p>
            <a:pPr algn="r" defTabSz="863600" eaLnBrk="0" hangingPunct="0"/>
            <a:r>
              <a:rPr lang="en-US" b="1" dirty="0">
                <a:solidFill>
                  <a:schemeClr val="bg1"/>
                </a:solidFill>
                <a:latin typeface="+mj-lt"/>
              </a:rPr>
              <a:t>Suspicious</a:t>
            </a:r>
          </a:p>
          <a:p>
            <a:pPr algn="r" defTabSz="863600" eaLnBrk="0" hangingPunct="0"/>
            <a:r>
              <a:rPr lang="en-US" b="1" dirty="0">
                <a:solidFill>
                  <a:schemeClr val="bg1"/>
                </a:solidFill>
                <a:latin typeface="+mj-lt"/>
              </a:rPr>
              <a:t>Reserved</a:t>
            </a:r>
          </a:p>
          <a:p>
            <a:pPr algn="r" defTabSz="863600" eaLnBrk="0" hangingPunct="0"/>
            <a:endParaRPr lang="en-GB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9" name="Rectangle 11"/>
          <p:cNvSpPr txBox="1">
            <a:spLocks noChangeArrowheads="1"/>
          </p:cNvSpPr>
          <p:nvPr/>
        </p:nvSpPr>
        <p:spPr>
          <a:xfrm>
            <a:off x="252866" y="1246823"/>
            <a:ext cx="3009900" cy="560387"/>
          </a:xfrm>
          <a:prstGeom prst="rect">
            <a:avLst/>
          </a:prstGeom>
        </p:spPr>
        <p:txBody>
          <a:bodyPr/>
          <a:lstStyle>
            <a:lvl1pPr marL="228600" indent="-2286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3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2600">
                <a:solidFill>
                  <a:schemeClr val="tx1"/>
                </a:solidFill>
                <a:latin typeface="+mn-lt"/>
              </a:defRPr>
            </a:lvl2pPr>
            <a:lvl3pPr marL="1092200" indent="-1778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549400" indent="-1778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2000">
                <a:solidFill>
                  <a:schemeClr val="tx1"/>
                </a:solidFill>
                <a:latin typeface="+mn-lt"/>
              </a:defRPr>
            </a:lvl4pPr>
            <a:lvl5pPr marL="1943100" indent="-1143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2000">
                <a:solidFill>
                  <a:schemeClr val="tx1"/>
                </a:solidFill>
                <a:latin typeface="+mn-lt"/>
              </a:defRPr>
            </a:lvl5pPr>
            <a:lvl6pPr marL="2400300" indent="-1143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2000">
                <a:solidFill>
                  <a:schemeClr val="tx1"/>
                </a:solidFill>
                <a:latin typeface="+mn-lt"/>
              </a:defRPr>
            </a:lvl6pPr>
            <a:lvl7pPr marL="2857500" indent="-1143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2000">
                <a:solidFill>
                  <a:schemeClr val="tx1"/>
                </a:solidFill>
                <a:latin typeface="+mn-lt"/>
              </a:defRPr>
            </a:lvl7pPr>
            <a:lvl8pPr marL="3314700" indent="-1143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2000">
                <a:solidFill>
                  <a:schemeClr val="tx1"/>
                </a:solidFill>
                <a:latin typeface="+mn-lt"/>
              </a:defRPr>
            </a:lvl8pPr>
            <a:lvl9pPr marL="3771900" indent="-1143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buFontTx/>
              <a:buNone/>
            </a:pPr>
            <a:r>
              <a:rPr lang="en-GB" kern="0" dirty="0"/>
              <a:t>On a bad day…</a:t>
            </a:r>
            <a:endParaRPr lang="en-US" kern="0" dirty="0"/>
          </a:p>
        </p:txBody>
      </p:sp>
      <p:sp>
        <p:nvSpPr>
          <p:cNvPr id="10" name="Title 3"/>
          <p:cNvSpPr>
            <a:spLocks noGrp="1"/>
          </p:cNvSpPr>
          <p:nvPr>
            <p:ph type="title"/>
          </p:nvPr>
        </p:nvSpPr>
        <p:spPr>
          <a:xfrm>
            <a:off x="96403" y="13342"/>
            <a:ext cx="5626968" cy="873125"/>
          </a:xfrm>
        </p:spPr>
        <p:txBody>
          <a:bodyPr/>
          <a:lstStyle/>
          <a:p>
            <a:r>
              <a:rPr lang="en-GB" dirty="0"/>
              <a:t>Discovery Colour Energies</a:t>
            </a:r>
          </a:p>
        </p:txBody>
      </p:sp>
    </p:spTree>
    <p:extLst>
      <p:ext uri="{BB962C8B-B14F-4D97-AF65-F5344CB8AC3E}">
        <p14:creationId xmlns:p14="http://schemas.microsoft.com/office/powerpoint/2010/main" val="252805338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9A97B6-F23B-4C49-AFB9-B582F9EB19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225" y="1111250"/>
            <a:ext cx="4384799" cy="528637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“</a:t>
            </a:r>
            <a:r>
              <a:rPr lang="en-GB" b="1" dirty="0"/>
              <a:t>Everything that irritates us about others</a:t>
            </a:r>
            <a:r>
              <a:rPr lang="en-GB" dirty="0"/>
              <a:t> can lead </a:t>
            </a:r>
            <a:r>
              <a:rPr lang="en-GB" b="1" dirty="0"/>
              <a:t>us</a:t>
            </a:r>
            <a:r>
              <a:rPr lang="en-GB" dirty="0"/>
              <a:t> to an understanding of ourselves”</a:t>
            </a:r>
          </a:p>
          <a:p>
            <a:pPr marL="0" indent="0">
              <a:buNone/>
            </a:pPr>
            <a:r>
              <a:rPr lang="en-GB" dirty="0"/>
              <a:t>Carl Jung</a:t>
            </a:r>
          </a:p>
        </p:txBody>
      </p:sp>
    </p:spTree>
    <p:extLst>
      <p:ext uri="{BB962C8B-B14F-4D97-AF65-F5344CB8AC3E}">
        <p14:creationId xmlns:p14="http://schemas.microsoft.com/office/powerpoint/2010/main" val="257718778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>
            <a:extLst>
              <a:ext uri="{FF2B5EF4-FFF2-40B4-BE49-F238E27FC236}">
                <a16:creationId xmlns:a16="http://schemas.microsoft.com/office/drawing/2014/main" id="{6910AB6D-8298-4102-9FFC-E88AA7CDF3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6520"/>
            <a:ext cx="9166027" cy="6874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2460341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B74B8D8D-DC48-429C-B86A-D9662BD9FB3E}"/>
              </a:ext>
            </a:extLst>
          </p:cNvPr>
          <p:cNvSpPr/>
          <p:nvPr/>
        </p:nvSpPr>
        <p:spPr bwMode="auto">
          <a:xfrm>
            <a:off x="-506437" y="-243408"/>
            <a:ext cx="5078437" cy="7344816"/>
          </a:xfrm>
          <a:prstGeom prst="rect">
            <a:avLst/>
          </a:prstGeom>
          <a:solidFill>
            <a:srgbClr val="FFC000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2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Times New Roman" pitchFamily="18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EEEB7E0-C8B3-4B21-A923-8320A2A3EB0D}"/>
              </a:ext>
            </a:extLst>
          </p:cNvPr>
          <p:cNvSpPr/>
          <p:nvPr/>
        </p:nvSpPr>
        <p:spPr bwMode="auto">
          <a:xfrm>
            <a:off x="4572000" y="-315416"/>
            <a:ext cx="5078437" cy="7344816"/>
          </a:xfrm>
          <a:prstGeom prst="rect">
            <a:avLst/>
          </a:prstGeom>
          <a:solidFill>
            <a:srgbClr val="095BA6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2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Times New Roman" pitchFamily="18" charset="0"/>
            </a:endParaRPr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E3D096F9-B9AB-48D8-B142-09C33036BE3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 l="14776" t="55872" r="-5951" b="-2624"/>
          <a:stretch/>
        </p:blipFill>
        <p:spPr>
          <a:xfrm>
            <a:off x="-1044624" y="-1181986"/>
            <a:ext cx="13701996" cy="2668473"/>
          </a:xfrm>
          <a:prstGeom prst="rect">
            <a:avLst/>
          </a:prstGeom>
        </p:spPr>
      </p:pic>
      <p:grpSp>
        <p:nvGrpSpPr>
          <p:cNvPr id="11" name="Group 12">
            <a:extLst>
              <a:ext uri="{FF2B5EF4-FFF2-40B4-BE49-F238E27FC236}">
                <a16:creationId xmlns:a16="http://schemas.microsoft.com/office/drawing/2014/main" id="{49172624-2E37-4927-89D5-125E97C2BE5F}"/>
              </a:ext>
            </a:extLst>
          </p:cNvPr>
          <p:cNvGrpSpPr/>
          <p:nvPr/>
        </p:nvGrpSpPr>
        <p:grpSpPr>
          <a:xfrm>
            <a:off x="322116" y="1559646"/>
            <a:ext cx="4140851" cy="2222722"/>
            <a:chOff x="285720" y="1214422"/>
            <a:chExt cx="4140851" cy="2222722"/>
          </a:xfrm>
          <a:noFill/>
        </p:grpSpPr>
        <p:sp>
          <p:nvSpPr>
            <p:cNvPr id="12" name="Rectangle 5">
              <a:extLst>
                <a:ext uri="{FF2B5EF4-FFF2-40B4-BE49-F238E27FC236}">
                  <a16:creationId xmlns:a16="http://schemas.microsoft.com/office/drawing/2014/main" id="{D9102787-A664-4E31-9C26-F6CD87F44A3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5720" y="1843314"/>
              <a:ext cx="4140000" cy="1593830"/>
            </a:xfrm>
            <a:prstGeom prst="rect">
              <a:avLst/>
            </a:prstGeom>
            <a:grpFill/>
            <a:ln w="57150">
              <a:solidFill>
                <a:srgbClr val="FFC000"/>
              </a:solidFill>
            </a:ln>
          </p:spPr>
          <p:txBody>
            <a:bodyPr wrap="square" lIns="81631" tIns="42448" rIns="81631" bIns="42448">
              <a:spAutoFit/>
            </a:bodyPr>
            <a:lstStyle>
              <a:lvl1pPr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1pPr>
              <a:lvl2pPr marL="742950" indent="-285750"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2pPr>
              <a:lvl3pPr marL="1143000" indent="-228600"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3pPr>
              <a:lvl4pPr marL="1600200" indent="-228600"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4pPr>
              <a:lvl5pPr marL="2057400" indent="-228600"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5pPr>
              <a:lvl6pPr marL="2514600" indent="-228600" defTabSz="3857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6pPr>
              <a:lvl7pPr marL="2971800" indent="-228600" defTabSz="3857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7pPr>
              <a:lvl8pPr marL="3429000" indent="-228600" defTabSz="3857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8pPr>
              <a:lvl9pPr marL="3886200" indent="-228600" defTabSz="3857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9pPr>
            </a:lstStyle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endParaRPr lang="en-GB" altLang="en-US" sz="1900" b="1" dirty="0">
                <a:solidFill>
                  <a:srgbClr val="002060"/>
                </a:solidFill>
                <a:latin typeface="+mj-lt"/>
                <a:cs typeface="Arial" panose="020B0604020202020204" pitchFamily="34" charset="0"/>
              </a:endParaRPr>
            </a:p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r>
                <a:rPr lang="en-GB" altLang="en-US" sz="1500" b="1" dirty="0">
                  <a:latin typeface="+mj-lt"/>
                  <a:cs typeface="Arial" panose="020B0604020202020204" pitchFamily="34" charset="0"/>
                </a:rPr>
                <a:t>Quick to build relationships</a:t>
              </a:r>
            </a:p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r>
                <a:rPr lang="en-GB" altLang="en-US" sz="1500" b="1" dirty="0">
                  <a:latin typeface="+mj-lt"/>
                  <a:cs typeface="Arial" panose="020B0604020202020204" pitchFamily="34" charset="0"/>
                </a:rPr>
                <a:t>Large network of contacts</a:t>
              </a:r>
            </a:p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r>
                <a:rPr lang="en-GB" altLang="en-US" sz="1500" b="1" dirty="0">
                  <a:latin typeface="+mj-lt"/>
                  <a:cs typeface="Arial" panose="020B0604020202020204" pitchFamily="34" charset="0"/>
                </a:rPr>
                <a:t>Adaptable, imaginative</a:t>
              </a:r>
            </a:p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r>
                <a:rPr lang="en-GB" altLang="en-US" sz="1500" b="1" dirty="0">
                  <a:latin typeface="+mj-lt"/>
                  <a:cs typeface="Arial" panose="020B0604020202020204" pitchFamily="34" charset="0"/>
                </a:rPr>
                <a:t>Usually see the big picture</a:t>
              </a:r>
            </a:p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endParaRPr lang="en-GB" altLang="en-US" sz="1900" b="1" dirty="0">
                <a:solidFill>
                  <a:srgbClr val="0070C0"/>
                </a:solidFill>
                <a:latin typeface="+mj-lt"/>
                <a:cs typeface="Arial" panose="020B0604020202020204" pitchFamily="34" charset="0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CE994A9-7D5F-424E-8649-EF4CB22DA88D}"/>
                </a:ext>
              </a:extLst>
            </p:cNvPr>
            <p:cNvSpPr/>
            <p:nvPr/>
          </p:nvSpPr>
          <p:spPr>
            <a:xfrm>
              <a:off x="286571" y="1214422"/>
              <a:ext cx="4140000" cy="468000"/>
            </a:xfrm>
            <a:prstGeom prst="rect">
              <a:avLst/>
            </a:prstGeom>
            <a:grpFill/>
            <a:ln w="57150">
              <a:solidFill>
                <a:srgbClr val="FFC000"/>
              </a:solidFill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GB" altLang="en-US" sz="2400" b="1" dirty="0">
                  <a:latin typeface="+mj-lt"/>
                  <a:cs typeface="Arial" panose="020B0604020202020204" pitchFamily="34" charset="0"/>
                </a:rPr>
                <a:t>Strengths</a:t>
              </a:r>
              <a:endParaRPr lang="en-GB" sz="2400" b="1" dirty="0">
                <a:latin typeface="+mj-lt"/>
                <a:cs typeface="Arial" panose="020B0604020202020204" pitchFamily="34" charset="0"/>
              </a:endParaRPr>
            </a:p>
          </p:txBody>
        </p:sp>
      </p:grpSp>
      <p:grpSp>
        <p:nvGrpSpPr>
          <p:cNvPr id="14" name="Group 15">
            <a:extLst>
              <a:ext uri="{FF2B5EF4-FFF2-40B4-BE49-F238E27FC236}">
                <a16:creationId xmlns:a16="http://schemas.microsoft.com/office/drawing/2014/main" id="{40718F3A-7DFF-4779-8423-F43749E392A2}"/>
              </a:ext>
            </a:extLst>
          </p:cNvPr>
          <p:cNvGrpSpPr/>
          <p:nvPr/>
        </p:nvGrpSpPr>
        <p:grpSpPr>
          <a:xfrm>
            <a:off x="322115" y="3943261"/>
            <a:ext cx="4140000" cy="2222043"/>
            <a:chOff x="286571" y="4032570"/>
            <a:chExt cx="4140000" cy="2222043"/>
          </a:xfrm>
          <a:noFill/>
        </p:grpSpPr>
        <p:sp>
          <p:nvSpPr>
            <p:cNvPr id="15" name="Rectangle 2">
              <a:extLst>
                <a:ext uri="{FF2B5EF4-FFF2-40B4-BE49-F238E27FC236}">
                  <a16:creationId xmlns:a16="http://schemas.microsoft.com/office/drawing/2014/main" id="{D5DBD695-D60B-4B83-931C-A2D60CFFF61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6571" y="4660783"/>
              <a:ext cx="4140000" cy="1593830"/>
            </a:xfrm>
            <a:prstGeom prst="rect">
              <a:avLst/>
            </a:prstGeom>
            <a:grpFill/>
            <a:ln w="57150">
              <a:solidFill>
                <a:srgbClr val="FFC000"/>
              </a:solidFill>
            </a:ln>
          </p:spPr>
          <p:txBody>
            <a:bodyPr lIns="81631" tIns="42448" rIns="81631" bIns="42448">
              <a:spAutoFit/>
            </a:bodyPr>
            <a:lstStyle>
              <a:lvl1pPr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1pPr>
              <a:lvl2pPr marL="742950" indent="-285750"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2pPr>
              <a:lvl3pPr marL="1143000" indent="-228600"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3pPr>
              <a:lvl4pPr marL="1600200" indent="-228600"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4pPr>
              <a:lvl5pPr marL="2057400" indent="-228600"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5pPr>
              <a:lvl6pPr marL="2514600" indent="-228600" defTabSz="3857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6pPr>
              <a:lvl7pPr marL="2971800" indent="-228600" defTabSz="3857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7pPr>
              <a:lvl8pPr marL="3429000" indent="-228600" defTabSz="3857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8pPr>
              <a:lvl9pPr marL="3886200" indent="-228600" defTabSz="3857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9pPr>
            </a:lstStyle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endParaRPr lang="en-GB" altLang="en-US" sz="1900" b="1" dirty="0">
                <a:solidFill>
                  <a:srgbClr val="FF0000"/>
                </a:solidFill>
                <a:latin typeface="+mj-lt"/>
                <a:cs typeface="Arial" panose="020B0604020202020204" pitchFamily="34" charset="0"/>
              </a:endParaRPr>
            </a:p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r>
                <a:rPr lang="en-GB" altLang="en-US" sz="1500" b="1" dirty="0">
                  <a:latin typeface="+mj-lt"/>
                  <a:cs typeface="Arial" panose="020B0604020202020204" pitchFamily="34" charset="0"/>
                </a:rPr>
                <a:t>Often have too much going on</a:t>
              </a:r>
            </a:p>
            <a:p>
              <a:pPr algn="ctr" eaLnBrk="1" hangingPunct="1">
                <a:buClr>
                  <a:srgbClr val="003399"/>
                </a:buClr>
                <a:buSzPct val="100000"/>
              </a:pPr>
              <a:r>
                <a:rPr lang="en-GB" altLang="en-US" sz="1500" b="1" dirty="0">
                  <a:latin typeface="+mj-lt"/>
                  <a:cs typeface="Arial" panose="020B0604020202020204" pitchFamily="34" charset="0"/>
                </a:rPr>
                <a:t>Rather vague &amp; imprecise</a:t>
              </a:r>
            </a:p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r>
                <a:rPr lang="en-GB" altLang="en-US" sz="1500" b="1" dirty="0">
                  <a:latin typeface="+mj-lt"/>
                  <a:cs typeface="Arial" panose="020B0604020202020204" pitchFamily="34" charset="0"/>
                </a:rPr>
                <a:t>Can lose interest &amp; focus</a:t>
              </a:r>
            </a:p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r>
                <a:rPr lang="en-GB" altLang="en-US" sz="1500" b="1" dirty="0">
                  <a:latin typeface="+mj-lt"/>
                  <a:cs typeface="Arial" panose="020B0604020202020204" pitchFamily="34" charset="0"/>
                </a:rPr>
                <a:t>Too casual &amp; flippant for some</a:t>
              </a:r>
            </a:p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endParaRPr lang="en-GB" altLang="en-US" sz="1900" b="1" dirty="0">
                <a:solidFill>
                  <a:srgbClr val="4A4A4A"/>
                </a:solidFill>
                <a:latin typeface="+mj-lt"/>
                <a:cs typeface="Arial" panose="020B0604020202020204" pitchFamily="34" charset="0"/>
              </a:endParaRPr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51D8CE52-D83B-4184-9250-318E3FE4D4F0}"/>
                </a:ext>
              </a:extLst>
            </p:cNvPr>
            <p:cNvSpPr/>
            <p:nvPr/>
          </p:nvSpPr>
          <p:spPr>
            <a:xfrm>
              <a:off x="286571" y="4032570"/>
              <a:ext cx="4140000" cy="468000"/>
            </a:xfrm>
            <a:prstGeom prst="rect">
              <a:avLst/>
            </a:prstGeom>
            <a:grpFill/>
            <a:ln w="57150">
              <a:solidFill>
                <a:srgbClr val="FFC000"/>
              </a:solidFill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GB" altLang="en-US" sz="2400" b="1" dirty="0">
                  <a:latin typeface="+mj-lt"/>
                  <a:cs typeface="Arial" panose="020B0604020202020204" pitchFamily="34" charset="0"/>
                </a:rPr>
                <a:t>Weaknesses</a:t>
              </a:r>
              <a:endParaRPr lang="en-GB" sz="2400" b="1" dirty="0">
                <a:latin typeface="+mj-lt"/>
                <a:cs typeface="Arial" panose="020B0604020202020204" pitchFamily="34" charset="0"/>
              </a:endParaRPr>
            </a:p>
          </p:txBody>
        </p:sp>
      </p:grpSp>
      <p:grpSp>
        <p:nvGrpSpPr>
          <p:cNvPr id="17" name="Group 14">
            <a:extLst>
              <a:ext uri="{FF2B5EF4-FFF2-40B4-BE49-F238E27FC236}">
                <a16:creationId xmlns:a16="http://schemas.microsoft.com/office/drawing/2014/main" id="{84D60761-6B2B-4AD9-BCB5-8877B401A257}"/>
              </a:ext>
            </a:extLst>
          </p:cNvPr>
          <p:cNvGrpSpPr/>
          <p:nvPr/>
        </p:nvGrpSpPr>
        <p:grpSpPr>
          <a:xfrm>
            <a:off x="4716016" y="3943260"/>
            <a:ext cx="4144236" cy="2204706"/>
            <a:chOff x="4680472" y="4032570"/>
            <a:chExt cx="4144236" cy="2204706"/>
          </a:xfrm>
          <a:noFill/>
        </p:grpSpPr>
        <p:sp>
          <p:nvSpPr>
            <p:cNvPr id="18" name="Rectangle 3">
              <a:extLst>
                <a:ext uri="{FF2B5EF4-FFF2-40B4-BE49-F238E27FC236}">
                  <a16:creationId xmlns:a16="http://schemas.microsoft.com/office/drawing/2014/main" id="{CB2CA974-2ECD-4C8D-9C39-37B7AEFED37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80472" y="4643446"/>
              <a:ext cx="4140000" cy="1593830"/>
            </a:xfrm>
            <a:prstGeom prst="rect">
              <a:avLst/>
            </a:prstGeom>
            <a:grpFill/>
            <a:ln w="57150">
              <a:solidFill>
                <a:srgbClr val="095BA6"/>
              </a:solidFill>
            </a:ln>
          </p:spPr>
          <p:txBody>
            <a:bodyPr wrap="square" lIns="81631" tIns="42448" rIns="81631" bIns="42448">
              <a:spAutoFit/>
            </a:bodyPr>
            <a:lstStyle>
              <a:lvl1pPr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1pPr>
              <a:lvl2pPr marL="742950" indent="-285750"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2pPr>
              <a:lvl3pPr marL="1143000" indent="-228600"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3pPr>
              <a:lvl4pPr marL="1600200" indent="-228600"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4pPr>
              <a:lvl5pPr marL="2057400" indent="-228600"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5pPr>
              <a:lvl6pPr marL="2514600" indent="-228600" defTabSz="3857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6pPr>
              <a:lvl7pPr marL="2971800" indent="-228600" defTabSz="3857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7pPr>
              <a:lvl8pPr marL="3429000" indent="-228600" defTabSz="3857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8pPr>
              <a:lvl9pPr marL="3886200" indent="-228600" defTabSz="3857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9pPr>
            </a:lstStyle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endParaRPr lang="en-GB" altLang="en-US" sz="1900" b="1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endParaRPr>
            </a:p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r>
                <a:rPr lang="en-GB" altLang="en-US" sz="1500" b="1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Focused concentration</a:t>
              </a:r>
            </a:p>
            <a:p>
              <a:pPr algn="ctr" eaLnBrk="1" hangingPunct="1">
                <a:buClr>
                  <a:srgbClr val="003399"/>
                </a:buClr>
                <a:buSzPct val="100000"/>
              </a:pPr>
              <a:r>
                <a:rPr lang="en-GB" altLang="en-US" sz="1500" b="1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Strong on logic, detail &amp; accuracy</a:t>
              </a:r>
            </a:p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r>
                <a:rPr lang="en-GB" altLang="en-US" sz="1500" b="1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Very thorough right to the end</a:t>
              </a:r>
            </a:p>
            <a:p>
              <a:pPr algn="ctr" eaLnBrk="1" hangingPunct="1">
                <a:buClr>
                  <a:srgbClr val="003399"/>
                </a:buClr>
                <a:buSzPct val="100000"/>
              </a:pPr>
              <a:r>
                <a:rPr lang="en-GB" altLang="en-US" sz="1500" b="1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Conscientious &amp; business-like</a:t>
              </a:r>
            </a:p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endParaRPr lang="en-GB" altLang="en-US" sz="1900" b="1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endParaRPr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FA9437AE-5824-40C5-919F-D96AE017ED7C}"/>
                </a:ext>
              </a:extLst>
            </p:cNvPr>
            <p:cNvSpPr/>
            <p:nvPr/>
          </p:nvSpPr>
          <p:spPr>
            <a:xfrm>
              <a:off x="4684708" y="4032570"/>
              <a:ext cx="4140000" cy="468000"/>
            </a:xfrm>
            <a:prstGeom prst="rect">
              <a:avLst/>
            </a:prstGeom>
            <a:grpFill/>
            <a:ln w="57150">
              <a:solidFill>
                <a:srgbClr val="095BA6"/>
              </a:solidFill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GB" altLang="en-US" sz="2400" b="1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Strengths</a:t>
              </a:r>
              <a:endParaRPr lang="en-GB" sz="2400" b="1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endParaRPr>
            </a:p>
          </p:txBody>
        </p:sp>
      </p:grpSp>
      <p:grpSp>
        <p:nvGrpSpPr>
          <p:cNvPr id="20" name="Group 13">
            <a:extLst>
              <a:ext uri="{FF2B5EF4-FFF2-40B4-BE49-F238E27FC236}">
                <a16:creationId xmlns:a16="http://schemas.microsoft.com/office/drawing/2014/main" id="{FF4EE010-AA73-4F8C-B9BF-5F36258A5D79}"/>
              </a:ext>
            </a:extLst>
          </p:cNvPr>
          <p:cNvGrpSpPr/>
          <p:nvPr/>
        </p:nvGrpSpPr>
        <p:grpSpPr>
          <a:xfrm>
            <a:off x="4721103" y="1559646"/>
            <a:ext cx="4140000" cy="2157864"/>
            <a:chOff x="4684708" y="1214422"/>
            <a:chExt cx="4140000" cy="2107113"/>
          </a:xfrm>
          <a:noFill/>
        </p:grpSpPr>
        <p:sp>
          <p:nvSpPr>
            <p:cNvPr id="21" name="Rectangle 6">
              <a:extLst>
                <a:ext uri="{FF2B5EF4-FFF2-40B4-BE49-F238E27FC236}">
                  <a16:creationId xmlns:a16="http://schemas.microsoft.com/office/drawing/2014/main" id="{B8374E95-E815-4744-B742-5C83646C338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84708" y="1825298"/>
              <a:ext cx="4140000" cy="1496237"/>
            </a:xfrm>
            <a:prstGeom prst="rect">
              <a:avLst/>
            </a:prstGeom>
            <a:grpFill/>
            <a:ln w="57150">
              <a:solidFill>
                <a:srgbClr val="095BA6"/>
              </a:solidFill>
            </a:ln>
          </p:spPr>
          <p:txBody>
            <a:bodyPr wrap="square" lIns="81631" tIns="42448" rIns="81631" bIns="42448">
              <a:spAutoFit/>
            </a:bodyPr>
            <a:lstStyle>
              <a:lvl1pPr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  <a:tab pos="4341813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1pPr>
              <a:lvl2pPr marL="742950" indent="-285750"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  <a:tab pos="4341813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2pPr>
              <a:lvl3pPr marL="1143000" indent="-228600"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  <a:tab pos="4341813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3pPr>
              <a:lvl4pPr marL="1600200" indent="-228600"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  <a:tab pos="4341813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4pPr>
              <a:lvl5pPr marL="2057400" indent="-228600"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  <a:tab pos="4341813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5pPr>
              <a:lvl6pPr marL="2514600" indent="-228600" defTabSz="3857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  <a:tab pos="4341813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6pPr>
              <a:lvl7pPr marL="2971800" indent="-228600" defTabSz="3857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  <a:tab pos="4341813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7pPr>
              <a:lvl8pPr marL="3429000" indent="-228600" defTabSz="3857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  <a:tab pos="4341813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8pPr>
              <a:lvl9pPr marL="3886200" indent="-228600" defTabSz="3857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  <a:tab pos="4341813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9pPr>
            </a:lstStyle>
            <a:p>
              <a:pPr algn="ctr" eaLnBrk="1" hangingPunct="1">
                <a:buClr>
                  <a:srgbClr val="333399"/>
                </a:buClr>
                <a:buSzPct val="100000"/>
                <a:buFont typeface="Verdana" pitchFamily="34" charset="0"/>
                <a:buNone/>
              </a:pPr>
              <a:endParaRPr lang="en-GB" altLang="en-US" sz="1500" b="1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endParaRPr>
            </a:p>
            <a:p>
              <a:pPr algn="ctr" eaLnBrk="1" hangingPunct="1">
                <a:buClr>
                  <a:srgbClr val="333399"/>
                </a:buClr>
                <a:buSzPct val="100000"/>
                <a:buFont typeface="Verdana" pitchFamily="34" charset="0"/>
                <a:buNone/>
              </a:pPr>
              <a:r>
                <a:rPr lang="en-GB" altLang="en-US" sz="1500" b="1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Often quite reserved at first</a:t>
              </a:r>
            </a:p>
            <a:p>
              <a:pPr algn="ctr" eaLnBrk="1" hangingPunct="1">
                <a:buClr>
                  <a:srgbClr val="333399"/>
                </a:buClr>
                <a:buSzPct val="100000"/>
                <a:buFont typeface="Verdana" pitchFamily="34" charset="0"/>
                <a:buNone/>
              </a:pPr>
              <a:r>
                <a:rPr lang="en-GB" altLang="en-US" sz="1500" b="1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Somewhat remote from others  </a:t>
              </a:r>
            </a:p>
            <a:p>
              <a:pPr algn="ctr" eaLnBrk="1" hangingPunct="1">
                <a:buClr>
                  <a:srgbClr val="333399"/>
                </a:buClr>
                <a:buSzPct val="100000"/>
                <a:buFont typeface="Verdana" pitchFamily="34" charset="0"/>
                <a:buNone/>
              </a:pPr>
              <a:r>
                <a:rPr lang="en-GB" altLang="en-US" sz="1500" b="1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May be rigid &amp; unimaginative</a:t>
              </a:r>
            </a:p>
            <a:p>
              <a:pPr algn="ctr" eaLnBrk="1" hangingPunct="1">
                <a:buClr>
                  <a:srgbClr val="333399"/>
                </a:buClr>
                <a:buSzPct val="100000"/>
                <a:buFont typeface="Verdana" pitchFamily="34" charset="0"/>
                <a:buNone/>
              </a:pPr>
              <a:r>
                <a:rPr lang="en-GB" altLang="en-US" sz="1500" b="1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Can focus on unimportant details</a:t>
              </a:r>
            </a:p>
            <a:p>
              <a:pPr algn="ctr" eaLnBrk="1" hangingPunct="1">
                <a:buClr>
                  <a:srgbClr val="333399"/>
                </a:buClr>
                <a:buSzPct val="100000"/>
                <a:buFont typeface="Verdana" pitchFamily="34" charset="0"/>
                <a:buNone/>
              </a:pPr>
              <a:endParaRPr lang="en-GB" altLang="en-US" sz="1900" b="1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endParaRP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ABC675DB-8A2A-4F46-A6FA-8E0D3D1DB430}"/>
                </a:ext>
              </a:extLst>
            </p:cNvPr>
            <p:cNvSpPr/>
            <p:nvPr/>
          </p:nvSpPr>
          <p:spPr>
            <a:xfrm>
              <a:off x="4684708" y="1214422"/>
              <a:ext cx="4140000" cy="468000"/>
            </a:xfrm>
            <a:prstGeom prst="rect">
              <a:avLst/>
            </a:prstGeom>
            <a:grpFill/>
            <a:ln w="57150">
              <a:solidFill>
                <a:srgbClr val="095BA6"/>
              </a:solidFill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GB" altLang="en-US" sz="2400" b="1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Weaknesses</a:t>
              </a:r>
              <a:endParaRPr lang="en-GB" sz="2400" b="1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endParaRPr>
            </a:p>
          </p:txBody>
        </p:sp>
      </p:grpSp>
      <p:sp>
        <p:nvSpPr>
          <p:cNvPr id="24" name="Rectangle 4">
            <a:extLst>
              <a:ext uri="{FF2B5EF4-FFF2-40B4-BE49-F238E27FC236}">
                <a16:creationId xmlns:a16="http://schemas.microsoft.com/office/drawing/2014/main" id="{B343B533-3175-4965-8775-7CDD7E37E9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8643" y="-12715"/>
            <a:ext cx="7494745" cy="855166"/>
          </a:xfrm>
          <a:prstGeom prst="rect">
            <a:avLst/>
          </a:prstGeom>
          <a:noFill/>
          <a:ln>
            <a:noFill/>
          </a:ln>
        </p:spPr>
        <p:txBody>
          <a:bodyPr wrap="square" lIns="81631" tIns="42448" rIns="81631" bIns="42448">
            <a:spAutoFit/>
          </a:bodyPr>
          <a:lstStyle>
            <a:lvl1pPr defTabSz="385763" eaLnBrk="0" hangingPunct="0">
              <a:tabLst>
                <a:tab pos="620713" algn="l"/>
                <a:tab pos="1239838" algn="l"/>
                <a:tab pos="1862138" algn="l"/>
              </a:tabLst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1pPr>
            <a:lvl2pPr marL="742950" indent="-285750" defTabSz="385763" eaLnBrk="0" hangingPunct="0">
              <a:tabLst>
                <a:tab pos="620713" algn="l"/>
                <a:tab pos="1239838" algn="l"/>
                <a:tab pos="1862138" algn="l"/>
              </a:tabLst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2pPr>
            <a:lvl3pPr marL="1143000" indent="-228600" defTabSz="385763" eaLnBrk="0" hangingPunct="0">
              <a:tabLst>
                <a:tab pos="620713" algn="l"/>
                <a:tab pos="1239838" algn="l"/>
                <a:tab pos="1862138" algn="l"/>
              </a:tabLst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3pPr>
            <a:lvl4pPr marL="1600200" indent="-228600" defTabSz="385763" eaLnBrk="0" hangingPunct="0">
              <a:tabLst>
                <a:tab pos="620713" algn="l"/>
                <a:tab pos="1239838" algn="l"/>
                <a:tab pos="1862138" algn="l"/>
              </a:tabLst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4pPr>
            <a:lvl5pPr marL="2057400" indent="-228600" defTabSz="385763" eaLnBrk="0" hangingPunct="0">
              <a:tabLst>
                <a:tab pos="620713" algn="l"/>
                <a:tab pos="1239838" algn="l"/>
                <a:tab pos="1862138" algn="l"/>
              </a:tabLst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5pPr>
            <a:lvl6pPr marL="2514600" indent="-228600" defTabSz="385763" eaLnBrk="0" fontAlgn="base" hangingPunct="0">
              <a:spcBef>
                <a:spcPct val="0"/>
              </a:spcBef>
              <a:spcAft>
                <a:spcPct val="0"/>
              </a:spcAft>
              <a:tabLst>
                <a:tab pos="620713" algn="l"/>
                <a:tab pos="1239838" algn="l"/>
                <a:tab pos="1862138" algn="l"/>
              </a:tabLst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6pPr>
            <a:lvl7pPr marL="2971800" indent="-228600" defTabSz="385763" eaLnBrk="0" fontAlgn="base" hangingPunct="0">
              <a:spcBef>
                <a:spcPct val="0"/>
              </a:spcBef>
              <a:spcAft>
                <a:spcPct val="0"/>
              </a:spcAft>
              <a:tabLst>
                <a:tab pos="620713" algn="l"/>
                <a:tab pos="1239838" algn="l"/>
                <a:tab pos="1862138" algn="l"/>
              </a:tabLst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7pPr>
            <a:lvl8pPr marL="3429000" indent="-228600" defTabSz="385763" eaLnBrk="0" fontAlgn="base" hangingPunct="0">
              <a:spcBef>
                <a:spcPct val="0"/>
              </a:spcBef>
              <a:spcAft>
                <a:spcPct val="0"/>
              </a:spcAft>
              <a:tabLst>
                <a:tab pos="620713" algn="l"/>
                <a:tab pos="1239838" algn="l"/>
                <a:tab pos="1862138" algn="l"/>
              </a:tabLst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8pPr>
            <a:lvl9pPr marL="3886200" indent="-228600" defTabSz="385763" eaLnBrk="0" fontAlgn="base" hangingPunct="0">
              <a:spcBef>
                <a:spcPct val="0"/>
              </a:spcBef>
              <a:spcAft>
                <a:spcPct val="0"/>
              </a:spcAft>
              <a:tabLst>
                <a:tab pos="620713" algn="l"/>
                <a:tab pos="1239838" algn="l"/>
                <a:tab pos="1862138" algn="l"/>
              </a:tabLst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9pPr>
          </a:lstStyle>
          <a:p>
            <a:pPr algn="ctr" eaLnBrk="1" hangingPunct="1">
              <a:buClr>
                <a:srgbClr val="333399"/>
              </a:buClr>
              <a:buSzPct val="100000"/>
              <a:buFont typeface="Verdana" pitchFamily="34" charset="0"/>
              <a:buNone/>
            </a:pPr>
            <a:r>
              <a:rPr lang="en-GB" altLang="en-US" sz="5000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rPr>
              <a:t>Clash or Complement?</a:t>
            </a:r>
          </a:p>
        </p:txBody>
      </p:sp>
    </p:spTree>
    <p:extLst>
      <p:ext uri="{BB962C8B-B14F-4D97-AF65-F5344CB8AC3E}">
        <p14:creationId xmlns:p14="http://schemas.microsoft.com/office/powerpoint/2010/main" val="226308807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AFE709B-4173-4739-BCF8-FDF1EA179FBC}"/>
              </a:ext>
            </a:extLst>
          </p:cNvPr>
          <p:cNvSpPr/>
          <p:nvPr/>
        </p:nvSpPr>
        <p:spPr bwMode="auto">
          <a:xfrm>
            <a:off x="-506437" y="-243408"/>
            <a:ext cx="5078437" cy="7344816"/>
          </a:xfrm>
          <a:prstGeom prst="rect">
            <a:avLst/>
          </a:prstGeom>
          <a:solidFill>
            <a:srgbClr val="6F9C12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2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Times New Roman" pitchFamily="18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793E0AD-67A6-476A-A4F9-870F0BDEE708}"/>
              </a:ext>
            </a:extLst>
          </p:cNvPr>
          <p:cNvSpPr/>
          <p:nvPr/>
        </p:nvSpPr>
        <p:spPr bwMode="auto">
          <a:xfrm>
            <a:off x="4572000" y="-315416"/>
            <a:ext cx="5078437" cy="7344816"/>
          </a:xfrm>
          <a:prstGeom prst="rect">
            <a:avLst/>
          </a:prstGeom>
          <a:solidFill>
            <a:srgbClr val="C00000"/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2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charset="0"/>
              <a:cs typeface="Times New Roman" pitchFamily="18" charset="0"/>
            </a:endParaRPr>
          </a:p>
        </p:txBody>
      </p:sp>
      <p:pic>
        <p:nvPicPr>
          <p:cNvPr id="17" name="Graphic 16">
            <a:extLst>
              <a:ext uri="{FF2B5EF4-FFF2-40B4-BE49-F238E27FC236}">
                <a16:creationId xmlns:a16="http://schemas.microsoft.com/office/drawing/2014/main" id="{626C2DAF-3241-49C6-B03C-BC0F607F795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 l="14776" t="55872" r="-5951" b="-2624"/>
          <a:stretch/>
        </p:blipFill>
        <p:spPr>
          <a:xfrm>
            <a:off x="-1044624" y="-1181986"/>
            <a:ext cx="13701996" cy="2668473"/>
          </a:xfrm>
          <a:prstGeom prst="rect">
            <a:avLst/>
          </a:prstGeom>
        </p:spPr>
      </p:pic>
      <p:sp>
        <p:nvSpPr>
          <p:cNvPr id="24" name="Rectangle 4">
            <a:extLst>
              <a:ext uri="{FF2B5EF4-FFF2-40B4-BE49-F238E27FC236}">
                <a16:creationId xmlns:a16="http://schemas.microsoft.com/office/drawing/2014/main" id="{B343B533-3175-4965-8775-7CDD7E37E9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4627" y="148639"/>
            <a:ext cx="7494745" cy="855166"/>
          </a:xfrm>
          <a:prstGeom prst="rect">
            <a:avLst/>
          </a:prstGeom>
          <a:noFill/>
          <a:ln>
            <a:noFill/>
          </a:ln>
        </p:spPr>
        <p:txBody>
          <a:bodyPr wrap="square" lIns="81631" tIns="42448" rIns="81631" bIns="42448">
            <a:spAutoFit/>
          </a:bodyPr>
          <a:lstStyle>
            <a:lvl1pPr defTabSz="385763" eaLnBrk="0" hangingPunct="0">
              <a:tabLst>
                <a:tab pos="620713" algn="l"/>
                <a:tab pos="1239838" algn="l"/>
                <a:tab pos="1862138" algn="l"/>
              </a:tabLst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1pPr>
            <a:lvl2pPr marL="742950" indent="-285750" defTabSz="385763" eaLnBrk="0" hangingPunct="0">
              <a:tabLst>
                <a:tab pos="620713" algn="l"/>
                <a:tab pos="1239838" algn="l"/>
                <a:tab pos="1862138" algn="l"/>
              </a:tabLst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2pPr>
            <a:lvl3pPr marL="1143000" indent="-228600" defTabSz="385763" eaLnBrk="0" hangingPunct="0">
              <a:tabLst>
                <a:tab pos="620713" algn="l"/>
                <a:tab pos="1239838" algn="l"/>
                <a:tab pos="1862138" algn="l"/>
              </a:tabLst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3pPr>
            <a:lvl4pPr marL="1600200" indent="-228600" defTabSz="385763" eaLnBrk="0" hangingPunct="0">
              <a:tabLst>
                <a:tab pos="620713" algn="l"/>
                <a:tab pos="1239838" algn="l"/>
                <a:tab pos="1862138" algn="l"/>
              </a:tabLst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4pPr>
            <a:lvl5pPr marL="2057400" indent="-228600" defTabSz="385763" eaLnBrk="0" hangingPunct="0">
              <a:tabLst>
                <a:tab pos="620713" algn="l"/>
                <a:tab pos="1239838" algn="l"/>
                <a:tab pos="1862138" algn="l"/>
              </a:tabLst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5pPr>
            <a:lvl6pPr marL="2514600" indent="-228600" defTabSz="385763" eaLnBrk="0" fontAlgn="base" hangingPunct="0">
              <a:spcBef>
                <a:spcPct val="0"/>
              </a:spcBef>
              <a:spcAft>
                <a:spcPct val="0"/>
              </a:spcAft>
              <a:tabLst>
                <a:tab pos="620713" algn="l"/>
                <a:tab pos="1239838" algn="l"/>
                <a:tab pos="1862138" algn="l"/>
              </a:tabLst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6pPr>
            <a:lvl7pPr marL="2971800" indent="-228600" defTabSz="385763" eaLnBrk="0" fontAlgn="base" hangingPunct="0">
              <a:spcBef>
                <a:spcPct val="0"/>
              </a:spcBef>
              <a:spcAft>
                <a:spcPct val="0"/>
              </a:spcAft>
              <a:tabLst>
                <a:tab pos="620713" algn="l"/>
                <a:tab pos="1239838" algn="l"/>
                <a:tab pos="1862138" algn="l"/>
              </a:tabLst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7pPr>
            <a:lvl8pPr marL="3429000" indent="-228600" defTabSz="385763" eaLnBrk="0" fontAlgn="base" hangingPunct="0">
              <a:spcBef>
                <a:spcPct val="0"/>
              </a:spcBef>
              <a:spcAft>
                <a:spcPct val="0"/>
              </a:spcAft>
              <a:tabLst>
                <a:tab pos="620713" algn="l"/>
                <a:tab pos="1239838" algn="l"/>
                <a:tab pos="1862138" algn="l"/>
              </a:tabLst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8pPr>
            <a:lvl9pPr marL="3886200" indent="-228600" defTabSz="385763" eaLnBrk="0" fontAlgn="base" hangingPunct="0">
              <a:spcBef>
                <a:spcPct val="0"/>
              </a:spcBef>
              <a:spcAft>
                <a:spcPct val="0"/>
              </a:spcAft>
              <a:tabLst>
                <a:tab pos="620713" algn="l"/>
                <a:tab pos="1239838" algn="l"/>
                <a:tab pos="1862138" algn="l"/>
              </a:tabLst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9pPr>
          </a:lstStyle>
          <a:p>
            <a:pPr algn="ctr" eaLnBrk="1" hangingPunct="1">
              <a:buClr>
                <a:srgbClr val="333399"/>
              </a:buClr>
              <a:buSzPct val="100000"/>
              <a:buFont typeface="Verdana" pitchFamily="34" charset="0"/>
              <a:buNone/>
            </a:pPr>
            <a:r>
              <a:rPr lang="en-GB" altLang="en-US" sz="5000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rPr>
              <a:t>Clash or Complement?</a:t>
            </a:r>
          </a:p>
        </p:txBody>
      </p:sp>
      <p:grpSp>
        <p:nvGrpSpPr>
          <p:cNvPr id="25" name="Group 12">
            <a:extLst>
              <a:ext uri="{FF2B5EF4-FFF2-40B4-BE49-F238E27FC236}">
                <a16:creationId xmlns:a16="http://schemas.microsoft.com/office/drawing/2014/main" id="{2AFA44F4-0274-43BA-B0B3-6EE7EBF62B46}"/>
              </a:ext>
            </a:extLst>
          </p:cNvPr>
          <p:cNvGrpSpPr/>
          <p:nvPr/>
        </p:nvGrpSpPr>
        <p:grpSpPr>
          <a:xfrm>
            <a:off x="323528" y="1484784"/>
            <a:ext cx="4140000" cy="2134653"/>
            <a:chOff x="286571" y="1214422"/>
            <a:chExt cx="4140000" cy="2107071"/>
          </a:xfrm>
          <a:noFill/>
        </p:grpSpPr>
        <p:sp>
          <p:nvSpPr>
            <p:cNvPr id="26" name="Rectangle 5">
              <a:extLst>
                <a:ext uri="{FF2B5EF4-FFF2-40B4-BE49-F238E27FC236}">
                  <a16:creationId xmlns:a16="http://schemas.microsoft.com/office/drawing/2014/main" id="{0A083053-6880-4315-8F44-B35FBE39B2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6571" y="1809017"/>
              <a:ext cx="4140000" cy="1512476"/>
            </a:xfrm>
            <a:prstGeom prst="rect">
              <a:avLst/>
            </a:prstGeom>
            <a:grpFill/>
            <a:ln w="57150">
              <a:solidFill>
                <a:srgbClr val="6F9C12"/>
              </a:solidFill>
            </a:ln>
          </p:spPr>
          <p:txBody>
            <a:bodyPr wrap="square" lIns="81631" tIns="42448" rIns="81631" bIns="42448">
              <a:spAutoFit/>
            </a:bodyPr>
            <a:lstStyle>
              <a:lvl1pPr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1pPr>
              <a:lvl2pPr marL="742950" indent="-285750"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2pPr>
              <a:lvl3pPr marL="1143000" indent="-228600"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3pPr>
              <a:lvl4pPr marL="1600200" indent="-228600"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4pPr>
              <a:lvl5pPr marL="2057400" indent="-228600"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5pPr>
              <a:lvl6pPr marL="2514600" indent="-228600" defTabSz="3857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6pPr>
              <a:lvl7pPr marL="2971800" indent="-228600" defTabSz="3857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7pPr>
              <a:lvl8pPr marL="3429000" indent="-228600" defTabSz="3857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8pPr>
              <a:lvl9pPr marL="3886200" indent="-228600" defTabSz="3857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9pPr>
            </a:lstStyle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endParaRPr lang="en-GB" altLang="en-US" sz="1500" b="1" dirty="0">
                <a:latin typeface="+mj-lt"/>
                <a:cs typeface="Arial" panose="020B0604020202020204" pitchFamily="34" charset="0"/>
              </a:endParaRPr>
            </a:p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r>
                <a:rPr lang="en-GB" altLang="en-US" sz="1500" b="1" dirty="0">
                  <a:latin typeface="+mj-lt"/>
                  <a:cs typeface="Arial" panose="020B0604020202020204" pitchFamily="34" charset="0"/>
                </a:rPr>
                <a:t>Build intimate relationships</a:t>
              </a:r>
            </a:p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r>
                <a:rPr lang="en-GB" altLang="en-US" sz="1500" b="1" dirty="0">
                  <a:latin typeface="+mj-lt"/>
                  <a:cs typeface="Arial" panose="020B0604020202020204" pitchFamily="34" charset="0"/>
                </a:rPr>
                <a:t>Natural listeners</a:t>
              </a:r>
            </a:p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r>
                <a:rPr lang="en-GB" altLang="en-US" sz="1500" b="1" dirty="0">
                  <a:latin typeface="+mj-lt"/>
                  <a:cs typeface="Arial" panose="020B0604020202020204" pitchFamily="34" charset="0"/>
                </a:rPr>
                <a:t>Sincere &amp; warm</a:t>
              </a:r>
            </a:p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r>
                <a:rPr lang="en-GB" altLang="en-US" sz="1500" b="1" dirty="0">
                  <a:latin typeface="+mj-lt"/>
                  <a:cs typeface="Arial" panose="020B0604020202020204" pitchFamily="34" charset="0"/>
                </a:rPr>
                <a:t>Usually calm &amp; patient</a:t>
              </a:r>
            </a:p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endParaRPr lang="en-GB" altLang="en-US" sz="1900" b="1" dirty="0">
                <a:latin typeface="+mj-lt"/>
                <a:cs typeface="Arial" panose="020B0604020202020204" pitchFamily="34" charset="0"/>
              </a:endParaRPr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6F8208E2-707C-41AD-A8A0-BD54C89BA1FD}"/>
                </a:ext>
              </a:extLst>
            </p:cNvPr>
            <p:cNvSpPr/>
            <p:nvPr/>
          </p:nvSpPr>
          <p:spPr>
            <a:xfrm>
              <a:off x="286571" y="1214422"/>
              <a:ext cx="4140000" cy="468000"/>
            </a:xfrm>
            <a:prstGeom prst="rect">
              <a:avLst/>
            </a:prstGeom>
            <a:grpFill/>
            <a:ln w="57150">
              <a:solidFill>
                <a:srgbClr val="6F9C12"/>
              </a:solidFill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GB" altLang="en-US" sz="2400" b="1" dirty="0">
                  <a:latin typeface="+mj-lt"/>
                  <a:cs typeface="Arial" panose="020B0604020202020204" pitchFamily="34" charset="0"/>
                </a:rPr>
                <a:t>Strengths</a:t>
              </a:r>
              <a:endParaRPr lang="en-GB" sz="2400" b="1" dirty="0">
                <a:latin typeface="+mj-lt"/>
                <a:cs typeface="Arial" panose="020B0604020202020204" pitchFamily="34" charset="0"/>
              </a:endParaRPr>
            </a:p>
          </p:txBody>
        </p:sp>
      </p:grpSp>
      <p:grpSp>
        <p:nvGrpSpPr>
          <p:cNvPr id="28" name="Group 16">
            <a:extLst>
              <a:ext uri="{FF2B5EF4-FFF2-40B4-BE49-F238E27FC236}">
                <a16:creationId xmlns:a16="http://schemas.microsoft.com/office/drawing/2014/main" id="{E8CD5571-A6B2-4B8C-B7D2-B1B9E9AFBA0B}"/>
              </a:ext>
            </a:extLst>
          </p:cNvPr>
          <p:cNvGrpSpPr/>
          <p:nvPr/>
        </p:nvGrpSpPr>
        <p:grpSpPr>
          <a:xfrm>
            <a:off x="323528" y="3810514"/>
            <a:ext cx="4140000" cy="2160488"/>
            <a:chOff x="286571" y="4032570"/>
            <a:chExt cx="4140000" cy="2160488"/>
          </a:xfrm>
          <a:noFill/>
        </p:grpSpPr>
        <p:sp>
          <p:nvSpPr>
            <p:cNvPr id="29" name="Rectangle 2">
              <a:extLst>
                <a:ext uri="{FF2B5EF4-FFF2-40B4-BE49-F238E27FC236}">
                  <a16:creationId xmlns:a16="http://schemas.microsoft.com/office/drawing/2014/main" id="{BDABC3AE-80D5-4BF5-93DD-00E5E920C9A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6571" y="4660783"/>
              <a:ext cx="4140000" cy="1532275"/>
            </a:xfrm>
            <a:prstGeom prst="rect">
              <a:avLst/>
            </a:prstGeom>
            <a:grpFill/>
            <a:ln w="57150">
              <a:solidFill>
                <a:srgbClr val="6F9C12"/>
              </a:solidFill>
            </a:ln>
          </p:spPr>
          <p:txBody>
            <a:bodyPr lIns="81631" tIns="42448" rIns="81631" bIns="42448">
              <a:spAutoFit/>
            </a:bodyPr>
            <a:lstStyle>
              <a:lvl1pPr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1pPr>
              <a:lvl2pPr marL="742950" indent="-285750"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2pPr>
              <a:lvl3pPr marL="1143000" indent="-228600"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3pPr>
              <a:lvl4pPr marL="1600200" indent="-228600"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4pPr>
              <a:lvl5pPr marL="2057400" indent="-228600"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5pPr>
              <a:lvl6pPr marL="2514600" indent="-228600" defTabSz="3857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6pPr>
              <a:lvl7pPr marL="2971800" indent="-228600" defTabSz="3857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7pPr>
              <a:lvl8pPr marL="3429000" indent="-228600" defTabSz="3857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8pPr>
              <a:lvl9pPr marL="3886200" indent="-228600" defTabSz="3857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9pPr>
            </a:lstStyle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endParaRPr lang="en-GB" altLang="en-US" sz="1500" b="1" dirty="0">
                <a:latin typeface="+mj-lt"/>
                <a:cs typeface="Arial" panose="020B0604020202020204" pitchFamily="34" charset="0"/>
              </a:endParaRPr>
            </a:p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r>
                <a:rPr lang="en-GB" altLang="en-US" sz="1500" b="1" dirty="0">
                  <a:latin typeface="+mj-lt"/>
                  <a:cs typeface="Arial" panose="020B0604020202020204" pitchFamily="34" charset="0"/>
                </a:rPr>
                <a:t>Often slow to adapt to change</a:t>
              </a:r>
            </a:p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r>
                <a:rPr lang="en-GB" altLang="en-US" sz="1500" b="1" dirty="0">
                  <a:latin typeface="+mj-lt"/>
                  <a:cs typeface="Arial" panose="020B0604020202020204" pitchFamily="34" charset="0"/>
                </a:rPr>
                <a:t>Seem to lack enthusiasm</a:t>
              </a:r>
            </a:p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r>
                <a:rPr lang="en-GB" altLang="en-US" sz="1500" b="1" dirty="0">
                  <a:latin typeface="+mj-lt"/>
                  <a:cs typeface="Arial" panose="020B0604020202020204" pitchFamily="34" charset="0"/>
                </a:rPr>
                <a:t>Reluctant to make decisions</a:t>
              </a:r>
            </a:p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r>
                <a:rPr lang="en-GB" altLang="en-US" sz="1500" b="1" dirty="0">
                  <a:latin typeface="+mj-lt"/>
                  <a:cs typeface="Arial" panose="020B0604020202020204" pitchFamily="34" charset="0"/>
                </a:rPr>
                <a:t>Hesitant - can be overly democratic</a:t>
              </a:r>
            </a:p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endParaRPr lang="en-GB" altLang="en-US" sz="1900" b="1" dirty="0">
                <a:latin typeface="+mj-lt"/>
                <a:cs typeface="Arial" panose="020B0604020202020204" pitchFamily="34" charset="0"/>
              </a:endParaRPr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6084A979-BB53-4E4A-A7E0-45FF09FC9824}"/>
                </a:ext>
              </a:extLst>
            </p:cNvPr>
            <p:cNvSpPr/>
            <p:nvPr/>
          </p:nvSpPr>
          <p:spPr>
            <a:xfrm>
              <a:off x="286571" y="4032570"/>
              <a:ext cx="4140000" cy="468000"/>
            </a:xfrm>
            <a:prstGeom prst="rect">
              <a:avLst/>
            </a:prstGeom>
            <a:grpFill/>
            <a:ln w="57150">
              <a:solidFill>
                <a:srgbClr val="6F9C12"/>
              </a:solidFill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GB" altLang="en-US" sz="2400" b="1" dirty="0">
                  <a:latin typeface="+mj-lt"/>
                  <a:cs typeface="Arial" panose="020B0604020202020204" pitchFamily="34" charset="0"/>
                </a:rPr>
                <a:t>Weaknesses</a:t>
              </a:r>
              <a:endParaRPr lang="en-GB" sz="2400" b="1" dirty="0">
                <a:latin typeface="+mj-lt"/>
                <a:cs typeface="Arial" panose="020B0604020202020204" pitchFamily="34" charset="0"/>
              </a:endParaRPr>
            </a:p>
          </p:txBody>
        </p:sp>
      </p:grpSp>
      <p:grpSp>
        <p:nvGrpSpPr>
          <p:cNvPr id="31" name="Group 15">
            <a:extLst>
              <a:ext uri="{FF2B5EF4-FFF2-40B4-BE49-F238E27FC236}">
                <a16:creationId xmlns:a16="http://schemas.microsoft.com/office/drawing/2014/main" id="{920F3D1C-339A-4BDB-8B6E-C91E71DB06DF}"/>
              </a:ext>
            </a:extLst>
          </p:cNvPr>
          <p:cNvGrpSpPr/>
          <p:nvPr/>
        </p:nvGrpSpPr>
        <p:grpSpPr>
          <a:xfrm>
            <a:off x="4721665" y="3810514"/>
            <a:ext cx="4140000" cy="2204706"/>
            <a:chOff x="4684708" y="4032570"/>
            <a:chExt cx="4140000" cy="2204706"/>
          </a:xfrm>
          <a:noFill/>
        </p:grpSpPr>
        <p:sp>
          <p:nvSpPr>
            <p:cNvPr id="32" name="Rectangle 3">
              <a:extLst>
                <a:ext uri="{FF2B5EF4-FFF2-40B4-BE49-F238E27FC236}">
                  <a16:creationId xmlns:a16="http://schemas.microsoft.com/office/drawing/2014/main" id="{065D18F6-C909-427B-AADA-89F49A6DBBB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84708" y="4643446"/>
              <a:ext cx="4140000" cy="1593830"/>
            </a:xfrm>
            <a:prstGeom prst="rect">
              <a:avLst/>
            </a:prstGeom>
            <a:grpFill/>
            <a:ln w="57150">
              <a:solidFill>
                <a:srgbClr val="C00000"/>
              </a:solidFill>
            </a:ln>
          </p:spPr>
          <p:txBody>
            <a:bodyPr wrap="square" lIns="81631" tIns="42448" rIns="81631" bIns="42448">
              <a:spAutoFit/>
            </a:bodyPr>
            <a:lstStyle>
              <a:lvl1pPr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1pPr>
              <a:lvl2pPr marL="742950" indent="-285750"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2pPr>
              <a:lvl3pPr marL="1143000" indent="-228600"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3pPr>
              <a:lvl4pPr marL="1600200" indent="-228600"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4pPr>
              <a:lvl5pPr marL="2057400" indent="-228600"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5pPr>
              <a:lvl6pPr marL="2514600" indent="-228600" defTabSz="3857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6pPr>
              <a:lvl7pPr marL="2971800" indent="-228600" defTabSz="3857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7pPr>
              <a:lvl8pPr marL="3429000" indent="-228600" defTabSz="3857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8pPr>
              <a:lvl9pPr marL="3886200" indent="-228600" defTabSz="3857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9pPr>
            </a:lstStyle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endParaRPr lang="en-GB" altLang="en-US" sz="1900" b="1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endParaRPr>
            </a:p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r>
                <a:rPr lang="en-GB" altLang="en-US" sz="1500" b="1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Love new challenges</a:t>
              </a:r>
            </a:p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r>
                <a:rPr lang="en-GB" altLang="en-US" sz="1500" b="1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High energy &amp; drive</a:t>
              </a:r>
            </a:p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r>
                <a:rPr lang="en-GB" altLang="en-US" sz="1500" b="1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Confident in their ability</a:t>
              </a:r>
            </a:p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r>
                <a:rPr lang="en-GB" altLang="en-US" sz="1500" b="1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Independent self-starters</a:t>
              </a:r>
            </a:p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endParaRPr lang="en-GB" altLang="en-US" sz="1900" b="1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endParaRPr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D23B18EB-2AD4-49F9-915A-F0C80078D536}"/>
                </a:ext>
              </a:extLst>
            </p:cNvPr>
            <p:cNvSpPr/>
            <p:nvPr/>
          </p:nvSpPr>
          <p:spPr>
            <a:xfrm>
              <a:off x="4684708" y="4032570"/>
              <a:ext cx="4140000" cy="468000"/>
            </a:xfrm>
            <a:prstGeom prst="rect">
              <a:avLst/>
            </a:prstGeom>
            <a:grpFill/>
            <a:ln w="57150">
              <a:solidFill>
                <a:srgbClr val="C00000"/>
              </a:solidFill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GB" altLang="en-US" sz="2400" b="1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Strengths</a:t>
              </a:r>
              <a:endParaRPr lang="en-GB" sz="2400" b="1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endParaRPr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D0414E22-939B-4A79-A890-D47E07ED67FA}"/>
              </a:ext>
            </a:extLst>
          </p:cNvPr>
          <p:cNvGrpSpPr/>
          <p:nvPr/>
        </p:nvGrpSpPr>
        <p:grpSpPr>
          <a:xfrm>
            <a:off x="4721665" y="1484784"/>
            <a:ext cx="4140000" cy="2204706"/>
            <a:chOff x="4684708" y="1214422"/>
            <a:chExt cx="4140000" cy="2204706"/>
          </a:xfrm>
          <a:noFill/>
        </p:grpSpPr>
        <p:sp>
          <p:nvSpPr>
            <p:cNvPr id="35" name="Rectangle 6">
              <a:extLst>
                <a:ext uri="{FF2B5EF4-FFF2-40B4-BE49-F238E27FC236}">
                  <a16:creationId xmlns:a16="http://schemas.microsoft.com/office/drawing/2014/main" id="{E1482093-C882-4184-8BD1-6A5EF14FDC5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84708" y="1825298"/>
              <a:ext cx="4140000" cy="1593830"/>
            </a:xfrm>
            <a:prstGeom prst="rect">
              <a:avLst/>
            </a:prstGeom>
            <a:grpFill/>
            <a:ln w="57150">
              <a:solidFill>
                <a:srgbClr val="C00000"/>
              </a:solidFill>
            </a:ln>
          </p:spPr>
          <p:txBody>
            <a:bodyPr wrap="square" lIns="81631" tIns="42448" rIns="81631" bIns="42448">
              <a:spAutoFit/>
            </a:bodyPr>
            <a:lstStyle>
              <a:lvl1pPr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  <a:tab pos="4341813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1pPr>
              <a:lvl2pPr marL="742950" indent="-285750"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  <a:tab pos="4341813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2pPr>
              <a:lvl3pPr marL="1143000" indent="-228600"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  <a:tab pos="4341813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3pPr>
              <a:lvl4pPr marL="1600200" indent="-228600"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  <a:tab pos="4341813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4pPr>
              <a:lvl5pPr marL="2057400" indent="-228600" defTabSz="385763" eaLnBrk="0" hangingPunct="0"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  <a:tab pos="4341813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5pPr>
              <a:lvl6pPr marL="2514600" indent="-228600" defTabSz="3857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  <a:tab pos="4341813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6pPr>
              <a:lvl7pPr marL="2971800" indent="-228600" defTabSz="3857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  <a:tab pos="4341813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7pPr>
              <a:lvl8pPr marL="3429000" indent="-228600" defTabSz="3857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  <a:tab pos="4341813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8pPr>
              <a:lvl9pPr marL="3886200" indent="-228600" defTabSz="385763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20713" algn="l"/>
                  <a:tab pos="1239838" algn="l"/>
                  <a:tab pos="1862138" algn="l"/>
                  <a:tab pos="2482850" algn="l"/>
                  <a:tab pos="3101975" algn="l"/>
                  <a:tab pos="3722688" algn="l"/>
                  <a:tab pos="4341813" algn="l"/>
                </a:tabLs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9pPr>
            </a:lstStyle>
            <a:p>
              <a:pPr algn="ctr" eaLnBrk="1" hangingPunct="1">
                <a:buClr>
                  <a:srgbClr val="333399"/>
                </a:buClr>
                <a:buSzPct val="100000"/>
                <a:buFont typeface="Verdana" pitchFamily="34" charset="0"/>
                <a:buNone/>
              </a:pPr>
              <a:endParaRPr lang="en-GB" altLang="en-US" sz="1900" b="1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endParaRPr>
            </a:p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r>
                <a:rPr lang="en-GB" altLang="en-US" sz="1500" b="1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Can seem aloof, arrogant even</a:t>
              </a:r>
            </a:p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r>
                <a:rPr lang="en-GB" altLang="en-US" sz="1500" b="1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Impatient, may interrupt others</a:t>
              </a:r>
            </a:p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r>
                <a:rPr lang="en-GB" altLang="en-US" sz="1500" b="1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Can be remote &amp; abrupt</a:t>
              </a:r>
            </a:p>
            <a:p>
              <a:pPr algn="ctr" eaLnBrk="1" hangingPunct="1">
                <a:buClr>
                  <a:srgbClr val="003399"/>
                </a:buClr>
                <a:buSzPct val="100000"/>
                <a:buFont typeface="Verdana" pitchFamily="34" charset="0"/>
                <a:buNone/>
              </a:pPr>
              <a:r>
                <a:rPr lang="en-GB" altLang="en-US" sz="1500" b="1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Restless &amp; eager to get on</a:t>
              </a:r>
            </a:p>
            <a:p>
              <a:pPr algn="ctr" eaLnBrk="1" hangingPunct="1">
                <a:buClr>
                  <a:srgbClr val="333399"/>
                </a:buClr>
                <a:buSzPct val="100000"/>
                <a:buFont typeface="Verdana" pitchFamily="34" charset="0"/>
                <a:buNone/>
              </a:pPr>
              <a:endParaRPr lang="en-GB" altLang="en-US" sz="1900" b="1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endParaRPr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97DEAB20-3165-4554-BCBB-CB80FA21783B}"/>
                </a:ext>
              </a:extLst>
            </p:cNvPr>
            <p:cNvSpPr/>
            <p:nvPr/>
          </p:nvSpPr>
          <p:spPr>
            <a:xfrm>
              <a:off x="4684708" y="1214422"/>
              <a:ext cx="4140000" cy="468000"/>
            </a:xfrm>
            <a:prstGeom prst="rect">
              <a:avLst/>
            </a:prstGeom>
            <a:grpFill/>
            <a:ln w="57150">
              <a:solidFill>
                <a:srgbClr val="C00000"/>
              </a:solidFill>
            </a:ln>
          </p:spPr>
          <p:txBody>
            <a:bodyPr wrap="square">
              <a:spAutoFit/>
            </a:bodyPr>
            <a:lstStyle/>
            <a:p>
              <a:pPr algn="ctr"/>
              <a:r>
                <a:rPr lang="en-GB" altLang="en-US" sz="2400" b="1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Weaknesses</a:t>
              </a:r>
              <a:endParaRPr lang="en-GB" sz="2400" b="1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6848899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51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93938" y="1752600"/>
            <a:ext cx="4556125" cy="4567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4515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Colourful Statements</a:t>
            </a:r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4849813" y="3200400"/>
            <a:ext cx="1360487" cy="822325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algn="ctr" eaLnBrk="0" hangingPunct="0"/>
            <a:r>
              <a:rPr lang="en-GB" sz="2400" b="1" dirty="0">
                <a:solidFill>
                  <a:schemeClr val="bg1"/>
                </a:solidFill>
                <a:cs typeface="Times New Roman" pitchFamily="18" charset="0"/>
              </a:rPr>
              <a:t>Let’s do </a:t>
            </a:r>
          </a:p>
          <a:p>
            <a:pPr algn="ctr" eaLnBrk="0" hangingPunct="0"/>
            <a:r>
              <a:rPr lang="en-GB" sz="2400" b="1" dirty="0">
                <a:solidFill>
                  <a:schemeClr val="bg1"/>
                </a:solidFill>
                <a:cs typeface="Times New Roman" pitchFamily="18" charset="0"/>
              </a:rPr>
              <a:t>it NOW</a:t>
            </a:r>
            <a:endParaRPr lang="en-GB" sz="2400" dirty="0">
              <a:solidFill>
                <a:schemeClr val="bg1"/>
              </a:solidFill>
              <a:latin typeface="Book Antiqua" pitchFamily="18" charset="0"/>
              <a:cs typeface="Times New Roman" pitchFamily="18" charset="0"/>
            </a:endParaRPr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4600575" y="4114800"/>
            <a:ext cx="1876425" cy="822325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 eaLnBrk="0" hangingPunct="0"/>
            <a:r>
              <a:rPr lang="en-GB" sz="2400" b="1" dirty="0">
                <a:cs typeface="Times New Roman" pitchFamily="18" charset="0"/>
              </a:rPr>
              <a:t>Let’s do it </a:t>
            </a:r>
          </a:p>
          <a:p>
            <a:pPr algn="ctr" eaLnBrk="0" hangingPunct="0"/>
            <a:r>
              <a:rPr lang="en-GB" sz="2400" b="1" dirty="0">
                <a:cs typeface="Times New Roman" pitchFamily="18" charset="0"/>
              </a:rPr>
              <a:t>TOGETHER</a:t>
            </a:r>
            <a:endParaRPr lang="en-GB" sz="2400" dirty="0">
              <a:latin typeface="Book Antiqua" pitchFamily="18" charset="0"/>
              <a:cs typeface="Times New Roman" pitchFamily="18" charset="0"/>
            </a:endParaRPr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2786063" y="4146550"/>
            <a:ext cx="1658937" cy="1187450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 eaLnBrk="0" hangingPunct="0"/>
            <a:r>
              <a:rPr lang="en-GB" sz="2400" b="1">
                <a:solidFill>
                  <a:schemeClr val="bg1"/>
                </a:solidFill>
                <a:cs typeface="Times New Roman" pitchFamily="18" charset="0"/>
              </a:rPr>
              <a:t>Let’s do it</a:t>
            </a:r>
          </a:p>
          <a:p>
            <a:pPr algn="ctr" eaLnBrk="0" hangingPunct="0"/>
            <a:r>
              <a:rPr lang="en-GB" sz="2400" b="1">
                <a:solidFill>
                  <a:schemeClr val="bg1"/>
                </a:solidFill>
                <a:cs typeface="Times New Roman" pitchFamily="18" charset="0"/>
              </a:rPr>
              <a:t>HARMON-</a:t>
            </a:r>
          </a:p>
          <a:p>
            <a:pPr algn="ctr" eaLnBrk="0" hangingPunct="0"/>
            <a:r>
              <a:rPr lang="en-GB" sz="2400" b="1">
                <a:solidFill>
                  <a:schemeClr val="bg1"/>
                </a:solidFill>
                <a:cs typeface="Times New Roman" pitchFamily="18" charset="0"/>
              </a:rPr>
              <a:t>IOUSLY</a:t>
            </a:r>
            <a:endParaRPr lang="en-GB" sz="2400">
              <a:solidFill>
                <a:schemeClr val="bg1"/>
              </a:solidFill>
              <a:latin typeface="Book Antiqua" pitchFamily="18" charset="0"/>
              <a:cs typeface="Times New Roman" pitchFamily="18" charset="0"/>
            </a:endParaRPr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2878138" y="3200400"/>
            <a:ext cx="1485900" cy="822325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 eaLnBrk="0" hangingPunct="0"/>
            <a:r>
              <a:rPr lang="en-GB" sz="2400" b="1" dirty="0">
                <a:solidFill>
                  <a:schemeClr val="bg1"/>
                </a:solidFill>
                <a:cs typeface="Times New Roman" pitchFamily="18" charset="0"/>
              </a:rPr>
              <a:t>Let’s do</a:t>
            </a:r>
          </a:p>
          <a:p>
            <a:pPr algn="ctr" eaLnBrk="0" hangingPunct="0"/>
            <a:r>
              <a:rPr lang="en-GB" sz="2400" b="1" dirty="0">
                <a:solidFill>
                  <a:schemeClr val="bg1"/>
                </a:solidFill>
                <a:cs typeface="Times New Roman" pitchFamily="18" charset="0"/>
              </a:rPr>
              <a:t> it RIGHT</a:t>
            </a:r>
            <a:endParaRPr lang="en-GB" sz="2400" dirty="0">
              <a:solidFill>
                <a:schemeClr val="bg1"/>
              </a:solidFill>
              <a:latin typeface="Book Antiqua" pitchFamily="18" charset="0"/>
              <a:cs typeface="Times New Roman" pitchFamily="18" charset="0"/>
            </a:endParaRPr>
          </a:p>
        </p:txBody>
      </p:sp>
      <p:sp>
        <p:nvSpPr>
          <p:cNvPr id="64520" name="Rectangle 8"/>
          <p:cNvSpPr>
            <a:spLocks noChangeArrowheads="1"/>
          </p:cNvSpPr>
          <p:nvPr/>
        </p:nvSpPr>
        <p:spPr bwMode="auto">
          <a:xfrm>
            <a:off x="3390900" y="2314575"/>
            <a:ext cx="9144000" cy="0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626479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phic 9">
            <a:extLst>
              <a:ext uri="{FF2B5EF4-FFF2-40B4-BE49-F238E27FC236}">
                <a16:creationId xmlns:a16="http://schemas.microsoft.com/office/drawing/2014/main" id="{B1686E58-35DD-496E-A176-B42F160856A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 l="6491" t="35150" r="21308"/>
          <a:stretch/>
        </p:blipFill>
        <p:spPr>
          <a:xfrm rot="16200000">
            <a:off x="-1460322" y="1209734"/>
            <a:ext cx="7106576" cy="4581407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BA023032-C58C-461F-927D-26F03C8CB253}"/>
              </a:ext>
            </a:extLst>
          </p:cNvPr>
          <p:cNvSpPr txBox="1">
            <a:spLocks/>
          </p:cNvSpPr>
          <p:nvPr/>
        </p:nvSpPr>
        <p:spPr>
          <a:xfrm>
            <a:off x="220758" y="2069939"/>
            <a:ext cx="3744416" cy="124813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rgbClr val="58585A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800" dirty="0" smtClean="0">
                <a:solidFill>
                  <a:schemeClr val="bg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Recognising the 4 colour energies</a:t>
            </a:r>
            <a:endParaRPr lang="en-GB" sz="2800" dirty="0">
              <a:solidFill>
                <a:schemeClr val="bg1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Clues From Body Language</a:t>
            </a:r>
          </a:p>
        </p:txBody>
      </p:sp>
      <p:pic>
        <p:nvPicPr>
          <p:cNvPr id="100355" name="Picture 3" descr="body02"/>
          <p:cNvPicPr>
            <a:picLocks noChangeAspect="1" noChangeArrowheads="1"/>
          </p:cNvPicPr>
          <p:nvPr/>
        </p:nvPicPr>
        <p:blipFill>
          <a:blip r:embed="rId3"/>
          <a:srcRect l="12128" t="6737" b="33624"/>
          <a:stretch>
            <a:fillRect/>
          </a:stretch>
        </p:blipFill>
        <p:spPr bwMode="auto">
          <a:xfrm>
            <a:off x="2209800" y="1744663"/>
            <a:ext cx="4556125" cy="46799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6357870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Clues From Verbal Style</a:t>
            </a:r>
          </a:p>
        </p:txBody>
      </p:sp>
      <p:pic>
        <p:nvPicPr>
          <p:cNvPr id="101380" name="Picture 4" descr="verbal02"/>
          <p:cNvPicPr>
            <a:picLocks noChangeAspect="1" noChangeArrowheads="1"/>
          </p:cNvPicPr>
          <p:nvPr/>
        </p:nvPicPr>
        <p:blipFill>
          <a:blip r:embed="rId3"/>
          <a:srcRect l="15010" t="6099" b="35744"/>
          <a:stretch>
            <a:fillRect/>
          </a:stretch>
        </p:blipFill>
        <p:spPr bwMode="auto">
          <a:xfrm>
            <a:off x="2381250" y="1752600"/>
            <a:ext cx="4465638" cy="455771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9212225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Clues From Interactions</a:t>
            </a:r>
          </a:p>
        </p:txBody>
      </p:sp>
      <p:pic>
        <p:nvPicPr>
          <p:cNvPr id="102403" name="Picture 3" descr="interactions02"/>
          <p:cNvPicPr>
            <a:picLocks noChangeAspect="1" noChangeArrowheads="1"/>
          </p:cNvPicPr>
          <p:nvPr/>
        </p:nvPicPr>
        <p:blipFill>
          <a:blip r:embed="rId3"/>
          <a:srcRect l="12093" t="6810" b="33992"/>
          <a:stretch>
            <a:fillRect/>
          </a:stretch>
        </p:blipFill>
        <p:spPr bwMode="auto">
          <a:xfrm>
            <a:off x="2209800" y="1712913"/>
            <a:ext cx="4652963" cy="46783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4944935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Clues From Management Style</a:t>
            </a:r>
          </a:p>
        </p:txBody>
      </p:sp>
      <p:pic>
        <p:nvPicPr>
          <p:cNvPr id="1054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51075" y="1528763"/>
            <a:ext cx="4641850" cy="474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5476" name="Text Box 4"/>
          <p:cNvSpPr txBox="1">
            <a:spLocks noChangeArrowheads="1"/>
          </p:cNvSpPr>
          <p:nvPr/>
        </p:nvSpPr>
        <p:spPr bwMode="auto">
          <a:xfrm>
            <a:off x="5884863" y="6319838"/>
            <a:ext cx="2947987" cy="2444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GB" sz="1000">
                <a:solidFill>
                  <a:srgbClr val="003399"/>
                </a:solidFill>
                <a:latin typeface="Arial Narrow" pitchFamily="34" charset="0"/>
                <a:cs typeface="Times New Roman" pitchFamily="18" charset="0"/>
              </a:rPr>
              <a:t>Compass Learning Guide – Recognising Type – Section 1.7</a:t>
            </a:r>
          </a:p>
        </p:txBody>
      </p:sp>
    </p:spTree>
    <p:extLst>
      <p:ext uri="{BB962C8B-B14F-4D97-AF65-F5344CB8AC3E}">
        <p14:creationId xmlns:p14="http://schemas.microsoft.com/office/powerpoint/2010/main" val="69624929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Clues From Working Environment</a:t>
            </a:r>
          </a:p>
        </p:txBody>
      </p:sp>
      <p:pic>
        <p:nvPicPr>
          <p:cNvPr id="1034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17738" y="1522413"/>
            <a:ext cx="4686300" cy="479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3428" name="Text Box 4"/>
          <p:cNvSpPr txBox="1">
            <a:spLocks noChangeArrowheads="1"/>
          </p:cNvSpPr>
          <p:nvPr/>
        </p:nvSpPr>
        <p:spPr bwMode="auto">
          <a:xfrm>
            <a:off x="5884863" y="6319838"/>
            <a:ext cx="2947987" cy="2444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GB" sz="1000">
                <a:solidFill>
                  <a:srgbClr val="003399"/>
                </a:solidFill>
                <a:latin typeface="Arial Narrow" pitchFamily="34" charset="0"/>
                <a:cs typeface="Times New Roman" pitchFamily="18" charset="0"/>
              </a:rPr>
              <a:t>Compass Learning Guide – Recognising Type – Section 1.7</a:t>
            </a:r>
          </a:p>
        </p:txBody>
      </p:sp>
    </p:spTree>
    <p:extLst>
      <p:ext uri="{BB962C8B-B14F-4D97-AF65-F5344CB8AC3E}">
        <p14:creationId xmlns:p14="http://schemas.microsoft.com/office/powerpoint/2010/main" val="212797775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r>
              <a:rPr lang="en-GB"/>
              <a:t>Clues From Working Environment</a:t>
            </a:r>
          </a:p>
        </p:txBody>
      </p:sp>
      <p:pic>
        <p:nvPicPr>
          <p:cNvPr id="104451" name="Picture 3" descr="desk B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325438" y="1803400"/>
            <a:ext cx="3168650" cy="1858963"/>
          </a:xfrm>
          <a:noFill/>
          <a:ln/>
        </p:spPr>
      </p:pic>
      <p:pic>
        <p:nvPicPr>
          <p:cNvPr id="104452" name="Picture 4" descr="desk 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/>
          <a:srcRect/>
          <a:stretch>
            <a:fillRect/>
          </a:stretch>
        </p:blipFill>
        <p:spPr>
          <a:xfrm>
            <a:off x="468313" y="4076700"/>
            <a:ext cx="3240087" cy="2085975"/>
          </a:xfrm>
          <a:noFill/>
          <a:ln/>
        </p:spPr>
      </p:pic>
      <p:pic>
        <p:nvPicPr>
          <p:cNvPr id="104453" name="Picture 5" descr="desk y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/>
          <a:srcRect/>
          <a:stretch>
            <a:fillRect/>
          </a:stretch>
        </p:blipFill>
        <p:spPr>
          <a:xfrm>
            <a:off x="5580063" y="4292600"/>
            <a:ext cx="3095625" cy="1901825"/>
          </a:xfrm>
          <a:noFill/>
          <a:ln/>
        </p:spPr>
      </p:pic>
      <p:pic>
        <p:nvPicPr>
          <p:cNvPr id="104454" name="Picture 6" descr="desk r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6"/>
          <a:srcRect/>
          <a:stretch>
            <a:fillRect/>
          </a:stretch>
        </p:blipFill>
        <p:spPr>
          <a:xfrm>
            <a:off x="5638800" y="1809750"/>
            <a:ext cx="3052763" cy="1597025"/>
          </a:xfrm>
          <a:noFill/>
          <a:ln/>
        </p:spPr>
      </p:pic>
      <p:pic>
        <p:nvPicPr>
          <p:cNvPr id="104455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440113" y="2741613"/>
            <a:ext cx="2263775" cy="231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7834274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704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92245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8" y="0"/>
            <a:ext cx="914094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499876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5163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14"/>
            <a:ext cx="9144000" cy="6855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371381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phic 9">
            <a:extLst>
              <a:ext uri="{FF2B5EF4-FFF2-40B4-BE49-F238E27FC236}">
                <a16:creationId xmlns:a16="http://schemas.microsoft.com/office/drawing/2014/main" id="{B1686E58-35DD-496E-A176-B42F160856A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 l="6491" t="35150" r="21308"/>
          <a:stretch/>
        </p:blipFill>
        <p:spPr>
          <a:xfrm rot="16200000">
            <a:off x="-1460322" y="1209734"/>
            <a:ext cx="7106576" cy="4581407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BA023032-C58C-461F-927D-26F03C8CB253}"/>
              </a:ext>
            </a:extLst>
          </p:cNvPr>
          <p:cNvSpPr txBox="1">
            <a:spLocks/>
          </p:cNvSpPr>
          <p:nvPr/>
        </p:nvSpPr>
        <p:spPr>
          <a:xfrm>
            <a:off x="220758" y="2069939"/>
            <a:ext cx="3744416" cy="124813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rgbClr val="58585A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800" dirty="0">
                <a:solidFill>
                  <a:schemeClr val="bg1"/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Remote working and the four colour energies </a:t>
            </a:r>
          </a:p>
        </p:txBody>
      </p:sp>
    </p:spTree>
    <p:extLst>
      <p:ext uri="{BB962C8B-B14F-4D97-AF65-F5344CB8AC3E}">
        <p14:creationId xmlns:p14="http://schemas.microsoft.com/office/powerpoint/2010/main" val="1832684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901AF0C-5F4A-4B17-B1AB-8DBFE506DFB2}"/>
              </a:ext>
            </a:extLst>
          </p:cNvPr>
          <p:cNvSpPr/>
          <p:nvPr/>
        </p:nvSpPr>
        <p:spPr>
          <a:xfrm>
            <a:off x="36512" y="0"/>
            <a:ext cx="9144000" cy="68580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000"/>
              </a:lnSpc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99C1068C-E4C4-40C1-8642-FBFF2E70BB5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 l="14776" t="55872" r="-5951" b="-2624"/>
          <a:stretch/>
        </p:blipFill>
        <p:spPr>
          <a:xfrm>
            <a:off x="-1044624" y="-1181986"/>
            <a:ext cx="13701996" cy="2668473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1510" y="44625"/>
            <a:ext cx="8235120" cy="1143000"/>
          </a:xfrm>
        </p:spPr>
        <p:txBody>
          <a:bodyPr>
            <a:normAutofit/>
          </a:bodyPr>
          <a:lstStyle/>
          <a:p>
            <a:pPr>
              <a:lnSpc>
                <a:spcPts val="2000"/>
              </a:lnSpc>
            </a:pPr>
            <a:r>
              <a:rPr lang="en-US" sz="32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Remote Working – F</a:t>
            </a:r>
            <a:r>
              <a:rPr lang="en-GB" sz="32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iery Red Energy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91510" y="1448276"/>
            <a:ext cx="4374338" cy="2412774"/>
          </a:xfrm>
        </p:spPr>
        <p:txBody>
          <a:bodyPr>
            <a:noAutofit/>
          </a:bodyPr>
          <a:lstStyle/>
          <a:p>
            <a:pPr marL="0" indent="0">
              <a:lnSpc>
                <a:spcPts val="2000"/>
              </a:lnSpc>
              <a:buClr>
                <a:schemeClr val="tx1"/>
              </a:buClr>
              <a:buNone/>
            </a:pPr>
            <a:r>
              <a:rPr lang="en-GB" sz="2000" b="1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Remote working style</a:t>
            </a:r>
            <a:endParaRPr lang="en-GB" sz="2000" dirty="0">
              <a:solidFill>
                <a:schemeClr val="bg2">
                  <a:lumMod val="1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ts val="2000"/>
              </a:lnSpc>
              <a:buClr>
                <a:schemeClr val="tx1"/>
              </a:buClr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Fast-paced and action-oriented</a:t>
            </a:r>
          </a:p>
          <a:p>
            <a:pPr marL="0" indent="0">
              <a:lnSpc>
                <a:spcPts val="2000"/>
              </a:lnSpc>
              <a:buClr>
                <a:schemeClr val="tx1"/>
              </a:buClr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Self-reliant, likes being in control</a:t>
            </a:r>
          </a:p>
          <a:p>
            <a:pPr marL="0" indent="0">
              <a:lnSpc>
                <a:spcPts val="2000"/>
              </a:lnSpc>
              <a:buClr>
                <a:schemeClr val="tx1"/>
              </a:buClr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May over-prioritise work at the expense of team / family social time</a:t>
            </a:r>
          </a:p>
        </p:txBody>
      </p: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37D91619-FF54-4EB6-95BF-4EF812B9ECC0}"/>
              </a:ext>
            </a:extLst>
          </p:cNvPr>
          <p:cNvSpPr txBox="1">
            <a:spLocks/>
          </p:cNvSpPr>
          <p:nvPr/>
        </p:nvSpPr>
        <p:spPr>
          <a:xfrm>
            <a:off x="4734166" y="1475657"/>
            <a:ext cx="4374338" cy="2241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457200" indent="-4572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Clr>
                <a:srgbClr val="0082B7"/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2000"/>
              </a:lnSpc>
              <a:buClr>
                <a:schemeClr val="tx1"/>
              </a:buClr>
              <a:buNone/>
            </a:pPr>
            <a:r>
              <a:rPr lang="en-GB" sz="2000" b="1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Maintain motivation by …</a:t>
            </a:r>
          </a:p>
          <a:p>
            <a:pPr marL="0" indent="0">
              <a:lnSpc>
                <a:spcPts val="2000"/>
              </a:lnSpc>
              <a:buClr>
                <a:schemeClr val="tx1"/>
              </a:buClr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Having work they can control and make ‘theirs’</a:t>
            </a:r>
          </a:p>
          <a:p>
            <a:pPr marL="0" indent="0">
              <a:lnSpc>
                <a:spcPts val="2000"/>
              </a:lnSpc>
              <a:buClr>
                <a:schemeClr val="tx1"/>
              </a:buClr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Setting challenging and stretching goals</a:t>
            </a:r>
          </a:p>
          <a:p>
            <a:pPr marL="0" indent="0">
              <a:lnSpc>
                <a:spcPts val="2000"/>
              </a:lnSpc>
              <a:buClr>
                <a:schemeClr val="tx1"/>
              </a:buClr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Acknowledging the progress they make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9570617A-2C1D-47E9-A3A8-F875757835BB}"/>
              </a:ext>
            </a:extLst>
          </p:cNvPr>
          <p:cNvSpPr txBox="1">
            <a:spLocks/>
          </p:cNvSpPr>
          <p:nvPr/>
        </p:nvSpPr>
        <p:spPr>
          <a:xfrm>
            <a:off x="4716016" y="4293097"/>
            <a:ext cx="4351148" cy="22226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457200" indent="-4572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Clr>
                <a:srgbClr val="0082B7"/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2000"/>
              </a:lnSpc>
              <a:buClr>
                <a:schemeClr val="tx1"/>
              </a:buClr>
              <a:buNone/>
            </a:pPr>
            <a:r>
              <a:rPr lang="en-GB" sz="2000" b="1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Creating the ideal remote environment</a:t>
            </a:r>
          </a:p>
          <a:p>
            <a:pPr marL="0" indent="0">
              <a:lnSpc>
                <a:spcPts val="2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Create a well organised workspace</a:t>
            </a:r>
          </a:p>
          <a:p>
            <a:pPr marL="0" indent="0">
              <a:lnSpc>
                <a:spcPts val="2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Get clarity on rules from the family  (especially peace &amp; quiet to work)</a:t>
            </a:r>
          </a:p>
          <a:p>
            <a:pPr marL="0" indent="0">
              <a:lnSpc>
                <a:spcPts val="2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Make everything as accessible and efficient as possible</a:t>
            </a:r>
          </a:p>
          <a:p>
            <a:pPr>
              <a:lnSpc>
                <a:spcPts val="2000"/>
              </a:lnSpc>
            </a:pPr>
            <a:endParaRPr lang="en-GB" sz="20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ts val="2000"/>
              </a:lnSpc>
            </a:pPr>
            <a:endParaRPr lang="en-GB" sz="20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C2ECE703-F3AC-4C62-A05E-5E77FA0E4B05}"/>
              </a:ext>
            </a:extLst>
          </p:cNvPr>
          <p:cNvSpPr txBox="1">
            <a:spLocks/>
          </p:cNvSpPr>
          <p:nvPr/>
        </p:nvSpPr>
        <p:spPr>
          <a:xfrm>
            <a:off x="179512" y="4258636"/>
            <a:ext cx="4228964" cy="277076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457200" indent="-4572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Clr>
                <a:srgbClr val="0082B7"/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000"/>
              </a:lnSpc>
              <a:buNone/>
            </a:pPr>
            <a:r>
              <a:rPr lang="en-GB" sz="2000" b="1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On virtual calls, might be seen as …</a:t>
            </a:r>
          </a:p>
          <a:p>
            <a:pPr>
              <a:lnSpc>
                <a:spcPts val="2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Dominating and overly direct</a:t>
            </a:r>
          </a:p>
          <a:p>
            <a:pPr marL="0" indent="0">
              <a:lnSpc>
                <a:spcPts val="2000"/>
              </a:lnSpc>
              <a:buClr>
                <a:schemeClr val="tx1"/>
              </a:buClr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Disinterested – multi-tasking  (e.g. answering emails)</a:t>
            </a:r>
          </a:p>
          <a:p>
            <a:pPr marL="0" indent="0">
              <a:lnSpc>
                <a:spcPts val="2000"/>
              </a:lnSpc>
              <a:buClr>
                <a:schemeClr val="tx1"/>
              </a:buClr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Keen to wrap things up with hasty commitments to action</a:t>
            </a:r>
          </a:p>
          <a:p>
            <a:pPr>
              <a:lnSpc>
                <a:spcPts val="2000"/>
              </a:lnSpc>
            </a:pPr>
            <a:endParaRPr lang="en-GB" sz="20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ts val="2000"/>
              </a:lnSpc>
            </a:pPr>
            <a:endParaRPr lang="en-GB" sz="20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7458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88EAF97-9572-4F06-A9AE-3232468536FE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ts val="2000"/>
              </a:lnSpc>
              <a:buClr>
                <a:schemeClr val="tx1"/>
              </a:buClr>
            </a:pPr>
            <a:endParaRPr lang="en-GB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4A3A5932-8DD0-4786-9726-2463C861951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l="6491" t="35150" r="21308"/>
          <a:stretch/>
        </p:blipFill>
        <p:spPr>
          <a:xfrm>
            <a:off x="-1404664" y="-1207204"/>
            <a:ext cx="10920908" cy="2475964"/>
          </a:xfrm>
          <a:prstGeom prst="rect">
            <a:avLst/>
          </a:prstGeom>
        </p:spPr>
      </p:pic>
      <p:sp>
        <p:nvSpPr>
          <p:cNvPr id="5" name="Title 2">
            <a:extLst>
              <a:ext uri="{FF2B5EF4-FFF2-40B4-BE49-F238E27FC236}">
                <a16:creationId xmlns:a16="http://schemas.microsoft.com/office/drawing/2014/main" id="{B0BAB3DE-5E1B-46FF-BCA3-C070BC101F2A}"/>
              </a:ext>
            </a:extLst>
          </p:cNvPr>
          <p:cNvSpPr txBox="1">
            <a:spLocks/>
          </p:cNvSpPr>
          <p:nvPr/>
        </p:nvSpPr>
        <p:spPr>
          <a:xfrm>
            <a:off x="192504" y="126772"/>
            <a:ext cx="8411943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>
              <a:lnSpc>
                <a:spcPts val="2000"/>
              </a:lnSpc>
            </a:pPr>
            <a:r>
              <a:rPr lang="en-US" sz="32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Remote Working – S</a:t>
            </a:r>
            <a:r>
              <a:rPr lang="en-GB" sz="3200" b="1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unshine</a:t>
            </a:r>
            <a:r>
              <a:rPr lang="en-GB" sz="32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Yellow Energy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7349F647-AFE6-49C7-8948-034ACBEE6C90}"/>
              </a:ext>
            </a:extLst>
          </p:cNvPr>
          <p:cNvSpPr txBox="1">
            <a:spLocks/>
          </p:cNvSpPr>
          <p:nvPr/>
        </p:nvSpPr>
        <p:spPr>
          <a:xfrm>
            <a:off x="251520" y="1359334"/>
            <a:ext cx="4338736" cy="314793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ts val="1200"/>
              </a:spcBef>
              <a:spcAft>
                <a:spcPts val="1000"/>
              </a:spcAft>
              <a:buClr>
                <a:srgbClr val="0082B7"/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2000"/>
              </a:lnSpc>
              <a:buClr>
                <a:schemeClr val="tx1"/>
              </a:buClr>
              <a:buNone/>
            </a:pPr>
            <a:r>
              <a:rPr lang="en-GB" sz="2000" b="1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Remote working style</a:t>
            </a:r>
            <a:endParaRPr lang="en-GB" sz="2000" dirty="0">
              <a:solidFill>
                <a:schemeClr val="bg2">
                  <a:lumMod val="1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ts val="2000"/>
              </a:lnSpc>
              <a:buClr>
                <a:schemeClr val="tx1"/>
              </a:buClr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Sociable and engaging – will want regular social contact</a:t>
            </a:r>
          </a:p>
          <a:p>
            <a:pPr marL="0" indent="0">
              <a:lnSpc>
                <a:spcPts val="2000"/>
              </a:lnSpc>
              <a:buClr>
                <a:schemeClr val="tx1"/>
              </a:buClr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Enthusiastic and idealistic while positive – cynical if dejected</a:t>
            </a:r>
          </a:p>
          <a:p>
            <a:pPr marL="0" indent="0">
              <a:lnSpc>
                <a:spcPts val="2000"/>
              </a:lnSpc>
              <a:buClr>
                <a:schemeClr val="tx1"/>
              </a:buClr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Likes variety and new initiatives – needs to stay focused, though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4EEFDCE3-1805-4B8D-B120-4332443633B4}"/>
              </a:ext>
            </a:extLst>
          </p:cNvPr>
          <p:cNvSpPr txBox="1">
            <a:spLocks/>
          </p:cNvSpPr>
          <p:nvPr/>
        </p:nvSpPr>
        <p:spPr>
          <a:xfrm>
            <a:off x="4572000" y="1334842"/>
            <a:ext cx="4455062" cy="280597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457200" indent="-4572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Clr>
                <a:srgbClr val="0082B7"/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2000"/>
              </a:lnSpc>
              <a:buClr>
                <a:schemeClr val="tx1"/>
              </a:buClr>
              <a:buNone/>
            </a:pPr>
            <a:r>
              <a:rPr lang="en-GB" sz="2000" b="1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Maintain motivation by …</a:t>
            </a:r>
          </a:p>
          <a:p>
            <a:pPr marL="0" indent="0">
              <a:lnSpc>
                <a:spcPts val="2000"/>
              </a:lnSpc>
              <a:buClr>
                <a:schemeClr val="tx1"/>
              </a:buClr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Regular calls or facetime for social chats</a:t>
            </a:r>
          </a:p>
          <a:p>
            <a:pPr marL="0" indent="0">
              <a:lnSpc>
                <a:spcPts val="2000"/>
              </a:lnSpc>
              <a:buClr>
                <a:schemeClr val="tx1"/>
              </a:buClr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Being kept in the loop and getting plenty of positive feedback</a:t>
            </a:r>
          </a:p>
          <a:p>
            <a:pPr marL="0" indent="0">
              <a:lnSpc>
                <a:spcPts val="2000"/>
              </a:lnSpc>
              <a:buClr>
                <a:schemeClr val="tx1"/>
              </a:buClr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Regular breaks to stretch, socialise and play</a:t>
            </a:r>
          </a:p>
          <a:p>
            <a:pPr marL="0" indent="0">
              <a:lnSpc>
                <a:spcPts val="2000"/>
              </a:lnSpc>
              <a:buClr>
                <a:schemeClr val="tx1"/>
              </a:buClr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Having a strong sense of purpose and being appreciated by others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150C24A5-2961-4A57-89D8-A97A51383BCE}"/>
              </a:ext>
            </a:extLst>
          </p:cNvPr>
          <p:cNvSpPr txBox="1">
            <a:spLocks/>
          </p:cNvSpPr>
          <p:nvPr/>
        </p:nvSpPr>
        <p:spPr>
          <a:xfrm>
            <a:off x="4572000" y="4566074"/>
            <a:ext cx="4404592" cy="2241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457200" indent="-4572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Clr>
                <a:srgbClr val="0082B7"/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2000"/>
              </a:lnSpc>
              <a:buClr>
                <a:schemeClr val="tx1"/>
              </a:buClr>
              <a:buNone/>
            </a:pPr>
            <a:r>
              <a:rPr lang="en-GB" sz="2000" b="1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Creating the ideal remote environment </a:t>
            </a:r>
          </a:p>
          <a:p>
            <a:pPr marL="0" indent="0">
              <a:lnSpc>
                <a:spcPts val="2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Bright and vibrant</a:t>
            </a:r>
          </a:p>
          <a:p>
            <a:pPr marL="0" indent="0">
              <a:lnSpc>
                <a:spcPts val="2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Quiet and organised enough to prevent too many distractions</a:t>
            </a:r>
          </a:p>
          <a:p>
            <a:pPr marL="0" indent="0">
              <a:lnSpc>
                <a:spcPts val="2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Technically efficient, especially to stay connected with colleagues &amp; networks</a:t>
            </a:r>
          </a:p>
          <a:p>
            <a:pPr marL="0" indent="0">
              <a:lnSpc>
                <a:spcPts val="2000"/>
              </a:lnSpc>
              <a:buNone/>
            </a:pPr>
            <a:endParaRPr lang="en-GB" sz="20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ts val="2000"/>
              </a:lnSpc>
              <a:buNone/>
            </a:pPr>
            <a:endParaRPr lang="en-GB" sz="20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08CEF29-BB4D-4A02-8723-5419C258C9D4}"/>
              </a:ext>
            </a:extLst>
          </p:cNvPr>
          <p:cNvSpPr txBox="1"/>
          <p:nvPr/>
        </p:nvSpPr>
        <p:spPr>
          <a:xfrm>
            <a:off x="251519" y="4553144"/>
            <a:ext cx="4236075" cy="24042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000"/>
              </a:lnSpc>
              <a:buClr>
                <a:schemeClr val="tx1"/>
              </a:buClr>
            </a:pPr>
            <a:r>
              <a:rPr lang="en-GB" sz="2000" b="1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On virtual calls, might be seen as …</a:t>
            </a:r>
          </a:p>
          <a:p>
            <a:pPr>
              <a:lnSpc>
                <a:spcPts val="2000"/>
              </a:lnSpc>
              <a:buClr>
                <a:schemeClr val="tx1"/>
              </a:buClr>
            </a:pPr>
            <a:endParaRPr lang="en-GB" sz="20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ts val="2000"/>
              </a:lnSpc>
              <a:buClr>
                <a:schemeClr val="tx1"/>
              </a:buClr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Cheery and contributing</a:t>
            </a:r>
          </a:p>
          <a:p>
            <a:pPr>
              <a:lnSpc>
                <a:spcPts val="2000"/>
              </a:lnSpc>
              <a:buClr>
                <a:schemeClr val="tx1"/>
              </a:buClr>
            </a:pPr>
            <a:endParaRPr lang="en-GB" sz="20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ts val="2000"/>
              </a:lnSpc>
              <a:buClr>
                <a:schemeClr val="tx1"/>
              </a:buClr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Generating lots of ideas / possibilities</a:t>
            </a:r>
          </a:p>
          <a:p>
            <a:pPr>
              <a:lnSpc>
                <a:spcPts val="2000"/>
              </a:lnSpc>
              <a:buClr>
                <a:schemeClr val="tx1"/>
              </a:buClr>
            </a:pPr>
            <a:endParaRPr lang="en-GB" sz="20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ts val="2000"/>
              </a:lnSpc>
              <a:buClr>
                <a:schemeClr val="tx1"/>
              </a:buClr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 little too flippant or lacking in focus sometimes</a:t>
            </a:r>
          </a:p>
          <a:p>
            <a:pPr>
              <a:lnSpc>
                <a:spcPts val="2000"/>
              </a:lnSpc>
            </a:pP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141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B2BF242-E9ED-4F47-8ED2-C56AE18CB2EE}"/>
              </a:ext>
            </a:extLst>
          </p:cNvPr>
          <p:cNvSpPr/>
          <p:nvPr/>
        </p:nvSpPr>
        <p:spPr>
          <a:xfrm>
            <a:off x="0" y="0"/>
            <a:ext cx="9144000" cy="6885384"/>
          </a:xfrm>
          <a:prstGeom prst="rect">
            <a:avLst/>
          </a:prstGeom>
          <a:solidFill>
            <a:srgbClr val="8AA60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000"/>
              </a:lnSpc>
            </a:pPr>
            <a:endParaRPr lang="en-GB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93148CD5-76F3-48D4-8B36-96DFFD9ABDD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l="14776" t="55872" r="-5951" b="-2624"/>
          <a:stretch/>
        </p:blipFill>
        <p:spPr>
          <a:xfrm>
            <a:off x="-1044624" y="-1181986"/>
            <a:ext cx="13701996" cy="2668473"/>
          </a:xfrm>
          <a:prstGeom prst="rect">
            <a:avLst/>
          </a:prstGeom>
        </p:spPr>
      </p:pic>
      <p:sp>
        <p:nvSpPr>
          <p:cNvPr id="16" name="Title 2">
            <a:extLst>
              <a:ext uri="{FF2B5EF4-FFF2-40B4-BE49-F238E27FC236}">
                <a16:creationId xmlns:a16="http://schemas.microsoft.com/office/drawing/2014/main" id="{24056B96-8B05-4D75-B33E-3D8F7D8047FC}"/>
              </a:ext>
            </a:extLst>
          </p:cNvPr>
          <p:cNvSpPr txBox="1">
            <a:spLocks/>
          </p:cNvSpPr>
          <p:nvPr/>
        </p:nvSpPr>
        <p:spPr>
          <a:xfrm>
            <a:off x="203933" y="53752"/>
            <a:ext cx="873613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>
              <a:lnSpc>
                <a:spcPts val="2000"/>
              </a:lnSpc>
            </a:pPr>
            <a:r>
              <a:rPr lang="en-GB" sz="32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Remote Working – Earth Green Energy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4E38D6DB-BA3E-4FB7-A5C7-9D6EFFA70A86}"/>
              </a:ext>
            </a:extLst>
          </p:cNvPr>
          <p:cNvSpPr txBox="1">
            <a:spLocks/>
          </p:cNvSpPr>
          <p:nvPr/>
        </p:nvSpPr>
        <p:spPr>
          <a:xfrm>
            <a:off x="284067" y="1412776"/>
            <a:ext cx="4300025" cy="54006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ts val="1200"/>
              </a:spcBef>
              <a:spcAft>
                <a:spcPts val="1000"/>
              </a:spcAft>
              <a:buClr>
                <a:srgbClr val="0082B7"/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2000"/>
              </a:lnSpc>
              <a:buClr>
                <a:schemeClr val="tx1"/>
              </a:buClr>
              <a:buNone/>
            </a:pPr>
            <a:r>
              <a:rPr lang="en-GB" sz="2000" b="1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Remote working style</a:t>
            </a:r>
            <a:endParaRPr lang="en-GB" sz="2000" dirty="0">
              <a:solidFill>
                <a:schemeClr val="bg2">
                  <a:lumMod val="1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ts val="2000"/>
              </a:lnSpc>
              <a:buClr>
                <a:schemeClr val="tx1"/>
              </a:buClr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Patient, organised and steady</a:t>
            </a:r>
          </a:p>
          <a:p>
            <a:pPr marL="0" indent="0">
              <a:lnSpc>
                <a:spcPts val="2000"/>
              </a:lnSpc>
              <a:buClr>
                <a:schemeClr val="tx1"/>
              </a:buClr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Wanting to be of service and to care for and support others</a:t>
            </a:r>
          </a:p>
          <a:p>
            <a:pPr marL="0" indent="0">
              <a:lnSpc>
                <a:spcPts val="2000"/>
              </a:lnSpc>
              <a:buClr>
                <a:schemeClr val="tx1"/>
              </a:buClr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Will miss intimate connections if living alone</a:t>
            </a:r>
          </a:p>
          <a:p>
            <a:pPr>
              <a:lnSpc>
                <a:spcPts val="2000"/>
              </a:lnSpc>
              <a:buNone/>
            </a:pPr>
            <a:r>
              <a:rPr lang="en-GB" sz="2000" b="1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On virtual calls, might be seen as …</a:t>
            </a:r>
          </a:p>
          <a:p>
            <a:pPr marL="0" indent="0">
              <a:lnSpc>
                <a:spcPts val="2000"/>
              </a:lnSpc>
              <a:buClr>
                <a:schemeClr val="tx1"/>
              </a:buClr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Appreciative of all opinions and  others’ time and attention</a:t>
            </a:r>
          </a:p>
          <a:p>
            <a:pPr marL="0" indent="0">
              <a:lnSpc>
                <a:spcPts val="2000"/>
              </a:lnSpc>
              <a:buClr>
                <a:schemeClr val="tx1"/>
              </a:buClr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Reluctant to offer an opinion or make a decision</a:t>
            </a:r>
          </a:p>
          <a:p>
            <a:pPr marL="0" indent="0">
              <a:lnSpc>
                <a:spcPts val="2000"/>
              </a:lnSpc>
              <a:buClr>
                <a:schemeClr val="tx1"/>
              </a:buClr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Concerned about people / relationship issues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AD4B2DE1-013B-40F2-93AE-83CB9291D6B3}"/>
              </a:ext>
            </a:extLst>
          </p:cNvPr>
          <p:cNvSpPr txBox="1">
            <a:spLocks/>
          </p:cNvSpPr>
          <p:nvPr/>
        </p:nvSpPr>
        <p:spPr>
          <a:xfrm>
            <a:off x="4788025" y="1384535"/>
            <a:ext cx="4152042" cy="2241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457200" indent="-4572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Clr>
                <a:srgbClr val="0082B7"/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2000"/>
              </a:lnSpc>
              <a:buClr>
                <a:schemeClr val="tx1"/>
              </a:buClr>
              <a:buNone/>
            </a:pPr>
            <a:r>
              <a:rPr lang="en-GB" sz="2000" b="1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Maintain motivation by …</a:t>
            </a:r>
          </a:p>
          <a:p>
            <a:pPr marL="0" indent="0">
              <a:lnSpc>
                <a:spcPts val="2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Booking in one-to-ones to see how colleagues are feeling</a:t>
            </a:r>
          </a:p>
          <a:p>
            <a:pPr marL="0" indent="0">
              <a:lnSpc>
                <a:spcPts val="2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Making time for reflection between tasks</a:t>
            </a:r>
          </a:p>
          <a:p>
            <a:pPr marL="0" indent="0">
              <a:lnSpc>
                <a:spcPts val="2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Keeping in mind the positive impact they are having on others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9FD804D5-BBE4-44B0-BEA8-44BAF9888105}"/>
              </a:ext>
            </a:extLst>
          </p:cNvPr>
          <p:cNvSpPr txBox="1">
            <a:spLocks/>
          </p:cNvSpPr>
          <p:nvPr/>
        </p:nvSpPr>
        <p:spPr>
          <a:xfrm>
            <a:off x="4788025" y="4077072"/>
            <a:ext cx="4355976" cy="25202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457200" indent="-4572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Clr>
                <a:srgbClr val="0082B7"/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2000"/>
              </a:lnSpc>
              <a:buClr>
                <a:schemeClr val="tx1"/>
              </a:buClr>
              <a:buNone/>
            </a:pPr>
            <a:r>
              <a:rPr lang="en-GB" sz="2000" b="1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Creating the ideal remote environment</a:t>
            </a:r>
          </a:p>
          <a:p>
            <a:pPr marL="0" indent="0">
              <a:lnSpc>
                <a:spcPts val="2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Organise it with personal belongings close by</a:t>
            </a:r>
          </a:p>
          <a:p>
            <a:pPr marL="0" indent="0">
              <a:lnSpc>
                <a:spcPts val="2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Find a quiet space if possible</a:t>
            </a:r>
          </a:p>
          <a:p>
            <a:pPr marL="0" indent="0">
              <a:lnSpc>
                <a:spcPts val="2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Make it comfortable and nurturing, with plants or photos of family, friends or pets</a:t>
            </a:r>
          </a:p>
          <a:p>
            <a:pPr marL="0" indent="0">
              <a:lnSpc>
                <a:spcPts val="2000"/>
              </a:lnSpc>
              <a:buNone/>
            </a:pPr>
            <a:endParaRPr lang="en-GB" sz="20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6123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06AC697-A1C2-40C3-BDD8-D4293DC7F0A3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71B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2000"/>
              </a:lnSpc>
            </a:pPr>
            <a:endParaRPr lang="en-GB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125B1D14-F491-47B1-B340-B3A305040D2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l="6491" t="35150" r="21308"/>
          <a:stretch/>
        </p:blipFill>
        <p:spPr>
          <a:xfrm>
            <a:off x="-1404664" y="-1207204"/>
            <a:ext cx="10920908" cy="2475964"/>
          </a:xfrm>
          <a:prstGeom prst="rect">
            <a:avLst/>
          </a:prstGeom>
        </p:spPr>
      </p:pic>
      <p:sp>
        <p:nvSpPr>
          <p:cNvPr id="15" name="Title 2">
            <a:extLst>
              <a:ext uri="{FF2B5EF4-FFF2-40B4-BE49-F238E27FC236}">
                <a16:creationId xmlns:a16="http://schemas.microsoft.com/office/drawing/2014/main" id="{0A2FCB43-3080-4FF3-B24F-925175DC3F01}"/>
              </a:ext>
            </a:extLst>
          </p:cNvPr>
          <p:cNvSpPr txBox="1">
            <a:spLocks/>
          </p:cNvSpPr>
          <p:nvPr/>
        </p:nvSpPr>
        <p:spPr>
          <a:xfrm>
            <a:off x="229954" y="188640"/>
            <a:ext cx="8230478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>
              <a:lnSpc>
                <a:spcPts val="2000"/>
              </a:lnSpc>
            </a:pPr>
            <a:r>
              <a:rPr lang="en-GB" sz="32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Remote Working – Cool Blue Energy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257ABD94-8C49-4473-88D5-72655353A901}"/>
              </a:ext>
            </a:extLst>
          </p:cNvPr>
          <p:cNvSpPr txBox="1">
            <a:spLocks/>
          </p:cNvSpPr>
          <p:nvPr/>
        </p:nvSpPr>
        <p:spPr>
          <a:xfrm>
            <a:off x="253218" y="1271123"/>
            <a:ext cx="4216220" cy="273394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ts val="1200"/>
              </a:spcBef>
              <a:spcAft>
                <a:spcPts val="1000"/>
              </a:spcAft>
              <a:buClr>
                <a:srgbClr val="0082B7"/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2000"/>
              </a:lnSpc>
              <a:spcAft>
                <a:spcPts val="600"/>
              </a:spcAft>
              <a:buClr>
                <a:schemeClr val="tx1"/>
              </a:buClr>
              <a:buNone/>
            </a:pPr>
            <a:r>
              <a:rPr lang="en-GB" sz="2000" b="1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Remote working style</a:t>
            </a:r>
            <a:endParaRPr lang="en-GB" sz="2000" dirty="0">
              <a:solidFill>
                <a:schemeClr val="bg2">
                  <a:lumMod val="1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ts val="2000"/>
              </a:lnSpc>
              <a:spcAft>
                <a:spcPts val="600"/>
              </a:spcAft>
              <a:buClr>
                <a:schemeClr val="tx1"/>
              </a:buClr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Structured, disciplined and organised </a:t>
            </a:r>
          </a:p>
          <a:p>
            <a:pPr marL="0" indent="0">
              <a:lnSpc>
                <a:spcPts val="2000"/>
              </a:lnSpc>
              <a:spcAft>
                <a:spcPts val="600"/>
              </a:spcAft>
              <a:buClr>
                <a:schemeClr val="tx1"/>
              </a:buClr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Becomes fully immersed in projects, placing high value on completing them</a:t>
            </a:r>
          </a:p>
          <a:p>
            <a:pPr marL="0" indent="0">
              <a:lnSpc>
                <a:spcPts val="2000"/>
              </a:lnSpc>
              <a:spcAft>
                <a:spcPts val="600"/>
              </a:spcAft>
              <a:buClr>
                <a:schemeClr val="tx1"/>
              </a:buClr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May become frustrated when information isn't forthcoming from others in a timely fashion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1AE3A714-82E2-4BCF-BA47-8BCE5460138B}"/>
              </a:ext>
            </a:extLst>
          </p:cNvPr>
          <p:cNvSpPr txBox="1">
            <a:spLocks/>
          </p:cNvSpPr>
          <p:nvPr/>
        </p:nvSpPr>
        <p:spPr>
          <a:xfrm>
            <a:off x="4644008" y="1268760"/>
            <a:ext cx="4405515" cy="2241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457200" indent="-4572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Clr>
                <a:srgbClr val="0082B7"/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2000"/>
              </a:lnSpc>
              <a:buClr>
                <a:schemeClr val="tx1"/>
              </a:buClr>
              <a:buNone/>
            </a:pPr>
            <a:r>
              <a:rPr lang="en-GB" sz="2000" b="1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Maintain motivation by …</a:t>
            </a:r>
          </a:p>
          <a:p>
            <a:pPr marL="0" indent="0">
              <a:lnSpc>
                <a:spcPts val="2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Ensuring as best you can that they have all they need to make progress</a:t>
            </a:r>
          </a:p>
          <a:p>
            <a:pPr marL="0" indent="0">
              <a:lnSpc>
                <a:spcPts val="2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Staying in touch with the bigger picture to limit unwelcome surprises</a:t>
            </a:r>
          </a:p>
          <a:p>
            <a:pPr marL="0" indent="0">
              <a:lnSpc>
                <a:spcPts val="2000"/>
              </a:lnSpc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Identify tasks that are clear, logical and output focused</a:t>
            </a:r>
          </a:p>
          <a:p>
            <a:pPr>
              <a:lnSpc>
                <a:spcPts val="2000"/>
              </a:lnSpc>
            </a:pPr>
            <a:endParaRPr lang="en-GB" sz="20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ts val="2000"/>
              </a:lnSpc>
            </a:pPr>
            <a:endParaRPr lang="en-GB" sz="20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ts val="2000"/>
              </a:lnSpc>
            </a:pPr>
            <a:endParaRPr lang="en-GB" sz="20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0A267167-5212-4FAE-9527-9F0CF8CAD726}"/>
              </a:ext>
            </a:extLst>
          </p:cNvPr>
          <p:cNvSpPr txBox="1">
            <a:spLocks/>
          </p:cNvSpPr>
          <p:nvPr/>
        </p:nvSpPr>
        <p:spPr>
          <a:xfrm>
            <a:off x="4644008" y="4005064"/>
            <a:ext cx="4038600" cy="224137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457200" indent="-4572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Clr>
                <a:srgbClr val="0082B7"/>
              </a:buClr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–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–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spcAft>
                <a:spcPts val="1000"/>
              </a:spcAft>
              <a:buFont typeface="Arial" panose="020B0604020202020204" pitchFamily="34" charset="0"/>
              <a:buChar char="»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2000"/>
              </a:lnSpc>
              <a:buClr>
                <a:schemeClr val="tx1"/>
              </a:buClr>
              <a:buNone/>
            </a:pPr>
            <a:r>
              <a:rPr lang="en-GB" sz="2000" b="1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Creating the ideal environment </a:t>
            </a:r>
          </a:p>
          <a:p>
            <a:pPr marL="0" indent="0">
              <a:lnSpc>
                <a:spcPts val="2000"/>
              </a:lnSpc>
              <a:spcBef>
                <a:spcPts val="1200"/>
              </a:spcBef>
              <a:spcAft>
                <a:spcPts val="600"/>
              </a:spcAft>
              <a:buClr>
                <a:schemeClr val="tx1"/>
              </a:buClr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Make it organised, professional and like an ‘office away from office’</a:t>
            </a:r>
          </a:p>
          <a:p>
            <a:pPr marL="0" indent="0">
              <a:lnSpc>
                <a:spcPts val="2000"/>
              </a:lnSpc>
              <a:spcBef>
                <a:spcPts val="1200"/>
              </a:spcBef>
              <a:spcAft>
                <a:spcPts val="600"/>
              </a:spcAft>
              <a:buClr>
                <a:schemeClr val="tx1"/>
              </a:buClr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Set out a routine and let others in the house know about it</a:t>
            </a:r>
          </a:p>
          <a:p>
            <a:pPr marL="0" indent="0">
              <a:lnSpc>
                <a:spcPts val="2000"/>
              </a:lnSpc>
              <a:spcBef>
                <a:spcPts val="1200"/>
              </a:spcBef>
              <a:spcAft>
                <a:spcPts val="600"/>
              </a:spcAft>
              <a:buClr>
                <a:schemeClr val="tx1"/>
              </a:buClr>
              <a:buNone/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Ensure technology works seamlessly, and key information is easy to access</a:t>
            </a:r>
          </a:p>
          <a:p>
            <a:pPr marL="0" indent="0">
              <a:lnSpc>
                <a:spcPts val="2000"/>
              </a:lnSpc>
              <a:buClr>
                <a:schemeClr val="tx1"/>
              </a:buClr>
              <a:buNone/>
            </a:pPr>
            <a:endParaRPr lang="en-GB" sz="20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E1A8299-4F2B-4C6B-BF7A-7A2FA43055D9}"/>
              </a:ext>
            </a:extLst>
          </p:cNvPr>
          <p:cNvSpPr txBox="1"/>
          <p:nvPr/>
        </p:nvSpPr>
        <p:spPr>
          <a:xfrm>
            <a:off x="267286" y="4005064"/>
            <a:ext cx="4304714" cy="25837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000"/>
              </a:lnSpc>
              <a:spcBef>
                <a:spcPts val="1200"/>
              </a:spcBef>
              <a:spcAft>
                <a:spcPts val="600"/>
              </a:spcAft>
              <a:buNone/>
            </a:pPr>
            <a:r>
              <a:rPr lang="en-GB" sz="2000" b="1" dirty="0">
                <a:solidFill>
                  <a:schemeClr val="bg2">
                    <a:lumMod val="1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On virtual calls, might be seen as …</a:t>
            </a:r>
          </a:p>
          <a:p>
            <a:pPr>
              <a:lnSpc>
                <a:spcPts val="2000"/>
              </a:lnSpc>
              <a:spcBef>
                <a:spcPts val="1200"/>
              </a:spcBef>
              <a:spcAft>
                <a:spcPts val="600"/>
              </a:spcAft>
              <a:buClr>
                <a:schemeClr val="tx1"/>
              </a:buClr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team’s timekeeper and backbone of structure</a:t>
            </a:r>
          </a:p>
          <a:p>
            <a:pPr>
              <a:lnSpc>
                <a:spcPts val="2000"/>
              </a:lnSpc>
              <a:spcBef>
                <a:spcPts val="1200"/>
              </a:spcBef>
              <a:spcAft>
                <a:spcPts val="600"/>
              </a:spcAft>
              <a:buClr>
                <a:schemeClr val="tx1"/>
              </a:buClr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Reluctant to comment unless they’re confident they fully understand the situation</a:t>
            </a:r>
          </a:p>
          <a:p>
            <a:pPr>
              <a:lnSpc>
                <a:spcPts val="2000"/>
              </a:lnSpc>
              <a:spcBef>
                <a:spcPts val="1200"/>
              </a:spcBef>
              <a:spcAft>
                <a:spcPts val="600"/>
              </a:spcAft>
              <a:buClr>
                <a:schemeClr val="tx1"/>
              </a:buClr>
            </a:pPr>
            <a:r>
              <a:rPr lang="en-GB" sz="2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Going into too much detail for some</a:t>
            </a:r>
          </a:p>
        </p:txBody>
      </p:sp>
    </p:spTree>
    <p:extLst>
      <p:ext uri="{BB962C8B-B14F-4D97-AF65-F5344CB8AC3E}">
        <p14:creationId xmlns:p14="http://schemas.microsoft.com/office/powerpoint/2010/main" val="1752456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s://static.pexels.com/photos/59628/pexels-photo-59628.jpe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10477165" cy="6984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0" y="332656"/>
            <a:ext cx="7450138" cy="1079500"/>
          </a:xfrm>
          <a:prstGeom prst="rect">
            <a:avLst/>
          </a:prstGeom>
          <a:noFill/>
        </p:spPr>
        <p:txBody>
          <a:bodyPr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GB" sz="2800" kern="0" dirty="0">
                <a:solidFill>
                  <a:schemeClr val="bg1"/>
                </a:solidFill>
                <a:latin typeface="Expert Sans Regular" pitchFamily="34" charset="0"/>
              </a:rPr>
              <a:t>Key points: </a:t>
            </a:r>
            <a:endParaRPr lang="en-US" sz="2800" kern="0" dirty="0">
              <a:solidFill>
                <a:schemeClr val="bg1"/>
              </a:solidFill>
              <a:latin typeface="Expert Sans Regular" pitchFamily="34" charset="0"/>
            </a:endParaRP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150912" y="3140968"/>
            <a:ext cx="8964488" cy="3355975"/>
          </a:xfrm>
          <a:prstGeom prst="rect">
            <a:avLst/>
          </a:prstGeom>
          <a:noFill/>
        </p:spPr>
        <p:txBody>
          <a:bodyPr/>
          <a:lstStyle>
            <a:lvl1pPr marL="228600" indent="-2286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3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2600">
                <a:solidFill>
                  <a:schemeClr val="tx1"/>
                </a:solidFill>
                <a:latin typeface="+mn-lt"/>
              </a:defRPr>
            </a:lvl2pPr>
            <a:lvl3pPr marL="1092200" indent="-1778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549400" indent="-1778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2000">
                <a:solidFill>
                  <a:schemeClr val="tx1"/>
                </a:solidFill>
                <a:latin typeface="+mn-lt"/>
              </a:defRPr>
            </a:lvl4pPr>
            <a:lvl5pPr marL="1943100" indent="-1143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2000">
                <a:solidFill>
                  <a:schemeClr val="tx1"/>
                </a:solidFill>
                <a:latin typeface="+mn-lt"/>
              </a:defRPr>
            </a:lvl5pPr>
            <a:lvl6pPr marL="2400300" indent="-1143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2000">
                <a:solidFill>
                  <a:schemeClr val="tx1"/>
                </a:solidFill>
                <a:latin typeface="+mn-lt"/>
              </a:defRPr>
            </a:lvl6pPr>
            <a:lvl7pPr marL="2857500" indent="-1143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2000">
                <a:solidFill>
                  <a:schemeClr val="tx1"/>
                </a:solidFill>
                <a:latin typeface="+mn-lt"/>
              </a:defRPr>
            </a:lvl7pPr>
            <a:lvl8pPr marL="3314700" indent="-1143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2000">
                <a:solidFill>
                  <a:schemeClr val="tx1"/>
                </a:solidFill>
                <a:latin typeface="+mn-lt"/>
              </a:defRPr>
            </a:lvl8pPr>
            <a:lvl9pPr marL="3771900" indent="-1143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lnSpc>
                <a:spcPct val="80000"/>
              </a:lnSpc>
              <a:buClr>
                <a:schemeClr val="bg1"/>
              </a:buClr>
            </a:pPr>
            <a:r>
              <a:rPr lang="en-GB" sz="2400" b="1" kern="0" dirty="0">
                <a:solidFill>
                  <a:schemeClr val="bg1"/>
                </a:solidFill>
                <a:latin typeface="Expert Sans Regular" pitchFamily="34" charset="0"/>
              </a:rPr>
              <a:t>We are ALL four colour energies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</a:pPr>
            <a:r>
              <a:rPr lang="en-GB" sz="2400" b="1" kern="0" dirty="0">
                <a:solidFill>
                  <a:schemeClr val="bg1"/>
                </a:solidFill>
                <a:latin typeface="Expert Sans Regular" pitchFamily="34" charset="0"/>
              </a:rPr>
              <a:t>We have a </a:t>
            </a:r>
            <a:r>
              <a:rPr lang="en-GB" sz="2400" b="1" kern="0" dirty="0" smtClean="0">
                <a:solidFill>
                  <a:schemeClr val="bg1"/>
                </a:solidFill>
                <a:latin typeface="Expert Sans Regular" pitchFamily="34" charset="0"/>
              </a:rPr>
              <a:t>preferred dominant </a:t>
            </a:r>
            <a:r>
              <a:rPr lang="en-GB" sz="2400" b="1" kern="0" dirty="0">
                <a:solidFill>
                  <a:schemeClr val="bg1"/>
                </a:solidFill>
                <a:latin typeface="Expert Sans Regular" pitchFamily="34" charset="0"/>
              </a:rPr>
              <a:t>style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</a:pPr>
            <a:r>
              <a:rPr lang="en-GB" sz="2400" b="1" kern="0" dirty="0">
                <a:solidFill>
                  <a:schemeClr val="bg1"/>
                </a:solidFill>
                <a:latin typeface="Expert Sans Regular" pitchFamily="34" charset="0"/>
              </a:rPr>
              <a:t>No one colour energy is better or worse than another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</a:pPr>
            <a:r>
              <a:rPr lang="en-GB" sz="2400" b="1" kern="0" dirty="0">
                <a:solidFill>
                  <a:schemeClr val="bg1"/>
                </a:solidFill>
                <a:latin typeface="Expert Sans Regular" pitchFamily="34" charset="0"/>
              </a:rPr>
              <a:t>We tend to find our opposites incredibly difficult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</a:pPr>
            <a:r>
              <a:rPr lang="en-GB" sz="2400" b="1" kern="0" dirty="0">
                <a:solidFill>
                  <a:schemeClr val="bg1"/>
                </a:solidFill>
                <a:latin typeface="Expert Sans Regular" pitchFamily="34" charset="0"/>
              </a:rPr>
              <a:t>We must value the differences to build more effective relationships</a:t>
            </a:r>
          </a:p>
          <a:p>
            <a:pPr eaLnBrk="1" hangingPunct="1">
              <a:lnSpc>
                <a:spcPct val="80000"/>
              </a:lnSpc>
              <a:buClr>
                <a:schemeClr val="bg1"/>
              </a:buClr>
            </a:pPr>
            <a:r>
              <a:rPr lang="en-GB" sz="2400" b="1" kern="0" dirty="0">
                <a:solidFill>
                  <a:schemeClr val="bg1"/>
                </a:solidFill>
                <a:latin typeface="Expert Sans Regular" pitchFamily="34" charset="0"/>
              </a:rPr>
              <a:t>The colours DESCRIBE our behaviour – they don’t DEFINE us</a:t>
            </a:r>
            <a:endParaRPr lang="en-US" sz="2400" b="1" kern="0" dirty="0">
              <a:solidFill>
                <a:schemeClr val="bg1"/>
              </a:solidFill>
              <a:latin typeface="Expert Sans Regular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688686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7488FE9-20C2-4FF5-AB24-BA378CC1CBCC}"/>
              </a:ext>
            </a:extLst>
          </p:cNvPr>
          <p:cNvSpPr/>
          <p:nvPr/>
        </p:nvSpPr>
        <p:spPr>
          <a:xfrm>
            <a:off x="-324544" y="6093296"/>
            <a:ext cx="2160240" cy="7647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C04F9AAD-0E78-4B09-828F-7837BC11E02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l="14776" t="55872" r="-5951" b="-2624"/>
          <a:stretch/>
        </p:blipFill>
        <p:spPr>
          <a:xfrm rot="16200000">
            <a:off x="-1679700" y="703335"/>
            <a:ext cx="7756950" cy="4552380"/>
          </a:xfrm>
          <a:prstGeom prst="rect">
            <a:avLst/>
          </a:prstGeom>
        </p:spPr>
      </p:pic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206538" y="2466960"/>
            <a:ext cx="3984471" cy="57968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wrap="square" lIns="86402" tIns="43201" rIns="86402" bIns="43201">
            <a:spAutoFit/>
          </a:bodyPr>
          <a:lstStyle/>
          <a:p>
            <a:pPr defTabSz="863600" eaLnBrk="0" hangingPunct="0"/>
            <a:r>
              <a:rPr lang="en-GB" sz="3200" dirty="0">
                <a:solidFill>
                  <a:schemeClr val="bg1"/>
                </a:solidFill>
              </a:rPr>
              <a:t>Lunch – 60 minutes</a:t>
            </a:r>
            <a:endParaRPr lang="en-US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306703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7488FE9-20C2-4FF5-AB24-BA378CC1CBCC}"/>
              </a:ext>
            </a:extLst>
          </p:cNvPr>
          <p:cNvSpPr/>
          <p:nvPr/>
        </p:nvSpPr>
        <p:spPr>
          <a:xfrm>
            <a:off x="-324544" y="6093296"/>
            <a:ext cx="2160240" cy="7647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C04F9AAD-0E78-4B09-828F-7837BC11E02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l="14776" t="55872" r="-5951" b="-2624"/>
          <a:stretch/>
        </p:blipFill>
        <p:spPr>
          <a:xfrm rot="16200000">
            <a:off x="-1679700" y="703335"/>
            <a:ext cx="7756950" cy="4552380"/>
          </a:xfrm>
          <a:prstGeom prst="rect">
            <a:avLst/>
          </a:prstGeom>
        </p:spPr>
      </p:pic>
      <p:pic>
        <p:nvPicPr>
          <p:cNvPr id="3" name="Picture 2"/>
          <p:cNvPicPr/>
          <p:nvPr/>
        </p:nvPicPr>
        <p:blipFill rotWithShape="1">
          <a:blip r:embed="rId4"/>
          <a:srcRect l="32451" t="2958" r="32101" b="7692"/>
          <a:stretch/>
        </p:blipFill>
        <p:spPr bwMode="auto">
          <a:xfrm>
            <a:off x="4860032" y="875782"/>
            <a:ext cx="3526373" cy="515885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Rectangle 4"/>
          <p:cNvSpPr/>
          <p:nvPr/>
        </p:nvSpPr>
        <p:spPr bwMode="auto">
          <a:xfrm>
            <a:off x="5821386" y="3373633"/>
            <a:ext cx="1060874" cy="719191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8636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700" b="0" i="0" u="none" strike="noStrike" cap="none" normalizeH="0" baseline="0">
              <a:ln>
                <a:noFill/>
              </a:ln>
              <a:effectLst/>
              <a:latin typeface="Arial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674027" y="3373633"/>
            <a:ext cx="1510301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dirty="0"/>
              <a:t>Personal Profile</a:t>
            </a:r>
          </a:p>
          <a:p>
            <a:pPr algn="ctr"/>
            <a:endParaRPr lang="en-GB" sz="600" b="1" dirty="0"/>
          </a:p>
          <a:p>
            <a:pPr algn="ctr"/>
            <a:r>
              <a:rPr lang="en-GB" sz="700" b="1" dirty="0"/>
              <a:t>Foundation Chapter</a:t>
            </a:r>
          </a:p>
          <a:p>
            <a:pPr algn="ctr"/>
            <a:r>
              <a:rPr lang="en-GB" sz="700" b="1" dirty="0"/>
              <a:t>Management Chapter</a:t>
            </a:r>
          </a:p>
          <a:p>
            <a:pPr algn="ctr"/>
            <a:r>
              <a:rPr lang="en-GB" sz="700" b="1" dirty="0"/>
              <a:t>Effective Selling Chapter</a:t>
            </a:r>
          </a:p>
          <a:p>
            <a:pPr algn="ctr"/>
            <a:r>
              <a:rPr lang="en-GB" sz="700" b="1" dirty="0"/>
              <a:t>Personal Achievement Chapter</a:t>
            </a:r>
          </a:p>
          <a:p>
            <a:pPr algn="ctr"/>
            <a:r>
              <a:rPr lang="en-GB" sz="700" b="1" dirty="0"/>
              <a:t>Interview Chapter</a:t>
            </a:r>
          </a:p>
        </p:txBody>
      </p:sp>
      <p:sp>
        <p:nvSpPr>
          <p:cNvPr id="7" name="Rectangle 6"/>
          <p:cNvSpPr/>
          <p:nvPr/>
        </p:nvSpPr>
        <p:spPr bwMode="auto">
          <a:xfrm>
            <a:off x="5821386" y="2803584"/>
            <a:ext cx="1060874" cy="405147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8636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700" b="0" i="0" u="none" strike="noStrike" cap="none" normalizeH="0" baseline="0">
              <a:ln>
                <a:noFill/>
              </a:ln>
              <a:effectLst/>
              <a:latin typeface="Arial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821385" y="2803584"/>
            <a:ext cx="123965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dirty="0" smtClean="0"/>
              <a:t>Nick Samuel</a:t>
            </a:r>
          </a:p>
          <a:p>
            <a:pPr algn="ctr"/>
            <a:r>
              <a:rPr lang="en-GB" sz="1000" b="1" dirty="0" smtClean="0"/>
              <a:t>13</a:t>
            </a:r>
            <a:r>
              <a:rPr lang="en-GB" sz="1000" b="1" baseline="30000" dirty="0" smtClean="0"/>
              <a:t>th</a:t>
            </a:r>
            <a:r>
              <a:rPr lang="en-GB" sz="1000" b="1" dirty="0" smtClean="0"/>
              <a:t> November 2020</a:t>
            </a:r>
            <a:endParaRPr lang="en-GB" sz="1000" b="1" dirty="0"/>
          </a:p>
        </p:txBody>
      </p:sp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567910" y="2330601"/>
            <a:ext cx="2664296" cy="1072131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wrap="square" lIns="86402" tIns="43201" rIns="86402" bIns="43201">
            <a:spAutoFit/>
          </a:bodyPr>
          <a:lstStyle/>
          <a:p>
            <a:pPr defTabSz="863600" eaLnBrk="0" hangingPunct="0"/>
            <a:r>
              <a:rPr lang="en-GB" sz="3200" dirty="0">
                <a:solidFill>
                  <a:schemeClr val="bg1"/>
                </a:solidFill>
              </a:rPr>
              <a:t>Discovery</a:t>
            </a:r>
          </a:p>
          <a:p>
            <a:pPr defTabSz="863600" eaLnBrk="0" hangingPunct="0"/>
            <a:r>
              <a:rPr lang="en-GB" sz="3200" dirty="0">
                <a:solidFill>
                  <a:schemeClr val="bg1"/>
                </a:solidFill>
              </a:rPr>
              <a:t>Profiles</a:t>
            </a:r>
            <a:endParaRPr lang="en-US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543381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raphic 8">
            <a:extLst>
              <a:ext uri="{FF2B5EF4-FFF2-40B4-BE49-F238E27FC236}">
                <a16:creationId xmlns:a16="http://schemas.microsoft.com/office/drawing/2014/main" id="{04E481F1-E4D0-4D54-A14F-C7D1427DDEA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l="14776" t="55872" r="-5951" b="-2624"/>
          <a:stretch/>
        </p:blipFill>
        <p:spPr>
          <a:xfrm rot="18732034">
            <a:off x="-1641164" y="-870895"/>
            <a:ext cx="6322048" cy="3710268"/>
          </a:xfrm>
          <a:prstGeom prst="rect">
            <a:avLst/>
          </a:prstGeom>
        </p:spPr>
      </p:pic>
      <p:pic>
        <p:nvPicPr>
          <p:cNvPr id="3" name="Picture 13" descr="standard insights whee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26345" y="1236663"/>
            <a:ext cx="4625975" cy="4625975"/>
          </a:xfrm>
          <a:prstGeom prst="rect">
            <a:avLst/>
          </a:prstGeom>
          <a:noFill/>
        </p:spPr>
      </p:pic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5204420" y="2070100"/>
            <a:ext cx="1754187" cy="146526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algn="l"/>
            <a:r>
              <a:rPr lang="en-GB" sz="1800" b="1" dirty="0">
                <a:solidFill>
                  <a:schemeClr val="bg1"/>
                </a:solidFill>
                <a:latin typeface="Arial" charset="0"/>
                <a:cs typeface="Times New Roman" pitchFamily="18" charset="0"/>
              </a:rPr>
              <a:t>Competitive</a:t>
            </a:r>
          </a:p>
          <a:p>
            <a:pPr algn="l"/>
            <a:r>
              <a:rPr lang="en-GB" sz="1800" b="1" dirty="0">
                <a:solidFill>
                  <a:schemeClr val="bg1"/>
                </a:solidFill>
                <a:latin typeface="Arial" charset="0"/>
                <a:cs typeface="Times New Roman" pitchFamily="18" charset="0"/>
              </a:rPr>
              <a:t>Demanding</a:t>
            </a:r>
          </a:p>
          <a:p>
            <a:pPr algn="l"/>
            <a:r>
              <a:rPr lang="en-GB" sz="1800" b="1" dirty="0">
                <a:solidFill>
                  <a:schemeClr val="bg1"/>
                </a:solidFill>
                <a:latin typeface="Arial" charset="0"/>
                <a:cs typeface="Times New Roman" pitchFamily="18" charset="0"/>
              </a:rPr>
              <a:t>Determined</a:t>
            </a:r>
          </a:p>
          <a:p>
            <a:pPr algn="l"/>
            <a:r>
              <a:rPr lang="en-GB" sz="1800" b="1" dirty="0">
                <a:solidFill>
                  <a:schemeClr val="bg1"/>
                </a:solidFill>
                <a:latin typeface="Arial" charset="0"/>
                <a:cs typeface="Times New Roman" pitchFamily="18" charset="0"/>
              </a:rPr>
              <a:t>Strong-willed</a:t>
            </a:r>
          </a:p>
          <a:p>
            <a:pPr algn="l"/>
            <a:r>
              <a:rPr lang="en-GB" sz="1800" b="1" dirty="0">
                <a:solidFill>
                  <a:schemeClr val="bg1"/>
                </a:solidFill>
                <a:latin typeface="Arial" charset="0"/>
                <a:cs typeface="Times New Roman" pitchFamily="18" charset="0"/>
              </a:rPr>
              <a:t>Purposeful</a:t>
            </a:r>
            <a:endParaRPr lang="en-GB" sz="1800" dirty="0">
              <a:solidFill>
                <a:schemeClr val="bg1"/>
              </a:solidFill>
              <a:latin typeface="Book Antiqua" pitchFamily="18" charset="0"/>
              <a:cs typeface="Times New Roman" pitchFamily="18" charset="0"/>
            </a:endParaRPr>
          </a:p>
        </p:txBody>
      </p:sp>
      <p:sp>
        <p:nvSpPr>
          <p:cNvPr id="6" name="Text Box 6"/>
          <p:cNvSpPr txBox="1">
            <a:spLocks noChangeArrowheads="1"/>
          </p:cNvSpPr>
          <p:nvPr/>
        </p:nvSpPr>
        <p:spPr bwMode="auto">
          <a:xfrm>
            <a:off x="5204420" y="3605213"/>
            <a:ext cx="1828800" cy="1739900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algn="l"/>
            <a:r>
              <a:rPr lang="en-GB" sz="1800" b="1" dirty="0">
                <a:solidFill>
                  <a:srgbClr val="FFFFFF"/>
                </a:solidFill>
                <a:latin typeface="Arial" charset="0"/>
                <a:cs typeface="Times New Roman" pitchFamily="18" charset="0"/>
              </a:rPr>
              <a:t>Sociable</a:t>
            </a:r>
          </a:p>
          <a:p>
            <a:pPr algn="l"/>
            <a:r>
              <a:rPr lang="en-GB" sz="1800" b="1" dirty="0">
                <a:solidFill>
                  <a:srgbClr val="FFFFFF"/>
                </a:solidFill>
                <a:latin typeface="Arial" charset="0"/>
                <a:cs typeface="Times New Roman" pitchFamily="18" charset="0"/>
              </a:rPr>
              <a:t>Dynamic</a:t>
            </a:r>
          </a:p>
          <a:p>
            <a:pPr algn="l"/>
            <a:r>
              <a:rPr lang="en-GB" sz="1800" b="1" dirty="0">
                <a:solidFill>
                  <a:srgbClr val="FFFFFF"/>
                </a:solidFill>
                <a:latin typeface="Arial" charset="0"/>
                <a:cs typeface="Times New Roman" pitchFamily="18" charset="0"/>
              </a:rPr>
              <a:t>Demonstrative</a:t>
            </a:r>
          </a:p>
          <a:p>
            <a:pPr algn="l"/>
            <a:r>
              <a:rPr lang="en-GB" sz="1800" b="1" dirty="0">
                <a:solidFill>
                  <a:srgbClr val="FFFFFF"/>
                </a:solidFill>
                <a:latin typeface="Arial" charset="0"/>
                <a:cs typeface="Times New Roman" pitchFamily="18" charset="0"/>
              </a:rPr>
              <a:t>Enthusiastic</a:t>
            </a:r>
          </a:p>
          <a:p>
            <a:pPr algn="l"/>
            <a:r>
              <a:rPr lang="en-GB" sz="1800" b="1" dirty="0">
                <a:solidFill>
                  <a:srgbClr val="FFFFFF"/>
                </a:solidFill>
                <a:latin typeface="Arial" charset="0"/>
                <a:cs typeface="Times New Roman" pitchFamily="18" charset="0"/>
              </a:rPr>
              <a:t>Persuasive</a:t>
            </a:r>
          </a:p>
          <a:p>
            <a:pPr algn="l"/>
            <a:endParaRPr lang="en-GB" sz="1800" b="1" dirty="0">
              <a:solidFill>
                <a:srgbClr val="FFFFFF"/>
              </a:solidFill>
              <a:latin typeface="Arial" charset="0"/>
              <a:cs typeface="Times New Roman" pitchFamily="18" charset="0"/>
            </a:endParaRPr>
          </a:p>
        </p:txBody>
      </p:sp>
      <p:sp>
        <p:nvSpPr>
          <p:cNvPr id="7" name="Text Box 7"/>
          <p:cNvSpPr txBox="1">
            <a:spLocks noChangeArrowheads="1"/>
          </p:cNvSpPr>
          <p:nvPr/>
        </p:nvSpPr>
        <p:spPr bwMode="auto">
          <a:xfrm>
            <a:off x="3475632" y="3605213"/>
            <a:ext cx="1581150" cy="1739900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r"/>
            <a:r>
              <a:rPr lang="en-GB" sz="1800" b="1" dirty="0">
                <a:solidFill>
                  <a:schemeClr val="bg1"/>
                </a:solidFill>
                <a:latin typeface="Arial" charset="0"/>
                <a:cs typeface="Times New Roman" pitchFamily="18" charset="0"/>
              </a:rPr>
              <a:t>Caring</a:t>
            </a:r>
          </a:p>
          <a:p>
            <a:pPr algn="r"/>
            <a:r>
              <a:rPr lang="en-GB" sz="1800" b="1" dirty="0">
                <a:solidFill>
                  <a:schemeClr val="bg1"/>
                </a:solidFill>
                <a:latin typeface="Arial" charset="0"/>
                <a:cs typeface="Times New Roman" pitchFamily="18" charset="0"/>
              </a:rPr>
              <a:t>Encouraging</a:t>
            </a:r>
          </a:p>
          <a:p>
            <a:pPr algn="r"/>
            <a:r>
              <a:rPr lang="en-GB" sz="1800" b="1" dirty="0">
                <a:solidFill>
                  <a:schemeClr val="bg1"/>
                </a:solidFill>
                <a:latin typeface="Arial" charset="0"/>
                <a:cs typeface="Times New Roman" pitchFamily="18" charset="0"/>
              </a:rPr>
              <a:t>Sharing</a:t>
            </a:r>
          </a:p>
          <a:p>
            <a:pPr algn="r"/>
            <a:r>
              <a:rPr lang="en-GB" sz="1800" b="1" dirty="0">
                <a:solidFill>
                  <a:schemeClr val="bg1"/>
                </a:solidFill>
                <a:latin typeface="Arial" charset="0"/>
                <a:cs typeface="Times New Roman" pitchFamily="18" charset="0"/>
              </a:rPr>
              <a:t>Patient</a:t>
            </a:r>
          </a:p>
          <a:p>
            <a:pPr algn="r"/>
            <a:r>
              <a:rPr lang="en-GB" sz="1800" b="1" dirty="0">
                <a:solidFill>
                  <a:schemeClr val="bg1"/>
                </a:solidFill>
                <a:latin typeface="Arial" charset="0"/>
                <a:cs typeface="Times New Roman" pitchFamily="18" charset="0"/>
              </a:rPr>
              <a:t>Relaxed</a:t>
            </a:r>
          </a:p>
          <a:p>
            <a:pPr algn="r"/>
            <a:endParaRPr lang="en-GB" sz="1800" b="1" dirty="0">
              <a:solidFill>
                <a:schemeClr val="bg1"/>
              </a:solidFill>
              <a:latin typeface="Arial" charset="0"/>
              <a:cs typeface="Times New Roman" pitchFamily="18" charset="0"/>
            </a:endParaRPr>
          </a:p>
        </p:txBody>
      </p:sp>
      <p:sp>
        <p:nvSpPr>
          <p:cNvPr id="8" name="Text Box 8"/>
          <p:cNvSpPr txBox="1">
            <a:spLocks noChangeArrowheads="1"/>
          </p:cNvSpPr>
          <p:nvPr/>
        </p:nvSpPr>
        <p:spPr bwMode="auto">
          <a:xfrm>
            <a:off x="3539132" y="2070100"/>
            <a:ext cx="1517650" cy="146526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r"/>
            <a:r>
              <a:rPr lang="en-GB" sz="1800" b="1" dirty="0">
                <a:solidFill>
                  <a:schemeClr val="bg1"/>
                </a:solidFill>
                <a:latin typeface="Arial" charset="0"/>
                <a:cs typeface="Times New Roman" pitchFamily="18" charset="0"/>
              </a:rPr>
              <a:t>Cautious</a:t>
            </a:r>
          </a:p>
          <a:p>
            <a:pPr algn="r"/>
            <a:r>
              <a:rPr lang="en-GB" sz="1800" b="1" dirty="0">
                <a:solidFill>
                  <a:schemeClr val="bg1"/>
                </a:solidFill>
                <a:latin typeface="Arial" charset="0"/>
                <a:cs typeface="Times New Roman" pitchFamily="18" charset="0"/>
              </a:rPr>
              <a:t>Precise</a:t>
            </a:r>
          </a:p>
          <a:p>
            <a:pPr algn="r"/>
            <a:r>
              <a:rPr lang="en-GB" sz="1800" b="1" dirty="0">
                <a:solidFill>
                  <a:schemeClr val="bg1"/>
                </a:solidFill>
                <a:latin typeface="Arial" charset="0"/>
                <a:cs typeface="Times New Roman" pitchFamily="18" charset="0"/>
              </a:rPr>
              <a:t>Deliberate</a:t>
            </a:r>
          </a:p>
          <a:p>
            <a:pPr algn="r"/>
            <a:r>
              <a:rPr lang="en-GB" sz="1800" b="1" dirty="0">
                <a:solidFill>
                  <a:schemeClr val="bg1"/>
                </a:solidFill>
                <a:latin typeface="Arial" charset="0"/>
                <a:cs typeface="Times New Roman" pitchFamily="18" charset="0"/>
              </a:rPr>
              <a:t>Questioning</a:t>
            </a:r>
          </a:p>
          <a:p>
            <a:pPr algn="r"/>
            <a:r>
              <a:rPr lang="en-GB" sz="1800" b="1" dirty="0">
                <a:solidFill>
                  <a:schemeClr val="bg1"/>
                </a:solidFill>
                <a:latin typeface="Arial" charset="0"/>
                <a:cs typeface="Times New Roman" pitchFamily="18" charset="0"/>
              </a:rPr>
              <a:t>Formal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23528" y="800100"/>
            <a:ext cx="5626968" cy="873125"/>
          </a:xfrm>
        </p:spPr>
        <p:txBody>
          <a:bodyPr/>
          <a:lstStyle/>
          <a:p>
            <a:r>
              <a:rPr lang="en-GB" b="0" dirty="0">
                <a:solidFill>
                  <a:schemeClr val="bg1"/>
                </a:solidFill>
              </a:rPr>
              <a:t>Discovery</a:t>
            </a:r>
            <a:br>
              <a:rPr lang="en-GB" b="0" dirty="0">
                <a:solidFill>
                  <a:schemeClr val="bg1"/>
                </a:solidFill>
              </a:rPr>
            </a:br>
            <a:r>
              <a:rPr lang="en-GB" b="0" dirty="0">
                <a:solidFill>
                  <a:schemeClr val="bg1"/>
                </a:solidFill>
              </a:rPr>
              <a:t>Colour</a:t>
            </a:r>
            <a:br>
              <a:rPr lang="en-GB" b="0" dirty="0">
                <a:solidFill>
                  <a:schemeClr val="bg1"/>
                </a:solidFill>
              </a:rPr>
            </a:br>
            <a:r>
              <a:rPr lang="en-GB" b="0" dirty="0">
                <a:solidFill>
                  <a:schemeClr val="bg1"/>
                </a:solidFill>
              </a:rPr>
              <a:t>Energies</a:t>
            </a:r>
          </a:p>
        </p:txBody>
      </p:sp>
    </p:spTree>
    <p:extLst>
      <p:ext uri="{BB962C8B-B14F-4D97-AF65-F5344CB8AC3E}">
        <p14:creationId xmlns:p14="http://schemas.microsoft.com/office/powerpoint/2010/main" val="366747681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563" y="1148080"/>
            <a:ext cx="8476874" cy="50446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Graphic 9">
            <a:extLst>
              <a:ext uri="{FF2B5EF4-FFF2-40B4-BE49-F238E27FC236}">
                <a16:creationId xmlns:a16="http://schemas.microsoft.com/office/drawing/2014/main" id="{56E2BCE2-2C96-475D-BD62-F1954489721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l="14776" t="55872" r="-5951" b="-2624"/>
          <a:stretch/>
        </p:blipFill>
        <p:spPr>
          <a:xfrm>
            <a:off x="-1044624" y="-1181986"/>
            <a:ext cx="13701996" cy="2668473"/>
          </a:xfrm>
          <a:prstGeom prst="rect">
            <a:avLst/>
          </a:prstGeom>
        </p:spPr>
      </p:pic>
      <p:sp>
        <p:nvSpPr>
          <p:cNvPr id="29727" name="Rectangle 31"/>
          <p:cNvSpPr>
            <a:spLocks noGrp="1" noChangeArrowheads="1"/>
          </p:cNvSpPr>
          <p:nvPr>
            <p:ph type="title"/>
          </p:nvPr>
        </p:nvSpPr>
        <p:spPr>
          <a:xfrm>
            <a:off x="521624" y="-46813"/>
            <a:ext cx="8476874" cy="1142440"/>
          </a:xfrm>
        </p:spPr>
        <p:txBody>
          <a:bodyPr/>
          <a:lstStyle/>
          <a:p>
            <a:pPr algn="ctr" eaLnBrk="1" hangingPunct="1"/>
            <a:r>
              <a:rPr lang="en-US" b="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Measuring Our Preferences</a:t>
            </a:r>
          </a:p>
        </p:txBody>
      </p:sp>
    </p:spTree>
    <p:extLst>
      <p:ext uri="{BB962C8B-B14F-4D97-AF65-F5344CB8AC3E}">
        <p14:creationId xmlns:p14="http://schemas.microsoft.com/office/powerpoint/2010/main" val="373007543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7488FE9-20C2-4FF5-AB24-BA378CC1CBCC}"/>
              </a:ext>
            </a:extLst>
          </p:cNvPr>
          <p:cNvSpPr/>
          <p:nvPr/>
        </p:nvSpPr>
        <p:spPr>
          <a:xfrm>
            <a:off x="-324544" y="6093296"/>
            <a:ext cx="2160240" cy="76470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C04F9AAD-0E78-4B09-828F-7837BC11E02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l="14776" t="55872" r="-5951" b="-2624"/>
          <a:stretch/>
        </p:blipFill>
        <p:spPr>
          <a:xfrm rot="16200000">
            <a:off x="-1679700" y="703335"/>
            <a:ext cx="7756950" cy="4552380"/>
          </a:xfrm>
          <a:prstGeom prst="rect">
            <a:avLst/>
          </a:prstGeom>
        </p:spPr>
      </p:pic>
      <p:sp>
        <p:nvSpPr>
          <p:cNvPr id="2" name="Text Box 2"/>
          <p:cNvSpPr txBox="1">
            <a:spLocks noChangeArrowheads="1"/>
          </p:cNvSpPr>
          <p:nvPr/>
        </p:nvSpPr>
        <p:spPr bwMode="auto">
          <a:xfrm>
            <a:off x="484761" y="1557572"/>
            <a:ext cx="3428026" cy="4149896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wrap="square" lIns="86402" tIns="43201" rIns="86402" bIns="43201">
            <a:spAutoFit/>
          </a:bodyPr>
          <a:lstStyle/>
          <a:p>
            <a:pPr defTabSz="863600" eaLnBrk="0" hangingPunct="0"/>
            <a:r>
              <a:rPr lang="en-GB" sz="4000" dirty="0">
                <a:solidFill>
                  <a:schemeClr val="bg1"/>
                </a:solidFill>
              </a:rPr>
              <a:t>Breakout</a:t>
            </a:r>
          </a:p>
          <a:p>
            <a:pPr defTabSz="863600" eaLnBrk="0" hangingPunct="0"/>
            <a:endParaRPr lang="en-GB" sz="3200" dirty="0">
              <a:solidFill>
                <a:schemeClr val="bg1"/>
              </a:solidFill>
            </a:endParaRPr>
          </a:p>
          <a:p>
            <a:pPr defTabSz="863600" eaLnBrk="0" hangingPunct="0"/>
            <a:r>
              <a:rPr lang="en-GB" sz="3200" dirty="0">
                <a:solidFill>
                  <a:schemeClr val="bg1"/>
                </a:solidFill>
              </a:rPr>
              <a:t>Discuss what your preference flow means to you</a:t>
            </a:r>
          </a:p>
          <a:p>
            <a:pPr defTabSz="863600" eaLnBrk="0" hangingPunct="0"/>
            <a:endParaRPr lang="en-GB" sz="3200" dirty="0">
              <a:solidFill>
                <a:schemeClr val="bg1"/>
              </a:solidFill>
            </a:endParaRPr>
          </a:p>
          <a:p>
            <a:pPr defTabSz="863600" eaLnBrk="0" hangingPunct="0"/>
            <a:r>
              <a:rPr lang="en-GB" sz="3200" dirty="0">
                <a:solidFill>
                  <a:schemeClr val="bg1"/>
                </a:solidFill>
              </a:rPr>
              <a:t>20 minutes</a:t>
            </a:r>
            <a:endParaRPr lang="en-US" sz="3200" dirty="0">
              <a:solidFill>
                <a:schemeClr val="bg1"/>
              </a:solidFill>
            </a:endParaRPr>
          </a:p>
        </p:txBody>
      </p:sp>
      <p:pic>
        <p:nvPicPr>
          <p:cNvPr id="13" name="Picture 2">
            <a:extLst>
              <a:ext uri="{FF2B5EF4-FFF2-40B4-BE49-F238E27FC236}">
                <a16:creationId xmlns:a16="http://schemas.microsoft.com/office/drawing/2014/main" id="{662E6C2B-1093-4976-ACC3-356A035177F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09" r="38108"/>
          <a:stretch/>
        </p:blipFill>
        <p:spPr bwMode="auto">
          <a:xfrm>
            <a:off x="5068863" y="524922"/>
            <a:ext cx="2487187" cy="58081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755367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3" descr="72 type wheel - blan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17"/>
          <a:stretch>
            <a:fillRect/>
          </a:stretch>
        </p:blipFill>
        <p:spPr bwMode="auto">
          <a:xfrm>
            <a:off x="2764297" y="260648"/>
            <a:ext cx="6379703" cy="6597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9EAA952-12AC-4185-AB34-A2195237B505}"/>
              </a:ext>
            </a:extLst>
          </p:cNvPr>
          <p:cNvSpPr/>
          <p:nvPr/>
        </p:nvSpPr>
        <p:spPr bwMode="auto">
          <a:xfrm>
            <a:off x="1918202" y="130324"/>
            <a:ext cx="4032448" cy="6597352"/>
          </a:xfrm>
          <a:prstGeom prst="rect">
            <a:avLst/>
          </a:prstGeom>
          <a:solidFill>
            <a:schemeClr val="bg1">
              <a:alpha val="74000"/>
            </a:schemeClr>
          </a:solidFill>
          <a:ln w="12700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Times New Roman" pitchFamily="18" charset="0"/>
            </a:endParaRPr>
          </a:p>
        </p:txBody>
      </p:sp>
      <p:pic>
        <p:nvPicPr>
          <p:cNvPr id="20" name="Graphic 19">
            <a:extLst>
              <a:ext uri="{FF2B5EF4-FFF2-40B4-BE49-F238E27FC236}">
                <a16:creationId xmlns:a16="http://schemas.microsoft.com/office/drawing/2014/main" id="{9676C95E-FEB8-40FD-87E1-81D1CDD8B8D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l="14776" t="55872" r="-5951" b="-2624"/>
          <a:stretch/>
        </p:blipFill>
        <p:spPr>
          <a:xfrm rot="18732034">
            <a:off x="-1349020" y="-2255133"/>
            <a:ext cx="6322048" cy="3710268"/>
          </a:xfrm>
          <a:prstGeom prst="rect">
            <a:avLst/>
          </a:prstGeom>
        </p:spPr>
      </p:pic>
      <p:sp>
        <p:nvSpPr>
          <p:cNvPr id="3" name="Rectangle 31"/>
          <p:cNvSpPr txBox="1">
            <a:spLocks noChangeArrowheads="1"/>
          </p:cNvSpPr>
          <p:nvPr/>
        </p:nvSpPr>
        <p:spPr>
          <a:xfrm>
            <a:off x="11480" y="404664"/>
            <a:ext cx="5508104" cy="792088"/>
          </a:xfrm>
          <a:prstGeom prst="rect">
            <a:avLst/>
          </a:prstGeom>
        </p:spPr>
        <p:txBody>
          <a:bodyPr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b="0" kern="0" dirty="0">
                <a:solidFill>
                  <a:schemeClr val="bg1"/>
                </a:solidFill>
                <a:latin typeface="Expert Sans Regular" pitchFamily="34" charset="0"/>
              </a:rPr>
              <a:t>Discovery</a:t>
            </a:r>
          </a:p>
          <a:p>
            <a:pPr eaLnBrk="1" hangingPunct="1"/>
            <a:r>
              <a:rPr lang="en-US" b="0" kern="0" dirty="0">
                <a:solidFill>
                  <a:schemeClr val="bg1"/>
                </a:solidFill>
                <a:latin typeface="Expert Sans Regular" pitchFamily="34" charset="0"/>
              </a:rPr>
              <a:t>Team</a:t>
            </a:r>
          </a:p>
          <a:p>
            <a:pPr eaLnBrk="1" hangingPunct="1"/>
            <a:r>
              <a:rPr lang="en-US" b="0" kern="0" dirty="0">
                <a:solidFill>
                  <a:schemeClr val="bg1"/>
                </a:solidFill>
                <a:latin typeface="Expert Sans Regular" pitchFamily="34" charset="0"/>
              </a:rPr>
              <a:t> Wheel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6D99BF5-2779-4541-B033-F1C6AA401065}"/>
              </a:ext>
            </a:extLst>
          </p:cNvPr>
          <p:cNvSpPr txBox="1"/>
          <p:nvPr/>
        </p:nvSpPr>
        <p:spPr>
          <a:xfrm>
            <a:off x="16044" y="3105834"/>
            <a:ext cx="31964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Extraversion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424139984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3" descr="72 type wheel - blan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17"/>
          <a:stretch>
            <a:fillRect/>
          </a:stretch>
        </p:blipFill>
        <p:spPr bwMode="auto">
          <a:xfrm>
            <a:off x="2764297" y="260648"/>
            <a:ext cx="6379703" cy="6597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9EAA952-12AC-4185-AB34-A2195237B505}"/>
              </a:ext>
            </a:extLst>
          </p:cNvPr>
          <p:cNvSpPr/>
          <p:nvPr/>
        </p:nvSpPr>
        <p:spPr bwMode="auto">
          <a:xfrm>
            <a:off x="5954148" y="6102"/>
            <a:ext cx="4032448" cy="6597352"/>
          </a:xfrm>
          <a:prstGeom prst="rect">
            <a:avLst/>
          </a:prstGeom>
          <a:solidFill>
            <a:schemeClr val="bg1">
              <a:alpha val="74000"/>
            </a:schemeClr>
          </a:solidFill>
          <a:ln w="12700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Times New Roman" pitchFamily="18" charset="0"/>
            </a:endParaRPr>
          </a:p>
        </p:txBody>
      </p:sp>
      <p:pic>
        <p:nvPicPr>
          <p:cNvPr id="20" name="Graphic 19">
            <a:extLst>
              <a:ext uri="{FF2B5EF4-FFF2-40B4-BE49-F238E27FC236}">
                <a16:creationId xmlns:a16="http://schemas.microsoft.com/office/drawing/2014/main" id="{9676C95E-FEB8-40FD-87E1-81D1CDD8B8D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l="14776" t="55872" r="-5951" b="-2624"/>
          <a:stretch/>
        </p:blipFill>
        <p:spPr>
          <a:xfrm rot="18732034">
            <a:off x="-1349020" y="-2255133"/>
            <a:ext cx="6322048" cy="3710268"/>
          </a:xfrm>
          <a:prstGeom prst="rect">
            <a:avLst/>
          </a:prstGeom>
        </p:spPr>
      </p:pic>
      <p:sp>
        <p:nvSpPr>
          <p:cNvPr id="3" name="Rectangle 31"/>
          <p:cNvSpPr txBox="1">
            <a:spLocks noChangeArrowheads="1"/>
          </p:cNvSpPr>
          <p:nvPr/>
        </p:nvSpPr>
        <p:spPr>
          <a:xfrm>
            <a:off x="11480" y="404664"/>
            <a:ext cx="5508104" cy="792088"/>
          </a:xfrm>
          <a:prstGeom prst="rect">
            <a:avLst/>
          </a:prstGeom>
        </p:spPr>
        <p:txBody>
          <a:bodyPr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b="0" kern="0" dirty="0">
                <a:solidFill>
                  <a:schemeClr val="bg1"/>
                </a:solidFill>
                <a:latin typeface="Expert Sans Regular" pitchFamily="34" charset="0"/>
              </a:rPr>
              <a:t>Discovery</a:t>
            </a:r>
          </a:p>
          <a:p>
            <a:pPr eaLnBrk="1" hangingPunct="1"/>
            <a:r>
              <a:rPr lang="en-US" b="0" kern="0" dirty="0">
                <a:solidFill>
                  <a:schemeClr val="bg1"/>
                </a:solidFill>
                <a:latin typeface="Expert Sans Regular" pitchFamily="34" charset="0"/>
              </a:rPr>
              <a:t>Team</a:t>
            </a:r>
          </a:p>
          <a:p>
            <a:pPr eaLnBrk="1" hangingPunct="1"/>
            <a:r>
              <a:rPr lang="en-US" b="0" kern="0" dirty="0">
                <a:solidFill>
                  <a:schemeClr val="bg1"/>
                </a:solidFill>
                <a:latin typeface="Expert Sans Regular" pitchFamily="34" charset="0"/>
              </a:rPr>
              <a:t> Wheel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841EDCD-1A03-48A5-81B9-AB733516FAE6}"/>
              </a:ext>
            </a:extLst>
          </p:cNvPr>
          <p:cNvSpPr txBox="1"/>
          <p:nvPr/>
        </p:nvSpPr>
        <p:spPr>
          <a:xfrm>
            <a:off x="16044" y="3105834"/>
            <a:ext cx="31964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Introversion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76607971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3" descr="72 type wheel - blan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17"/>
          <a:stretch>
            <a:fillRect/>
          </a:stretch>
        </p:blipFill>
        <p:spPr bwMode="auto">
          <a:xfrm>
            <a:off x="2764297" y="260648"/>
            <a:ext cx="6379703" cy="6597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9EAA952-12AC-4185-AB34-A2195237B505}"/>
              </a:ext>
            </a:extLst>
          </p:cNvPr>
          <p:cNvSpPr/>
          <p:nvPr/>
        </p:nvSpPr>
        <p:spPr bwMode="auto">
          <a:xfrm rot="5400000">
            <a:off x="3937924" y="2208851"/>
            <a:ext cx="4032448" cy="6597352"/>
          </a:xfrm>
          <a:prstGeom prst="rect">
            <a:avLst/>
          </a:prstGeom>
          <a:solidFill>
            <a:schemeClr val="bg1">
              <a:alpha val="74000"/>
            </a:schemeClr>
          </a:solidFill>
          <a:ln w="12700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Times New Roman" pitchFamily="18" charset="0"/>
            </a:endParaRPr>
          </a:p>
        </p:txBody>
      </p:sp>
      <p:pic>
        <p:nvPicPr>
          <p:cNvPr id="20" name="Graphic 19">
            <a:extLst>
              <a:ext uri="{FF2B5EF4-FFF2-40B4-BE49-F238E27FC236}">
                <a16:creationId xmlns:a16="http://schemas.microsoft.com/office/drawing/2014/main" id="{9676C95E-FEB8-40FD-87E1-81D1CDD8B8D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l="14776" t="55872" r="-5951" b="-2624"/>
          <a:stretch/>
        </p:blipFill>
        <p:spPr>
          <a:xfrm rot="18732034">
            <a:off x="-1349020" y="-2255133"/>
            <a:ext cx="6322048" cy="3710268"/>
          </a:xfrm>
          <a:prstGeom prst="rect">
            <a:avLst/>
          </a:prstGeom>
        </p:spPr>
      </p:pic>
      <p:sp>
        <p:nvSpPr>
          <p:cNvPr id="3" name="Rectangle 31"/>
          <p:cNvSpPr txBox="1">
            <a:spLocks noChangeArrowheads="1"/>
          </p:cNvSpPr>
          <p:nvPr/>
        </p:nvSpPr>
        <p:spPr>
          <a:xfrm>
            <a:off x="11480" y="404664"/>
            <a:ext cx="5508104" cy="792088"/>
          </a:xfrm>
          <a:prstGeom prst="rect">
            <a:avLst/>
          </a:prstGeom>
        </p:spPr>
        <p:txBody>
          <a:bodyPr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b="0" kern="0" dirty="0">
                <a:solidFill>
                  <a:schemeClr val="bg1"/>
                </a:solidFill>
                <a:latin typeface="Expert Sans Regular" pitchFamily="34" charset="0"/>
              </a:rPr>
              <a:t>Discovery</a:t>
            </a:r>
          </a:p>
          <a:p>
            <a:pPr eaLnBrk="1" hangingPunct="1"/>
            <a:r>
              <a:rPr lang="en-US" b="0" kern="0" dirty="0">
                <a:solidFill>
                  <a:schemeClr val="bg1"/>
                </a:solidFill>
                <a:latin typeface="Expert Sans Regular" pitchFamily="34" charset="0"/>
              </a:rPr>
              <a:t>Team</a:t>
            </a:r>
          </a:p>
          <a:p>
            <a:pPr eaLnBrk="1" hangingPunct="1"/>
            <a:r>
              <a:rPr lang="en-US" b="0" kern="0" dirty="0">
                <a:solidFill>
                  <a:schemeClr val="bg1"/>
                </a:solidFill>
                <a:latin typeface="Expert Sans Regular" pitchFamily="34" charset="0"/>
              </a:rPr>
              <a:t> Wheel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C6C40C-FEC6-471C-AC78-E2EB83E52BB4}"/>
              </a:ext>
            </a:extLst>
          </p:cNvPr>
          <p:cNvSpPr txBox="1"/>
          <p:nvPr/>
        </p:nvSpPr>
        <p:spPr>
          <a:xfrm>
            <a:off x="16044" y="3105834"/>
            <a:ext cx="31964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Thinking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65139650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3" descr="72 type wheel - blan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17"/>
          <a:stretch>
            <a:fillRect/>
          </a:stretch>
        </p:blipFill>
        <p:spPr bwMode="auto">
          <a:xfrm>
            <a:off x="2764297" y="260648"/>
            <a:ext cx="6379703" cy="6597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9EAA952-12AC-4185-AB34-A2195237B505}"/>
              </a:ext>
            </a:extLst>
          </p:cNvPr>
          <p:cNvSpPr/>
          <p:nvPr/>
        </p:nvSpPr>
        <p:spPr bwMode="auto">
          <a:xfrm rot="5400000">
            <a:off x="3937924" y="-1813892"/>
            <a:ext cx="4032448" cy="6597352"/>
          </a:xfrm>
          <a:prstGeom prst="rect">
            <a:avLst/>
          </a:prstGeom>
          <a:solidFill>
            <a:schemeClr val="bg1">
              <a:alpha val="74000"/>
            </a:schemeClr>
          </a:solidFill>
          <a:ln w="12700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Times New Roman" pitchFamily="18" charset="0"/>
            </a:endParaRPr>
          </a:p>
        </p:txBody>
      </p:sp>
      <p:pic>
        <p:nvPicPr>
          <p:cNvPr id="20" name="Graphic 19">
            <a:extLst>
              <a:ext uri="{FF2B5EF4-FFF2-40B4-BE49-F238E27FC236}">
                <a16:creationId xmlns:a16="http://schemas.microsoft.com/office/drawing/2014/main" id="{9676C95E-FEB8-40FD-87E1-81D1CDD8B8D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l="14776" t="55872" r="-5951" b="-2624"/>
          <a:stretch/>
        </p:blipFill>
        <p:spPr>
          <a:xfrm rot="18732034">
            <a:off x="-1349020" y="-2255133"/>
            <a:ext cx="6322048" cy="3710268"/>
          </a:xfrm>
          <a:prstGeom prst="rect">
            <a:avLst/>
          </a:prstGeom>
        </p:spPr>
      </p:pic>
      <p:sp>
        <p:nvSpPr>
          <p:cNvPr id="3" name="Rectangle 31"/>
          <p:cNvSpPr txBox="1">
            <a:spLocks noChangeArrowheads="1"/>
          </p:cNvSpPr>
          <p:nvPr/>
        </p:nvSpPr>
        <p:spPr>
          <a:xfrm>
            <a:off x="11480" y="404664"/>
            <a:ext cx="5508104" cy="792088"/>
          </a:xfrm>
          <a:prstGeom prst="rect">
            <a:avLst/>
          </a:prstGeom>
        </p:spPr>
        <p:txBody>
          <a:bodyPr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b="0" kern="0" dirty="0">
                <a:solidFill>
                  <a:schemeClr val="bg1"/>
                </a:solidFill>
                <a:latin typeface="Expert Sans Regular" pitchFamily="34" charset="0"/>
              </a:rPr>
              <a:t>Discovery</a:t>
            </a:r>
          </a:p>
          <a:p>
            <a:pPr eaLnBrk="1" hangingPunct="1"/>
            <a:r>
              <a:rPr lang="en-US" b="0" kern="0" dirty="0">
                <a:solidFill>
                  <a:schemeClr val="bg1"/>
                </a:solidFill>
                <a:latin typeface="Expert Sans Regular" pitchFamily="34" charset="0"/>
              </a:rPr>
              <a:t>Team</a:t>
            </a:r>
          </a:p>
          <a:p>
            <a:pPr eaLnBrk="1" hangingPunct="1"/>
            <a:r>
              <a:rPr lang="en-US" b="0" kern="0" dirty="0">
                <a:solidFill>
                  <a:schemeClr val="bg1"/>
                </a:solidFill>
                <a:latin typeface="Expert Sans Regular" pitchFamily="34" charset="0"/>
              </a:rPr>
              <a:t> Wheel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98B8DD9-C5A0-40BD-9B26-EBB906E943A5}"/>
              </a:ext>
            </a:extLst>
          </p:cNvPr>
          <p:cNvSpPr txBox="1"/>
          <p:nvPr/>
        </p:nvSpPr>
        <p:spPr>
          <a:xfrm>
            <a:off x="16044" y="3105834"/>
            <a:ext cx="31964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Feeling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37692470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3" descr="72 type wheel - blan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17"/>
          <a:stretch>
            <a:fillRect/>
          </a:stretch>
        </p:blipFill>
        <p:spPr bwMode="auto">
          <a:xfrm>
            <a:off x="2764297" y="260648"/>
            <a:ext cx="6379703" cy="6597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Graphic 19">
            <a:extLst>
              <a:ext uri="{FF2B5EF4-FFF2-40B4-BE49-F238E27FC236}">
                <a16:creationId xmlns:a16="http://schemas.microsoft.com/office/drawing/2014/main" id="{9676C95E-FEB8-40FD-87E1-81D1CDD8B8D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l="14776" t="55872" r="-5951" b="-2624"/>
          <a:stretch/>
        </p:blipFill>
        <p:spPr>
          <a:xfrm rot="18732034">
            <a:off x="-1349020" y="-2255133"/>
            <a:ext cx="6322048" cy="3710268"/>
          </a:xfrm>
          <a:prstGeom prst="rect">
            <a:avLst/>
          </a:prstGeom>
        </p:spPr>
      </p:pic>
      <p:sp>
        <p:nvSpPr>
          <p:cNvPr id="3" name="Rectangle 31"/>
          <p:cNvSpPr txBox="1">
            <a:spLocks noChangeArrowheads="1"/>
          </p:cNvSpPr>
          <p:nvPr/>
        </p:nvSpPr>
        <p:spPr>
          <a:xfrm>
            <a:off x="11480" y="404664"/>
            <a:ext cx="5508104" cy="792088"/>
          </a:xfrm>
          <a:prstGeom prst="rect">
            <a:avLst/>
          </a:prstGeom>
        </p:spPr>
        <p:txBody>
          <a:bodyPr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b="0" kern="0" dirty="0">
                <a:solidFill>
                  <a:schemeClr val="bg1"/>
                </a:solidFill>
                <a:latin typeface="Expert Sans Regular" pitchFamily="34" charset="0"/>
              </a:rPr>
              <a:t>Discovery</a:t>
            </a:r>
          </a:p>
          <a:p>
            <a:pPr eaLnBrk="1" hangingPunct="1"/>
            <a:r>
              <a:rPr lang="en-US" b="0" kern="0" dirty="0">
                <a:solidFill>
                  <a:schemeClr val="bg1"/>
                </a:solidFill>
                <a:latin typeface="Expert Sans Regular" pitchFamily="34" charset="0"/>
              </a:rPr>
              <a:t>Team</a:t>
            </a:r>
          </a:p>
          <a:p>
            <a:pPr eaLnBrk="1" hangingPunct="1"/>
            <a:r>
              <a:rPr lang="en-US" b="0" kern="0" dirty="0">
                <a:solidFill>
                  <a:schemeClr val="bg1"/>
                </a:solidFill>
                <a:latin typeface="Expert Sans Regular" pitchFamily="34" charset="0"/>
              </a:rPr>
              <a:t> Wheel</a:t>
            </a:r>
          </a:p>
        </p:txBody>
      </p:sp>
      <p:grpSp>
        <p:nvGrpSpPr>
          <p:cNvPr id="6" name="Group 30">
            <a:extLst>
              <a:ext uri="{FF2B5EF4-FFF2-40B4-BE49-F238E27FC236}">
                <a16:creationId xmlns:a16="http://schemas.microsoft.com/office/drawing/2014/main" id="{F685D69B-7DB8-4040-8F5D-4F07E4B745A8}"/>
              </a:ext>
            </a:extLst>
          </p:cNvPr>
          <p:cNvGrpSpPr>
            <a:grpSpLocks/>
          </p:cNvGrpSpPr>
          <p:nvPr/>
        </p:nvGrpSpPr>
        <p:grpSpPr bwMode="auto">
          <a:xfrm>
            <a:off x="7092280" y="5157192"/>
            <a:ext cx="648072" cy="630486"/>
            <a:chOff x="1536" y="1008"/>
            <a:chExt cx="2688" cy="2688"/>
          </a:xfrm>
        </p:grpSpPr>
        <p:sp>
          <p:nvSpPr>
            <p:cNvPr id="7" name="Arc 31">
              <a:extLst>
                <a:ext uri="{FF2B5EF4-FFF2-40B4-BE49-F238E27FC236}">
                  <a16:creationId xmlns:a16="http://schemas.microsoft.com/office/drawing/2014/main" id="{ADA53D3A-CB03-4900-8C3D-4D0D0C0F8B09}"/>
                </a:ext>
              </a:extLst>
            </p:cNvPr>
            <p:cNvSpPr>
              <a:spLocks/>
            </p:cNvSpPr>
            <p:nvPr/>
          </p:nvSpPr>
          <p:spPr bwMode="auto">
            <a:xfrm>
              <a:off x="2880" y="1008"/>
              <a:ext cx="1344" cy="1344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lnTo>
                    <a:pt x="-1" y="0"/>
                  </a:lnTo>
                  <a:close/>
                </a:path>
              </a:pathLst>
            </a:custGeom>
            <a:solidFill>
              <a:srgbClr val="DA2E37"/>
            </a:solidFill>
            <a:ln w="9525">
              <a:solidFill>
                <a:schemeClr val="tx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" name="Arc 32">
              <a:extLst>
                <a:ext uri="{FF2B5EF4-FFF2-40B4-BE49-F238E27FC236}">
                  <a16:creationId xmlns:a16="http://schemas.microsoft.com/office/drawing/2014/main" id="{68A15A76-09D6-4262-91C5-62E08D4C1DCD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1536" y="1008"/>
              <a:ext cx="1344" cy="1344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lnTo>
                    <a:pt x="-1" y="0"/>
                  </a:lnTo>
                  <a:close/>
                </a:path>
              </a:pathLst>
            </a:custGeom>
            <a:solidFill>
              <a:srgbClr val="2A76AE"/>
            </a:solidFill>
            <a:ln w="9525">
              <a:solidFill>
                <a:schemeClr val="tx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" name="Arc 33">
              <a:extLst>
                <a:ext uri="{FF2B5EF4-FFF2-40B4-BE49-F238E27FC236}">
                  <a16:creationId xmlns:a16="http://schemas.microsoft.com/office/drawing/2014/main" id="{88C08CF1-B8B1-4B46-A2C6-B8BDD47B12B0}"/>
                </a:ext>
              </a:extLst>
            </p:cNvPr>
            <p:cNvSpPr>
              <a:spLocks/>
            </p:cNvSpPr>
            <p:nvPr/>
          </p:nvSpPr>
          <p:spPr bwMode="auto">
            <a:xfrm flipV="1">
              <a:off x="2880" y="2352"/>
              <a:ext cx="1344" cy="1344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lnTo>
                    <a:pt x="-1" y="0"/>
                  </a:lnTo>
                  <a:close/>
                </a:path>
              </a:pathLst>
            </a:custGeom>
            <a:solidFill>
              <a:srgbClr val="F3D211"/>
            </a:solidFill>
            <a:ln w="9525">
              <a:solidFill>
                <a:schemeClr val="tx2"/>
              </a:solidFill>
              <a:round/>
              <a:headEnd/>
              <a:tailEnd/>
            </a:ln>
          </p:spPr>
          <p:txBody>
            <a:bodyPr rot="10800000" wrap="none" anchor="ctr"/>
            <a:lstStyle/>
            <a:p>
              <a:endParaRPr lang="en-US"/>
            </a:p>
          </p:txBody>
        </p:sp>
        <p:sp>
          <p:nvSpPr>
            <p:cNvPr id="10" name="Arc 34">
              <a:extLst>
                <a:ext uri="{FF2B5EF4-FFF2-40B4-BE49-F238E27FC236}">
                  <a16:creationId xmlns:a16="http://schemas.microsoft.com/office/drawing/2014/main" id="{085820F5-5E59-47C8-AD19-74C4F8F810C9}"/>
                </a:ext>
              </a:extLst>
            </p:cNvPr>
            <p:cNvSpPr>
              <a:spLocks/>
            </p:cNvSpPr>
            <p:nvPr/>
          </p:nvSpPr>
          <p:spPr bwMode="auto">
            <a:xfrm flipH="1" flipV="1">
              <a:off x="1536" y="2352"/>
              <a:ext cx="1344" cy="1344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lnTo>
                    <a:pt x="-1" y="0"/>
                  </a:lnTo>
                  <a:close/>
                </a:path>
              </a:pathLst>
            </a:custGeom>
            <a:solidFill>
              <a:srgbClr val="81B733"/>
            </a:solidFill>
            <a:ln w="9525">
              <a:solidFill>
                <a:schemeClr val="tx2"/>
              </a:solidFill>
              <a:round/>
              <a:headEnd/>
              <a:tailEnd/>
            </a:ln>
          </p:spPr>
          <p:txBody>
            <a:bodyPr rot="10800000" wrap="none" anchor="ctr"/>
            <a:lstStyle/>
            <a:p>
              <a:endParaRPr lang="en-US"/>
            </a:p>
          </p:txBody>
        </p:sp>
      </p:grpSp>
      <p:grpSp>
        <p:nvGrpSpPr>
          <p:cNvPr id="11" name="Group 30">
            <a:extLst>
              <a:ext uri="{FF2B5EF4-FFF2-40B4-BE49-F238E27FC236}">
                <a16:creationId xmlns:a16="http://schemas.microsoft.com/office/drawing/2014/main" id="{E31E4767-5AE5-4346-859B-422902A14002}"/>
              </a:ext>
            </a:extLst>
          </p:cNvPr>
          <p:cNvGrpSpPr>
            <a:grpSpLocks/>
          </p:cNvGrpSpPr>
          <p:nvPr/>
        </p:nvGrpSpPr>
        <p:grpSpPr bwMode="auto">
          <a:xfrm>
            <a:off x="6330379" y="4149080"/>
            <a:ext cx="401861" cy="360040"/>
            <a:chOff x="1536" y="1008"/>
            <a:chExt cx="2688" cy="2688"/>
          </a:xfrm>
        </p:grpSpPr>
        <p:sp>
          <p:nvSpPr>
            <p:cNvPr id="12" name="Arc 31">
              <a:extLst>
                <a:ext uri="{FF2B5EF4-FFF2-40B4-BE49-F238E27FC236}">
                  <a16:creationId xmlns:a16="http://schemas.microsoft.com/office/drawing/2014/main" id="{FE5CC2BF-5EA7-4A2D-AC83-0EF4EAB82535}"/>
                </a:ext>
              </a:extLst>
            </p:cNvPr>
            <p:cNvSpPr>
              <a:spLocks/>
            </p:cNvSpPr>
            <p:nvPr/>
          </p:nvSpPr>
          <p:spPr bwMode="auto">
            <a:xfrm>
              <a:off x="2880" y="1008"/>
              <a:ext cx="1344" cy="1344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lnTo>
                    <a:pt x="-1" y="0"/>
                  </a:lnTo>
                  <a:close/>
                </a:path>
              </a:pathLst>
            </a:custGeom>
            <a:solidFill>
              <a:srgbClr val="DA2E37"/>
            </a:solidFill>
            <a:ln w="9525">
              <a:solidFill>
                <a:schemeClr val="tx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3" name="Arc 32">
              <a:extLst>
                <a:ext uri="{FF2B5EF4-FFF2-40B4-BE49-F238E27FC236}">
                  <a16:creationId xmlns:a16="http://schemas.microsoft.com/office/drawing/2014/main" id="{E17FE43C-036B-4BF4-A935-B2DD34BDEFFA}"/>
                </a:ext>
              </a:extLst>
            </p:cNvPr>
            <p:cNvSpPr>
              <a:spLocks/>
            </p:cNvSpPr>
            <p:nvPr/>
          </p:nvSpPr>
          <p:spPr bwMode="auto">
            <a:xfrm flipH="1">
              <a:off x="1536" y="1008"/>
              <a:ext cx="1344" cy="1344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lnTo>
                    <a:pt x="-1" y="0"/>
                  </a:lnTo>
                  <a:close/>
                </a:path>
              </a:pathLst>
            </a:custGeom>
            <a:solidFill>
              <a:srgbClr val="2A76AE"/>
            </a:solidFill>
            <a:ln w="9525">
              <a:solidFill>
                <a:schemeClr val="tx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4" name="Arc 33">
              <a:extLst>
                <a:ext uri="{FF2B5EF4-FFF2-40B4-BE49-F238E27FC236}">
                  <a16:creationId xmlns:a16="http://schemas.microsoft.com/office/drawing/2014/main" id="{BDD4D50A-5A0B-411F-81EC-593C8211AF2D}"/>
                </a:ext>
              </a:extLst>
            </p:cNvPr>
            <p:cNvSpPr>
              <a:spLocks/>
            </p:cNvSpPr>
            <p:nvPr/>
          </p:nvSpPr>
          <p:spPr bwMode="auto">
            <a:xfrm flipV="1">
              <a:off x="2880" y="2352"/>
              <a:ext cx="1344" cy="1344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lnTo>
                    <a:pt x="-1" y="0"/>
                  </a:lnTo>
                  <a:close/>
                </a:path>
              </a:pathLst>
            </a:custGeom>
            <a:solidFill>
              <a:srgbClr val="F3D211"/>
            </a:solidFill>
            <a:ln w="9525">
              <a:solidFill>
                <a:schemeClr val="tx2"/>
              </a:solidFill>
              <a:round/>
              <a:headEnd/>
              <a:tailEnd/>
            </a:ln>
          </p:spPr>
          <p:txBody>
            <a:bodyPr rot="10800000" wrap="none" anchor="ctr"/>
            <a:lstStyle/>
            <a:p>
              <a:endParaRPr lang="en-US"/>
            </a:p>
          </p:txBody>
        </p:sp>
        <p:sp>
          <p:nvSpPr>
            <p:cNvPr id="15" name="Arc 34">
              <a:extLst>
                <a:ext uri="{FF2B5EF4-FFF2-40B4-BE49-F238E27FC236}">
                  <a16:creationId xmlns:a16="http://schemas.microsoft.com/office/drawing/2014/main" id="{08D47DC3-852F-48D0-9708-E1AF894A5A57}"/>
                </a:ext>
              </a:extLst>
            </p:cNvPr>
            <p:cNvSpPr>
              <a:spLocks/>
            </p:cNvSpPr>
            <p:nvPr/>
          </p:nvSpPr>
          <p:spPr bwMode="auto">
            <a:xfrm flipH="1" flipV="1">
              <a:off x="1536" y="2352"/>
              <a:ext cx="1344" cy="1344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lnTo>
                    <a:pt x="-1" y="0"/>
                  </a:lnTo>
                  <a:close/>
                </a:path>
              </a:pathLst>
            </a:custGeom>
            <a:solidFill>
              <a:srgbClr val="81B733"/>
            </a:solidFill>
            <a:ln w="9525">
              <a:solidFill>
                <a:schemeClr val="tx2"/>
              </a:solidFill>
              <a:round/>
              <a:headEnd/>
              <a:tailEnd/>
            </a:ln>
          </p:spPr>
          <p:txBody>
            <a:bodyPr rot="10800000" wrap="none" anchor="ctr"/>
            <a:lstStyle/>
            <a:p>
              <a:endParaRPr lang="en-US"/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0C50191D-B1F0-4B8C-B7FF-6FA16B06F2D6}"/>
              </a:ext>
            </a:extLst>
          </p:cNvPr>
          <p:cNvSpPr txBox="1"/>
          <p:nvPr/>
        </p:nvSpPr>
        <p:spPr>
          <a:xfrm>
            <a:off x="233695" y="4073371"/>
            <a:ext cx="31964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Less conscious</a:t>
            </a:r>
          </a:p>
          <a:p>
            <a:r>
              <a:rPr lang="en-US" sz="2400" dirty="0"/>
              <a:t>Graph</a:t>
            </a:r>
            <a:endParaRPr lang="en-GB" sz="24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D7F8F23-579C-4FF3-8142-60D9B5F3E5E6}"/>
              </a:ext>
            </a:extLst>
          </p:cNvPr>
          <p:cNvSpPr txBox="1"/>
          <p:nvPr/>
        </p:nvSpPr>
        <p:spPr>
          <a:xfrm>
            <a:off x="233694" y="5261770"/>
            <a:ext cx="31964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Conscious</a:t>
            </a:r>
          </a:p>
          <a:p>
            <a:r>
              <a:rPr lang="en-US" sz="2400" dirty="0"/>
              <a:t>graph</a:t>
            </a:r>
            <a:endParaRPr lang="en-GB" sz="2400" dirty="0"/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F1CA20C1-A44D-43CE-85FC-B5850B2E32C7}"/>
              </a:ext>
            </a:extLst>
          </p:cNvPr>
          <p:cNvCxnSpPr>
            <a:cxnSpLocks/>
          </p:cNvCxnSpPr>
          <p:nvPr/>
        </p:nvCxnSpPr>
        <p:spPr bwMode="auto">
          <a:xfrm>
            <a:off x="1979712" y="5472435"/>
            <a:ext cx="5436604" cy="0"/>
          </a:xfrm>
          <a:prstGeom prst="straightConnector1">
            <a:avLst/>
          </a:prstGeom>
          <a:solidFill>
            <a:schemeClr val="tx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2" name="Oval 1">
            <a:extLst>
              <a:ext uri="{FF2B5EF4-FFF2-40B4-BE49-F238E27FC236}">
                <a16:creationId xmlns:a16="http://schemas.microsoft.com/office/drawing/2014/main" id="{E25E32CA-DB94-47FA-8F2D-FA1561F1115C}"/>
              </a:ext>
            </a:extLst>
          </p:cNvPr>
          <p:cNvSpPr/>
          <p:nvPr/>
        </p:nvSpPr>
        <p:spPr bwMode="auto">
          <a:xfrm>
            <a:off x="6344742" y="4130872"/>
            <a:ext cx="387499" cy="396455"/>
          </a:xfrm>
          <a:prstGeom prst="ellipse">
            <a:avLst/>
          </a:prstGeom>
          <a:solidFill>
            <a:schemeClr val="bg1">
              <a:alpha val="56000"/>
            </a:scheme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Times New Roman" pitchFamily="18" charset="0"/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FD8F6BDE-8583-4B79-A9B1-1292886C8B31}"/>
              </a:ext>
            </a:extLst>
          </p:cNvPr>
          <p:cNvCxnSpPr/>
          <p:nvPr/>
        </p:nvCxnSpPr>
        <p:spPr bwMode="auto">
          <a:xfrm>
            <a:off x="2570870" y="4361947"/>
            <a:ext cx="3960440" cy="0"/>
          </a:xfrm>
          <a:prstGeom prst="straightConnector1">
            <a:avLst/>
          </a:prstGeom>
          <a:solidFill>
            <a:schemeClr val="tx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</p:spTree>
    <p:extLst>
      <p:ext uri="{BB962C8B-B14F-4D97-AF65-F5344CB8AC3E}">
        <p14:creationId xmlns:p14="http://schemas.microsoft.com/office/powerpoint/2010/main" val="194058678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3" descr="72 type wheel - blan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817"/>
          <a:stretch>
            <a:fillRect/>
          </a:stretch>
        </p:blipFill>
        <p:spPr bwMode="auto">
          <a:xfrm>
            <a:off x="2764297" y="260648"/>
            <a:ext cx="6379703" cy="6597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Graphic 19">
            <a:extLst>
              <a:ext uri="{FF2B5EF4-FFF2-40B4-BE49-F238E27FC236}">
                <a16:creationId xmlns:a16="http://schemas.microsoft.com/office/drawing/2014/main" id="{9676C95E-FEB8-40FD-87E1-81D1CDD8B8D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l="14776" t="55872" r="-5951" b="-2624"/>
          <a:stretch/>
        </p:blipFill>
        <p:spPr>
          <a:xfrm rot="18732034">
            <a:off x="-1349020" y="-2255133"/>
            <a:ext cx="6322048" cy="3710268"/>
          </a:xfrm>
          <a:prstGeom prst="rect">
            <a:avLst/>
          </a:prstGeom>
        </p:spPr>
      </p:pic>
      <p:sp>
        <p:nvSpPr>
          <p:cNvPr id="3" name="Rectangle 31"/>
          <p:cNvSpPr txBox="1">
            <a:spLocks noChangeArrowheads="1"/>
          </p:cNvSpPr>
          <p:nvPr/>
        </p:nvSpPr>
        <p:spPr>
          <a:xfrm>
            <a:off x="11480" y="404664"/>
            <a:ext cx="5508104" cy="792088"/>
          </a:xfrm>
          <a:prstGeom prst="rect">
            <a:avLst/>
          </a:prstGeom>
        </p:spPr>
        <p:txBody>
          <a:bodyPr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b="0" kern="0" dirty="0">
                <a:solidFill>
                  <a:schemeClr val="bg1"/>
                </a:solidFill>
                <a:latin typeface="Expert Sans Regular" pitchFamily="34" charset="0"/>
              </a:rPr>
              <a:t>Discovery</a:t>
            </a:r>
          </a:p>
          <a:p>
            <a:pPr eaLnBrk="1" hangingPunct="1"/>
            <a:r>
              <a:rPr lang="en-US" b="0" kern="0" dirty="0">
                <a:solidFill>
                  <a:schemeClr val="bg1"/>
                </a:solidFill>
                <a:latin typeface="Expert Sans Regular" pitchFamily="34" charset="0"/>
              </a:rPr>
              <a:t>Team</a:t>
            </a:r>
          </a:p>
          <a:p>
            <a:pPr eaLnBrk="1" hangingPunct="1"/>
            <a:r>
              <a:rPr lang="en-US" b="0" kern="0" dirty="0">
                <a:solidFill>
                  <a:schemeClr val="bg1"/>
                </a:solidFill>
                <a:latin typeface="Expert Sans Regular" pitchFamily="34" charset="0"/>
              </a:rPr>
              <a:t> Wheel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C50191D-B1F0-4B8C-B7FF-6FA16B06F2D6}"/>
              </a:ext>
            </a:extLst>
          </p:cNvPr>
          <p:cNvSpPr txBox="1"/>
          <p:nvPr/>
        </p:nvSpPr>
        <p:spPr>
          <a:xfrm>
            <a:off x="233695" y="4073371"/>
            <a:ext cx="31964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Accommodating</a:t>
            </a:r>
            <a:endParaRPr lang="en-GB" sz="24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D7F8F23-579C-4FF3-8142-60D9B5F3E5E6}"/>
              </a:ext>
            </a:extLst>
          </p:cNvPr>
          <p:cNvSpPr txBox="1"/>
          <p:nvPr/>
        </p:nvSpPr>
        <p:spPr>
          <a:xfrm>
            <a:off x="233694" y="5261770"/>
            <a:ext cx="31964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Focused</a:t>
            </a:r>
            <a:endParaRPr lang="en-GB" sz="2400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FD8F6BDE-8583-4B79-A9B1-1292886C8B31}"/>
              </a:ext>
            </a:extLst>
          </p:cNvPr>
          <p:cNvCxnSpPr/>
          <p:nvPr/>
        </p:nvCxnSpPr>
        <p:spPr bwMode="auto">
          <a:xfrm>
            <a:off x="2570870" y="4361947"/>
            <a:ext cx="3960440" cy="0"/>
          </a:xfrm>
          <a:prstGeom prst="straightConnector1">
            <a:avLst/>
          </a:prstGeom>
          <a:solidFill>
            <a:schemeClr val="tx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F1CA20C1-A44D-43CE-85FC-B5850B2E32C7}"/>
              </a:ext>
            </a:extLst>
          </p:cNvPr>
          <p:cNvCxnSpPr>
            <a:cxnSpLocks/>
          </p:cNvCxnSpPr>
          <p:nvPr/>
        </p:nvCxnSpPr>
        <p:spPr bwMode="auto">
          <a:xfrm>
            <a:off x="1835696" y="5472435"/>
            <a:ext cx="5328592" cy="20167"/>
          </a:xfrm>
          <a:prstGeom prst="straightConnector1">
            <a:avLst/>
          </a:prstGeom>
          <a:solidFill>
            <a:schemeClr val="tx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8750E130-972A-4255-B004-2FDC51B86B9E}"/>
              </a:ext>
            </a:extLst>
          </p:cNvPr>
          <p:cNvSpPr txBox="1"/>
          <p:nvPr/>
        </p:nvSpPr>
        <p:spPr>
          <a:xfrm>
            <a:off x="233694" y="4674605"/>
            <a:ext cx="31964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Classic</a:t>
            </a:r>
            <a:endParaRPr lang="en-GB" sz="2400" dirty="0"/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A4653D88-C9D8-4AB1-8654-2EA432422FDD}"/>
              </a:ext>
            </a:extLst>
          </p:cNvPr>
          <p:cNvCxnSpPr>
            <a:cxnSpLocks/>
          </p:cNvCxnSpPr>
          <p:nvPr/>
        </p:nvCxnSpPr>
        <p:spPr bwMode="auto">
          <a:xfrm>
            <a:off x="1547664" y="4954696"/>
            <a:ext cx="5328592" cy="20167"/>
          </a:xfrm>
          <a:prstGeom prst="straightConnector1">
            <a:avLst/>
          </a:prstGeom>
          <a:solidFill>
            <a:schemeClr val="tx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</p:spTree>
    <p:extLst>
      <p:ext uri="{BB962C8B-B14F-4D97-AF65-F5344CB8AC3E}">
        <p14:creationId xmlns:p14="http://schemas.microsoft.com/office/powerpoint/2010/main" val="321862988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23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ject 3" descr="preencoded.png">
            <a:extLst>
              <a:ext uri="{FF2B5EF4-FFF2-40B4-BE49-F238E27FC236}">
                <a16:creationId xmlns:a16="http://schemas.microsoft.com/office/drawing/2014/main" id="{B76E2D68-D92B-465D-A388-548360CCF8C4}"/>
              </a:ext>
            </a:extLst>
          </p:cNvPr>
          <p:cNvPicPr>
            <a:picLocks noGrp="1" noChangeAspect="1"/>
          </p:cNvPicPr>
          <p:nvPr/>
        </p:nvPicPr>
        <p:blipFill rotWithShape="1">
          <a:blip r:embed="rId3"/>
          <a:srcRect t="-45874" r="52746" b="-45874"/>
          <a:stretch/>
        </p:blipFill>
        <p:spPr>
          <a:xfrm>
            <a:off x="110346" y="1772816"/>
            <a:ext cx="2483403" cy="5400178"/>
          </a:xfrm>
          <a:prstGeom prst="rect">
            <a:avLst/>
          </a:prstGeom>
          <a:noFill/>
        </p:spPr>
      </p:pic>
      <p:pic>
        <p:nvPicPr>
          <p:cNvPr id="8" name="Object 1" descr="preencoded.png">
            <a:extLst>
              <a:ext uri="{FF2B5EF4-FFF2-40B4-BE49-F238E27FC236}">
                <a16:creationId xmlns:a16="http://schemas.microsoft.com/office/drawing/2014/main" id="{C8AEC2D4-8CCF-4104-892C-D811DB557E8D}"/>
              </a:ext>
            </a:extLst>
          </p:cNvPr>
          <p:cNvPicPr>
            <a:picLocks noGrp="1" noChangeAspect="1"/>
          </p:cNvPicPr>
          <p:nvPr/>
        </p:nvPicPr>
        <p:blipFill>
          <a:blip r:embed="rId4"/>
          <a:srcRect/>
          <a:stretch/>
        </p:blipFill>
        <p:spPr>
          <a:xfrm>
            <a:off x="2269283" y="3810"/>
            <a:ext cx="6737557" cy="6737557"/>
          </a:xfrm>
          <a:prstGeom prst="rect">
            <a:avLst/>
          </a:prstGeom>
          <a:noFill/>
        </p:spPr>
      </p:pic>
      <p:pic>
        <p:nvPicPr>
          <p:cNvPr id="20" name="Graphic 19">
            <a:extLst>
              <a:ext uri="{FF2B5EF4-FFF2-40B4-BE49-F238E27FC236}">
                <a16:creationId xmlns:a16="http://schemas.microsoft.com/office/drawing/2014/main" id="{9676C95E-FEB8-40FD-87E1-81D1CDD8B8D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rcRect l="14776" t="55872" r="-5951" b="-2624"/>
          <a:stretch/>
        </p:blipFill>
        <p:spPr>
          <a:xfrm rot="18732034">
            <a:off x="-1223368" y="-2310814"/>
            <a:ext cx="6322048" cy="4049504"/>
          </a:xfrm>
          <a:prstGeom prst="rect">
            <a:avLst/>
          </a:prstGeom>
        </p:spPr>
      </p:pic>
      <p:sp>
        <p:nvSpPr>
          <p:cNvPr id="3" name="Rectangle 31"/>
          <p:cNvSpPr txBox="1">
            <a:spLocks noChangeArrowheads="1"/>
          </p:cNvSpPr>
          <p:nvPr/>
        </p:nvSpPr>
        <p:spPr>
          <a:xfrm>
            <a:off x="11480" y="116632"/>
            <a:ext cx="5508104" cy="792088"/>
          </a:xfrm>
          <a:prstGeom prst="rect">
            <a:avLst/>
          </a:prstGeom>
        </p:spPr>
        <p:txBody>
          <a:bodyPr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b="0" kern="0" dirty="0">
                <a:solidFill>
                  <a:schemeClr val="bg1"/>
                </a:solidFill>
                <a:latin typeface="Expert Sans Regular" pitchFamily="34" charset="0"/>
              </a:rPr>
              <a:t>Discovery</a:t>
            </a:r>
          </a:p>
          <a:p>
            <a:pPr eaLnBrk="1" hangingPunct="1"/>
            <a:r>
              <a:rPr lang="en-US" b="0" kern="0" dirty="0">
                <a:solidFill>
                  <a:schemeClr val="bg1"/>
                </a:solidFill>
                <a:latin typeface="Expert Sans Regular" pitchFamily="34" charset="0"/>
              </a:rPr>
              <a:t>Team Wheel</a:t>
            </a:r>
          </a:p>
        </p:txBody>
      </p:sp>
    </p:spTree>
    <p:extLst>
      <p:ext uri="{BB962C8B-B14F-4D97-AF65-F5344CB8AC3E}">
        <p14:creationId xmlns:p14="http://schemas.microsoft.com/office/powerpoint/2010/main" val="40029513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phic 9">
            <a:extLst>
              <a:ext uri="{FF2B5EF4-FFF2-40B4-BE49-F238E27FC236}">
                <a16:creationId xmlns:a16="http://schemas.microsoft.com/office/drawing/2014/main" id="{B1686E58-35DD-496E-A176-B42F160856A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 l="6491" t="35150" r="21308"/>
          <a:stretch/>
        </p:blipFill>
        <p:spPr>
          <a:xfrm rot="16200000">
            <a:off x="-1460322" y="1209734"/>
            <a:ext cx="7106576" cy="4581407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sz="quarter" idx="1"/>
          </p:nvPr>
        </p:nvSpPr>
        <p:spPr>
          <a:xfrm>
            <a:off x="-74856" y="1700808"/>
            <a:ext cx="4255087" cy="936104"/>
          </a:xfrm>
        </p:spPr>
        <p:txBody>
          <a:bodyPr/>
          <a:lstStyle/>
          <a:p>
            <a:pPr algn="ctr"/>
            <a:r>
              <a:rPr lang="en-US" sz="3200" b="0" dirty="0" smtClean="0">
                <a:solidFill>
                  <a:schemeClr val="bg1"/>
                </a:solidFill>
              </a:rPr>
              <a:t>Lets break so you can  look through your report </a:t>
            </a:r>
            <a:r>
              <a:rPr lang="en-US" sz="3200" b="0" dirty="0">
                <a:solidFill>
                  <a:schemeClr val="bg1"/>
                </a:solidFill>
              </a:rPr>
              <a:t>- </a:t>
            </a:r>
            <a:r>
              <a:rPr lang="en-US" sz="3200" b="0" dirty="0" smtClean="0">
                <a:solidFill>
                  <a:schemeClr val="bg1"/>
                </a:solidFill>
              </a:rPr>
              <a:t>15 </a:t>
            </a:r>
            <a:r>
              <a:rPr lang="en-US" sz="3200" b="0" dirty="0">
                <a:solidFill>
                  <a:schemeClr val="bg1"/>
                </a:solidFill>
              </a:rPr>
              <a:t>minutes</a:t>
            </a:r>
            <a:endParaRPr lang="en-GB" sz="1600" b="0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4485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E951D86-7947-475B-AC39-A28788930734}"/>
              </a:ext>
            </a:extLst>
          </p:cNvPr>
          <p:cNvSpPr/>
          <p:nvPr/>
        </p:nvSpPr>
        <p:spPr>
          <a:xfrm>
            <a:off x="755576" y="505539"/>
            <a:ext cx="7128792" cy="52976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Posture 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Reverse Chicken x 4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Push your chin. Stretches the back neck muscles and releases areas where we carry stress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Elbow grease</a:t>
            </a:r>
            <a:r>
              <a:rPr lang="en-US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X 5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Fingers on shoulders and make backward circles. Opens chest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Reverse hunch</a:t>
            </a:r>
            <a:r>
              <a:rPr lang="en-US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x 5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Breath in and extend arms upwards</a:t>
            </a: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202358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21720567-94E6-4F1B-95DA-0A6F8D4C491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 l="14776" t="55872" r="-5951" b="-2624"/>
          <a:stretch/>
        </p:blipFill>
        <p:spPr>
          <a:xfrm rot="16200000">
            <a:off x="-1679700" y="703335"/>
            <a:ext cx="7756950" cy="4552380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1EDCA583-5C8C-47F6-A990-BB99F6B98A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1340768"/>
            <a:ext cx="6076950" cy="2232248"/>
          </a:xfrm>
        </p:spPr>
        <p:txBody>
          <a:bodyPr/>
          <a:lstStyle/>
          <a:p>
            <a:r>
              <a:rPr lang="en-GB" b="0" dirty="0" smtClean="0"/>
              <a:t>Welcome back!</a:t>
            </a:r>
            <a:br>
              <a:rPr lang="en-GB" b="0" dirty="0" smtClean="0"/>
            </a:br>
            <a:r>
              <a:rPr lang="en-GB" b="0" dirty="0"/>
              <a:t/>
            </a:r>
            <a:br>
              <a:rPr lang="en-GB" b="0" dirty="0"/>
            </a:br>
            <a:r>
              <a:rPr lang="en-GB" b="0" dirty="0" smtClean="0"/>
              <a:t>What did you think about your profile?</a:t>
            </a:r>
            <a:r>
              <a:rPr lang="en-GB" b="0" dirty="0" smtClean="0">
                <a:solidFill>
                  <a:schemeClr val="bg1"/>
                </a:solidFill>
              </a:rPr>
              <a:t/>
            </a:r>
            <a:br>
              <a:rPr lang="en-GB" b="0" dirty="0" smtClean="0">
                <a:solidFill>
                  <a:schemeClr val="bg1"/>
                </a:solidFill>
              </a:rPr>
            </a:br>
            <a:endParaRPr lang="en-GB" b="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44013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21720567-94E6-4F1B-95DA-0A6F8D4C491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 l="14776" t="55872" r="-5951" b="-2624"/>
          <a:stretch/>
        </p:blipFill>
        <p:spPr>
          <a:xfrm rot="16200000">
            <a:off x="-1679700" y="703335"/>
            <a:ext cx="7756950" cy="4552380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1EDCA583-5C8C-47F6-A990-BB99F6B98A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1340768"/>
            <a:ext cx="6076950" cy="914400"/>
          </a:xfrm>
        </p:spPr>
        <p:txBody>
          <a:bodyPr/>
          <a:lstStyle/>
          <a:p>
            <a:r>
              <a:rPr lang="en-GB" b="0" dirty="0">
                <a:solidFill>
                  <a:schemeClr val="bg1"/>
                </a:solidFill>
              </a:rPr>
              <a:t>Working</a:t>
            </a:r>
            <a:br>
              <a:rPr lang="en-GB" b="0" dirty="0">
                <a:solidFill>
                  <a:schemeClr val="bg1"/>
                </a:solidFill>
              </a:rPr>
            </a:br>
            <a:r>
              <a:rPr lang="en-GB" b="0" dirty="0">
                <a:solidFill>
                  <a:schemeClr val="bg1"/>
                </a:solidFill>
              </a:rPr>
              <a:t>with the profile</a:t>
            </a:r>
          </a:p>
        </p:txBody>
      </p:sp>
    </p:spTree>
    <p:extLst>
      <p:ext uri="{BB962C8B-B14F-4D97-AF65-F5344CB8AC3E}">
        <p14:creationId xmlns:p14="http://schemas.microsoft.com/office/powerpoint/2010/main" val="374598278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raphic 3">
            <a:extLst>
              <a:ext uri="{FF2B5EF4-FFF2-40B4-BE49-F238E27FC236}">
                <a16:creationId xmlns:a16="http://schemas.microsoft.com/office/drawing/2014/main" id="{E30EE687-0CEE-423A-B74A-188B3E5D9B5C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2615565" y="1624303"/>
            <a:ext cx="3912870" cy="3430270"/>
          </a:xfrm>
          <a:prstGeom prst="rect">
            <a:avLst/>
          </a:prstGeom>
        </p:spPr>
      </p:pic>
      <p:sp>
        <p:nvSpPr>
          <p:cNvPr id="3" name="Rounded Rectangle 7">
            <a:extLst>
              <a:ext uri="{FF2B5EF4-FFF2-40B4-BE49-F238E27FC236}">
                <a16:creationId xmlns:a16="http://schemas.microsoft.com/office/drawing/2014/main" id="{3A8905DF-8D97-4381-AA61-88196CE42424}"/>
              </a:ext>
            </a:extLst>
          </p:cNvPr>
          <p:cNvSpPr/>
          <p:nvPr/>
        </p:nvSpPr>
        <p:spPr>
          <a:xfrm>
            <a:off x="666130" y="1412776"/>
            <a:ext cx="7776864" cy="1175965"/>
          </a:xfrm>
          <a:prstGeom prst="roundRect">
            <a:avLst>
              <a:gd name="adj" fmla="val 7178"/>
            </a:avLst>
          </a:prstGeom>
          <a:solidFill>
            <a:sysClr val="window" lastClr="FFFFFF">
              <a:alpha val="70000"/>
            </a:sysClr>
          </a:solidFill>
          <a:ln w="25400" cap="flat" cmpd="sng" algn="ctr">
            <a:solidFill>
              <a:srgbClr val="E7E6E6">
                <a:lumMod val="75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3F66CE4F-F289-4528-A5C9-6631BF66A82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rcRect l="14776" t="55872" r="-5951" b="-2624"/>
          <a:stretch/>
        </p:blipFill>
        <p:spPr>
          <a:xfrm>
            <a:off x="-1044624" y="-1185598"/>
            <a:ext cx="13701996" cy="2668473"/>
          </a:xfrm>
          <a:prstGeom prst="rect">
            <a:avLst/>
          </a:prstGeom>
        </p:spPr>
      </p:pic>
      <p:sp>
        <p:nvSpPr>
          <p:cNvPr id="6" name="Rectangle 4">
            <a:extLst>
              <a:ext uri="{FF2B5EF4-FFF2-40B4-BE49-F238E27FC236}">
                <a16:creationId xmlns:a16="http://schemas.microsoft.com/office/drawing/2014/main" id="{7E8E9D35-40A6-4927-84C2-B7887CA3C5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4627" y="148639"/>
            <a:ext cx="7494745" cy="855166"/>
          </a:xfrm>
          <a:prstGeom prst="rect">
            <a:avLst/>
          </a:prstGeom>
          <a:noFill/>
          <a:ln>
            <a:noFill/>
          </a:ln>
        </p:spPr>
        <p:txBody>
          <a:bodyPr wrap="square" lIns="81631" tIns="42448" rIns="81631" bIns="42448">
            <a:spAutoFit/>
          </a:bodyPr>
          <a:lstStyle>
            <a:lvl1pPr defTabSz="385763" eaLnBrk="0" hangingPunct="0">
              <a:tabLst>
                <a:tab pos="620713" algn="l"/>
                <a:tab pos="1239838" algn="l"/>
                <a:tab pos="1862138" algn="l"/>
              </a:tabLst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1pPr>
            <a:lvl2pPr marL="742950" indent="-285750" defTabSz="385763" eaLnBrk="0" hangingPunct="0">
              <a:tabLst>
                <a:tab pos="620713" algn="l"/>
                <a:tab pos="1239838" algn="l"/>
                <a:tab pos="1862138" algn="l"/>
              </a:tabLst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2pPr>
            <a:lvl3pPr marL="1143000" indent="-228600" defTabSz="385763" eaLnBrk="0" hangingPunct="0">
              <a:tabLst>
                <a:tab pos="620713" algn="l"/>
                <a:tab pos="1239838" algn="l"/>
                <a:tab pos="1862138" algn="l"/>
              </a:tabLst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3pPr>
            <a:lvl4pPr marL="1600200" indent="-228600" defTabSz="385763" eaLnBrk="0" hangingPunct="0">
              <a:tabLst>
                <a:tab pos="620713" algn="l"/>
                <a:tab pos="1239838" algn="l"/>
                <a:tab pos="1862138" algn="l"/>
              </a:tabLst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4pPr>
            <a:lvl5pPr marL="2057400" indent="-228600" defTabSz="385763" eaLnBrk="0" hangingPunct="0">
              <a:tabLst>
                <a:tab pos="620713" algn="l"/>
                <a:tab pos="1239838" algn="l"/>
                <a:tab pos="1862138" algn="l"/>
              </a:tabLst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5pPr>
            <a:lvl6pPr marL="2514600" indent="-228600" defTabSz="385763" eaLnBrk="0" fontAlgn="base" hangingPunct="0">
              <a:spcBef>
                <a:spcPct val="0"/>
              </a:spcBef>
              <a:spcAft>
                <a:spcPct val="0"/>
              </a:spcAft>
              <a:tabLst>
                <a:tab pos="620713" algn="l"/>
                <a:tab pos="1239838" algn="l"/>
                <a:tab pos="1862138" algn="l"/>
              </a:tabLst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6pPr>
            <a:lvl7pPr marL="2971800" indent="-228600" defTabSz="385763" eaLnBrk="0" fontAlgn="base" hangingPunct="0">
              <a:spcBef>
                <a:spcPct val="0"/>
              </a:spcBef>
              <a:spcAft>
                <a:spcPct val="0"/>
              </a:spcAft>
              <a:tabLst>
                <a:tab pos="620713" algn="l"/>
                <a:tab pos="1239838" algn="l"/>
                <a:tab pos="1862138" algn="l"/>
              </a:tabLst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7pPr>
            <a:lvl8pPr marL="3429000" indent="-228600" defTabSz="385763" eaLnBrk="0" fontAlgn="base" hangingPunct="0">
              <a:spcBef>
                <a:spcPct val="0"/>
              </a:spcBef>
              <a:spcAft>
                <a:spcPct val="0"/>
              </a:spcAft>
              <a:tabLst>
                <a:tab pos="620713" algn="l"/>
                <a:tab pos="1239838" algn="l"/>
                <a:tab pos="1862138" algn="l"/>
              </a:tabLst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8pPr>
            <a:lvl9pPr marL="3886200" indent="-228600" defTabSz="385763" eaLnBrk="0" fontAlgn="base" hangingPunct="0">
              <a:spcBef>
                <a:spcPct val="0"/>
              </a:spcBef>
              <a:spcAft>
                <a:spcPct val="0"/>
              </a:spcAft>
              <a:tabLst>
                <a:tab pos="620713" algn="l"/>
                <a:tab pos="1239838" algn="l"/>
                <a:tab pos="1862138" algn="l"/>
              </a:tabLst>
              <a:defRPr sz="1700">
                <a:solidFill>
                  <a:schemeClr val="tx1"/>
                </a:solidFill>
                <a:latin typeface="Arial" charset="0"/>
                <a:cs typeface="Times New Roman" pitchFamily="18" charset="0"/>
              </a:defRPr>
            </a:lvl9pPr>
          </a:lstStyle>
          <a:p>
            <a:pPr algn="ctr" eaLnBrk="1" hangingPunct="1">
              <a:buClr>
                <a:srgbClr val="333399"/>
              </a:buClr>
              <a:buSzPct val="100000"/>
              <a:buFont typeface="Verdana" pitchFamily="34" charset="0"/>
              <a:buNone/>
            </a:pPr>
            <a:r>
              <a:rPr lang="en-GB" altLang="en-US" sz="5000" dirty="0">
                <a:solidFill>
                  <a:schemeClr val="bg1"/>
                </a:solidFill>
                <a:latin typeface="+mj-lt"/>
                <a:cs typeface="Arial" panose="020B0604020202020204" pitchFamily="34" charset="0"/>
              </a:rPr>
              <a:t>Knowing Me</a:t>
            </a:r>
          </a:p>
        </p:txBody>
      </p:sp>
      <p:sp>
        <p:nvSpPr>
          <p:cNvPr id="7" name="Rounded Rectangle 7">
            <a:extLst>
              <a:ext uri="{FF2B5EF4-FFF2-40B4-BE49-F238E27FC236}">
                <a16:creationId xmlns:a16="http://schemas.microsoft.com/office/drawing/2014/main" id="{BD03D36F-2DEE-4F3C-8F89-6C8BEFB506FD}"/>
              </a:ext>
            </a:extLst>
          </p:cNvPr>
          <p:cNvSpPr/>
          <p:nvPr/>
        </p:nvSpPr>
        <p:spPr>
          <a:xfrm>
            <a:off x="652298" y="2767131"/>
            <a:ext cx="7776864" cy="1175965"/>
          </a:xfrm>
          <a:prstGeom prst="roundRect">
            <a:avLst>
              <a:gd name="adj" fmla="val 7178"/>
            </a:avLst>
          </a:prstGeom>
          <a:solidFill>
            <a:sysClr val="window" lastClr="FFFFFF">
              <a:alpha val="70000"/>
            </a:sysClr>
          </a:solidFill>
          <a:ln w="25400" cap="flat" cmpd="sng" algn="ctr">
            <a:solidFill>
              <a:srgbClr val="E7E6E6">
                <a:lumMod val="75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B20B7D6F-527F-4B70-9F98-1DE948D6EEAD}"/>
              </a:ext>
            </a:extLst>
          </p:cNvPr>
          <p:cNvSpPr/>
          <p:nvPr/>
        </p:nvSpPr>
        <p:spPr>
          <a:xfrm>
            <a:off x="683568" y="4121486"/>
            <a:ext cx="7776864" cy="1175965"/>
          </a:xfrm>
          <a:prstGeom prst="roundRect">
            <a:avLst>
              <a:gd name="adj" fmla="val 7178"/>
            </a:avLst>
          </a:prstGeom>
          <a:solidFill>
            <a:sysClr val="window" lastClr="FFFFFF">
              <a:alpha val="70000"/>
            </a:sysClr>
          </a:solidFill>
          <a:ln w="25400" cap="flat" cmpd="sng" algn="ctr">
            <a:solidFill>
              <a:srgbClr val="E7E6E6">
                <a:lumMod val="75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9" name="Rounded Rectangle 7">
            <a:extLst>
              <a:ext uri="{FF2B5EF4-FFF2-40B4-BE49-F238E27FC236}">
                <a16:creationId xmlns:a16="http://schemas.microsoft.com/office/drawing/2014/main" id="{F65C45B8-6DBA-4E33-B762-63D1BFF92928}"/>
              </a:ext>
            </a:extLst>
          </p:cNvPr>
          <p:cNvSpPr/>
          <p:nvPr/>
        </p:nvSpPr>
        <p:spPr>
          <a:xfrm>
            <a:off x="683568" y="5475841"/>
            <a:ext cx="7776864" cy="1175965"/>
          </a:xfrm>
          <a:prstGeom prst="roundRect">
            <a:avLst>
              <a:gd name="adj" fmla="val 7178"/>
            </a:avLst>
          </a:prstGeom>
          <a:solidFill>
            <a:sysClr val="window" lastClr="FFFFFF">
              <a:alpha val="70000"/>
            </a:sysClr>
          </a:solidFill>
          <a:ln w="25400" cap="flat" cmpd="sng" algn="ctr">
            <a:solidFill>
              <a:srgbClr val="E7E6E6">
                <a:lumMod val="75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0" name="Text Box 2">
            <a:extLst>
              <a:ext uri="{FF2B5EF4-FFF2-40B4-BE49-F238E27FC236}">
                <a16:creationId xmlns:a16="http://schemas.microsoft.com/office/drawing/2014/main" id="{BFC88575-09F7-48F0-B792-238A684537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3054" y="1494464"/>
            <a:ext cx="7586318" cy="7848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1" dirty="0">
                <a:solidFill>
                  <a:srgbClr val="425465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Personal Style (page 5)</a:t>
            </a:r>
            <a:r>
              <a:rPr lang="en-GB" sz="1100" b="1" dirty="0">
                <a:solidFill>
                  <a:srgbClr val="425465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three statements  from the overview chapter of my profile that describe me best  are: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Text Box 2">
            <a:extLst>
              <a:ext uri="{FF2B5EF4-FFF2-40B4-BE49-F238E27FC236}">
                <a16:creationId xmlns:a16="http://schemas.microsoft.com/office/drawing/2014/main" id="{459DEB90-849C-422C-AAAD-62ACB8020A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6117" y="2842697"/>
            <a:ext cx="7776864" cy="2812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1" dirty="0">
                <a:solidFill>
                  <a:srgbClr val="425465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Effective Communication (page 10)</a:t>
            </a:r>
            <a:r>
              <a:rPr lang="en-GB" sz="1100" b="1" dirty="0">
                <a:solidFill>
                  <a:srgbClr val="425465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When communicating with me in person or virtually, these three things would help: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2" name="Text Box 2">
            <a:extLst>
              <a:ext uri="{FF2B5EF4-FFF2-40B4-BE49-F238E27FC236}">
                <a16:creationId xmlns:a16="http://schemas.microsoft.com/office/drawing/2014/main" id="{2FAE8626-F802-4215-BD62-3EE875E390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4626" y="5562170"/>
            <a:ext cx="7347774" cy="2812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1" dirty="0">
                <a:solidFill>
                  <a:srgbClr val="425465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Possible Weaknesses &amp; Blind Spots (page 8 / 12)</a:t>
            </a:r>
            <a:r>
              <a:rPr lang="en-GB" sz="1100" b="1" dirty="0">
                <a:solidFill>
                  <a:srgbClr val="425465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These are the top three things I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find challenging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6D1B7AA-C305-4E08-9DF4-B22DE52F8848}"/>
              </a:ext>
            </a:extLst>
          </p:cNvPr>
          <p:cNvSpPr txBox="1"/>
          <p:nvPr/>
        </p:nvSpPr>
        <p:spPr>
          <a:xfrm>
            <a:off x="794283" y="1724785"/>
            <a:ext cx="720080" cy="900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/>
              <a:t>1.</a:t>
            </a:r>
          </a:p>
          <a:p>
            <a:endParaRPr lang="en-US" sz="1050" dirty="0"/>
          </a:p>
          <a:p>
            <a:r>
              <a:rPr lang="en-US" sz="1050" dirty="0"/>
              <a:t>2.</a:t>
            </a:r>
          </a:p>
          <a:p>
            <a:endParaRPr lang="en-US" sz="1050" dirty="0"/>
          </a:p>
          <a:p>
            <a:r>
              <a:rPr lang="en-US" sz="1050" dirty="0"/>
              <a:t>3.</a:t>
            </a:r>
            <a:endParaRPr lang="en-GB" sz="105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E86C8F5-ACF4-4AD6-9B80-14DD777C7E75}"/>
              </a:ext>
            </a:extLst>
          </p:cNvPr>
          <p:cNvSpPr txBox="1"/>
          <p:nvPr/>
        </p:nvSpPr>
        <p:spPr>
          <a:xfrm>
            <a:off x="824626" y="3079140"/>
            <a:ext cx="720080" cy="900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/>
              <a:t>1.</a:t>
            </a:r>
          </a:p>
          <a:p>
            <a:endParaRPr lang="en-US" sz="1050" dirty="0"/>
          </a:p>
          <a:p>
            <a:r>
              <a:rPr lang="en-US" sz="1050" dirty="0"/>
              <a:t>2.</a:t>
            </a:r>
          </a:p>
          <a:p>
            <a:endParaRPr lang="en-US" sz="1050" dirty="0"/>
          </a:p>
          <a:p>
            <a:r>
              <a:rPr lang="en-US" sz="1050" dirty="0"/>
              <a:t>3.</a:t>
            </a:r>
            <a:endParaRPr lang="en-GB" sz="105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EAFB068-B56E-41EA-8014-951D202A4E9A}"/>
              </a:ext>
            </a:extLst>
          </p:cNvPr>
          <p:cNvSpPr txBox="1"/>
          <p:nvPr/>
        </p:nvSpPr>
        <p:spPr>
          <a:xfrm>
            <a:off x="824626" y="4406937"/>
            <a:ext cx="720080" cy="900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/>
              <a:t>1.</a:t>
            </a:r>
          </a:p>
          <a:p>
            <a:endParaRPr lang="en-US" sz="1050" dirty="0"/>
          </a:p>
          <a:p>
            <a:r>
              <a:rPr lang="en-US" sz="1050" dirty="0"/>
              <a:t>2.</a:t>
            </a:r>
          </a:p>
          <a:p>
            <a:endParaRPr lang="en-US" sz="1050" dirty="0"/>
          </a:p>
          <a:p>
            <a:r>
              <a:rPr lang="en-US" sz="1050" dirty="0"/>
              <a:t>3.</a:t>
            </a:r>
            <a:endParaRPr lang="en-GB" sz="105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0500560-A06D-4274-8C6A-55A1CFA8AD24}"/>
              </a:ext>
            </a:extLst>
          </p:cNvPr>
          <p:cNvSpPr txBox="1"/>
          <p:nvPr/>
        </p:nvSpPr>
        <p:spPr>
          <a:xfrm>
            <a:off x="829503" y="5771023"/>
            <a:ext cx="720080" cy="900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/>
              <a:t>1.</a:t>
            </a:r>
          </a:p>
          <a:p>
            <a:endParaRPr lang="en-US" sz="1050" dirty="0"/>
          </a:p>
          <a:p>
            <a:r>
              <a:rPr lang="en-US" sz="1050" dirty="0"/>
              <a:t>2.</a:t>
            </a:r>
          </a:p>
          <a:p>
            <a:endParaRPr lang="en-US" sz="1050" dirty="0"/>
          </a:p>
          <a:p>
            <a:r>
              <a:rPr lang="en-US" sz="1050" dirty="0"/>
              <a:t>3.</a:t>
            </a:r>
            <a:endParaRPr lang="en-GB" sz="1050" dirty="0"/>
          </a:p>
        </p:txBody>
      </p:sp>
      <p:sp>
        <p:nvSpPr>
          <p:cNvPr id="17" name="Text Box 2">
            <a:extLst>
              <a:ext uri="{FF2B5EF4-FFF2-40B4-BE49-F238E27FC236}">
                <a16:creationId xmlns:a16="http://schemas.microsoft.com/office/drawing/2014/main" id="{D622D7D9-48EB-49A9-BCAD-5FD96C118A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7218" y="4150263"/>
            <a:ext cx="6777110" cy="2812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1" dirty="0">
                <a:solidFill>
                  <a:srgbClr val="425465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Strengths &amp; Value to the Team (page 7) </a:t>
            </a:r>
            <a:r>
              <a:rPr lang="en-GB" sz="1100" b="1" dirty="0">
                <a:solidFill>
                  <a:srgbClr val="425465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</a:t>
            </a:r>
            <a:r>
              <a:rPr lang="en-GB" sz="1200" dirty="0">
                <a:latin typeface="Calibri" panose="020F0502020204030204" pitchFamily="34" charset="0"/>
                <a:cs typeface="Times New Roman" panose="02020603050405020304" pitchFamily="18" charset="0"/>
              </a:rPr>
              <a:t>These are the top three gifts I bring  to this team and why:</a:t>
            </a:r>
          </a:p>
        </p:txBody>
      </p:sp>
    </p:spTree>
    <p:extLst>
      <p:ext uri="{BB962C8B-B14F-4D97-AF65-F5344CB8AC3E}">
        <p14:creationId xmlns:p14="http://schemas.microsoft.com/office/powerpoint/2010/main" val="382624978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35B6FA3-F32C-4F90-A208-5091B6F0AEC4}"/>
              </a:ext>
            </a:extLst>
          </p:cNvPr>
          <p:cNvSpPr/>
          <p:nvPr/>
        </p:nvSpPr>
        <p:spPr>
          <a:xfrm>
            <a:off x="827584" y="1132858"/>
            <a:ext cx="6318448" cy="45922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3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Turning heads</a:t>
            </a:r>
            <a:r>
              <a:rPr lang="en-US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x 3 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Imaginary eyes in your head – eyes look over your opposite shoulder. This stretches 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3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Cossacks x</a:t>
            </a:r>
            <a:r>
              <a:rPr lang="en-US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5 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Arm over arm keep watch by belly button and rotate trunk. Stretching thoracis spine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195806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4572000" y="3392630"/>
            <a:ext cx="4572000" cy="3501849"/>
          </a:xfrm>
          <a:prstGeom prst="rect">
            <a:avLst/>
          </a:prstGeom>
          <a:solidFill>
            <a:srgbClr val="FDCA4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/>
          <p:cNvSpPr/>
          <p:nvPr/>
        </p:nvSpPr>
        <p:spPr>
          <a:xfrm>
            <a:off x="-1" y="3447240"/>
            <a:ext cx="4572000" cy="3438144"/>
          </a:xfrm>
          <a:prstGeom prst="rect">
            <a:avLst/>
          </a:prstGeom>
          <a:solidFill>
            <a:srgbClr val="8BA40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/>
          <p:cNvSpPr/>
          <p:nvPr/>
        </p:nvSpPr>
        <p:spPr>
          <a:xfrm>
            <a:off x="-30158" y="0"/>
            <a:ext cx="4631199" cy="3438144"/>
          </a:xfrm>
          <a:prstGeom prst="rect">
            <a:avLst/>
          </a:prstGeom>
          <a:solidFill>
            <a:srgbClr val="0072B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/>
          <p:cNvSpPr/>
          <p:nvPr/>
        </p:nvSpPr>
        <p:spPr>
          <a:xfrm>
            <a:off x="4572000" y="0"/>
            <a:ext cx="4572000" cy="3438144"/>
          </a:xfrm>
          <a:prstGeom prst="rect">
            <a:avLst/>
          </a:prstGeom>
          <a:solidFill>
            <a:srgbClr val="B71A1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" name="Picture 7" descr="C:\Documents and Settings\jmorleyhill\My Documents\Version Cue\Graphic Images0001\documents\en_GB\001_wheels\001_0002_4Type Wheel blank_enGB.png">
            <a:extLst>
              <a:ext uri="{FF2B5EF4-FFF2-40B4-BE49-F238E27FC236}">
                <a16:creationId xmlns:a16="http://schemas.microsoft.com/office/drawing/2014/main" id="{F63CA93B-E554-4ECA-A412-07E7A939B7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800000">
            <a:off x="2166024" y="1062276"/>
            <a:ext cx="4751640" cy="4751640"/>
          </a:xfrm>
          <a:prstGeom prst="rect">
            <a:avLst/>
          </a:prstGeom>
          <a:noFill/>
        </p:spPr>
      </p:pic>
      <p:cxnSp>
        <p:nvCxnSpPr>
          <p:cNvPr id="40" name="Straight Connector 39"/>
          <p:cNvCxnSpPr/>
          <p:nvPr/>
        </p:nvCxnSpPr>
        <p:spPr>
          <a:xfrm rot="10800000" flipH="1">
            <a:off x="0" y="3429000"/>
            <a:ext cx="914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9" name="Picture 7" descr="C:\Documents and Settings\jmorleyhill\My Documents\Version Cue\Graphic Images0001\documents\en_GB\001_wheels\001_0002_4Type Wheel blank_enGB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6179" y="1053180"/>
            <a:ext cx="4751640" cy="4751640"/>
          </a:xfrm>
          <a:prstGeom prst="rect">
            <a:avLst/>
          </a:prstGeom>
          <a:noFill/>
        </p:spPr>
      </p:pic>
      <p:sp>
        <p:nvSpPr>
          <p:cNvPr id="10" name="Text Box 2">
            <a:extLst>
              <a:ext uri="{FF2B5EF4-FFF2-40B4-BE49-F238E27FC236}">
                <a16:creationId xmlns:a16="http://schemas.microsoft.com/office/drawing/2014/main" id="{ECC7B889-1504-4006-A6C7-CC6C19E14D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5556" y="-4823"/>
            <a:ext cx="7992888" cy="1569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5" rIns="91431" bIns="45715">
            <a:spAutoFit/>
          </a:bodyPr>
          <a:lstStyle>
            <a:lvl1pPr defTabSz="863600" eaLnBrk="0" hangingPunct="0">
              <a:defRPr sz="1700">
                <a:solidFill>
                  <a:schemeClr val="tx1"/>
                </a:solidFill>
                <a:latin typeface="Arial" pitchFamily="34" charset="0"/>
                <a:cs typeface="Times New Roman" pitchFamily="18" charset="0"/>
              </a:defRPr>
            </a:lvl1pPr>
            <a:lvl2pPr marL="742950" indent="-285750" defTabSz="863600" eaLnBrk="0" hangingPunct="0">
              <a:defRPr sz="1700">
                <a:solidFill>
                  <a:schemeClr val="tx1"/>
                </a:solidFill>
                <a:latin typeface="Arial" pitchFamily="34" charset="0"/>
                <a:cs typeface="Times New Roman" pitchFamily="18" charset="0"/>
              </a:defRPr>
            </a:lvl2pPr>
            <a:lvl3pPr marL="1143000" indent="-228600" defTabSz="863600" eaLnBrk="0" hangingPunct="0">
              <a:defRPr sz="1700">
                <a:solidFill>
                  <a:schemeClr val="tx1"/>
                </a:solidFill>
                <a:latin typeface="Arial" pitchFamily="34" charset="0"/>
                <a:cs typeface="Times New Roman" pitchFamily="18" charset="0"/>
              </a:defRPr>
            </a:lvl3pPr>
            <a:lvl4pPr marL="1600200" indent="-228600" defTabSz="863600" eaLnBrk="0" hangingPunct="0">
              <a:defRPr sz="1700">
                <a:solidFill>
                  <a:schemeClr val="tx1"/>
                </a:solidFill>
                <a:latin typeface="Arial" pitchFamily="34" charset="0"/>
                <a:cs typeface="Times New Roman" pitchFamily="18" charset="0"/>
              </a:defRPr>
            </a:lvl4pPr>
            <a:lvl5pPr marL="2057400" indent="-228600" defTabSz="863600" eaLnBrk="0" hangingPunct="0">
              <a:defRPr sz="1700">
                <a:solidFill>
                  <a:schemeClr val="tx1"/>
                </a:solidFill>
                <a:latin typeface="Arial" pitchFamily="34" charset="0"/>
                <a:cs typeface="Times New Roman" pitchFamily="18" charset="0"/>
              </a:defRPr>
            </a:lvl5pPr>
            <a:lvl6pPr marL="2514600" indent="-228600" defTabSz="863600" eaLnBrk="0" fontAlgn="base" hangingPunct="0">
              <a:spcBef>
                <a:spcPct val="0"/>
              </a:spcBef>
              <a:spcAft>
                <a:spcPct val="0"/>
              </a:spcAft>
              <a:defRPr sz="1700">
                <a:solidFill>
                  <a:schemeClr val="tx1"/>
                </a:solidFill>
                <a:latin typeface="Arial" pitchFamily="34" charset="0"/>
                <a:cs typeface="Times New Roman" pitchFamily="18" charset="0"/>
              </a:defRPr>
            </a:lvl6pPr>
            <a:lvl7pPr marL="2971800" indent="-228600" defTabSz="863600" eaLnBrk="0" fontAlgn="base" hangingPunct="0">
              <a:spcBef>
                <a:spcPct val="0"/>
              </a:spcBef>
              <a:spcAft>
                <a:spcPct val="0"/>
              </a:spcAft>
              <a:defRPr sz="1700">
                <a:solidFill>
                  <a:schemeClr val="tx1"/>
                </a:solidFill>
                <a:latin typeface="Arial" pitchFamily="34" charset="0"/>
                <a:cs typeface="Times New Roman" pitchFamily="18" charset="0"/>
              </a:defRPr>
            </a:lvl7pPr>
            <a:lvl8pPr marL="3429000" indent="-228600" defTabSz="863600" eaLnBrk="0" fontAlgn="base" hangingPunct="0">
              <a:spcBef>
                <a:spcPct val="0"/>
              </a:spcBef>
              <a:spcAft>
                <a:spcPct val="0"/>
              </a:spcAft>
              <a:defRPr sz="1700">
                <a:solidFill>
                  <a:schemeClr val="tx1"/>
                </a:solidFill>
                <a:latin typeface="Arial" pitchFamily="34" charset="0"/>
                <a:cs typeface="Times New Roman" pitchFamily="18" charset="0"/>
              </a:defRPr>
            </a:lvl8pPr>
            <a:lvl9pPr marL="3886200" indent="-228600" defTabSz="863600" eaLnBrk="0" fontAlgn="base" hangingPunct="0">
              <a:spcBef>
                <a:spcPct val="0"/>
              </a:spcBef>
              <a:spcAft>
                <a:spcPct val="0"/>
              </a:spcAft>
              <a:defRPr sz="1700">
                <a:solidFill>
                  <a:schemeClr val="tx1"/>
                </a:solidFill>
                <a:latin typeface="Arial" pitchFamily="34" charset="0"/>
                <a:cs typeface="Times New Roman" pitchFamily="18" charset="0"/>
              </a:defRPr>
            </a:lvl9pPr>
          </a:lstStyle>
          <a:p>
            <a:r>
              <a:rPr lang="en-GB" sz="4800" dirty="0">
                <a:solidFill>
                  <a:schemeClr val="bg1"/>
                </a:solidFill>
                <a:latin typeface="Expert Sans Regular" pitchFamily="34" charset="0"/>
              </a:rPr>
              <a:t>When Communicating with…</a:t>
            </a:r>
          </a:p>
          <a:p>
            <a:endParaRPr lang="en-US" sz="4800" dirty="0">
              <a:solidFill>
                <a:schemeClr val="bg1"/>
              </a:solidFill>
              <a:latin typeface="Expert Sans Regular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004768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BAC2AD6F-EF17-4DFE-91D6-68CD8281C88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 l="6491" t="35150" r="21308"/>
          <a:stretch/>
        </p:blipFill>
        <p:spPr>
          <a:xfrm flipH="1">
            <a:off x="-142487" y="-490934"/>
            <a:ext cx="11233247" cy="1998278"/>
          </a:xfrm>
          <a:prstGeom prst="rect">
            <a:avLst/>
          </a:prstGeom>
        </p:spPr>
      </p:pic>
      <p:pic>
        <p:nvPicPr>
          <p:cNvPr id="56326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30224" y="2743011"/>
            <a:ext cx="3662304" cy="34943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6323" name="Rectangle 10"/>
          <p:cNvSpPr>
            <a:spLocks noGrp="1" noChangeArrowheads="1"/>
          </p:cNvSpPr>
          <p:nvPr>
            <p:ph type="title" idx="4294967295"/>
          </p:nvPr>
        </p:nvSpPr>
        <p:spPr>
          <a:xfrm>
            <a:off x="107504" y="320243"/>
            <a:ext cx="6170479" cy="598064"/>
          </a:xfrm>
          <a:noFill/>
        </p:spPr>
        <p:txBody>
          <a:bodyPr/>
          <a:lstStyle/>
          <a:p>
            <a:pPr algn="l" eaLnBrk="1" hangingPunct="1"/>
            <a:r>
              <a:rPr lang="en-US" sz="3386" b="0" dirty="0">
                <a:solidFill>
                  <a:schemeClr val="bg1"/>
                </a:solidFill>
              </a:rPr>
              <a:t>Fiery Red Energy:</a:t>
            </a:r>
          </a:p>
        </p:txBody>
      </p:sp>
      <p:sp>
        <p:nvSpPr>
          <p:cNvPr id="2063373" name="Text Box 13"/>
          <p:cNvSpPr txBox="1">
            <a:spLocks noChangeArrowheads="1"/>
          </p:cNvSpPr>
          <p:nvPr/>
        </p:nvSpPr>
        <p:spPr bwMode="auto">
          <a:xfrm>
            <a:off x="6245191" y="2115606"/>
            <a:ext cx="2587132" cy="11639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1434" tIns="45717" rIns="91434" bIns="45717">
            <a:spAutoFit/>
          </a:bodyPr>
          <a:lstStyle/>
          <a:p>
            <a:pPr defTabSz="913862" eaLnBrk="0" hangingPunct="0">
              <a:spcBef>
                <a:spcPct val="20000"/>
              </a:spcBef>
            </a:pPr>
            <a:r>
              <a:rPr lang="en-GB" sz="2011" b="1" dirty="0">
                <a:solidFill>
                  <a:schemeClr val="bg2"/>
                </a:solidFill>
              </a:rPr>
              <a:t>Do…</a:t>
            </a:r>
          </a:p>
          <a:p>
            <a:pPr defTabSz="913862" eaLnBrk="0" hangingPunct="0">
              <a:spcBef>
                <a:spcPct val="20000"/>
              </a:spcBef>
            </a:pPr>
            <a:r>
              <a:rPr lang="en-GB" sz="1376" dirty="0"/>
              <a:t>be direct &amp; to the point</a:t>
            </a:r>
          </a:p>
          <a:p>
            <a:pPr defTabSz="913862" eaLnBrk="0" hangingPunct="0">
              <a:spcBef>
                <a:spcPct val="20000"/>
              </a:spcBef>
            </a:pPr>
            <a:r>
              <a:rPr lang="en-GB" sz="1376" dirty="0"/>
              <a:t>focus on results and objectives</a:t>
            </a:r>
          </a:p>
          <a:p>
            <a:pPr defTabSz="913862" eaLnBrk="0" hangingPunct="0">
              <a:spcBef>
                <a:spcPct val="20000"/>
              </a:spcBef>
            </a:pPr>
            <a:r>
              <a:rPr lang="en-GB" sz="1376" dirty="0"/>
              <a:t>keep it pacey</a:t>
            </a:r>
          </a:p>
        </p:txBody>
      </p:sp>
      <p:sp>
        <p:nvSpPr>
          <p:cNvPr id="2063374" name="Text Box 14"/>
          <p:cNvSpPr txBox="1">
            <a:spLocks noChangeArrowheads="1"/>
          </p:cNvSpPr>
          <p:nvPr/>
        </p:nvSpPr>
        <p:spPr bwMode="auto">
          <a:xfrm>
            <a:off x="1025154" y="5051673"/>
            <a:ext cx="1905070" cy="11639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1434" tIns="45717" rIns="91434" bIns="45717">
            <a:spAutoFit/>
          </a:bodyPr>
          <a:lstStyle/>
          <a:p>
            <a:pPr algn="r" defTabSz="913862" eaLnBrk="0" hangingPunct="0">
              <a:spcBef>
                <a:spcPct val="20000"/>
              </a:spcBef>
            </a:pPr>
            <a:r>
              <a:rPr lang="en-GB" sz="2011" b="1" dirty="0">
                <a:solidFill>
                  <a:srgbClr val="6F9C12"/>
                </a:solidFill>
              </a:rPr>
              <a:t>Don’t…</a:t>
            </a:r>
          </a:p>
          <a:p>
            <a:pPr algn="r" defTabSz="913862" eaLnBrk="0" hangingPunct="0">
              <a:spcBef>
                <a:spcPct val="20000"/>
              </a:spcBef>
            </a:pPr>
            <a:r>
              <a:rPr lang="en-GB" sz="1376" dirty="0"/>
              <a:t>hesitate or waffle</a:t>
            </a:r>
          </a:p>
          <a:p>
            <a:pPr algn="r" defTabSz="913862" eaLnBrk="0" hangingPunct="0">
              <a:spcBef>
                <a:spcPct val="20000"/>
              </a:spcBef>
            </a:pPr>
            <a:r>
              <a:rPr lang="en-GB" sz="1376" dirty="0"/>
              <a:t>focus on feelings</a:t>
            </a:r>
          </a:p>
          <a:p>
            <a:pPr algn="r" defTabSz="913862" eaLnBrk="0" hangingPunct="0">
              <a:spcBef>
                <a:spcPct val="20000"/>
              </a:spcBef>
            </a:pPr>
            <a:r>
              <a:rPr lang="en-GB" sz="1376" dirty="0"/>
              <a:t>try to take over</a:t>
            </a:r>
          </a:p>
        </p:txBody>
      </p:sp>
    </p:spTree>
    <p:extLst>
      <p:ext uri="{BB962C8B-B14F-4D97-AF65-F5344CB8AC3E}">
        <p14:creationId xmlns:p14="http://schemas.microsoft.com/office/powerpoint/2010/main" val="1666253501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633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633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3373" grpId="0"/>
      <p:bldP spid="2063374" grpId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rc 4"/>
          <p:cNvSpPr>
            <a:spLocks/>
          </p:cNvSpPr>
          <p:nvPr/>
        </p:nvSpPr>
        <p:spPr bwMode="auto">
          <a:xfrm rot="10800000">
            <a:off x="-5725144" y="0"/>
            <a:ext cx="14899434" cy="9045624"/>
          </a:xfrm>
          <a:custGeom>
            <a:avLst/>
            <a:gdLst>
              <a:gd name="T0" fmla="*/ 0 w 21600"/>
              <a:gd name="T1" fmla="*/ 0 h 21600"/>
              <a:gd name="T2" fmla="*/ 0 w 21600"/>
              <a:gd name="T3" fmla="*/ 0 h 21600"/>
              <a:gd name="T4" fmla="*/ 0 w 21600"/>
              <a:gd name="T5" fmla="*/ 0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solidFill>
            <a:srgbClr val="DA2E37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 sz="1905"/>
          </a:p>
        </p:txBody>
      </p:sp>
      <p:sp>
        <p:nvSpPr>
          <p:cNvPr id="16589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051720" y="1708886"/>
            <a:ext cx="5617773" cy="2813926"/>
          </a:xfrm>
        </p:spPr>
        <p:txBody>
          <a:bodyPr/>
          <a:lstStyle/>
          <a:p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FontTx/>
              <a:buNone/>
            </a:pPr>
            <a:r>
              <a:rPr lang="en-US" sz="7200" b="1" i="1" dirty="0">
                <a:solidFill>
                  <a:schemeClr val="bg1"/>
                </a:solidFill>
                <a:latin typeface="Expert Sans Regular" pitchFamily="34" charset="0"/>
                <a:cs typeface="Arial" pitchFamily="34" charset="0"/>
              </a:rPr>
              <a:t>	BE BRIEF</a:t>
            </a:r>
          </a:p>
          <a:p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FontTx/>
              <a:buNone/>
            </a:pPr>
            <a:r>
              <a:rPr lang="en-US" sz="7200" b="1" i="1" dirty="0">
                <a:solidFill>
                  <a:schemeClr val="bg1"/>
                </a:solidFill>
                <a:latin typeface="Expert Sans Regular" pitchFamily="34" charset="0"/>
                <a:cs typeface="Arial" pitchFamily="34" charset="0"/>
              </a:rPr>
              <a:t>BE BRIGHT</a:t>
            </a:r>
          </a:p>
          <a:p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FontTx/>
              <a:buNone/>
            </a:pPr>
            <a:r>
              <a:rPr lang="en-US" sz="7200" b="1" i="1" dirty="0">
                <a:solidFill>
                  <a:schemeClr val="bg1"/>
                </a:solidFill>
                <a:latin typeface="Expert Sans Regular" pitchFamily="34" charset="0"/>
                <a:cs typeface="Arial" pitchFamily="34" charset="0"/>
              </a:rPr>
              <a:t> BE GONE!</a:t>
            </a:r>
            <a:endParaRPr lang="en-GB" sz="7200" b="1" dirty="0">
              <a:solidFill>
                <a:schemeClr val="bg1"/>
              </a:solidFill>
              <a:latin typeface="Expert Sans Regular" pitchFamily="34" charset="0"/>
            </a:endParaRPr>
          </a:p>
          <a:p>
            <a:pPr marL="0" indent="0" algn="ctr">
              <a:lnSpc>
                <a:spcPct val="90000"/>
              </a:lnSpc>
              <a:buNone/>
            </a:pPr>
            <a:endParaRPr lang="en-GB" sz="7200" b="1" dirty="0">
              <a:solidFill>
                <a:schemeClr val="bg1"/>
              </a:solidFill>
              <a:latin typeface="Expert Sans Regular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137370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658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658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8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658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5890" grpId="0" build="p" autoUpdateAnimBg="0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3765EA31-7E27-4EC7-941F-82CC79F896E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 l="6491" t="35150" r="21308"/>
          <a:stretch/>
        </p:blipFill>
        <p:spPr>
          <a:xfrm flipH="1">
            <a:off x="-142487" y="-490934"/>
            <a:ext cx="11233247" cy="1998278"/>
          </a:xfrm>
          <a:prstGeom prst="rect">
            <a:avLst/>
          </a:prstGeom>
        </p:spPr>
      </p:pic>
      <p:pic>
        <p:nvPicPr>
          <p:cNvPr id="57350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1840" y="2429465"/>
            <a:ext cx="3662304" cy="34943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7347" name="Rectangle 10"/>
          <p:cNvSpPr>
            <a:spLocks noGrp="1" noChangeArrowheads="1"/>
          </p:cNvSpPr>
          <p:nvPr>
            <p:ph type="title" idx="4294967295"/>
          </p:nvPr>
        </p:nvSpPr>
        <p:spPr>
          <a:xfrm>
            <a:off x="28004" y="217476"/>
            <a:ext cx="6466151" cy="598064"/>
          </a:xfrm>
          <a:noFill/>
        </p:spPr>
        <p:txBody>
          <a:bodyPr/>
          <a:lstStyle/>
          <a:p>
            <a:pPr eaLnBrk="1" hangingPunct="1"/>
            <a:r>
              <a:rPr lang="en-US" sz="3386" b="0" dirty="0">
                <a:solidFill>
                  <a:schemeClr val="bg1"/>
                </a:solidFill>
              </a:rPr>
              <a:t>Earth Green Energy</a:t>
            </a:r>
          </a:p>
        </p:txBody>
      </p:sp>
      <p:sp>
        <p:nvSpPr>
          <p:cNvPr id="2057231" name="Text Box 15"/>
          <p:cNvSpPr txBox="1">
            <a:spLocks noChangeArrowheads="1"/>
          </p:cNvSpPr>
          <p:nvPr/>
        </p:nvSpPr>
        <p:spPr bwMode="auto">
          <a:xfrm>
            <a:off x="-142487" y="4783847"/>
            <a:ext cx="3494425" cy="11639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91434" tIns="45717" rIns="91434" bIns="45717">
            <a:spAutoFit/>
          </a:bodyPr>
          <a:lstStyle/>
          <a:p>
            <a:pPr algn="r" defTabSz="913862" eaLnBrk="0" hangingPunct="0">
              <a:spcBef>
                <a:spcPct val="20000"/>
              </a:spcBef>
            </a:pPr>
            <a:r>
              <a:rPr lang="en-GB" sz="2011" b="1" dirty="0">
                <a:solidFill>
                  <a:srgbClr val="6F9C12"/>
                </a:solidFill>
              </a:rPr>
              <a:t>Do…</a:t>
            </a:r>
          </a:p>
          <a:p>
            <a:pPr algn="r" defTabSz="913862" eaLnBrk="0" hangingPunct="0">
              <a:spcBef>
                <a:spcPct val="20000"/>
              </a:spcBef>
            </a:pPr>
            <a:r>
              <a:rPr lang="en-GB" sz="1376" dirty="0"/>
              <a:t>be patient &amp; supportive</a:t>
            </a:r>
          </a:p>
          <a:p>
            <a:pPr algn="r" defTabSz="913862" eaLnBrk="0" hangingPunct="0">
              <a:spcBef>
                <a:spcPct val="20000"/>
              </a:spcBef>
            </a:pPr>
            <a:r>
              <a:rPr lang="en-GB" sz="1376" dirty="0"/>
              <a:t>slow down &amp; work at my pace</a:t>
            </a:r>
          </a:p>
          <a:p>
            <a:pPr algn="r" defTabSz="913862" eaLnBrk="0" hangingPunct="0">
              <a:spcBef>
                <a:spcPct val="20000"/>
              </a:spcBef>
            </a:pPr>
            <a:r>
              <a:rPr lang="en-GB" sz="1376" dirty="0"/>
              <a:t>ask my opinion &amp; give me time to answer</a:t>
            </a:r>
          </a:p>
        </p:txBody>
      </p:sp>
      <p:sp>
        <p:nvSpPr>
          <p:cNvPr id="2057232" name="Text Box 16"/>
          <p:cNvSpPr txBox="1">
            <a:spLocks noChangeArrowheads="1"/>
          </p:cNvSpPr>
          <p:nvPr/>
        </p:nvSpPr>
        <p:spPr bwMode="auto">
          <a:xfrm>
            <a:off x="6415059" y="1714429"/>
            <a:ext cx="2770548" cy="137562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91434" tIns="45717" rIns="91434" bIns="45717">
            <a:spAutoFit/>
          </a:bodyPr>
          <a:lstStyle/>
          <a:p>
            <a:pPr defTabSz="913862" eaLnBrk="0" hangingPunct="0">
              <a:spcBef>
                <a:spcPct val="20000"/>
              </a:spcBef>
            </a:pPr>
            <a:r>
              <a:rPr lang="en-GB" sz="2011" b="1" dirty="0">
                <a:solidFill>
                  <a:srgbClr val="C00000"/>
                </a:solidFill>
              </a:rPr>
              <a:t>Don’t…</a:t>
            </a:r>
          </a:p>
          <a:p>
            <a:pPr defTabSz="913862" eaLnBrk="0" hangingPunct="0">
              <a:spcBef>
                <a:spcPct val="20000"/>
              </a:spcBef>
            </a:pPr>
            <a:r>
              <a:rPr lang="en-GB" sz="1376" dirty="0"/>
              <a:t>take advantage of my good nature</a:t>
            </a:r>
          </a:p>
          <a:p>
            <a:pPr defTabSz="913862" eaLnBrk="0" hangingPunct="0">
              <a:spcBef>
                <a:spcPct val="20000"/>
              </a:spcBef>
            </a:pPr>
            <a:r>
              <a:rPr lang="en-GB" sz="1376" dirty="0"/>
              <a:t>push me to make quick decisions</a:t>
            </a:r>
          </a:p>
          <a:p>
            <a:pPr defTabSz="913862" eaLnBrk="0" hangingPunct="0">
              <a:spcBef>
                <a:spcPct val="20000"/>
              </a:spcBef>
            </a:pPr>
            <a:r>
              <a:rPr lang="en-GB" sz="1376" dirty="0"/>
              <a:t>spring last minute surprises</a:t>
            </a:r>
          </a:p>
        </p:txBody>
      </p:sp>
    </p:spTree>
    <p:extLst>
      <p:ext uri="{BB962C8B-B14F-4D97-AF65-F5344CB8AC3E}">
        <p14:creationId xmlns:p14="http://schemas.microsoft.com/office/powerpoint/2010/main" val="1439732149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57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57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7231" grpId="0"/>
      <p:bldP spid="2057232" grpId="0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 bwMode="auto">
          <a:xfrm>
            <a:off x="-612576" y="6021288"/>
            <a:ext cx="10729192" cy="1031429"/>
          </a:xfrm>
          <a:prstGeom prst="rect">
            <a:avLst/>
          </a:prstGeom>
          <a:solidFill>
            <a:schemeClr val="bg1"/>
          </a:solidFill>
          <a:ln w="12700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Times New Roman" pitchFamily="18" charset="0"/>
            </a:endParaRPr>
          </a:p>
        </p:txBody>
      </p:sp>
      <p:sp>
        <p:nvSpPr>
          <p:cNvPr id="3" name="Arc 7"/>
          <p:cNvSpPr>
            <a:spLocks/>
          </p:cNvSpPr>
          <p:nvPr/>
        </p:nvSpPr>
        <p:spPr bwMode="auto">
          <a:xfrm rot="10800000" flipH="1" flipV="1">
            <a:off x="0" y="-2547664"/>
            <a:ext cx="13717016" cy="9405664"/>
          </a:xfrm>
          <a:custGeom>
            <a:avLst/>
            <a:gdLst>
              <a:gd name="T0" fmla="*/ 0 w 21600"/>
              <a:gd name="T1" fmla="*/ 0 h 21600"/>
              <a:gd name="T2" fmla="*/ 0 w 21600"/>
              <a:gd name="T3" fmla="*/ 0 h 21600"/>
              <a:gd name="T4" fmla="*/ 0 w 21600"/>
              <a:gd name="T5" fmla="*/ 0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solidFill>
            <a:srgbClr val="81B733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 sz="1905"/>
          </a:p>
        </p:txBody>
      </p:sp>
      <p:sp>
        <p:nvSpPr>
          <p:cNvPr id="16793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835696" y="2420888"/>
            <a:ext cx="5617773" cy="2057947"/>
          </a:xfrm>
        </p:spPr>
        <p:txBody>
          <a:bodyPr/>
          <a:lstStyle/>
          <a:p>
            <a:pPr algn="ctr">
              <a:lnSpc>
                <a:spcPct val="90000"/>
              </a:lnSpc>
              <a:buFontTx/>
              <a:buNone/>
            </a:pPr>
            <a:r>
              <a:rPr lang="en-US" sz="6561" b="1" i="1" dirty="0">
                <a:solidFill>
                  <a:schemeClr val="bg1"/>
                </a:solidFill>
                <a:latin typeface="Expert Sans Regular" pitchFamily="34" charset="0"/>
                <a:cs typeface="Arial" pitchFamily="34" charset="0"/>
              </a:rPr>
              <a:t>	SHOW ME YOU CARE!</a:t>
            </a:r>
            <a:endParaRPr lang="en-GB" sz="6561" dirty="0">
              <a:solidFill>
                <a:schemeClr val="bg1"/>
              </a:solidFill>
              <a:latin typeface="Expert Sans Regular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320422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67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7938" grpId="0" build="p" autoUpdateAnimBg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88744839-061C-4322-9922-F4034CEB381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 l="6491" t="35150" r="21308"/>
          <a:stretch/>
        </p:blipFill>
        <p:spPr>
          <a:xfrm flipH="1">
            <a:off x="-142487" y="-490934"/>
            <a:ext cx="11233247" cy="1998278"/>
          </a:xfrm>
          <a:prstGeom prst="rect">
            <a:avLst/>
          </a:prstGeom>
        </p:spPr>
      </p:pic>
      <p:pic>
        <p:nvPicPr>
          <p:cNvPr id="58374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40848" y="2202488"/>
            <a:ext cx="3662304" cy="34943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8371" name="Rectangle 10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422480"/>
            <a:ext cx="7003737" cy="598064"/>
          </a:xfrm>
          <a:noFill/>
        </p:spPr>
        <p:txBody>
          <a:bodyPr/>
          <a:lstStyle/>
          <a:p>
            <a:pPr eaLnBrk="1" hangingPunct="1"/>
            <a:r>
              <a:rPr lang="en-US" sz="3386" dirty="0">
                <a:solidFill>
                  <a:schemeClr val="bg1"/>
                </a:solidFill>
              </a:rPr>
              <a:t>Sunshine Yellow Energy</a:t>
            </a:r>
          </a:p>
        </p:txBody>
      </p:sp>
      <p:sp>
        <p:nvSpPr>
          <p:cNvPr id="2061325" name="Text Box 13"/>
          <p:cNvSpPr txBox="1">
            <a:spLocks noChangeArrowheads="1"/>
          </p:cNvSpPr>
          <p:nvPr/>
        </p:nvSpPr>
        <p:spPr bwMode="auto">
          <a:xfrm>
            <a:off x="6012160" y="5162244"/>
            <a:ext cx="2642571" cy="1036944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1434" tIns="45717" rIns="91434" bIns="45717">
            <a:spAutoFit/>
          </a:bodyPr>
          <a:lstStyle/>
          <a:p>
            <a:pPr defTabSz="913862" eaLnBrk="0" hangingPunct="0">
              <a:spcBef>
                <a:spcPct val="20000"/>
              </a:spcBef>
            </a:pPr>
            <a:r>
              <a:rPr lang="en-GB" sz="2011" b="1" dirty="0">
                <a:solidFill>
                  <a:srgbClr val="FFC000"/>
                </a:solidFill>
              </a:rPr>
              <a:t>Do…</a:t>
            </a:r>
          </a:p>
          <a:p>
            <a:pPr defTabSz="913862" eaLnBrk="0" hangingPunct="0"/>
            <a:r>
              <a:rPr lang="en-GB" sz="1376" dirty="0"/>
              <a:t>be friendly &amp; sociable</a:t>
            </a:r>
          </a:p>
          <a:p>
            <a:pPr defTabSz="913862" eaLnBrk="0" hangingPunct="0"/>
            <a:r>
              <a:rPr lang="en-GB" sz="1376" dirty="0"/>
              <a:t>be entertaining &amp; stimulating</a:t>
            </a:r>
          </a:p>
          <a:p>
            <a:pPr defTabSz="913862" eaLnBrk="0" hangingPunct="0"/>
            <a:r>
              <a:rPr lang="en-GB" sz="1376" dirty="0"/>
              <a:t>be open &amp; flexible</a:t>
            </a:r>
          </a:p>
        </p:txBody>
      </p:sp>
      <p:sp>
        <p:nvSpPr>
          <p:cNvPr id="2061326" name="Text Box 14"/>
          <p:cNvSpPr txBox="1">
            <a:spLocks noChangeArrowheads="1"/>
          </p:cNvSpPr>
          <p:nvPr/>
        </p:nvSpPr>
        <p:spPr bwMode="auto">
          <a:xfrm>
            <a:off x="971600" y="1715688"/>
            <a:ext cx="2111705" cy="1036944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1434" tIns="45717" rIns="91434" bIns="45717">
            <a:spAutoFit/>
          </a:bodyPr>
          <a:lstStyle/>
          <a:p>
            <a:pPr algn="r" defTabSz="913862" eaLnBrk="0" hangingPunct="0">
              <a:spcBef>
                <a:spcPct val="20000"/>
              </a:spcBef>
            </a:pPr>
            <a:r>
              <a:rPr lang="en-GB" sz="2011" b="1" dirty="0">
                <a:solidFill>
                  <a:srgbClr val="0070C0"/>
                </a:solidFill>
              </a:rPr>
              <a:t>Don’t…</a:t>
            </a:r>
          </a:p>
          <a:p>
            <a:pPr algn="r" defTabSz="913862" eaLnBrk="0" hangingPunct="0"/>
            <a:r>
              <a:rPr lang="en-GB" sz="1376" dirty="0"/>
              <a:t>bore me with details</a:t>
            </a:r>
          </a:p>
          <a:p>
            <a:pPr algn="r" defTabSz="913862" eaLnBrk="0" hangingPunct="0"/>
            <a:r>
              <a:rPr lang="en-GB" sz="1376" dirty="0"/>
              <a:t>tie me down with routine</a:t>
            </a:r>
          </a:p>
          <a:p>
            <a:pPr algn="r" defTabSz="913862" eaLnBrk="0" hangingPunct="0"/>
            <a:r>
              <a:rPr lang="en-GB" sz="1376" dirty="0"/>
              <a:t>ask me to work alone</a:t>
            </a:r>
          </a:p>
        </p:txBody>
      </p:sp>
    </p:spTree>
    <p:extLst>
      <p:ext uri="{BB962C8B-B14F-4D97-AF65-F5344CB8AC3E}">
        <p14:creationId xmlns:p14="http://schemas.microsoft.com/office/powerpoint/2010/main" val="1565536207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61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61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1325" grpId="0"/>
      <p:bldP spid="2061326" grpId="0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auto">
          <a:xfrm>
            <a:off x="-900608" y="5805264"/>
            <a:ext cx="10729192" cy="1152128"/>
          </a:xfrm>
          <a:prstGeom prst="rect">
            <a:avLst/>
          </a:prstGeom>
          <a:solidFill>
            <a:schemeClr val="bg1"/>
          </a:solidFill>
          <a:ln w="12700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Times New Roman" pitchFamily="18" charset="0"/>
            </a:endParaRPr>
          </a:p>
        </p:txBody>
      </p:sp>
      <p:sp>
        <p:nvSpPr>
          <p:cNvPr id="3" name="Arc 6"/>
          <p:cNvSpPr>
            <a:spLocks/>
          </p:cNvSpPr>
          <p:nvPr/>
        </p:nvSpPr>
        <p:spPr bwMode="auto">
          <a:xfrm rot="10800000" flipV="1">
            <a:off x="-4861048" y="-2259632"/>
            <a:ext cx="14005048" cy="9117632"/>
          </a:xfrm>
          <a:custGeom>
            <a:avLst/>
            <a:gdLst>
              <a:gd name="T0" fmla="*/ 0 w 21600"/>
              <a:gd name="T1" fmla="*/ 0 h 21600"/>
              <a:gd name="T2" fmla="*/ 0 w 21600"/>
              <a:gd name="T3" fmla="*/ 0 h 21600"/>
              <a:gd name="T4" fmla="*/ 0 w 21600"/>
              <a:gd name="T5" fmla="*/ 0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solidFill>
            <a:srgbClr val="F3D211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 sz="1905"/>
          </a:p>
        </p:txBody>
      </p:sp>
      <p:sp>
        <p:nvSpPr>
          <p:cNvPr id="16998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835696" y="2636912"/>
            <a:ext cx="5617773" cy="1080212"/>
          </a:xfrm>
        </p:spPr>
        <p:txBody>
          <a:bodyPr/>
          <a:lstStyle/>
          <a:p>
            <a:pPr algn="ctr">
              <a:lnSpc>
                <a:spcPct val="90000"/>
              </a:lnSpc>
              <a:buFontTx/>
              <a:buNone/>
            </a:pPr>
            <a:r>
              <a:rPr lang="en-US" sz="6561" b="1" i="1" dirty="0">
                <a:solidFill>
                  <a:schemeClr val="bg1"/>
                </a:solidFill>
                <a:latin typeface="Expert Sans Regular" pitchFamily="34" charset="0"/>
                <a:cs typeface="Arial" pitchFamily="34" charset="0"/>
              </a:rPr>
              <a:t>INVOLVE ME!</a:t>
            </a:r>
            <a:endParaRPr lang="en-US" sz="6561" dirty="0">
              <a:solidFill>
                <a:schemeClr val="bg1"/>
              </a:solidFill>
              <a:latin typeface="Expert Sans Regular" pitchFamily="34" charset="0"/>
              <a:cs typeface="Arial" pitchFamily="34" charset="0"/>
            </a:endParaRPr>
          </a:p>
          <a:p>
            <a:pPr marL="0" indent="0" algn="ctr">
              <a:lnSpc>
                <a:spcPct val="90000"/>
              </a:lnSpc>
              <a:buNone/>
            </a:pPr>
            <a:endParaRPr lang="en-GB" sz="6561" dirty="0">
              <a:solidFill>
                <a:schemeClr val="bg1"/>
              </a:solidFill>
              <a:latin typeface="Expert Sans Regular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229634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699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9986" grpId="0" build="p" autoUpdateAnimBg="0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28AAAA90-B99C-4D67-BBB5-572FD94FB84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 l="6491" t="35150" r="21308"/>
          <a:stretch/>
        </p:blipFill>
        <p:spPr>
          <a:xfrm flipH="1">
            <a:off x="-142487" y="-490934"/>
            <a:ext cx="11233247" cy="1998278"/>
          </a:xfrm>
          <a:prstGeom prst="rect">
            <a:avLst/>
          </a:prstGeom>
        </p:spPr>
      </p:pic>
      <p:pic>
        <p:nvPicPr>
          <p:cNvPr id="59398" name="Picture 1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824" y="2204864"/>
            <a:ext cx="3663434" cy="34943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9395" name="Rectangle 16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345430"/>
            <a:ext cx="5666492" cy="598064"/>
          </a:xfrm>
          <a:noFill/>
        </p:spPr>
        <p:txBody>
          <a:bodyPr/>
          <a:lstStyle/>
          <a:p>
            <a:pPr eaLnBrk="1" hangingPunct="1"/>
            <a:r>
              <a:rPr lang="en-US" sz="3386" b="0" dirty="0">
                <a:solidFill>
                  <a:schemeClr val="bg1"/>
                </a:solidFill>
              </a:rPr>
              <a:t>Cool Blue Energy</a:t>
            </a:r>
          </a:p>
        </p:txBody>
      </p:sp>
      <p:sp>
        <p:nvSpPr>
          <p:cNvPr id="2055185" name="Text Box 17"/>
          <p:cNvSpPr txBox="1">
            <a:spLocks noChangeArrowheads="1"/>
          </p:cNvSpPr>
          <p:nvPr/>
        </p:nvSpPr>
        <p:spPr bwMode="auto">
          <a:xfrm>
            <a:off x="463208" y="2024350"/>
            <a:ext cx="2691289" cy="11639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1434" tIns="45717" rIns="91434" bIns="45717">
            <a:spAutoFit/>
          </a:bodyPr>
          <a:lstStyle/>
          <a:p>
            <a:pPr algn="r" defTabSz="913862" eaLnBrk="0" hangingPunct="0">
              <a:spcBef>
                <a:spcPct val="20000"/>
              </a:spcBef>
            </a:pPr>
            <a:r>
              <a:rPr lang="en-GB" sz="2011" b="1" dirty="0">
                <a:solidFill>
                  <a:srgbClr val="0070C0"/>
                </a:solidFill>
              </a:rPr>
              <a:t>Do…</a:t>
            </a:r>
          </a:p>
          <a:p>
            <a:pPr algn="r" defTabSz="913862" eaLnBrk="0" hangingPunct="0">
              <a:spcBef>
                <a:spcPct val="20000"/>
              </a:spcBef>
            </a:pPr>
            <a:r>
              <a:rPr lang="en-GB" sz="1376" dirty="0"/>
              <a:t>be well prepared &amp; thorough</a:t>
            </a:r>
          </a:p>
          <a:p>
            <a:pPr algn="r" defTabSz="913862" eaLnBrk="0" hangingPunct="0">
              <a:spcBef>
                <a:spcPct val="20000"/>
              </a:spcBef>
            </a:pPr>
            <a:r>
              <a:rPr lang="en-GB" sz="1376" dirty="0"/>
              <a:t>put things in writing</a:t>
            </a:r>
          </a:p>
          <a:p>
            <a:pPr algn="r" defTabSz="913862" eaLnBrk="0" hangingPunct="0">
              <a:spcBef>
                <a:spcPct val="20000"/>
              </a:spcBef>
            </a:pPr>
            <a:r>
              <a:rPr lang="en-GB" sz="1376" dirty="0"/>
              <a:t>let me consider all the details</a:t>
            </a:r>
          </a:p>
        </p:txBody>
      </p:sp>
      <p:sp>
        <p:nvSpPr>
          <p:cNvPr id="2055186" name="Text Box 18"/>
          <p:cNvSpPr txBox="1">
            <a:spLocks noChangeArrowheads="1"/>
          </p:cNvSpPr>
          <p:nvPr/>
        </p:nvSpPr>
        <p:spPr bwMode="auto">
          <a:xfrm>
            <a:off x="6345193" y="4869160"/>
            <a:ext cx="2798807" cy="116390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1434" tIns="45717" rIns="91434" bIns="45717">
            <a:spAutoFit/>
          </a:bodyPr>
          <a:lstStyle/>
          <a:p>
            <a:pPr defTabSz="913862" eaLnBrk="0" hangingPunct="0">
              <a:spcBef>
                <a:spcPct val="20000"/>
              </a:spcBef>
            </a:pPr>
            <a:r>
              <a:rPr lang="en-GB" sz="2011" b="1" dirty="0">
                <a:solidFill>
                  <a:srgbClr val="FFC000"/>
                </a:solidFill>
              </a:rPr>
              <a:t>Don’t…</a:t>
            </a:r>
          </a:p>
          <a:p>
            <a:pPr defTabSz="913862" eaLnBrk="0" hangingPunct="0">
              <a:spcBef>
                <a:spcPct val="20000"/>
              </a:spcBef>
            </a:pPr>
            <a:r>
              <a:rPr lang="en-GB" sz="1376" dirty="0"/>
              <a:t>get too close or hug me</a:t>
            </a:r>
          </a:p>
          <a:p>
            <a:pPr defTabSz="913862" eaLnBrk="0" hangingPunct="0">
              <a:spcBef>
                <a:spcPct val="20000"/>
              </a:spcBef>
            </a:pPr>
            <a:r>
              <a:rPr lang="en-GB" sz="1376" dirty="0"/>
              <a:t>be flippant on important issues</a:t>
            </a:r>
          </a:p>
          <a:p>
            <a:pPr defTabSz="913862" eaLnBrk="0" hangingPunct="0">
              <a:spcBef>
                <a:spcPct val="20000"/>
              </a:spcBef>
            </a:pPr>
            <a:r>
              <a:rPr lang="en-GB" sz="1376" dirty="0"/>
              <a:t>change my routine without notice</a:t>
            </a:r>
          </a:p>
        </p:txBody>
      </p:sp>
    </p:spTree>
    <p:extLst>
      <p:ext uri="{BB962C8B-B14F-4D97-AF65-F5344CB8AC3E}">
        <p14:creationId xmlns:p14="http://schemas.microsoft.com/office/powerpoint/2010/main" val="1225193420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55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055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5185" grpId="0"/>
      <p:bldP spid="2055186" grpId="0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rc 5"/>
          <p:cNvSpPr>
            <a:spLocks/>
          </p:cNvSpPr>
          <p:nvPr/>
        </p:nvSpPr>
        <p:spPr bwMode="auto">
          <a:xfrm rot="10800000" flipH="1">
            <a:off x="-522" y="0"/>
            <a:ext cx="15085690" cy="9405664"/>
          </a:xfrm>
          <a:custGeom>
            <a:avLst/>
            <a:gdLst>
              <a:gd name="T0" fmla="*/ 0 w 21600"/>
              <a:gd name="T1" fmla="*/ 0 h 21600"/>
              <a:gd name="T2" fmla="*/ 0 w 21600"/>
              <a:gd name="T3" fmla="*/ 0 h 21600"/>
              <a:gd name="T4" fmla="*/ 0 w 21600"/>
              <a:gd name="T5" fmla="*/ 0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solidFill>
            <a:srgbClr val="2A76AE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 sz="1905"/>
          </a:p>
        </p:txBody>
      </p:sp>
      <p:sp>
        <p:nvSpPr>
          <p:cNvPr id="17203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763113" y="2276872"/>
            <a:ext cx="5617773" cy="1926909"/>
          </a:xfrm>
        </p:spPr>
        <p:txBody>
          <a:bodyPr/>
          <a:lstStyle/>
          <a:p>
            <a:pPr algn="ctr">
              <a:lnSpc>
                <a:spcPct val="90000"/>
              </a:lnSpc>
              <a:buFontTx/>
              <a:buNone/>
            </a:pPr>
            <a:r>
              <a:rPr lang="en-GB" sz="6561" b="1" i="1" dirty="0">
                <a:solidFill>
                  <a:schemeClr val="bg1"/>
                </a:solidFill>
                <a:latin typeface="Expert Sans Regular" pitchFamily="34" charset="0"/>
              </a:rPr>
              <a:t>GIVE ME THE DETAILS!</a:t>
            </a:r>
          </a:p>
        </p:txBody>
      </p:sp>
    </p:spTree>
    <p:extLst>
      <p:ext uri="{BB962C8B-B14F-4D97-AF65-F5344CB8AC3E}">
        <p14:creationId xmlns:p14="http://schemas.microsoft.com/office/powerpoint/2010/main" val="172683464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2034" grpId="0" build="p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CB435EBB-BC91-4761-899F-3B3F0176C4E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 l="14776" t="55872" r="-5951" b="-2624"/>
          <a:stretch/>
        </p:blipFill>
        <p:spPr>
          <a:xfrm rot="16200000">
            <a:off x="-1371894" y="829095"/>
            <a:ext cx="7389440" cy="4718674"/>
          </a:xfrm>
          <a:prstGeom prst="rect">
            <a:avLst/>
          </a:prstGeom>
        </p:spPr>
      </p:pic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572000" y="2731231"/>
            <a:ext cx="4536504" cy="914400"/>
          </a:xfrm>
          <a:ln>
            <a:noFill/>
          </a:ln>
        </p:spPr>
        <p:txBody>
          <a:bodyPr/>
          <a:lstStyle/>
          <a:p>
            <a:r>
              <a:rPr lang="en-US" sz="4000" b="0" dirty="0"/>
              <a:t>What can you do as a team to use this material and support each other through isolation?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C2E1EA50-24A8-4130-A3A5-A4AE7B9BBB3D}"/>
              </a:ext>
            </a:extLst>
          </p:cNvPr>
          <p:cNvSpPr txBox="1">
            <a:spLocks/>
          </p:cNvSpPr>
          <p:nvPr/>
        </p:nvSpPr>
        <p:spPr bwMode="auto">
          <a:xfrm>
            <a:off x="411434" y="2533650"/>
            <a:ext cx="3297801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US" sz="4400" b="0" kern="0" dirty="0">
                <a:solidFill>
                  <a:schemeClr val="bg1"/>
                </a:solidFill>
              </a:rPr>
              <a:t>Team Action planning</a:t>
            </a:r>
            <a:endParaRPr lang="en-US" b="0" kern="0" dirty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29450174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6A3394E9-A8C7-4CB4-99B0-6B29869B201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l="6491" t="35150" r="21308"/>
          <a:stretch/>
        </p:blipFill>
        <p:spPr>
          <a:xfrm rot="16200000">
            <a:off x="-1460322" y="1209734"/>
            <a:ext cx="7106576" cy="4581407"/>
          </a:xfrm>
          <a:prstGeom prst="rect">
            <a:avLst/>
          </a:prstGeom>
        </p:spPr>
      </p:pic>
      <p:sp>
        <p:nvSpPr>
          <p:cNvPr id="5" name="Title 1"/>
          <p:cNvSpPr txBox="1">
            <a:spLocks/>
          </p:cNvSpPr>
          <p:nvPr/>
        </p:nvSpPr>
        <p:spPr bwMode="auto">
          <a:xfrm>
            <a:off x="1187624" y="3382739"/>
            <a:ext cx="8426279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5pPr>
            <a:lvl6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6pPr>
            <a:lvl7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7pPr>
            <a:lvl8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8pPr>
            <a:lvl9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sz="2800" b="0" kern="0" dirty="0"/>
          </a:p>
          <a:p>
            <a:endParaRPr lang="en-US" sz="2800" b="0" kern="0" dirty="0"/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379386" y="1269434"/>
            <a:ext cx="7937030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228600" indent="-2286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3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2600">
                <a:solidFill>
                  <a:schemeClr val="tx1"/>
                </a:solidFill>
                <a:latin typeface="+mn-lt"/>
              </a:defRPr>
            </a:lvl2pPr>
            <a:lvl3pPr marL="1092200" indent="-1778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549400" indent="-1778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2000">
                <a:solidFill>
                  <a:schemeClr val="tx1"/>
                </a:solidFill>
                <a:latin typeface="+mn-lt"/>
              </a:defRPr>
            </a:lvl4pPr>
            <a:lvl5pPr marL="1943100" indent="-1143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2000">
                <a:solidFill>
                  <a:schemeClr val="tx1"/>
                </a:solidFill>
                <a:latin typeface="+mn-lt"/>
              </a:defRPr>
            </a:lvl5pPr>
            <a:lvl6pPr marL="2400300" indent="-1143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2000">
                <a:solidFill>
                  <a:schemeClr val="tx1"/>
                </a:solidFill>
                <a:latin typeface="+mn-lt"/>
              </a:defRPr>
            </a:lvl6pPr>
            <a:lvl7pPr marL="2857500" indent="-1143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2000">
                <a:solidFill>
                  <a:schemeClr val="tx1"/>
                </a:solidFill>
                <a:latin typeface="+mn-lt"/>
              </a:defRPr>
            </a:lvl7pPr>
            <a:lvl8pPr marL="3314700" indent="-1143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2000">
                <a:solidFill>
                  <a:schemeClr val="tx1"/>
                </a:solidFill>
                <a:latin typeface="+mn-lt"/>
              </a:defRPr>
            </a:lvl8pPr>
            <a:lvl9pPr marL="3771900" indent="-114300" algn="l" rtl="0" eaLnBrk="0" fontAlgn="base" hangingPunct="0">
              <a:spcBef>
                <a:spcPct val="35000"/>
              </a:spcBef>
              <a:spcAft>
                <a:spcPct val="35000"/>
              </a:spcAft>
              <a:buClr>
                <a:schemeClr val="tx1"/>
              </a:buClr>
              <a:buChar char="•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FontTx/>
              <a:buNone/>
            </a:pPr>
            <a:r>
              <a:rPr lang="en-GB" altLang="en-US" sz="4800" kern="0" dirty="0" smtClean="0"/>
              <a:t>As a result of this report, what are you going to….. </a:t>
            </a:r>
          </a:p>
          <a:p>
            <a:pPr marL="0" indent="0">
              <a:buFontTx/>
              <a:buNone/>
            </a:pPr>
            <a:r>
              <a:rPr lang="en-GB" altLang="en-US" sz="4800" kern="0" dirty="0" smtClean="0">
                <a:solidFill>
                  <a:schemeClr val="bg1"/>
                </a:solidFill>
              </a:rPr>
              <a:t>Stop</a:t>
            </a:r>
            <a:endParaRPr lang="en-GB" altLang="en-US" sz="4800" kern="0" dirty="0">
              <a:solidFill>
                <a:schemeClr val="bg1"/>
              </a:solidFill>
            </a:endParaRPr>
          </a:p>
          <a:p>
            <a:pPr marL="0" indent="0">
              <a:buFontTx/>
              <a:buNone/>
            </a:pPr>
            <a:r>
              <a:rPr lang="en-GB" altLang="en-US" sz="4800" kern="0" dirty="0">
                <a:solidFill>
                  <a:schemeClr val="bg1"/>
                </a:solidFill>
              </a:rPr>
              <a:t>Start</a:t>
            </a:r>
          </a:p>
          <a:p>
            <a:pPr marL="0" indent="0">
              <a:buFontTx/>
              <a:buNone/>
            </a:pPr>
            <a:r>
              <a:rPr lang="en-GB" altLang="en-US" sz="4800" kern="0" dirty="0">
                <a:solidFill>
                  <a:schemeClr val="bg1"/>
                </a:solidFill>
              </a:rPr>
              <a:t>Continue</a:t>
            </a:r>
          </a:p>
          <a:p>
            <a:pPr marL="0" indent="0">
              <a:buFontTx/>
              <a:buNone/>
            </a:pPr>
            <a:endParaRPr lang="en-GB" altLang="en-US" sz="4000" i="1" kern="0" dirty="0">
              <a:solidFill>
                <a:schemeClr val="bg1"/>
              </a:solidFill>
            </a:endParaRPr>
          </a:p>
          <a:p>
            <a:pPr marL="0" indent="0">
              <a:buFontTx/>
              <a:buNone/>
            </a:pPr>
            <a:endParaRPr lang="en-GB" altLang="en-US" sz="4800" kern="0" dirty="0">
              <a:solidFill>
                <a:schemeClr val="bg1"/>
              </a:solidFill>
            </a:endParaRPr>
          </a:p>
          <a:p>
            <a:pPr marL="0" indent="0">
              <a:buFontTx/>
              <a:buNone/>
            </a:pPr>
            <a:endParaRPr lang="en-GB" altLang="en-US" sz="4800" kern="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868456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0D50340A-3C78-496F-8E4A-C8A53618FC2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 l="6491" t="35150" r="21308"/>
          <a:stretch/>
        </p:blipFill>
        <p:spPr>
          <a:xfrm flipH="1">
            <a:off x="-142487" y="-490934"/>
            <a:ext cx="11233247" cy="1998278"/>
          </a:xfrm>
          <a:prstGeom prst="rect">
            <a:avLst/>
          </a:prstGeom>
        </p:spPr>
      </p:pic>
      <p:pic>
        <p:nvPicPr>
          <p:cNvPr id="4" name="Picture 5" descr="steps landscape.png"/>
          <p:cNvPicPr>
            <a:picLocks noChangeAspect="1"/>
          </p:cNvPicPr>
          <p:nvPr/>
        </p:nvPicPr>
        <p:blipFill>
          <a:blip r:embed="rId5">
            <a:lum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54" y="648151"/>
            <a:ext cx="9024491" cy="6380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326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03648" y="938650"/>
            <a:ext cx="7272808" cy="3877576"/>
          </a:xfrm>
          <a:noFill/>
        </p:spPr>
        <p:txBody>
          <a:bodyPr lIns="92066" tIns="46033" rIns="92066" bIns="46033"/>
          <a:lstStyle/>
          <a:p>
            <a:pPr marL="241905" indent="-241905" defTabSz="967618" eaLnBrk="1" hangingPunct="1">
              <a:lnSpc>
                <a:spcPct val="90000"/>
              </a:lnSpc>
            </a:pPr>
            <a:r>
              <a:rPr lang="en-GB" sz="2600" dirty="0" smtClean="0">
                <a:latin typeface="Expert Sans Regular" pitchFamily="34" charset="0"/>
              </a:rPr>
              <a:t>Share </a:t>
            </a:r>
            <a:r>
              <a:rPr lang="en-GB" sz="2600" dirty="0">
                <a:latin typeface="Expert Sans Regular" pitchFamily="34" charset="0"/>
              </a:rPr>
              <a:t>it – get some feedback</a:t>
            </a:r>
          </a:p>
          <a:p>
            <a:pPr marL="241905" indent="-241905" defTabSz="967618" eaLnBrk="1" hangingPunct="1">
              <a:lnSpc>
                <a:spcPct val="90000"/>
              </a:lnSpc>
            </a:pPr>
            <a:r>
              <a:rPr lang="en-GB" sz="2600" dirty="0">
                <a:latin typeface="Expert Sans Regular" pitchFamily="34" charset="0"/>
              </a:rPr>
              <a:t>Map those around you </a:t>
            </a:r>
            <a:endParaRPr lang="en-GB" sz="2600" dirty="0" smtClean="0">
              <a:latin typeface="Expert Sans Regular" pitchFamily="34" charset="0"/>
            </a:endParaRPr>
          </a:p>
          <a:p>
            <a:pPr marL="241905" indent="-241905" defTabSz="967618" eaLnBrk="1" hangingPunct="1">
              <a:lnSpc>
                <a:spcPct val="90000"/>
              </a:lnSpc>
            </a:pPr>
            <a:r>
              <a:rPr lang="en-GB" sz="2600" dirty="0" smtClean="0">
                <a:latin typeface="Expert Sans Regular" pitchFamily="34" charset="0"/>
              </a:rPr>
              <a:t>Review </a:t>
            </a:r>
            <a:r>
              <a:rPr lang="en-GB" sz="2600" dirty="0">
                <a:latin typeface="Expert Sans Regular" pitchFamily="34" charset="0"/>
              </a:rPr>
              <a:t>your Stop Start Continue actions</a:t>
            </a:r>
          </a:p>
          <a:p>
            <a:pPr marL="241905" indent="-241905" defTabSz="967618" eaLnBrk="1" hangingPunct="1">
              <a:lnSpc>
                <a:spcPct val="90000"/>
              </a:lnSpc>
            </a:pPr>
            <a:r>
              <a:rPr lang="en-GB" sz="2600" dirty="0">
                <a:latin typeface="Expert Sans Regular" pitchFamily="34" charset="0"/>
              </a:rPr>
              <a:t>Notice behaviours and adapt to meet their needs</a:t>
            </a:r>
          </a:p>
          <a:p>
            <a:pPr marL="241905" indent="-241905" defTabSz="967618" eaLnBrk="1" hangingPunct="1">
              <a:lnSpc>
                <a:spcPct val="90000"/>
              </a:lnSpc>
            </a:pPr>
            <a:r>
              <a:rPr lang="en-GB" sz="2600" dirty="0">
                <a:latin typeface="Expert Sans Regular" pitchFamily="34" charset="0"/>
              </a:rPr>
              <a:t>Follow through on your personal and team actions</a:t>
            </a:r>
          </a:p>
          <a:p>
            <a:pPr marL="241905" indent="-241905" defTabSz="967618" eaLnBrk="1" hangingPunct="1">
              <a:lnSpc>
                <a:spcPct val="90000"/>
              </a:lnSpc>
            </a:pPr>
            <a:r>
              <a:rPr lang="en-GB" sz="2600" dirty="0">
                <a:latin typeface="Expert Sans Regular" pitchFamily="34" charset="0"/>
              </a:rPr>
              <a:t>Talk the language – but use it respectfully</a:t>
            </a:r>
            <a:br>
              <a:rPr lang="en-GB" sz="2600" dirty="0">
                <a:latin typeface="Expert Sans Regular" pitchFamily="34" charset="0"/>
              </a:rPr>
            </a:br>
            <a:endParaRPr lang="en-GB" sz="2600" dirty="0">
              <a:latin typeface="Expert Sans Regular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8EC3224-AC97-494E-A502-73AABE3C207F}"/>
              </a:ext>
            </a:extLst>
          </p:cNvPr>
          <p:cNvSpPr txBox="1"/>
          <p:nvPr/>
        </p:nvSpPr>
        <p:spPr>
          <a:xfrm>
            <a:off x="753305" y="345111"/>
            <a:ext cx="734708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GB" sz="3200" dirty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Next </a:t>
            </a:r>
            <a:r>
              <a:rPr kumimoji="1" lang="en-GB" sz="3200" dirty="0" smtClean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Steps - Keep </a:t>
            </a:r>
            <a:r>
              <a:rPr kumimoji="1" lang="en-GB" sz="3200" dirty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your profile alive</a:t>
            </a:r>
          </a:p>
          <a:p>
            <a:r>
              <a:rPr kumimoji="1" lang="en-GB" sz="3200" dirty="0" smtClean="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 </a:t>
            </a:r>
            <a:endParaRPr kumimoji="1" lang="en-GB" sz="3200" dirty="0">
              <a:solidFill>
                <a:schemeClr val="bg1"/>
              </a:solidFill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549677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2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32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2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732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2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732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2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732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2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732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2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732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32611" grpId="0" build="p" autoUpdateAnimBg="0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Graphic 30">
            <a:extLst>
              <a:ext uri="{FF2B5EF4-FFF2-40B4-BE49-F238E27FC236}">
                <a16:creationId xmlns:a16="http://schemas.microsoft.com/office/drawing/2014/main" id="{916ED5FB-8184-4842-838C-F5AF6D8967C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 l="14776" t="55872" r="-5951" b="-2624"/>
          <a:stretch/>
        </p:blipFill>
        <p:spPr>
          <a:xfrm>
            <a:off x="-1044624" y="-1467544"/>
            <a:ext cx="13701996" cy="2668473"/>
          </a:xfrm>
          <a:prstGeom prst="rect">
            <a:avLst/>
          </a:prstGeom>
        </p:spPr>
      </p:pic>
      <p:grpSp>
        <p:nvGrpSpPr>
          <p:cNvPr id="2" name="Group 27"/>
          <p:cNvGrpSpPr/>
          <p:nvPr/>
        </p:nvGrpSpPr>
        <p:grpSpPr>
          <a:xfrm>
            <a:off x="1871310" y="3411900"/>
            <a:ext cx="2574192" cy="1928977"/>
            <a:chOff x="1785918" y="3071635"/>
            <a:chExt cx="2588154" cy="1928977"/>
          </a:xfrm>
          <a:solidFill>
            <a:schemeClr val="tx1">
              <a:lumMod val="75000"/>
              <a:lumOff val="25000"/>
            </a:schemeClr>
          </a:solidFill>
        </p:grpSpPr>
        <p:sp>
          <p:nvSpPr>
            <p:cNvPr id="1946630" name="Text Box 6"/>
            <p:cNvSpPr txBox="1">
              <a:spLocks noChangeArrowheads="1"/>
            </p:cNvSpPr>
            <p:nvPr/>
          </p:nvSpPr>
          <p:spPr bwMode="auto">
            <a:xfrm>
              <a:off x="1785918" y="3071635"/>
              <a:ext cx="2588154" cy="192897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lIns="96762" tIns="48381" rIns="96762" bIns="48381">
              <a:spAutoFit/>
            </a:bodyPr>
            <a:lstStyle>
              <a:lvl1pPr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1pPr>
              <a:lvl2pPr marL="742950" indent="-28575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2pPr>
              <a:lvl3pPr marL="11430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3pPr>
              <a:lvl4pPr marL="16002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4pPr>
              <a:lvl5pPr marL="20574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5pPr>
              <a:lvl6pPr marL="25146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6pPr>
              <a:lvl7pPr marL="29718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7pPr>
              <a:lvl8pPr marL="34290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8pPr>
              <a:lvl9pPr marL="38862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endParaRPr lang="en-GB" altLang="en-US" b="1" dirty="0"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latin typeface="Segoe UI Semibold" pitchFamily="34" charset="0"/>
              </a:endParaRP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1819275" y="3572992"/>
              <a:ext cx="2551029" cy="707886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Self</a:t>
              </a:r>
            </a:p>
            <a:p>
              <a:pPr algn="ctr"/>
              <a:r>
                <a:rPr lang="en-GB" sz="2000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Management</a:t>
              </a:r>
            </a:p>
          </p:txBody>
        </p:sp>
      </p:grpSp>
      <p:grpSp>
        <p:nvGrpSpPr>
          <p:cNvPr id="3" name="Group 25"/>
          <p:cNvGrpSpPr/>
          <p:nvPr/>
        </p:nvGrpSpPr>
        <p:grpSpPr>
          <a:xfrm>
            <a:off x="1904488" y="1268760"/>
            <a:ext cx="2574192" cy="1928977"/>
            <a:chOff x="1819276" y="928646"/>
            <a:chExt cx="2588154" cy="1928977"/>
          </a:xfrm>
          <a:solidFill>
            <a:schemeClr val="tx1">
              <a:lumMod val="75000"/>
              <a:lumOff val="25000"/>
            </a:schemeClr>
          </a:solidFill>
        </p:grpSpPr>
        <p:sp>
          <p:nvSpPr>
            <p:cNvPr id="3076" name="Text Box 4"/>
            <p:cNvSpPr txBox="1">
              <a:spLocks noChangeArrowheads="1"/>
            </p:cNvSpPr>
            <p:nvPr/>
          </p:nvSpPr>
          <p:spPr bwMode="auto">
            <a:xfrm>
              <a:off x="1819276" y="928646"/>
              <a:ext cx="2588154" cy="192897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lIns="96762" tIns="48381" rIns="96762" bIns="48381">
              <a:spAutoFit/>
            </a:bodyPr>
            <a:lstStyle>
              <a:lvl1pPr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1pPr>
              <a:lvl2pPr marL="742950" indent="-28575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2pPr>
              <a:lvl3pPr marL="11430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3pPr>
              <a:lvl4pPr marL="16002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4pPr>
              <a:lvl5pPr marL="20574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5pPr>
              <a:lvl6pPr marL="25146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6pPr>
              <a:lvl7pPr marL="29718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7pPr>
              <a:lvl8pPr marL="34290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8pPr>
              <a:lvl9pPr marL="38862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endParaRPr lang="en-GB" altLang="en-US" b="1" dirty="0"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GB" altLang="en-US" dirty="0"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GB" altLang="en-US" dirty="0"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GB" altLang="en-US" dirty="0"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latin typeface="Segoe UI Semibold" pitchFamily="34" charset="0"/>
              </a:endParaRP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1849098" y="1419171"/>
              <a:ext cx="2521206" cy="707886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Self</a:t>
              </a:r>
            </a:p>
            <a:p>
              <a:pPr algn="ctr"/>
              <a:r>
                <a:rPr lang="en-GB" sz="2000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Awareness</a:t>
              </a:r>
            </a:p>
          </p:txBody>
        </p:sp>
      </p:grpSp>
      <p:grpSp>
        <p:nvGrpSpPr>
          <p:cNvPr id="4" name="Group 26"/>
          <p:cNvGrpSpPr/>
          <p:nvPr/>
        </p:nvGrpSpPr>
        <p:grpSpPr>
          <a:xfrm>
            <a:off x="4716016" y="1268911"/>
            <a:ext cx="2493256" cy="1928977"/>
            <a:chOff x="4630942" y="928646"/>
            <a:chExt cx="2506779" cy="1928977"/>
          </a:xfrm>
          <a:solidFill>
            <a:schemeClr val="tx1">
              <a:lumMod val="75000"/>
              <a:lumOff val="25000"/>
            </a:schemeClr>
          </a:solidFill>
        </p:grpSpPr>
        <p:sp>
          <p:nvSpPr>
            <p:cNvPr id="1946629" name="Text Box 5"/>
            <p:cNvSpPr txBox="1">
              <a:spLocks noChangeArrowheads="1"/>
            </p:cNvSpPr>
            <p:nvPr/>
          </p:nvSpPr>
          <p:spPr bwMode="auto">
            <a:xfrm>
              <a:off x="4630943" y="928646"/>
              <a:ext cx="2506778" cy="192897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lIns="96762" tIns="48381" rIns="96762" bIns="48381">
              <a:spAutoFit/>
            </a:bodyPr>
            <a:lstStyle>
              <a:lvl1pPr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1pPr>
              <a:lvl2pPr marL="742950" indent="-28575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2pPr>
              <a:lvl3pPr marL="11430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3pPr>
              <a:lvl4pPr marL="16002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4pPr>
              <a:lvl5pPr marL="20574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5pPr>
              <a:lvl6pPr marL="25146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6pPr>
              <a:lvl7pPr marL="29718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7pPr>
              <a:lvl8pPr marL="34290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8pPr>
              <a:lvl9pPr marL="38862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endParaRPr lang="en-GB" altLang="en-US" b="1" dirty="0">
                <a:latin typeface="Segoe UI Semibold" pitchFamily="34" charset="0"/>
              </a:endParaRPr>
            </a:p>
            <a:p>
              <a:pPr algn="ctr" eaLnBrk="1" hangingPunct="1">
                <a:spcBef>
                  <a:spcPct val="50000"/>
                </a:spcBef>
              </a:pPr>
              <a:endParaRPr lang="en-GB" altLang="en-US" dirty="0">
                <a:latin typeface="Segoe UI Semibold" pitchFamily="34" charset="0"/>
              </a:endParaRPr>
            </a:p>
            <a:p>
              <a:pPr algn="ctr" eaLnBrk="1" hangingPunct="1">
                <a:spcBef>
                  <a:spcPct val="50000"/>
                </a:spcBef>
              </a:pPr>
              <a:endParaRPr lang="en-GB" altLang="en-US" dirty="0">
                <a:latin typeface="Segoe UI Semibold" pitchFamily="34" charset="0"/>
              </a:endParaRPr>
            </a:p>
            <a:p>
              <a:pPr algn="ctr" eaLnBrk="1" hangingPunct="1">
                <a:spcBef>
                  <a:spcPct val="50000"/>
                </a:spcBef>
              </a:pPr>
              <a:endParaRPr lang="en-GB" altLang="en-US" dirty="0"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latin typeface="Segoe UI Semibold" pitchFamily="34" charset="0"/>
              </a:endParaRP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4630942" y="1419171"/>
              <a:ext cx="2506779" cy="707886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Social</a:t>
              </a:r>
            </a:p>
            <a:p>
              <a:pPr algn="ctr"/>
              <a:r>
                <a:rPr lang="en-GB" sz="2000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Awareness</a:t>
              </a:r>
            </a:p>
          </p:txBody>
        </p:sp>
      </p:grpSp>
      <p:grpSp>
        <p:nvGrpSpPr>
          <p:cNvPr id="5" name="Group 28"/>
          <p:cNvGrpSpPr/>
          <p:nvPr/>
        </p:nvGrpSpPr>
        <p:grpSpPr>
          <a:xfrm>
            <a:off x="4716015" y="3412051"/>
            <a:ext cx="2493257" cy="1928977"/>
            <a:chOff x="4630941" y="3071786"/>
            <a:chExt cx="2506780" cy="1928977"/>
          </a:xfrm>
          <a:solidFill>
            <a:schemeClr val="tx1">
              <a:lumMod val="75000"/>
              <a:lumOff val="25000"/>
            </a:schemeClr>
          </a:solidFill>
        </p:grpSpPr>
        <p:sp>
          <p:nvSpPr>
            <p:cNvPr id="1946631" name="Text Box 7"/>
            <p:cNvSpPr txBox="1">
              <a:spLocks noChangeArrowheads="1"/>
            </p:cNvSpPr>
            <p:nvPr/>
          </p:nvSpPr>
          <p:spPr bwMode="auto">
            <a:xfrm>
              <a:off x="4630943" y="3071786"/>
              <a:ext cx="2506778" cy="192897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lIns="96762" tIns="48381" rIns="96762" bIns="48381">
              <a:spAutoFit/>
            </a:bodyPr>
            <a:lstStyle>
              <a:lvl1pPr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1pPr>
              <a:lvl2pPr marL="742950" indent="-28575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2pPr>
              <a:lvl3pPr marL="11430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3pPr>
              <a:lvl4pPr marL="16002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4pPr>
              <a:lvl5pPr marL="20574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5pPr>
              <a:lvl6pPr marL="25146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6pPr>
              <a:lvl7pPr marL="29718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7pPr>
              <a:lvl8pPr marL="34290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8pPr>
              <a:lvl9pPr marL="38862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endParaRPr lang="en-GB" altLang="en-US" b="1" dirty="0"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latin typeface="Segoe UI Semibold" pitchFamily="34" charset="0"/>
              </a:endParaRP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4630941" y="3572992"/>
              <a:ext cx="2506780" cy="707886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Relationship</a:t>
              </a:r>
            </a:p>
            <a:p>
              <a:pPr algn="ctr"/>
              <a:r>
                <a:rPr lang="en-GB" sz="2000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Management</a:t>
              </a:r>
            </a:p>
          </p:txBody>
        </p:sp>
      </p:grpSp>
      <p:grpSp>
        <p:nvGrpSpPr>
          <p:cNvPr id="6" name="Group 29"/>
          <p:cNvGrpSpPr/>
          <p:nvPr/>
        </p:nvGrpSpPr>
        <p:grpSpPr>
          <a:xfrm>
            <a:off x="4718417" y="5569569"/>
            <a:ext cx="2495923" cy="1152000"/>
            <a:chOff x="4643438" y="5214950"/>
            <a:chExt cx="2700000" cy="1152000"/>
          </a:xfrm>
          <a:solidFill>
            <a:schemeClr val="tx1">
              <a:lumMod val="75000"/>
              <a:lumOff val="25000"/>
            </a:schemeClr>
          </a:solidFill>
        </p:grpSpPr>
        <p:sp>
          <p:nvSpPr>
            <p:cNvPr id="20" name="Text Box 7"/>
            <p:cNvSpPr txBox="1">
              <a:spLocks noChangeArrowheads="1"/>
            </p:cNvSpPr>
            <p:nvPr/>
          </p:nvSpPr>
          <p:spPr bwMode="auto">
            <a:xfrm>
              <a:off x="4643438" y="5214950"/>
              <a:ext cx="270000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lIns="96762" tIns="48381" rIns="96762" bIns="48381">
              <a:spAutoFit/>
            </a:bodyPr>
            <a:lstStyle>
              <a:lvl1pPr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1pPr>
              <a:lvl2pPr marL="742950" indent="-28575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2pPr>
              <a:lvl3pPr marL="11430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3pPr>
              <a:lvl4pPr marL="16002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4pPr>
              <a:lvl5pPr marL="20574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5pPr>
              <a:lvl6pPr marL="25146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6pPr>
              <a:lvl7pPr marL="29718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7pPr>
              <a:lvl8pPr marL="34290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8pPr>
              <a:lvl9pPr marL="38862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endParaRPr lang="en-GB" altLang="en-US" b="1" dirty="0">
                <a:solidFill>
                  <a:srgbClr val="002060"/>
                </a:solidFill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solidFill>
                  <a:srgbClr val="002060"/>
                </a:solidFill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solidFill>
                  <a:srgbClr val="002060"/>
                </a:solidFill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solidFill>
                  <a:srgbClr val="002060"/>
                </a:solidFill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solidFill>
                  <a:srgbClr val="002060"/>
                </a:solidFill>
                <a:latin typeface="Segoe UI Semibold" pitchFamily="34" charset="0"/>
              </a:endParaRP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4652544" y="5527763"/>
              <a:ext cx="2588822" cy="707886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Positive impact</a:t>
              </a:r>
            </a:p>
            <a:p>
              <a:pPr algn="ctr"/>
              <a:r>
                <a:rPr lang="en-GB" sz="2000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on others</a:t>
              </a:r>
            </a:p>
          </p:txBody>
        </p:sp>
      </p:grpSp>
      <p:grpSp>
        <p:nvGrpSpPr>
          <p:cNvPr id="7" name="Group 30"/>
          <p:cNvGrpSpPr/>
          <p:nvPr/>
        </p:nvGrpSpPr>
        <p:grpSpPr>
          <a:xfrm>
            <a:off x="1813754" y="5569441"/>
            <a:ext cx="2628000" cy="1152000"/>
            <a:chOff x="1691680" y="5229200"/>
            <a:chExt cx="2700000" cy="1152000"/>
          </a:xfrm>
          <a:solidFill>
            <a:schemeClr val="tx1">
              <a:lumMod val="75000"/>
              <a:lumOff val="25000"/>
            </a:schemeClr>
          </a:solidFill>
        </p:grpSpPr>
        <p:sp>
          <p:nvSpPr>
            <p:cNvPr id="23" name="Text Box 7"/>
            <p:cNvSpPr txBox="1">
              <a:spLocks noChangeArrowheads="1"/>
            </p:cNvSpPr>
            <p:nvPr/>
          </p:nvSpPr>
          <p:spPr bwMode="auto">
            <a:xfrm>
              <a:off x="1691680" y="5229200"/>
              <a:ext cx="270000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lIns="96762" tIns="48381" rIns="96762" bIns="48381">
              <a:spAutoFit/>
            </a:bodyPr>
            <a:lstStyle>
              <a:lvl1pPr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1pPr>
              <a:lvl2pPr marL="742950" indent="-28575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2pPr>
              <a:lvl3pPr marL="11430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3pPr>
              <a:lvl4pPr marL="16002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4pPr>
              <a:lvl5pPr marL="2057400" indent="-228600" defTabSz="863600" eaLnBrk="0" hangingPunct="0"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5pPr>
              <a:lvl6pPr marL="25146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6pPr>
              <a:lvl7pPr marL="29718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7pPr>
              <a:lvl8pPr marL="34290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8pPr>
              <a:lvl9pPr marL="3886200" indent="-228600" defTabSz="863600" eaLnBrk="0" fontAlgn="base" hangingPunct="0">
                <a:spcBef>
                  <a:spcPct val="0"/>
                </a:spcBef>
                <a:spcAft>
                  <a:spcPct val="0"/>
                </a:spcAft>
                <a:defRPr sz="1700">
                  <a:solidFill>
                    <a:schemeClr val="tx1"/>
                  </a:solidFill>
                  <a:latin typeface="Arial" charset="0"/>
                  <a:cs typeface="Times New Roman" pitchFamily="18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endParaRPr lang="en-GB" altLang="en-US" b="1" dirty="0">
                <a:solidFill>
                  <a:srgbClr val="002060"/>
                </a:solidFill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solidFill>
                  <a:srgbClr val="002060"/>
                </a:solidFill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solidFill>
                  <a:srgbClr val="002060"/>
                </a:solidFill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solidFill>
                  <a:srgbClr val="002060"/>
                </a:solidFill>
                <a:latin typeface="Segoe UI Semibold" pitchFamily="34" charset="0"/>
              </a:endParaRPr>
            </a:p>
            <a:p>
              <a:pPr eaLnBrk="1" hangingPunct="1">
                <a:spcBef>
                  <a:spcPct val="50000"/>
                </a:spcBef>
              </a:pPr>
              <a:endParaRPr lang="en-US" altLang="en-US" dirty="0">
                <a:solidFill>
                  <a:srgbClr val="002060"/>
                </a:solidFill>
                <a:latin typeface="Segoe UI Semibold" pitchFamily="34" charset="0"/>
              </a:endParaRPr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1907704" y="5626343"/>
              <a:ext cx="2304256" cy="707886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Being the best</a:t>
              </a:r>
            </a:p>
            <a:p>
              <a:pPr algn="ctr"/>
              <a:r>
                <a:rPr lang="en-GB" sz="2000" dirty="0">
                  <a:solidFill>
                    <a:schemeClr val="bg1"/>
                  </a:solidFill>
                  <a:latin typeface="+mj-lt"/>
                  <a:cs typeface="Arial" panose="020B0604020202020204" pitchFamily="34" charset="0"/>
                </a:rPr>
                <a:t>I can be</a:t>
              </a:r>
            </a:p>
          </p:txBody>
        </p:sp>
      </p:grpSp>
      <p:sp>
        <p:nvSpPr>
          <p:cNvPr id="9" name="Arrow: Pentagon 8">
            <a:extLst>
              <a:ext uri="{FF2B5EF4-FFF2-40B4-BE49-F238E27FC236}">
                <a16:creationId xmlns:a16="http://schemas.microsoft.com/office/drawing/2014/main" id="{025FB9E3-5531-44E8-B921-A124BA621BDF}"/>
              </a:ext>
            </a:extLst>
          </p:cNvPr>
          <p:cNvSpPr/>
          <p:nvPr/>
        </p:nvSpPr>
        <p:spPr>
          <a:xfrm rot="5400000">
            <a:off x="2697335" y="3055131"/>
            <a:ext cx="981234" cy="735022"/>
          </a:xfrm>
          <a:prstGeom prst="homePlate">
            <a:avLst/>
          </a:prstGeom>
          <a:solidFill>
            <a:schemeClr val="bg1"/>
          </a:solidFill>
          <a:ln>
            <a:solidFill>
              <a:srgbClr val="4A4A4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Arrow: Pentagon 28">
            <a:extLst>
              <a:ext uri="{FF2B5EF4-FFF2-40B4-BE49-F238E27FC236}">
                <a16:creationId xmlns:a16="http://schemas.microsoft.com/office/drawing/2014/main" id="{E9D7E33A-7660-40A8-AF29-F48218CF25CD}"/>
              </a:ext>
            </a:extLst>
          </p:cNvPr>
          <p:cNvSpPr/>
          <p:nvPr/>
        </p:nvSpPr>
        <p:spPr>
          <a:xfrm rot="5400000">
            <a:off x="2697334" y="5141392"/>
            <a:ext cx="981234" cy="735022"/>
          </a:xfrm>
          <a:prstGeom prst="homePlate">
            <a:avLst/>
          </a:prstGeom>
          <a:solidFill>
            <a:schemeClr val="bg1"/>
          </a:solidFill>
          <a:ln>
            <a:solidFill>
              <a:srgbClr val="4A4A4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Arrow: Pentagon 35">
            <a:extLst>
              <a:ext uri="{FF2B5EF4-FFF2-40B4-BE49-F238E27FC236}">
                <a16:creationId xmlns:a16="http://schemas.microsoft.com/office/drawing/2014/main" id="{05E31EBE-0E4A-444E-9537-6724BB49C4BD}"/>
              </a:ext>
            </a:extLst>
          </p:cNvPr>
          <p:cNvSpPr/>
          <p:nvPr/>
        </p:nvSpPr>
        <p:spPr>
          <a:xfrm>
            <a:off x="4067944" y="5842083"/>
            <a:ext cx="981234" cy="735022"/>
          </a:xfrm>
          <a:prstGeom prst="homePlate">
            <a:avLst/>
          </a:prstGeom>
          <a:solidFill>
            <a:schemeClr val="bg1"/>
          </a:solidFill>
          <a:ln>
            <a:solidFill>
              <a:srgbClr val="4A4A4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Arrow: Pentagon 36">
            <a:extLst>
              <a:ext uri="{FF2B5EF4-FFF2-40B4-BE49-F238E27FC236}">
                <a16:creationId xmlns:a16="http://schemas.microsoft.com/office/drawing/2014/main" id="{2BE6BE38-62CD-4EF1-B260-49F43E77572E}"/>
              </a:ext>
            </a:extLst>
          </p:cNvPr>
          <p:cNvSpPr/>
          <p:nvPr/>
        </p:nvSpPr>
        <p:spPr>
          <a:xfrm>
            <a:off x="4238838" y="1773902"/>
            <a:ext cx="981234" cy="735022"/>
          </a:xfrm>
          <a:prstGeom prst="homePlate">
            <a:avLst/>
          </a:prstGeom>
          <a:solidFill>
            <a:schemeClr val="bg1"/>
          </a:solidFill>
          <a:ln>
            <a:solidFill>
              <a:srgbClr val="4A4A4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Arrow: Pentagon 37">
            <a:extLst>
              <a:ext uri="{FF2B5EF4-FFF2-40B4-BE49-F238E27FC236}">
                <a16:creationId xmlns:a16="http://schemas.microsoft.com/office/drawing/2014/main" id="{35B5EDC5-318C-43CC-BB34-3E8BECD9B161}"/>
              </a:ext>
            </a:extLst>
          </p:cNvPr>
          <p:cNvSpPr/>
          <p:nvPr/>
        </p:nvSpPr>
        <p:spPr>
          <a:xfrm rot="5400000">
            <a:off x="5432792" y="3080038"/>
            <a:ext cx="981234" cy="735022"/>
          </a:xfrm>
          <a:prstGeom prst="homePlate">
            <a:avLst/>
          </a:prstGeom>
          <a:solidFill>
            <a:schemeClr val="bg1"/>
          </a:solidFill>
          <a:ln>
            <a:solidFill>
              <a:srgbClr val="4A4A4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9" name="Arrow: Pentagon 38">
            <a:extLst>
              <a:ext uri="{FF2B5EF4-FFF2-40B4-BE49-F238E27FC236}">
                <a16:creationId xmlns:a16="http://schemas.microsoft.com/office/drawing/2014/main" id="{624C5CC2-8A99-46B7-94D4-71F6D251400E}"/>
              </a:ext>
            </a:extLst>
          </p:cNvPr>
          <p:cNvSpPr/>
          <p:nvPr/>
        </p:nvSpPr>
        <p:spPr>
          <a:xfrm>
            <a:off x="4238838" y="4059120"/>
            <a:ext cx="981234" cy="735022"/>
          </a:xfrm>
          <a:prstGeom prst="homePlate">
            <a:avLst/>
          </a:prstGeom>
          <a:solidFill>
            <a:schemeClr val="bg1"/>
          </a:solidFill>
          <a:ln>
            <a:solidFill>
              <a:srgbClr val="4A4A4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Arrow: Pentagon 39">
            <a:extLst>
              <a:ext uri="{FF2B5EF4-FFF2-40B4-BE49-F238E27FC236}">
                <a16:creationId xmlns:a16="http://schemas.microsoft.com/office/drawing/2014/main" id="{F35302D4-C8DD-4247-8171-501345C85390}"/>
              </a:ext>
            </a:extLst>
          </p:cNvPr>
          <p:cNvSpPr/>
          <p:nvPr/>
        </p:nvSpPr>
        <p:spPr>
          <a:xfrm rot="5400000">
            <a:off x="5432792" y="5141392"/>
            <a:ext cx="981234" cy="735022"/>
          </a:xfrm>
          <a:prstGeom prst="homePlate">
            <a:avLst/>
          </a:prstGeom>
          <a:solidFill>
            <a:schemeClr val="bg1"/>
          </a:solidFill>
          <a:ln>
            <a:solidFill>
              <a:srgbClr val="4A4A4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">
            <a:extLst>
              <a:ext uri="{FF2B5EF4-FFF2-40B4-BE49-F238E27FC236}">
                <a16:creationId xmlns:a16="http://schemas.microsoft.com/office/drawing/2014/main" id="{AD3726F1-1659-48C4-A2B2-E99922C8CC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02434" y="136431"/>
            <a:ext cx="6872808" cy="561057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3200" b="0" dirty="0">
                <a:solidFill>
                  <a:schemeClr val="bg1"/>
                </a:solidFill>
                <a:latin typeface="+mn-lt"/>
                <a:cs typeface="Segoe UI Semibold" pitchFamily="34" charset="0"/>
              </a:rPr>
              <a:t>Emotional</a:t>
            </a:r>
            <a:r>
              <a:rPr lang="en-GB" altLang="en-US" sz="3200" b="0" dirty="0">
                <a:solidFill>
                  <a:schemeClr val="bg1"/>
                </a:solidFill>
                <a:cs typeface="Segoe UI Semibold" pitchFamily="34" charset="0"/>
              </a:rPr>
              <a:t> Intelligence Framework</a:t>
            </a:r>
          </a:p>
        </p:txBody>
      </p:sp>
    </p:spTree>
    <p:extLst>
      <p:ext uri="{BB962C8B-B14F-4D97-AF65-F5344CB8AC3E}">
        <p14:creationId xmlns:p14="http://schemas.microsoft.com/office/powerpoint/2010/main" val="2092556776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9" grpId="0" animBg="1"/>
      <p:bldP spid="36" grpId="0" animBg="1"/>
      <p:bldP spid="37" grpId="0" animBg="1"/>
      <p:bldP spid="38" grpId="0" animBg="1"/>
      <p:bldP spid="39" grpId="0" animBg="1"/>
      <p:bldP spid="40" grpId="0" animBg="1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" name="Graphic 105">
            <a:extLst>
              <a:ext uri="{FF2B5EF4-FFF2-40B4-BE49-F238E27FC236}">
                <a16:creationId xmlns:a16="http://schemas.microsoft.com/office/drawing/2014/main" id="{1BE6E92F-A6EB-4966-97EE-0B734B3B2C0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l="6491" t="35150" r="21308"/>
          <a:stretch/>
        </p:blipFill>
        <p:spPr>
          <a:xfrm flipH="1">
            <a:off x="-108520" y="-654028"/>
            <a:ext cx="11233247" cy="1998278"/>
          </a:xfrm>
          <a:prstGeom prst="rect">
            <a:avLst/>
          </a:prstGeom>
        </p:spPr>
      </p:pic>
      <p:sp>
        <p:nvSpPr>
          <p:cNvPr id="31" name="Rectangle 30">
            <a:hlinkClick r:id="rId4"/>
            <a:extLst>
              <a:ext uri="{FF2B5EF4-FFF2-40B4-BE49-F238E27FC236}">
                <a16:creationId xmlns:a16="http://schemas.microsoft.com/office/drawing/2014/main" id="{1BD032CB-43A7-4856-8D0A-C283E4034ED0}"/>
              </a:ext>
            </a:extLst>
          </p:cNvPr>
          <p:cNvSpPr/>
          <p:nvPr/>
        </p:nvSpPr>
        <p:spPr bwMode="auto">
          <a:xfrm>
            <a:off x="3069590" y="1498290"/>
            <a:ext cx="1242833" cy="1313243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>
              <a:ln>
                <a:noFill/>
              </a:ln>
              <a:solidFill>
                <a:srgbClr val="042E53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2" name="Rectangle 31">
            <a:hlinkClick r:id="rId5"/>
            <a:extLst>
              <a:ext uri="{FF2B5EF4-FFF2-40B4-BE49-F238E27FC236}">
                <a16:creationId xmlns:a16="http://schemas.microsoft.com/office/drawing/2014/main" id="{AA09246A-4A2A-4D56-B66A-48DB1C44472F}"/>
              </a:ext>
            </a:extLst>
          </p:cNvPr>
          <p:cNvSpPr/>
          <p:nvPr/>
        </p:nvSpPr>
        <p:spPr bwMode="auto">
          <a:xfrm>
            <a:off x="6141343" y="1498290"/>
            <a:ext cx="1242833" cy="1313243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>
              <a:ln>
                <a:noFill/>
              </a:ln>
              <a:solidFill>
                <a:srgbClr val="042E53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3" name="Rectangle 32">
            <a:hlinkClick r:id="rId6"/>
            <a:extLst>
              <a:ext uri="{FF2B5EF4-FFF2-40B4-BE49-F238E27FC236}">
                <a16:creationId xmlns:a16="http://schemas.microsoft.com/office/drawing/2014/main" id="{304E77CD-BD2C-4674-935F-D4358A441AFB}"/>
              </a:ext>
            </a:extLst>
          </p:cNvPr>
          <p:cNvSpPr/>
          <p:nvPr/>
        </p:nvSpPr>
        <p:spPr bwMode="auto">
          <a:xfrm>
            <a:off x="7637628" y="1495761"/>
            <a:ext cx="1242833" cy="1313243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>
              <a:ln>
                <a:noFill/>
              </a:ln>
              <a:solidFill>
                <a:srgbClr val="042E53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4" name="Rectangle 33">
            <a:hlinkClick r:id="rId7"/>
            <a:extLst>
              <a:ext uri="{FF2B5EF4-FFF2-40B4-BE49-F238E27FC236}">
                <a16:creationId xmlns:a16="http://schemas.microsoft.com/office/drawing/2014/main" id="{2C4E776C-6253-434D-B8B4-3C19ACF29163}"/>
              </a:ext>
            </a:extLst>
          </p:cNvPr>
          <p:cNvSpPr/>
          <p:nvPr/>
        </p:nvSpPr>
        <p:spPr bwMode="auto">
          <a:xfrm>
            <a:off x="4567028" y="1484784"/>
            <a:ext cx="1242833" cy="1313243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>
              <a:ln>
                <a:noFill/>
              </a:ln>
              <a:solidFill>
                <a:srgbClr val="042E53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2" name="Rectangle 41">
            <a:hlinkClick r:id="rId8"/>
            <a:extLst>
              <a:ext uri="{FF2B5EF4-FFF2-40B4-BE49-F238E27FC236}">
                <a16:creationId xmlns:a16="http://schemas.microsoft.com/office/drawing/2014/main" id="{E48D457C-F25F-4993-91A6-9B8698A09809}"/>
              </a:ext>
            </a:extLst>
          </p:cNvPr>
          <p:cNvSpPr/>
          <p:nvPr/>
        </p:nvSpPr>
        <p:spPr bwMode="auto">
          <a:xfrm>
            <a:off x="3057473" y="3093828"/>
            <a:ext cx="1242833" cy="1313243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>
              <a:ln>
                <a:noFill/>
              </a:ln>
              <a:solidFill>
                <a:srgbClr val="042E53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3" name="Rectangle 42">
            <a:hlinkClick r:id="rId9"/>
            <a:extLst>
              <a:ext uri="{FF2B5EF4-FFF2-40B4-BE49-F238E27FC236}">
                <a16:creationId xmlns:a16="http://schemas.microsoft.com/office/drawing/2014/main" id="{F8F401FD-1EEC-464C-9628-4E90182A61BD}"/>
              </a:ext>
            </a:extLst>
          </p:cNvPr>
          <p:cNvSpPr/>
          <p:nvPr/>
        </p:nvSpPr>
        <p:spPr bwMode="auto">
          <a:xfrm>
            <a:off x="4572926" y="3102972"/>
            <a:ext cx="1242833" cy="1313243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>
              <a:ln>
                <a:noFill/>
              </a:ln>
              <a:solidFill>
                <a:srgbClr val="042E53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4" name="Rectangle 43">
            <a:hlinkClick r:id="rId10"/>
            <a:extLst>
              <a:ext uri="{FF2B5EF4-FFF2-40B4-BE49-F238E27FC236}">
                <a16:creationId xmlns:a16="http://schemas.microsoft.com/office/drawing/2014/main" id="{47F2DE3B-7F19-46F6-ADD9-2E3C34E4379B}"/>
              </a:ext>
            </a:extLst>
          </p:cNvPr>
          <p:cNvSpPr/>
          <p:nvPr/>
        </p:nvSpPr>
        <p:spPr bwMode="auto">
          <a:xfrm>
            <a:off x="6134053" y="3064787"/>
            <a:ext cx="1242833" cy="1313243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>
              <a:ln>
                <a:noFill/>
              </a:ln>
              <a:solidFill>
                <a:srgbClr val="042E53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5" name="Rectangle 44">
            <a:hlinkClick r:id="rId11"/>
            <a:extLst>
              <a:ext uri="{FF2B5EF4-FFF2-40B4-BE49-F238E27FC236}">
                <a16:creationId xmlns:a16="http://schemas.microsoft.com/office/drawing/2014/main" id="{FAE02C40-0A68-4207-AF54-1B51264317C9}"/>
              </a:ext>
            </a:extLst>
          </p:cNvPr>
          <p:cNvSpPr/>
          <p:nvPr/>
        </p:nvSpPr>
        <p:spPr bwMode="auto">
          <a:xfrm>
            <a:off x="7698319" y="3058973"/>
            <a:ext cx="1242833" cy="1313243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>
              <a:ln>
                <a:noFill/>
              </a:ln>
              <a:solidFill>
                <a:srgbClr val="042E53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DE96DE47-D66E-4525-8238-B2399BEEAFD6}"/>
              </a:ext>
            </a:extLst>
          </p:cNvPr>
          <p:cNvSpPr txBox="1"/>
          <p:nvPr/>
        </p:nvSpPr>
        <p:spPr>
          <a:xfrm>
            <a:off x="4565112" y="3933507"/>
            <a:ext cx="1872208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lvl="0"/>
            <a:r>
              <a:rPr lang="en-GB" sz="1200" b="1" dirty="0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Decision</a:t>
            </a:r>
          </a:p>
          <a:p>
            <a:pPr lvl="0"/>
            <a:r>
              <a:rPr lang="en-GB" sz="1200" b="1" dirty="0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Making</a:t>
            </a:r>
          </a:p>
        </p:txBody>
      </p:sp>
      <p:pic>
        <p:nvPicPr>
          <p:cNvPr id="26" name="Picture 25">
            <a:hlinkClick r:id="rId9"/>
            <a:extLst>
              <a:ext uri="{FF2B5EF4-FFF2-40B4-BE49-F238E27FC236}">
                <a16:creationId xmlns:a16="http://schemas.microsoft.com/office/drawing/2014/main" id="{BD223172-9BE2-42E9-9BEA-D99362B6D431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63387" t="21987" r="16138" b="50000"/>
          <a:stretch/>
        </p:blipFill>
        <p:spPr>
          <a:xfrm>
            <a:off x="4624671" y="3168893"/>
            <a:ext cx="1135927" cy="720000"/>
          </a:xfrm>
          <a:prstGeom prst="rect">
            <a:avLst/>
          </a:prstGeom>
        </p:spPr>
      </p:pic>
      <p:pic>
        <p:nvPicPr>
          <p:cNvPr id="29" name="Picture 28">
            <a:hlinkClick r:id="rId8"/>
            <a:extLst>
              <a:ext uri="{FF2B5EF4-FFF2-40B4-BE49-F238E27FC236}">
                <a16:creationId xmlns:a16="http://schemas.microsoft.com/office/drawing/2014/main" id="{E83E4E3D-A75E-41B4-A237-4DBD375FE66F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38188" t="35993" r="40550" b="35994"/>
          <a:stretch/>
        </p:blipFill>
        <p:spPr>
          <a:xfrm>
            <a:off x="3094094" y="3180950"/>
            <a:ext cx="1145566" cy="720000"/>
          </a:xfrm>
          <a:prstGeom prst="rect">
            <a:avLst/>
          </a:prstGeom>
        </p:spPr>
      </p:pic>
      <p:sp>
        <p:nvSpPr>
          <p:cNvPr id="23" name="Rectangle 22">
            <a:hlinkClick r:id="rId9"/>
            <a:extLst>
              <a:ext uri="{FF2B5EF4-FFF2-40B4-BE49-F238E27FC236}">
                <a16:creationId xmlns:a16="http://schemas.microsoft.com/office/drawing/2014/main" id="{06F015E8-6555-4358-B44B-B3EAE9B9BAFF}"/>
              </a:ext>
            </a:extLst>
          </p:cNvPr>
          <p:cNvSpPr/>
          <p:nvPr/>
        </p:nvSpPr>
        <p:spPr bwMode="auto">
          <a:xfrm>
            <a:off x="125170" y="4625069"/>
            <a:ext cx="1242833" cy="1313243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>
              <a:ln>
                <a:noFill/>
              </a:ln>
              <a:solidFill>
                <a:srgbClr val="042E53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4FA491D-57AC-40EE-A3C5-CC207E32FF6F}"/>
              </a:ext>
            </a:extLst>
          </p:cNvPr>
          <p:cNvSpPr txBox="1"/>
          <p:nvPr/>
        </p:nvSpPr>
        <p:spPr>
          <a:xfrm>
            <a:off x="136068" y="5519185"/>
            <a:ext cx="1872208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Difficult</a:t>
            </a:r>
            <a:endParaRPr lang="en-GB" sz="1600" b="1" dirty="0">
              <a:solidFill>
                <a:srgbClr val="042E53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00" b="1" dirty="0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Conversations</a:t>
            </a:r>
          </a:p>
        </p:txBody>
      </p:sp>
      <p:pic>
        <p:nvPicPr>
          <p:cNvPr id="25" name="Picture 24">
            <a:hlinkClick r:id="rId9"/>
            <a:extLst>
              <a:ext uri="{FF2B5EF4-FFF2-40B4-BE49-F238E27FC236}">
                <a16:creationId xmlns:a16="http://schemas.microsoft.com/office/drawing/2014/main" id="{8CD3011B-8F09-4FB4-96CF-184BBBB8659D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873" y="4681823"/>
            <a:ext cx="1079920" cy="719881"/>
          </a:xfrm>
          <a:prstGeom prst="rect">
            <a:avLst/>
          </a:prstGeom>
        </p:spPr>
      </p:pic>
      <p:sp>
        <p:nvSpPr>
          <p:cNvPr id="35" name="Rectangle 34">
            <a:hlinkClick r:id="rId15"/>
            <a:extLst>
              <a:ext uri="{FF2B5EF4-FFF2-40B4-BE49-F238E27FC236}">
                <a16:creationId xmlns:a16="http://schemas.microsoft.com/office/drawing/2014/main" id="{9BA0FE31-E75D-4021-B682-A7A8E321B865}"/>
              </a:ext>
            </a:extLst>
          </p:cNvPr>
          <p:cNvSpPr/>
          <p:nvPr/>
        </p:nvSpPr>
        <p:spPr bwMode="auto">
          <a:xfrm>
            <a:off x="7686723" y="4640102"/>
            <a:ext cx="1242833" cy="1313243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>
              <a:ln>
                <a:noFill/>
              </a:ln>
              <a:solidFill>
                <a:srgbClr val="042E53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6" name="Rectangle 35">
            <a:hlinkClick r:id="rId16"/>
            <a:extLst>
              <a:ext uri="{FF2B5EF4-FFF2-40B4-BE49-F238E27FC236}">
                <a16:creationId xmlns:a16="http://schemas.microsoft.com/office/drawing/2014/main" id="{B6BB1107-AF41-4708-8027-F51C516DE577}"/>
              </a:ext>
            </a:extLst>
          </p:cNvPr>
          <p:cNvSpPr/>
          <p:nvPr/>
        </p:nvSpPr>
        <p:spPr bwMode="auto">
          <a:xfrm>
            <a:off x="1600975" y="1493309"/>
            <a:ext cx="1242833" cy="1313243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>
              <a:ln>
                <a:noFill/>
              </a:ln>
              <a:solidFill>
                <a:srgbClr val="042E53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8" name="Rectangle 37">
            <a:hlinkClick r:id="rId17"/>
            <a:extLst>
              <a:ext uri="{FF2B5EF4-FFF2-40B4-BE49-F238E27FC236}">
                <a16:creationId xmlns:a16="http://schemas.microsoft.com/office/drawing/2014/main" id="{7D98F84F-EB9F-4180-B9B0-6361B195965F}"/>
              </a:ext>
            </a:extLst>
          </p:cNvPr>
          <p:cNvSpPr/>
          <p:nvPr/>
        </p:nvSpPr>
        <p:spPr bwMode="auto">
          <a:xfrm>
            <a:off x="1575008" y="4625070"/>
            <a:ext cx="1242833" cy="1313243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>
              <a:ln>
                <a:noFill/>
              </a:ln>
              <a:solidFill>
                <a:srgbClr val="042E53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9" name="Rectangle 38">
            <a:hlinkClick r:id="rId18"/>
            <a:extLst>
              <a:ext uri="{FF2B5EF4-FFF2-40B4-BE49-F238E27FC236}">
                <a16:creationId xmlns:a16="http://schemas.microsoft.com/office/drawing/2014/main" id="{E2A1F01B-44B9-433B-8BD4-CFD63B56495B}"/>
              </a:ext>
            </a:extLst>
          </p:cNvPr>
          <p:cNvSpPr/>
          <p:nvPr/>
        </p:nvSpPr>
        <p:spPr bwMode="auto">
          <a:xfrm>
            <a:off x="3031789" y="4625070"/>
            <a:ext cx="1242833" cy="1313243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>
              <a:ln>
                <a:noFill/>
              </a:ln>
              <a:solidFill>
                <a:srgbClr val="042E53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0" name="Rectangle 39">
            <a:hlinkClick r:id="rId19"/>
            <a:extLst>
              <a:ext uri="{FF2B5EF4-FFF2-40B4-BE49-F238E27FC236}">
                <a16:creationId xmlns:a16="http://schemas.microsoft.com/office/drawing/2014/main" id="{62287236-1EAB-453A-ACA2-E857113BAC13}"/>
              </a:ext>
            </a:extLst>
          </p:cNvPr>
          <p:cNvSpPr/>
          <p:nvPr/>
        </p:nvSpPr>
        <p:spPr bwMode="auto">
          <a:xfrm>
            <a:off x="4570503" y="4642256"/>
            <a:ext cx="1246110" cy="1313243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>
              <a:ln>
                <a:noFill/>
              </a:ln>
              <a:solidFill>
                <a:srgbClr val="042E53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1" name="Rectangle 40">
            <a:hlinkClick r:id="rId20"/>
            <a:extLst>
              <a:ext uri="{FF2B5EF4-FFF2-40B4-BE49-F238E27FC236}">
                <a16:creationId xmlns:a16="http://schemas.microsoft.com/office/drawing/2014/main" id="{08FFF760-B5C6-4F14-9AFB-F0AD81EAA59D}"/>
              </a:ext>
            </a:extLst>
          </p:cNvPr>
          <p:cNvSpPr/>
          <p:nvPr/>
        </p:nvSpPr>
        <p:spPr bwMode="auto">
          <a:xfrm>
            <a:off x="6087109" y="4641003"/>
            <a:ext cx="1242833" cy="1313243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>
              <a:ln>
                <a:noFill/>
              </a:ln>
              <a:solidFill>
                <a:srgbClr val="042E53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6" name="Rectangle 45">
            <a:hlinkClick r:id="rId21"/>
            <a:extLst>
              <a:ext uri="{FF2B5EF4-FFF2-40B4-BE49-F238E27FC236}">
                <a16:creationId xmlns:a16="http://schemas.microsoft.com/office/drawing/2014/main" id="{F134BD5B-92AF-4B2F-B111-D202F94B3FE7}"/>
              </a:ext>
            </a:extLst>
          </p:cNvPr>
          <p:cNvSpPr/>
          <p:nvPr/>
        </p:nvSpPr>
        <p:spPr bwMode="auto">
          <a:xfrm>
            <a:off x="1586980" y="3090866"/>
            <a:ext cx="1242833" cy="1313243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>
              <a:ln>
                <a:noFill/>
              </a:ln>
              <a:solidFill>
                <a:srgbClr val="042E53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7" name="Rectangle 46">
            <a:hlinkClick r:id="rId22"/>
            <a:extLst>
              <a:ext uri="{FF2B5EF4-FFF2-40B4-BE49-F238E27FC236}">
                <a16:creationId xmlns:a16="http://schemas.microsoft.com/office/drawing/2014/main" id="{D37D6BE7-6418-4494-95E0-DE420FF07F8B}"/>
              </a:ext>
            </a:extLst>
          </p:cNvPr>
          <p:cNvSpPr/>
          <p:nvPr/>
        </p:nvSpPr>
        <p:spPr bwMode="auto">
          <a:xfrm>
            <a:off x="131277" y="3090866"/>
            <a:ext cx="1242833" cy="1313243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>
              <a:ln>
                <a:noFill/>
              </a:ln>
              <a:solidFill>
                <a:srgbClr val="042E53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154B33-FE66-43AA-A2AE-6892A91C66F2}"/>
              </a:ext>
            </a:extLst>
          </p:cNvPr>
          <p:cNvSpPr txBox="1"/>
          <p:nvPr/>
        </p:nvSpPr>
        <p:spPr>
          <a:xfrm>
            <a:off x="116802" y="3937917"/>
            <a:ext cx="1872208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lvl="0"/>
            <a:r>
              <a:rPr lang="en-US" sz="1200" b="1" dirty="0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Motivation &amp;</a:t>
            </a:r>
          </a:p>
          <a:p>
            <a:pPr lvl="0"/>
            <a:r>
              <a:rPr lang="en-US" sz="1200" b="1" dirty="0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Recognition</a:t>
            </a:r>
            <a:endParaRPr lang="en-GB" sz="1200" b="1" dirty="0">
              <a:solidFill>
                <a:srgbClr val="042E53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27" name="Picture 26">
            <a:hlinkClick r:id="rId22"/>
            <a:extLst>
              <a:ext uri="{FF2B5EF4-FFF2-40B4-BE49-F238E27FC236}">
                <a16:creationId xmlns:a16="http://schemas.microsoft.com/office/drawing/2014/main" id="{299934DA-AA8E-4976-B780-7C44567EA1C6}"/>
              </a:ext>
            </a:extLst>
          </p:cNvPr>
          <p:cNvPicPr>
            <a:picLocks noChangeAspect="1"/>
          </p:cNvPicPr>
          <p:nvPr/>
        </p:nvPicPr>
        <p:blipFill rotWithShape="1">
          <a:blip r:embed="rId23"/>
          <a:srcRect l="14563" t="35993" r="63387" b="35994"/>
          <a:stretch/>
        </p:blipFill>
        <p:spPr>
          <a:xfrm>
            <a:off x="248693" y="3162111"/>
            <a:ext cx="1027100" cy="7200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FE91BDE0-11EC-40FE-96FA-32C467F6B7D1}"/>
              </a:ext>
            </a:extLst>
          </p:cNvPr>
          <p:cNvSpPr txBox="1"/>
          <p:nvPr/>
        </p:nvSpPr>
        <p:spPr>
          <a:xfrm>
            <a:off x="1542837" y="3948090"/>
            <a:ext cx="1872208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lvl="0"/>
            <a:r>
              <a:rPr lang="en-GB" sz="1200" b="1" dirty="0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Selling &amp; </a:t>
            </a:r>
          </a:p>
          <a:p>
            <a:pPr lvl="0"/>
            <a:r>
              <a:rPr lang="en-GB" sz="1200" b="1" dirty="0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Customer Care</a:t>
            </a:r>
          </a:p>
        </p:txBody>
      </p:sp>
      <p:pic>
        <p:nvPicPr>
          <p:cNvPr id="21" name="Picture 20">
            <a:hlinkClick r:id="rId17"/>
            <a:extLst>
              <a:ext uri="{FF2B5EF4-FFF2-40B4-BE49-F238E27FC236}">
                <a16:creationId xmlns:a16="http://schemas.microsoft.com/office/drawing/2014/main" id="{5414069C-6531-46A6-80D1-4BFA57D00ABE}"/>
              </a:ext>
            </a:extLst>
          </p:cNvPr>
          <p:cNvPicPr>
            <a:picLocks noChangeAspect="1"/>
          </p:cNvPicPr>
          <p:nvPr/>
        </p:nvPicPr>
        <p:blipFill rotWithShape="1">
          <a:blip r:embed="rId24"/>
          <a:srcRect l="62600" t="33192" r="15350" b="38795"/>
          <a:stretch/>
        </p:blipFill>
        <p:spPr>
          <a:xfrm>
            <a:off x="1622868" y="4710897"/>
            <a:ext cx="1103054" cy="72000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76604470-953B-48C8-83D2-A9102F6DFB68}"/>
              </a:ext>
            </a:extLst>
          </p:cNvPr>
          <p:cNvSpPr txBox="1"/>
          <p:nvPr/>
        </p:nvSpPr>
        <p:spPr>
          <a:xfrm>
            <a:off x="1619672" y="5521627"/>
            <a:ext cx="1872208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lvl="0"/>
            <a:r>
              <a:rPr lang="en-GB" sz="1200" b="1" dirty="0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Tracking Team Performance</a:t>
            </a:r>
          </a:p>
        </p:txBody>
      </p:sp>
      <p:pic>
        <p:nvPicPr>
          <p:cNvPr id="22" name="Picture 21">
            <a:hlinkClick r:id="rId18"/>
            <a:extLst>
              <a:ext uri="{FF2B5EF4-FFF2-40B4-BE49-F238E27FC236}">
                <a16:creationId xmlns:a16="http://schemas.microsoft.com/office/drawing/2014/main" id="{F5DA5016-5B86-4D79-BB83-BDEB0E7ADF14}"/>
              </a:ext>
            </a:extLst>
          </p:cNvPr>
          <p:cNvPicPr>
            <a:picLocks noChangeAspect="1"/>
          </p:cNvPicPr>
          <p:nvPr/>
        </p:nvPicPr>
        <p:blipFill rotWithShape="1">
          <a:blip r:embed="rId25"/>
          <a:srcRect l="13592" t="34267" r="64358" b="39121"/>
          <a:stretch/>
        </p:blipFill>
        <p:spPr>
          <a:xfrm>
            <a:off x="3069590" y="4707300"/>
            <a:ext cx="1180040" cy="72000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8017CFB6-7088-4B8C-80C8-9D037D3915EF}"/>
              </a:ext>
            </a:extLst>
          </p:cNvPr>
          <p:cNvSpPr txBox="1"/>
          <p:nvPr/>
        </p:nvSpPr>
        <p:spPr>
          <a:xfrm>
            <a:off x="3039560" y="5477994"/>
            <a:ext cx="1872208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lvl="0"/>
            <a:r>
              <a:rPr lang="en-GB" sz="1200" b="1" dirty="0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Meetings</a:t>
            </a:r>
          </a:p>
          <a:p>
            <a:pPr lvl="0"/>
            <a:r>
              <a:rPr lang="en-GB" sz="1200" b="1" dirty="0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&amp; Creativity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22C2959A-57F9-4448-A59F-7713A367C065}"/>
              </a:ext>
            </a:extLst>
          </p:cNvPr>
          <p:cNvSpPr txBox="1"/>
          <p:nvPr/>
        </p:nvSpPr>
        <p:spPr>
          <a:xfrm>
            <a:off x="2992527" y="3953579"/>
            <a:ext cx="1872208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lvl="0"/>
            <a:r>
              <a:rPr lang="en-GB" sz="1200" b="1" dirty="0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Creating a</a:t>
            </a:r>
          </a:p>
          <a:p>
            <a:pPr lvl="0"/>
            <a:r>
              <a:rPr lang="en-GB" sz="1200" b="1" dirty="0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Vibrant Culture 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D48BC01B-E744-46C6-9401-410088BC53CB}"/>
              </a:ext>
            </a:extLst>
          </p:cNvPr>
          <p:cNvSpPr txBox="1"/>
          <p:nvPr/>
        </p:nvSpPr>
        <p:spPr>
          <a:xfrm>
            <a:off x="6032473" y="3976848"/>
            <a:ext cx="1872208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Emerging &amp;</a:t>
            </a:r>
          </a:p>
          <a:p>
            <a:r>
              <a:rPr lang="en-GB" sz="1200" b="1" dirty="0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Established Leaders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8A13AB4F-8C34-4D4F-8023-CE9CA54406AC}"/>
              </a:ext>
            </a:extLst>
          </p:cNvPr>
          <p:cNvSpPr txBox="1"/>
          <p:nvPr/>
        </p:nvSpPr>
        <p:spPr>
          <a:xfrm>
            <a:off x="7630393" y="2355132"/>
            <a:ext cx="1872208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lvl="0"/>
            <a:r>
              <a:rPr lang="en-GB" sz="1200" b="1" dirty="0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Leading</a:t>
            </a:r>
          </a:p>
          <a:p>
            <a:pPr lvl="0"/>
            <a:r>
              <a:rPr lang="en-GB" sz="1200" b="1" dirty="0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Change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9E7D4F77-D383-4058-AF46-FD9A83A8629D}"/>
              </a:ext>
            </a:extLst>
          </p:cNvPr>
          <p:cNvSpPr txBox="1"/>
          <p:nvPr/>
        </p:nvSpPr>
        <p:spPr>
          <a:xfrm>
            <a:off x="7667166" y="3933507"/>
            <a:ext cx="1872208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lvl="0"/>
            <a:r>
              <a:rPr lang="en-GB" sz="1200" b="1" dirty="0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Engaging </a:t>
            </a:r>
          </a:p>
          <a:p>
            <a:pPr lvl="0"/>
            <a:r>
              <a:rPr lang="en-GB" sz="1200" b="1" dirty="0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Change</a:t>
            </a:r>
          </a:p>
        </p:txBody>
      </p:sp>
      <p:pic>
        <p:nvPicPr>
          <p:cNvPr id="69" name="Picture 68">
            <a:hlinkClick r:id="rId10"/>
            <a:extLst>
              <a:ext uri="{FF2B5EF4-FFF2-40B4-BE49-F238E27FC236}">
                <a16:creationId xmlns:a16="http://schemas.microsoft.com/office/drawing/2014/main" id="{7F00FC25-802B-4819-A15C-EF50E8D78ED5}"/>
              </a:ext>
            </a:extLst>
          </p:cNvPr>
          <p:cNvPicPr>
            <a:picLocks noChangeAspect="1"/>
          </p:cNvPicPr>
          <p:nvPr/>
        </p:nvPicPr>
        <p:blipFill rotWithShape="1">
          <a:blip r:embed="rId25"/>
          <a:srcRect l="38096" t="34430" r="39067" b="37557"/>
          <a:stretch/>
        </p:blipFill>
        <p:spPr>
          <a:xfrm>
            <a:off x="6190140" y="3138848"/>
            <a:ext cx="1074390" cy="720000"/>
          </a:xfrm>
          <a:prstGeom prst="rect">
            <a:avLst/>
          </a:prstGeom>
        </p:spPr>
      </p:pic>
      <p:pic>
        <p:nvPicPr>
          <p:cNvPr id="70" name="Picture 69">
            <a:hlinkClick r:id="rId6"/>
            <a:extLst>
              <a:ext uri="{FF2B5EF4-FFF2-40B4-BE49-F238E27FC236}">
                <a16:creationId xmlns:a16="http://schemas.microsoft.com/office/drawing/2014/main" id="{AF4CFD48-8A59-4BC5-852E-73E0FEC417E1}"/>
              </a:ext>
            </a:extLst>
          </p:cNvPr>
          <p:cNvPicPr>
            <a:picLocks noChangeAspect="1"/>
          </p:cNvPicPr>
          <p:nvPr/>
        </p:nvPicPr>
        <p:blipFill rotWithShape="1">
          <a:blip r:embed="rId25"/>
          <a:srcRect l="62600" t="34593" r="15350" b="38795"/>
          <a:stretch/>
        </p:blipFill>
        <p:spPr>
          <a:xfrm>
            <a:off x="7698319" y="1590103"/>
            <a:ext cx="1131463" cy="720000"/>
          </a:xfrm>
          <a:prstGeom prst="rect">
            <a:avLst/>
          </a:prstGeom>
        </p:spPr>
      </p:pic>
      <p:sp>
        <p:nvSpPr>
          <p:cNvPr id="74" name="TextBox 73">
            <a:extLst>
              <a:ext uri="{FF2B5EF4-FFF2-40B4-BE49-F238E27FC236}">
                <a16:creationId xmlns:a16="http://schemas.microsoft.com/office/drawing/2014/main" id="{4B72CFB4-5067-4578-BF82-00640A04D1F5}"/>
              </a:ext>
            </a:extLst>
          </p:cNvPr>
          <p:cNvSpPr txBox="1"/>
          <p:nvPr/>
        </p:nvSpPr>
        <p:spPr>
          <a:xfrm>
            <a:off x="7604930" y="5455460"/>
            <a:ext cx="2054830" cy="461665"/>
          </a:xfrm>
          <a:prstGeom prst="rect">
            <a:avLst/>
          </a:prstGeom>
          <a:noFill/>
          <a:ln>
            <a:noFill/>
          </a:ln>
          <a:effectLst>
            <a:reflection blurRad="12700" stA="0" endPos="28000" dist="5000" dir="5400000" sy="-100000" algn="bl" rotWithShape="0"/>
          </a:effectLst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Leadership </a:t>
            </a:r>
          </a:p>
          <a:p>
            <a:r>
              <a:rPr lang="en-US" sz="1200" b="1" dirty="0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&amp; 360 Feedback </a:t>
            </a:r>
            <a:endParaRPr lang="en-GB" sz="1200" b="1" dirty="0">
              <a:solidFill>
                <a:srgbClr val="042E53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854325F5-5FA9-4434-8E2A-A95DA3C707A9}"/>
              </a:ext>
            </a:extLst>
          </p:cNvPr>
          <p:cNvSpPr txBox="1"/>
          <p:nvPr/>
        </p:nvSpPr>
        <p:spPr>
          <a:xfrm>
            <a:off x="1585911" y="2342574"/>
            <a:ext cx="1872208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lvl="0"/>
            <a:r>
              <a:rPr lang="en-US" sz="1200" b="1" dirty="0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Breaking</a:t>
            </a:r>
          </a:p>
          <a:p>
            <a:pPr lvl="0"/>
            <a:r>
              <a:rPr lang="en-US" sz="1200" b="1" dirty="0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Down the Silos</a:t>
            </a:r>
            <a:endParaRPr lang="en-GB" sz="1200" b="1" dirty="0">
              <a:solidFill>
                <a:srgbClr val="042E53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D08FE2E9-1D7C-49AD-9B55-55BD19FE7BF1}"/>
              </a:ext>
            </a:extLst>
          </p:cNvPr>
          <p:cNvSpPr txBox="1"/>
          <p:nvPr/>
        </p:nvSpPr>
        <p:spPr>
          <a:xfrm>
            <a:off x="3002855" y="2354179"/>
            <a:ext cx="1872208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Communication</a:t>
            </a:r>
          </a:p>
          <a:p>
            <a:r>
              <a:rPr lang="en-US" sz="1200" b="1" dirty="0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&amp; Collaboration</a:t>
            </a:r>
            <a:endParaRPr lang="en-GB" sz="1200" b="1" dirty="0">
              <a:solidFill>
                <a:srgbClr val="042E53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82" name="Picture 81">
            <a:hlinkClick r:id="rId16"/>
            <a:extLst>
              <a:ext uri="{FF2B5EF4-FFF2-40B4-BE49-F238E27FC236}">
                <a16:creationId xmlns:a16="http://schemas.microsoft.com/office/drawing/2014/main" id="{64D59AE1-5227-4358-AA03-5CEFC18526CD}"/>
              </a:ext>
            </a:extLst>
          </p:cNvPr>
          <p:cNvPicPr>
            <a:picLocks noChangeAspect="1"/>
          </p:cNvPicPr>
          <p:nvPr/>
        </p:nvPicPr>
        <p:blipFill rotWithShape="1">
          <a:blip r:embed="rId26"/>
          <a:srcRect l="63204" t="32866" r="15534" b="40521"/>
          <a:stretch/>
        </p:blipFill>
        <p:spPr>
          <a:xfrm>
            <a:off x="1656698" y="1561149"/>
            <a:ext cx="1140491" cy="720000"/>
          </a:xfrm>
          <a:prstGeom prst="rect">
            <a:avLst/>
          </a:prstGeom>
        </p:spPr>
      </p:pic>
      <p:pic>
        <p:nvPicPr>
          <p:cNvPr id="83" name="Picture 82">
            <a:hlinkClick r:id="rId15"/>
            <a:extLst>
              <a:ext uri="{FF2B5EF4-FFF2-40B4-BE49-F238E27FC236}">
                <a16:creationId xmlns:a16="http://schemas.microsoft.com/office/drawing/2014/main" id="{031723C6-DABC-4E00-BA9D-3646E0CCE977}"/>
              </a:ext>
            </a:extLst>
          </p:cNvPr>
          <p:cNvPicPr>
            <a:picLocks noChangeAspect="1"/>
          </p:cNvPicPr>
          <p:nvPr/>
        </p:nvPicPr>
        <p:blipFill rotWithShape="1">
          <a:blip r:embed="rId26"/>
          <a:srcRect l="38187" t="31791" r="38975" b="38795"/>
          <a:stretch/>
        </p:blipFill>
        <p:spPr>
          <a:xfrm>
            <a:off x="7745269" y="4709531"/>
            <a:ext cx="1108272" cy="720000"/>
          </a:xfrm>
          <a:prstGeom prst="rect">
            <a:avLst/>
          </a:prstGeom>
        </p:spPr>
      </p:pic>
      <p:pic>
        <p:nvPicPr>
          <p:cNvPr id="84" name="Picture 83">
            <a:hlinkClick r:id="rId4"/>
            <a:extLst>
              <a:ext uri="{FF2B5EF4-FFF2-40B4-BE49-F238E27FC236}">
                <a16:creationId xmlns:a16="http://schemas.microsoft.com/office/drawing/2014/main" id="{1BDB3C49-EC50-4D03-AABF-075309CFCB2D}"/>
              </a:ext>
            </a:extLst>
          </p:cNvPr>
          <p:cNvPicPr>
            <a:picLocks noChangeAspect="1"/>
          </p:cNvPicPr>
          <p:nvPr/>
        </p:nvPicPr>
        <p:blipFill rotWithShape="1">
          <a:blip r:embed="rId24"/>
          <a:srcRect l="14380" t="34267" r="63571" b="39121"/>
          <a:stretch/>
        </p:blipFill>
        <p:spPr>
          <a:xfrm>
            <a:off x="3137194" y="1575771"/>
            <a:ext cx="1092220" cy="720000"/>
          </a:xfrm>
          <a:prstGeom prst="rect">
            <a:avLst/>
          </a:prstGeom>
        </p:spPr>
      </p:pic>
      <p:sp>
        <p:nvSpPr>
          <p:cNvPr id="87" name="TextBox 86">
            <a:extLst>
              <a:ext uri="{FF2B5EF4-FFF2-40B4-BE49-F238E27FC236}">
                <a16:creationId xmlns:a16="http://schemas.microsoft.com/office/drawing/2014/main" id="{3A9EFFE5-42E7-4B7D-98CC-35DD709224F1}"/>
              </a:ext>
            </a:extLst>
          </p:cNvPr>
          <p:cNvSpPr txBox="1"/>
          <p:nvPr/>
        </p:nvSpPr>
        <p:spPr>
          <a:xfrm>
            <a:off x="6038616" y="5296724"/>
            <a:ext cx="2286508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endParaRPr lang="en-US" sz="1200" b="1" dirty="0">
              <a:solidFill>
                <a:srgbClr val="042E53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200" b="1" dirty="0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Purpose Values</a:t>
            </a:r>
          </a:p>
          <a:p>
            <a:r>
              <a:rPr lang="en-US" sz="1200" b="1" dirty="0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&amp; </a:t>
            </a:r>
            <a:r>
              <a:rPr lang="en-US" sz="1200" b="1" dirty="0" err="1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Behaviours</a:t>
            </a:r>
            <a:endParaRPr lang="en-GB" sz="1200" b="1" dirty="0">
              <a:solidFill>
                <a:srgbClr val="042E53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AB38359E-FB68-4A97-8CC3-84A7EAC962D1}"/>
              </a:ext>
            </a:extLst>
          </p:cNvPr>
          <p:cNvSpPr txBox="1"/>
          <p:nvPr/>
        </p:nvSpPr>
        <p:spPr>
          <a:xfrm>
            <a:off x="4503553" y="5467064"/>
            <a:ext cx="1872208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Trust &amp;</a:t>
            </a:r>
          </a:p>
          <a:p>
            <a:r>
              <a:rPr lang="en-US" sz="1200" b="1" dirty="0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Healthy Conflict</a:t>
            </a:r>
            <a:endParaRPr lang="en-GB" sz="1200" b="1" dirty="0">
              <a:solidFill>
                <a:srgbClr val="042E53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5BBB28B9-148A-45CF-A972-378082CC3232}"/>
              </a:ext>
            </a:extLst>
          </p:cNvPr>
          <p:cNvSpPr txBox="1"/>
          <p:nvPr/>
        </p:nvSpPr>
        <p:spPr>
          <a:xfrm>
            <a:off x="6088529" y="2359917"/>
            <a:ext cx="1872208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1200" b="1" dirty="0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Coaching</a:t>
            </a:r>
          </a:p>
          <a:p>
            <a:r>
              <a:rPr lang="en-US" sz="1200" b="1" dirty="0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&amp; Feedback</a:t>
            </a:r>
            <a:endParaRPr lang="en-GB" sz="1200" b="1" dirty="0">
              <a:solidFill>
                <a:srgbClr val="042E53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9E34F0A5-C6FF-45B3-9E25-5883A95AA9FA}"/>
              </a:ext>
            </a:extLst>
          </p:cNvPr>
          <p:cNvSpPr txBox="1"/>
          <p:nvPr/>
        </p:nvSpPr>
        <p:spPr>
          <a:xfrm>
            <a:off x="4499992" y="2342456"/>
            <a:ext cx="1872208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Well-Being</a:t>
            </a:r>
          </a:p>
          <a:p>
            <a:r>
              <a:rPr lang="en-GB" sz="1200" b="1" dirty="0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&amp; Resilience</a:t>
            </a:r>
            <a:endParaRPr lang="en-US" sz="1200" b="1" dirty="0">
              <a:solidFill>
                <a:srgbClr val="042E53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94" name="Picture 93">
            <a:hlinkClick r:id="rId20"/>
            <a:extLst>
              <a:ext uri="{FF2B5EF4-FFF2-40B4-BE49-F238E27FC236}">
                <a16:creationId xmlns:a16="http://schemas.microsoft.com/office/drawing/2014/main" id="{F7ACF128-EF99-4FC2-8645-59CBFA8C425E}"/>
              </a:ext>
            </a:extLst>
          </p:cNvPr>
          <p:cNvPicPr>
            <a:picLocks noChangeAspect="1"/>
          </p:cNvPicPr>
          <p:nvPr/>
        </p:nvPicPr>
        <p:blipFill rotWithShape="1">
          <a:blip r:embed="rId27"/>
          <a:srcRect l="14510" t="31698" r="64550" b="40985"/>
          <a:stretch/>
        </p:blipFill>
        <p:spPr>
          <a:xfrm>
            <a:off x="6125847" y="4697687"/>
            <a:ext cx="1171879" cy="720000"/>
          </a:xfrm>
          <a:prstGeom prst="rect">
            <a:avLst/>
          </a:prstGeom>
        </p:spPr>
      </p:pic>
      <p:pic>
        <p:nvPicPr>
          <p:cNvPr id="95" name="Picture 94">
            <a:hlinkClick r:id="rId19"/>
            <a:extLst>
              <a:ext uri="{FF2B5EF4-FFF2-40B4-BE49-F238E27FC236}">
                <a16:creationId xmlns:a16="http://schemas.microsoft.com/office/drawing/2014/main" id="{FF6969ED-539F-4175-A045-C0B87346AC50}"/>
              </a:ext>
            </a:extLst>
          </p:cNvPr>
          <p:cNvPicPr>
            <a:picLocks noChangeAspect="1"/>
          </p:cNvPicPr>
          <p:nvPr/>
        </p:nvPicPr>
        <p:blipFill rotWithShape="1">
          <a:blip r:embed="rId27"/>
          <a:srcRect l="38928" t="31707" r="39853" b="40200"/>
          <a:stretch/>
        </p:blipFill>
        <p:spPr>
          <a:xfrm>
            <a:off x="4641473" y="4690893"/>
            <a:ext cx="1104171" cy="720000"/>
          </a:xfrm>
          <a:prstGeom prst="rect">
            <a:avLst/>
          </a:prstGeom>
        </p:spPr>
      </p:pic>
      <p:pic>
        <p:nvPicPr>
          <p:cNvPr id="96" name="Picture 95">
            <a:hlinkClick r:id="rId5"/>
            <a:extLst>
              <a:ext uri="{FF2B5EF4-FFF2-40B4-BE49-F238E27FC236}">
                <a16:creationId xmlns:a16="http://schemas.microsoft.com/office/drawing/2014/main" id="{79AA3AE0-22C0-4079-B2BF-7D8AFDF20F16}"/>
              </a:ext>
            </a:extLst>
          </p:cNvPr>
          <p:cNvPicPr>
            <a:picLocks noChangeAspect="1"/>
          </p:cNvPicPr>
          <p:nvPr/>
        </p:nvPicPr>
        <p:blipFill rotWithShape="1">
          <a:blip r:embed="rId27"/>
          <a:srcRect l="63040" t="31869" r="15741" b="40036"/>
          <a:stretch/>
        </p:blipFill>
        <p:spPr>
          <a:xfrm>
            <a:off x="6246202" y="1604957"/>
            <a:ext cx="1051967" cy="720000"/>
          </a:xfrm>
          <a:prstGeom prst="rect">
            <a:avLst/>
          </a:prstGeom>
        </p:spPr>
      </p:pic>
      <p:pic>
        <p:nvPicPr>
          <p:cNvPr id="97" name="Picture 96">
            <a:hlinkClick r:id="rId7"/>
            <a:extLst>
              <a:ext uri="{FF2B5EF4-FFF2-40B4-BE49-F238E27FC236}">
                <a16:creationId xmlns:a16="http://schemas.microsoft.com/office/drawing/2014/main" id="{6D4065EC-C312-490C-BD5B-EFDDC5CD9336}"/>
              </a:ext>
            </a:extLst>
          </p:cNvPr>
          <p:cNvPicPr>
            <a:picLocks noChangeAspect="1"/>
          </p:cNvPicPr>
          <p:nvPr/>
        </p:nvPicPr>
        <p:blipFill rotWithShape="1">
          <a:blip r:embed="rId28"/>
          <a:srcRect l="14249" t="32904" r="63896" b="39741"/>
          <a:stretch/>
        </p:blipFill>
        <p:spPr>
          <a:xfrm>
            <a:off x="4645255" y="1590393"/>
            <a:ext cx="1086963" cy="720000"/>
          </a:xfrm>
          <a:prstGeom prst="rect">
            <a:avLst/>
          </a:prstGeom>
        </p:spPr>
      </p:pic>
      <p:pic>
        <p:nvPicPr>
          <p:cNvPr id="2" name="Picture 1">
            <a:hlinkClick r:id="rId11"/>
            <a:extLst>
              <a:ext uri="{FF2B5EF4-FFF2-40B4-BE49-F238E27FC236}">
                <a16:creationId xmlns:a16="http://schemas.microsoft.com/office/drawing/2014/main" id="{26E8FF5F-A486-4E7F-9336-4B8064EF9606}"/>
              </a:ext>
            </a:extLst>
          </p:cNvPr>
          <p:cNvPicPr>
            <a:picLocks noChangeAspect="1"/>
          </p:cNvPicPr>
          <p:nvPr/>
        </p:nvPicPr>
        <p:blipFill rotWithShape="1">
          <a:blip r:embed="rId29"/>
          <a:srcRect l="62588" t="30390" r="17572" b="43067"/>
          <a:stretch/>
        </p:blipFill>
        <p:spPr>
          <a:xfrm>
            <a:off x="7762739" y="3127113"/>
            <a:ext cx="1090802" cy="761779"/>
          </a:xfrm>
          <a:prstGeom prst="rect">
            <a:avLst/>
          </a:prstGeom>
        </p:spPr>
      </p:pic>
      <p:pic>
        <p:nvPicPr>
          <p:cNvPr id="5" name="Picture 4">
            <a:hlinkClick r:id="rId21"/>
            <a:extLst>
              <a:ext uri="{FF2B5EF4-FFF2-40B4-BE49-F238E27FC236}">
                <a16:creationId xmlns:a16="http://schemas.microsoft.com/office/drawing/2014/main" id="{F59EDC33-E427-42FE-BB0F-1C92AA65AE36}"/>
              </a:ext>
            </a:extLst>
          </p:cNvPr>
          <p:cNvPicPr>
            <a:picLocks noChangeAspect="1"/>
          </p:cNvPicPr>
          <p:nvPr/>
        </p:nvPicPr>
        <p:blipFill rotWithShape="1">
          <a:blip r:embed="rId30"/>
          <a:srcRect l="39708" t="39245" r="39718" b="33845"/>
          <a:stretch/>
        </p:blipFill>
        <p:spPr>
          <a:xfrm>
            <a:off x="1627651" y="3124410"/>
            <a:ext cx="1133534" cy="779582"/>
          </a:xfrm>
          <a:prstGeom prst="rect">
            <a:avLst/>
          </a:prstGeom>
        </p:spPr>
      </p:pic>
      <p:sp>
        <p:nvSpPr>
          <p:cNvPr id="98" name="TextBox 97">
            <a:extLst>
              <a:ext uri="{FF2B5EF4-FFF2-40B4-BE49-F238E27FC236}">
                <a16:creationId xmlns:a16="http://schemas.microsoft.com/office/drawing/2014/main" id="{8FB5E32B-4817-4B54-968B-B1D54C2DC701}"/>
              </a:ext>
            </a:extLst>
          </p:cNvPr>
          <p:cNvSpPr txBox="1"/>
          <p:nvPr/>
        </p:nvSpPr>
        <p:spPr>
          <a:xfrm>
            <a:off x="168263" y="104354"/>
            <a:ext cx="7615124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Next Steps</a:t>
            </a:r>
          </a:p>
        </p:txBody>
      </p:sp>
      <p:sp>
        <p:nvSpPr>
          <p:cNvPr id="59" name="Rectangle 58">
            <a:hlinkClick r:id="rId31"/>
            <a:extLst>
              <a:ext uri="{FF2B5EF4-FFF2-40B4-BE49-F238E27FC236}">
                <a16:creationId xmlns:a16="http://schemas.microsoft.com/office/drawing/2014/main" id="{2403D7AC-6412-49D9-AC1A-BA650D56ECB2}"/>
              </a:ext>
            </a:extLst>
          </p:cNvPr>
          <p:cNvSpPr/>
          <p:nvPr/>
        </p:nvSpPr>
        <p:spPr bwMode="auto">
          <a:xfrm>
            <a:off x="125546" y="1498983"/>
            <a:ext cx="1242833" cy="1313243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>
              <a:ln>
                <a:noFill/>
              </a:ln>
              <a:solidFill>
                <a:srgbClr val="042E53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32E9F6D4-2E6E-49D5-A409-720AC14FA8C8}"/>
              </a:ext>
            </a:extLst>
          </p:cNvPr>
          <p:cNvSpPr txBox="1"/>
          <p:nvPr/>
        </p:nvSpPr>
        <p:spPr>
          <a:xfrm>
            <a:off x="102231" y="2359917"/>
            <a:ext cx="1872208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lvl="0"/>
            <a:r>
              <a:rPr lang="en-US" sz="1200" b="1" dirty="0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Performance </a:t>
            </a:r>
          </a:p>
          <a:p>
            <a:pPr lvl="0"/>
            <a:r>
              <a:rPr lang="en-US" sz="1200" b="1" dirty="0">
                <a:solidFill>
                  <a:srgbClr val="042E5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Coaching</a:t>
            </a:r>
            <a:endParaRPr lang="en-GB" sz="1200" b="1" dirty="0">
              <a:solidFill>
                <a:srgbClr val="042E53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65" name="Content Placeholder 4" descr="A person sitting at a table in front of a window&#10;&#10;Description automatically generated">
            <a:hlinkClick r:id="rId31"/>
            <a:extLst>
              <a:ext uri="{FF2B5EF4-FFF2-40B4-BE49-F238E27FC236}">
                <a16:creationId xmlns:a16="http://schemas.microsoft.com/office/drawing/2014/main" id="{B5C53655-A6AA-4C9E-BE2C-B762941E5F8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570" y="1580146"/>
            <a:ext cx="1050612" cy="700408"/>
          </a:xfrm>
        </p:spPr>
      </p:pic>
      <p:pic>
        <p:nvPicPr>
          <p:cNvPr id="67" name="Graphic 66">
            <a:extLst>
              <a:ext uri="{FF2B5EF4-FFF2-40B4-BE49-F238E27FC236}">
                <a16:creationId xmlns:a16="http://schemas.microsoft.com/office/drawing/2014/main" id="{41FB227F-85BA-4542-A840-485B33AF7F25}"/>
              </a:ext>
            </a:extLst>
          </p:cNvPr>
          <p:cNvPicPr>
            <a:picLocks noChangeAspect="1"/>
          </p:cNvPicPr>
          <p:nvPr/>
        </p:nvPicPr>
        <p:blipFill>
          <a:blip r:embed="rId33">
            <a:extLst>
              <a:ext uri="{96DAC541-7B7A-43D3-8B79-37D633B846F1}">
                <asvg:svgBlip xmlns:asvg="http://schemas.microsoft.com/office/drawing/2016/SVG/main" xmlns="" r:embed="rId35"/>
              </a:ext>
            </a:extLst>
          </a:blip>
          <a:stretch>
            <a:fillRect/>
          </a:stretch>
        </p:blipFill>
        <p:spPr>
          <a:xfrm>
            <a:off x="6010306" y="6039651"/>
            <a:ext cx="3133694" cy="864070"/>
          </a:xfrm>
          <a:prstGeom prst="rect">
            <a:avLst/>
          </a:prstGeom>
        </p:spPr>
      </p:pic>
      <p:pic>
        <p:nvPicPr>
          <p:cNvPr id="9" name="Graphic 8" descr="Eye">
            <a:extLst>
              <a:ext uri="{FF2B5EF4-FFF2-40B4-BE49-F238E27FC236}">
                <a16:creationId xmlns:a16="http://schemas.microsoft.com/office/drawing/2014/main" id="{600F310A-7864-47B1-89B5-578248EDE24D}"/>
              </a:ext>
            </a:extLst>
          </p:cNvPr>
          <p:cNvPicPr>
            <a:picLocks noChangeAspect="1"/>
          </p:cNvPicPr>
          <p:nvPr/>
        </p:nvPicPr>
        <p:blipFill>
          <a:blip r:embed="rId3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7"/>
              </a:ext>
            </a:extLst>
          </a:blip>
          <a:stretch>
            <a:fillRect/>
          </a:stretch>
        </p:blipFill>
        <p:spPr>
          <a:xfrm>
            <a:off x="521635" y="1697255"/>
            <a:ext cx="457200" cy="457200"/>
          </a:xfrm>
          <a:prstGeom prst="rect">
            <a:avLst/>
          </a:prstGeom>
        </p:spPr>
      </p:pic>
      <p:pic>
        <p:nvPicPr>
          <p:cNvPr id="75" name="Graphic 74" descr="Eye">
            <a:extLst>
              <a:ext uri="{FF2B5EF4-FFF2-40B4-BE49-F238E27FC236}">
                <a16:creationId xmlns:a16="http://schemas.microsoft.com/office/drawing/2014/main" id="{528CEC60-6E75-4022-AFF0-618215764AF9}"/>
              </a:ext>
            </a:extLst>
          </p:cNvPr>
          <p:cNvPicPr>
            <a:picLocks noChangeAspect="1"/>
          </p:cNvPicPr>
          <p:nvPr/>
        </p:nvPicPr>
        <p:blipFill>
          <a:blip r:embed="rId3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7"/>
              </a:ext>
            </a:extLst>
          </a:blip>
          <a:stretch>
            <a:fillRect/>
          </a:stretch>
        </p:blipFill>
        <p:spPr>
          <a:xfrm>
            <a:off x="2025045" y="1711716"/>
            <a:ext cx="457200" cy="457200"/>
          </a:xfrm>
          <a:prstGeom prst="rect">
            <a:avLst/>
          </a:prstGeom>
        </p:spPr>
      </p:pic>
      <p:pic>
        <p:nvPicPr>
          <p:cNvPr id="77" name="Graphic 76" descr="Eye">
            <a:extLst>
              <a:ext uri="{FF2B5EF4-FFF2-40B4-BE49-F238E27FC236}">
                <a16:creationId xmlns:a16="http://schemas.microsoft.com/office/drawing/2014/main" id="{B71A3DF1-D037-4CFF-A5B3-D78C87BF8280}"/>
              </a:ext>
            </a:extLst>
          </p:cNvPr>
          <p:cNvPicPr>
            <a:picLocks noChangeAspect="1"/>
          </p:cNvPicPr>
          <p:nvPr/>
        </p:nvPicPr>
        <p:blipFill>
          <a:blip r:embed="rId3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7"/>
              </a:ext>
            </a:extLst>
          </a:blip>
          <a:stretch>
            <a:fillRect/>
          </a:stretch>
        </p:blipFill>
        <p:spPr>
          <a:xfrm>
            <a:off x="3458119" y="1681927"/>
            <a:ext cx="457200" cy="457200"/>
          </a:xfrm>
          <a:prstGeom prst="rect">
            <a:avLst/>
          </a:prstGeom>
        </p:spPr>
      </p:pic>
      <p:pic>
        <p:nvPicPr>
          <p:cNvPr id="79" name="Graphic 78" descr="Eye">
            <a:extLst>
              <a:ext uri="{FF2B5EF4-FFF2-40B4-BE49-F238E27FC236}">
                <a16:creationId xmlns:a16="http://schemas.microsoft.com/office/drawing/2014/main" id="{7F5957C2-CEB6-4711-AA27-E778CF497B62}"/>
              </a:ext>
            </a:extLst>
          </p:cNvPr>
          <p:cNvPicPr>
            <a:picLocks noChangeAspect="1"/>
          </p:cNvPicPr>
          <p:nvPr/>
        </p:nvPicPr>
        <p:blipFill>
          <a:blip r:embed="rId3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7"/>
              </a:ext>
            </a:extLst>
          </a:blip>
          <a:stretch>
            <a:fillRect/>
          </a:stretch>
        </p:blipFill>
        <p:spPr>
          <a:xfrm>
            <a:off x="4976379" y="1744220"/>
            <a:ext cx="457200" cy="457200"/>
          </a:xfrm>
          <a:prstGeom prst="rect">
            <a:avLst/>
          </a:prstGeom>
        </p:spPr>
      </p:pic>
      <p:pic>
        <p:nvPicPr>
          <p:cNvPr id="80" name="Graphic 79" descr="Eye">
            <a:extLst>
              <a:ext uri="{FF2B5EF4-FFF2-40B4-BE49-F238E27FC236}">
                <a16:creationId xmlns:a16="http://schemas.microsoft.com/office/drawing/2014/main" id="{75BB4E27-0627-46E4-826D-93F698735FF3}"/>
              </a:ext>
            </a:extLst>
          </p:cNvPr>
          <p:cNvPicPr>
            <a:picLocks noChangeAspect="1"/>
          </p:cNvPicPr>
          <p:nvPr/>
        </p:nvPicPr>
        <p:blipFill>
          <a:blip r:embed="rId3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7"/>
              </a:ext>
            </a:extLst>
          </a:blip>
          <a:stretch>
            <a:fillRect/>
          </a:stretch>
        </p:blipFill>
        <p:spPr>
          <a:xfrm>
            <a:off x="6621554" y="1776826"/>
            <a:ext cx="457200" cy="457200"/>
          </a:xfrm>
          <a:prstGeom prst="rect">
            <a:avLst/>
          </a:prstGeom>
        </p:spPr>
      </p:pic>
      <p:pic>
        <p:nvPicPr>
          <p:cNvPr id="81" name="Graphic 80" descr="Eye">
            <a:extLst>
              <a:ext uri="{FF2B5EF4-FFF2-40B4-BE49-F238E27FC236}">
                <a16:creationId xmlns:a16="http://schemas.microsoft.com/office/drawing/2014/main" id="{5D91E7AF-5CC0-4660-8729-CC79D5627FAE}"/>
              </a:ext>
            </a:extLst>
          </p:cNvPr>
          <p:cNvPicPr>
            <a:picLocks noChangeAspect="1"/>
          </p:cNvPicPr>
          <p:nvPr/>
        </p:nvPicPr>
        <p:blipFill>
          <a:blip r:embed="rId3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7"/>
              </a:ext>
            </a:extLst>
          </a:blip>
          <a:stretch>
            <a:fillRect/>
          </a:stretch>
        </p:blipFill>
        <p:spPr>
          <a:xfrm>
            <a:off x="8070805" y="1770085"/>
            <a:ext cx="457200" cy="457200"/>
          </a:xfrm>
          <a:prstGeom prst="rect">
            <a:avLst/>
          </a:prstGeom>
        </p:spPr>
      </p:pic>
      <p:pic>
        <p:nvPicPr>
          <p:cNvPr id="85" name="Graphic 84" descr="Eye">
            <a:extLst>
              <a:ext uri="{FF2B5EF4-FFF2-40B4-BE49-F238E27FC236}">
                <a16:creationId xmlns:a16="http://schemas.microsoft.com/office/drawing/2014/main" id="{59EAF692-E87A-43A4-B001-E93FEC7FDC98}"/>
              </a:ext>
            </a:extLst>
          </p:cNvPr>
          <p:cNvPicPr>
            <a:picLocks noChangeAspect="1"/>
          </p:cNvPicPr>
          <p:nvPr/>
        </p:nvPicPr>
        <p:blipFill>
          <a:blip r:embed="rId3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7"/>
              </a:ext>
            </a:extLst>
          </a:blip>
          <a:stretch>
            <a:fillRect/>
          </a:stretch>
        </p:blipFill>
        <p:spPr>
          <a:xfrm>
            <a:off x="540203" y="3346075"/>
            <a:ext cx="457200" cy="457200"/>
          </a:xfrm>
          <a:prstGeom prst="rect">
            <a:avLst/>
          </a:prstGeom>
        </p:spPr>
      </p:pic>
      <p:pic>
        <p:nvPicPr>
          <p:cNvPr id="86" name="Graphic 85" descr="Eye">
            <a:extLst>
              <a:ext uri="{FF2B5EF4-FFF2-40B4-BE49-F238E27FC236}">
                <a16:creationId xmlns:a16="http://schemas.microsoft.com/office/drawing/2014/main" id="{DAA095BC-8DA4-4B8D-838D-113682A9C607}"/>
              </a:ext>
            </a:extLst>
          </p:cNvPr>
          <p:cNvPicPr>
            <a:picLocks noChangeAspect="1"/>
          </p:cNvPicPr>
          <p:nvPr/>
        </p:nvPicPr>
        <p:blipFill>
          <a:blip r:embed="rId3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7"/>
              </a:ext>
            </a:extLst>
          </a:blip>
          <a:stretch>
            <a:fillRect/>
          </a:stretch>
        </p:blipFill>
        <p:spPr>
          <a:xfrm>
            <a:off x="2008276" y="3300293"/>
            <a:ext cx="457200" cy="457200"/>
          </a:xfrm>
          <a:prstGeom prst="rect">
            <a:avLst/>
          </a:prstGeom>
        </p:spPr>
      </p:pic>
      <p:pic>
        <p:nvPicPr>
          <p:cNvPr id="88" name="Graphic 87" descr="Eye">
            <a:extLst>
              <a:ext uri="{FF2B5EF4-FFF2-40B4-BE49-F238E27FC236}">
                <a16:creationId xmlns:a16="http://schemas.microsoft.com/office/drawing/2014/main" id="{5D47601A-C057-42BC-810D-2544F92E1B6B}"/>
              </a:ext>
            </a:extLst>
          </p:cNvPr>
          <p:cNvPicPr>
            <a:picLocks noChangeAspect="1"/>
          </p:cNvPicPr>
          <p:nvPr/>
        </p:nvPicPr>
        <p:blipFill>
          <a:blip r:embed="rId3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7"/>
              </a:ext>
            </a:extLst>
          </a:blip>
          <a:stretch>
            <a:fillRect/>
          </a:stretch>
        </p:blipFill>
        <p:spPr>
          <a:xfrm>
            <a:off x="3438277" y="3346075"/>
            <a:ext cx="457200" cy="457200"/>
          </a:xfrm>
          <a:prstGeom prst="rect">
            <a:avLst/>
          </a:prstGeom>
        </p:spPr>
      </p:pic>
      <p:pic>
        <p:nvPicPr>
          <p:cNvPr id="90" name="Graphic 89" descr="Eye">
            <a:extLst>
              <a:ext uri="{FF2B5EF4-FFF2-40B4-BE49-F238E27FC236}">
                <a16:creationId xmlns:a16="http://schemas.microsoft.com/office/drawing/2014/main" id="{22A9E4FD-F6A5-4E52-A49A-3B5E985599DC}"/>
              </a:ext>
            </a:extLst>
          </p:cNvPr>
          <p:cNvPicPr>
            <a:picLocks noChangeAspect="1"/>
          </p:cNvPicPr>
          <p:nvPr/>
        </p:nvPicPr>
        <p:blipFill>
          <a:blip r:embed="rId3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7"/>
              </a:ext>
            </a:extLst>
          </a:blip>
          <a:stretch>
            <a:fillRect/>
          </a:stretch>
        </p:blipFill>
        <p:spPr>
          <a:xfrm>
            <a:off x="4940341" y="3381385"/>
            <a:ext cx="457200" cy="457200"/>
          </a:xfrm>
          <a:prstGeom prst="rect">
            <a:avLst/>
          </a:prstGeom>
        </p:spPr>
      </p:pic>
      <p:pic>
        <p:nvPicPr>
          <p:cNvPr id="92" name="Graphic 91" descr="Eye">
            <a:extLst>
              <a:ext uri="{FF2B5EF4-FFF2-40B4-BE49-F238E27FC236}">
                <a16:creationId xmlns:a16="http://schemas.microsoft.com/office/drawing/2014/main" id="{624F9072-4139-4055-BEC1-AD1C54A7A5F1}"/>
              </a:ext>
            </a:extLst>
          </p:cNvPr>
          <p:cNvPicPr>
            <a:picLocks noChangeAspect="1"/>
          </p:cNvPicPr>
          <p:nvPr/>
        </p:nvPicPr>
        <p:blipFill>
          <a:blip r:embed="rId3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7"/>
              </a:ext>
            </a:extLst>
          </a:blip>
          <a:stretch>
            <a:fillRect/>
          </a:stretch>
        </p:blipFill>
        <p:spPr>
          <a:xfrm>
            <a:off x="6526869" y="3312350"/>
            <a:ext cx="457200" cy="457200"/>
          </a:xfrm>
          <a:prstGeom prst="rect">
            <a:avLst/>
          </a:prstGeom>
        </p:spPr>
      </p:pic>
      <p:pic>
        <p:nvPicPr>
          <p:cNvPr id="99" name="Graphic 98" descr="Eye">
            <a:extLst>
              <a:ext uri="{FF2B5EF4-FFF2-40B4-BE49-F238E27FC236}">
                <a16:creationId xmlns:a16="http://schemas.microsoft.com/office/drawing/2014/main" id="{56B817A9-2CE9-4A6F-9C86-DCF6C2B7A04A}"/>
              </a:ext>
            </a:extLst>
          </p:cNvPr>
          <p:cNvPicPr>
            <a:picLocks noChangeAspect="1"/>
          </p:cNvPicPr>
          <p:nvPr/>
        </p:nvPicPr>
        <p:blipFill>
          <a:blip r:embed="rId3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7"/>
              </a:ext>
            </a:extLst>
          </a:blip>
          <a:stretch>
            <a:fillRect/>
          </a:stretch>
        </p:blipFill>
        <p:spPr>
          <a:xfrm>
            <a:off x="8030444" y="3279981"/>
            <a:ext cx="457200" cy="457200"/>
          </a:xfrm>
          <a:prstGeom prst="rect">
            <a:avLst/>
          </a:prstGeom>
        </p:spPr>
      </p:pic>
      <p:pic>
        <p:nvPicPr>
          <p:cNvPr id="100" name="Graphic 99" descr="Eye">
            <a:extLst>
              <a:ext uri="{FF2B5EF4-FFF2-40B4-BE49-F238E27FC236}">
                <a16:creationId xmlns:a16="http://schemas.microsoft.com/office/drawing/2014/main" id="{EE70349E-DBD4-4EFC-836A-F9D7F0F52687}"/>
              </a:ext>
            </a:extLst>
          </p:cNvPr>
          <p:cNvPicPr>
            <a:picLocks noChangeAspect="1"/>
          </p:cNvPicPr>
          <p:nvPr/>
        </p:nvPicPr>
        <p:blipFill>
          <a:blip r:embed="rId3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7"/>
              </a:ext>
            </a:extLst>
          </a:blip>
          <a:stretch>
            <a:fillRect/>
          </a:stretch>
        </p:blipFill>
        <p:spPr>
          <a:xfrm>
            <a:off x="472007" y="4843527"/>
            <a:ext cx="457200" cy="457200"/>
          </a:xfrm>
          <a:prstGeom prst="rect">
            <a:avLst/>
          </a:prstGeom>
        </p:spPr>
      </p:pic>
      <p:pic>
        <p:nvPicPr>
          <p:cNvPr id="101" name="Graphic 100" descr="Eye">
            <a:extLst>
              <a:ext uri="{FF2B5EF4-FFF2-40B4-BE49-F238E27FC236}">
                <a16:creationId xmlns:a16="http://schemas.microsoft.com/office/drawing/2014/main" id="{D80EB3B9-88B8-4580-86D5-AE91D101B8C2}"/>
              </a:ext>
            </a:extLst>
          </p:cNvPr>
          <p:cNvPicPr>
            <a:picLocks noChangeAspect="1"/>
          </p:cNvPicPr>
          <p:nvPr/>
        </p:nvPicPr>
        <p:blipFill>
          <a:blip r:embed="rId3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7"/>
              </a:ext>
            </a:extLst>
          </a:blip>
          <a:stretch>
            <a:fillRect/>
          </a:stretch>
        </p:blipFill>
        <p:spPr>
          <a:xfrm>
            <a:off x="1993791" y="4863876"/>
            <a:ext cx="457200" cy="457200"/>
          </a:xfrm>
          <a:prstGeom prst="rect">
            <a:avLst/>
          </a:prstGeom>
        </p:spPr>
      </p:pic>
      <p:pic>
        <p:nvPicPr>
          <p:cNvPr id="102" name="Graphic 101" descr="Eye">
            <a:extLst>
              <a:ext uri="{FF2B5EF4-FFF2-40B4-BE49-F238E27FC236}">
                <a16:creationId xmlns:a16="http://schemas.microsoft.com/office/drawing/2014/main" id="{741604B3-ACF3-4E9C-9B69-A70381D829C2}"/>
              </a:ext>
            </a:extLst>
          </p:cNvPr>
          <p:cNvPicPr>
            <a:picLocks noChangeAspect="1"/>
          </p:cNvPicPr>
          <p:nvPr/>
        </p:nvPicPr>
        <p:blipFill>
          <a:blip r:embed="rId3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7"/>
              </a:ext>
            </a:extLst>
          </a:blip>
          <a:stretch>
            <a:fillRect/>
          </a:stretch>
        </p:blipFill>
        <p:spPr>
          <a:xfrm>
            <a:off x="3438277" y="4866069"/>
            <a:ext cx="457200" cy="457200"/>
          </a:xfrm>
          <a:prstGeom prst="rect">
            <a:avLst/>
          </a:prstGeom>
        </p:spPr>
      </p:pic>
      <p:pic>
        <p:nvPicPr>
          <p:cNvPr id="103" name="Graphic 102" descr="Eye">
            <a:extLst>
              <a:ext uri="{FF2B5EF4-FFF2-40B4-BE49-F238E27FC236}">
                <a16:creationId xmlns:a16="http://schemas.microsoft.com/office/drawing/2014/main" id="{2AF180A5-DC65-4FD1-9593-A645047AF948}"/>
              </a:ext>
            </a:extLst>
          </p:cNvPr>
          <p:cNvPicPr>
            <a:picLocks noChangeAspect="1"/>
          </p:cNvPicPr>
          <p:nvPr/>
        </p:nvPicPr>
        <p:blipFill>
          <a:blip r:embed="rId3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7"/>
              </a:ext>
            </a:extLst>
          </a:blip>
          <a:stretch>
            <a:fillRect/>
          </a:stretch>
        </p:blipFill>
        <p:spPr>
          <a:xfrm>
            <a:off x="4950991" y="4863876"/>
            <a:ext cx="457200" cy="457200"/>
          </a:xfrm>
          <a:prstGeom prst="rect">
            <a:avLst/>
          </a:prstGeom>
        </p:spPr>
      </p:pic>
      <p:pic>
        <p:nvPicPr>
          <p:cNvPr id="104" name="Graphic 103" descr="Eye">
            <a:extLst>
              <a:ext uri="{FF2B5EF4-FFF2-40B4-BE49-F238E27FC236}">
                <a16:creationId xmlns:a16="http://schemas.microsoft.com/office/drawing/2014/main" id="{DD0256DA-D5F2-413C-8804-AB7169095211}"/>
              </a:ext>
            </a:extLst>
          </p:cNvPr>
          <p:cNvPicPr>
            <a:picLocks noChangeAspect="1"/>
          </p:cNvPicPr>
          <p:nvPr/>
        </p:nvPicPr>
        <p:blipFill>
          <a:blip r:embed="rId3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7"/>
              </a:ext>
            </a:extLst>
          </a:blip>
          <a:stretch>
            <a:fillRect/>
          </a:stretch>
        </p:blipFill>
        <p:spPr>
          <a:xfrm>
            <a:off x="6496802" y="4893374"/>
            <a:ext cx="457200" cy="457200"/>
          </a:xfrm>
          <a:prstGeom prst="rect">
            <a:avLst/>
          </a:prstGeom>
        </p:spPr>
      </p:pic>
      <p:pic>
        <p:nvPicPr>
          <p:cNvPr id="105" name="Graphic 104" descr="Eye">
            <a:extLst>
              <a:ext uri="{FF2B5EF4-FFF2-40B4-BE49-F238E27FC236}">
                <a16:creationId xmlns:a16="http://schemas.microsoft.com/office/drawing/2014/main" id="{28412DF2-825F-417F-A63E-E82F614C6F3D}"/>
              </a:ext>
            </a:extLst>
          </p:cNvPr>
          <p:cNvPicPr>
            <a:picLocks noChangeAspect="1"/>
          </p:cNvPicPr>
          <p:nvPr/>
        </p:nvPicPr>
        <p:blipFill>
          <a:blip r:embed="rId3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7"/>
              </a:ext>
            </a:extLst>
          </a:blip>
          <a:stretch>
            <a:fillRect/>
          </a:stretch>
        </p:blipFill>
        <p:spPr>
          <a:xfrm>
            <a:off x="8046315" y="4875734"/>
            <a:ext cx="457200" cy="45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89511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8D221-31E9-4222-A551-14CF32B0AB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C6F0EA-BDDE-4859-B86C-C6A85C3411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A57FB0B9-41E0-4EEA-9913-088CD960BE5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rcRect l="6491" t="35150" r="21308"/>
          <a:stretch/>
        </p:blipFill>
        <p:spPr>
          <a:xfrm rot="16200000">
            <a:off x="1574539" y="-1803171"/>
            <a:ext cx="7442292" cy="10952426"/>
          </a:xfrm>
          <a:prstGeom prst="rect">
            <a:avLst/>
          </a:prstGeom>
        </p:spPr>
      </p:pic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D19FFD89-965A-4C5A-B00A-325AA3F4C65B}"/>
              </a:ext>
            </a:extLst>
          </p:cNvPr>
          <p:cNvSpPr/>
          <p:nvPr/>
        </p:nvSpPr>
        <p:spPr bwMode="auto">
          <a:xfrm>
            <a:off x="4393552" y="2931677"/>
            <a:ext cx="4707263" cy="1321657"/>
          </a:xfrm>
          <a:prstGeom prst="wedgeRoundRectCallout">
            <a:avLst>
              <a:gd name="adj1" fmla="val 8912"/>
              <a:gd name="adj2" fmla="val 66824"/>
              <a:gd name="adj3" fmla="val 16667"/>
            </a:avLst>
          </a:prstGeom>
          <a:solidFill>
            <a:schemeClr val="bg1"/>
          </a:solidFill>
          <a:ln w="12700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Times New Roman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9FD400-B485-423E-9F2E-DF17B3DC65EB}"/>
              </a:ext>
            </a:extLst>
          </p:cNvPr>
          <p:cNvSpPr txBox="1"/>
          <p:nvPr/>
        </p:nvSpPr>
        <p:spPr>
          <a:xfrm>
            <a:off x="4488071" y="2549222"/>
            <a:ext cx="462043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600" dirty="0"/>
          </a:p>
          <a:p>
            <a:r>
              <a:rPr lang="en-GB" sz="1600" dirty="0"/>
              <a:t> </a:t>
            </a:r>
          </a:p>
          <a:p>
            <a:r>
              <a:rPr lang="en-GB" sz="1600" dirty="0"/>
              <a:t>I thought it ran well today and didn't feel laboured at all. It actually went pretty quickly which I was surprised about!  Definitely an interesting day, I'll be sure to try and factor in more redness!</a:t>
            </a:r>
          </a:p>
          <a:p>
            <a:endParaRPr lang="en-GB" sz="1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8DD0C9-E51B-40AE-87BD-016DC2D82154}"/>
              </a:ext>
            </a:extLst>
          </p:cNvPr>
          <p:cNvSpPr txBox="1"/>
          <p:nvPr/>
        </p:nvSpPr>
        <p:spPr>
          <a:xfrm>
            <a:off x="541398" y="116864"/>
            <a:ext cx="89643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bg1"/>
                </a:solidFill>
              </a:rPr>
              <a:t>Full-day Virtual Workshop Feedback</a:t>
            </a:r>
            <a:endParaRPr lang="en-GB" sz="4000" dirty="0">
              <a:solidFill>
                <a:schemeClr val="bg1"/>
              </a:solidFill>
            </a:endParaRPr>
          </a:p>
        </p:txBody>
      </p:sp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ED7E8D3E-C9A1-48E6-BDCF-530B3331D4E0}"/>
              </a:ext>
            </a:extLst>
          </p:cNvPr>
          <p:cNvSpPr/>
          <p:nvPr/>
        </p:nvSpPr>
        <p:spPr bwMode="auto">
          <a:xfrm>
            <a:off x="99815" y="1128714"/>
            <a:ext cx="2323788" cy="1260140"/>
          </a:xfrm>
          <a:prstGeom prst="wedgeRoundRectCallout">
            <a:avLst>
              <a:gd name="adj1" fmla="val 11285"/>
              <a:gd name="adj2" fmla="val 64705"/>
              <a:gd name="adj3" fmla="val 16667"/>
            </a:avLst>
          </a:prstGeom>
          <a:solidFill>
            <a:schemeClr val="bg1"/>
          </a:solidFill>
          <a:ln w="12700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Times New Roman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5DE616C-864A-433A-B7A0-52759840B7EE}"/>
              </a:ext>
            </a:extLst>
          </p:cNvPr>
          <p:cNvSpPr txBox="1"/>
          <p:nvPr/>
        </p:nvSpPr>
        <p:spPr>
          <a:xfrm>
            <a:off x="107504" y="742540"/>
            <a:ext cx="234232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/>
          </a:p>
          <a:p>
            <a:pPr algn="ctr"/>
            <a:r>
              <a:rPr lang="en-GB" dirty="0"/>
              <a:t> </a:t>
            </a:r>
          </a:p>
          <a:p>
            <a:pPr algn="ctr"/>
            <a:r>
              <a:rPr lang="en-GB" dirty="0"/>
              <a:t>Loved it :-) Brilliant idea and hope others enjoyed it too. </a:t>
            </a:r>
          </a:p>
          <a:p>
            <a:pPr algn="ctr"/>
            <a:endParaRPr lang="en-GB" dirty="0"/>
          </a:p>
        </p:txBody>
      </p:sp>
      <p:sp>
        <p:nvSpPr>
          <p:cNvPr id="12" name="Speech Bubble: Rectangle with Corners Rounded 11">
            <a:extLst>
              <a:ext uri="{FF2B5EF4-FFF2-40B4-BE49-F238E27FC236}">
                <a16:creationId xmlns:a16="http://schemas.microsoft.com/office/drawing/2014/main" id="{3CB84A46-403C-4640-AA28-376E738A8A2B}"/>
              </a:ext>
            </a:extLst>
          </p:cNvPr>
          <p:cNvSpPr/>
          <p:nvPr/>
        </p:nvSpPr>
        <p:spPr bwMode="auto">
          <a:xfrm>
            <a:off x="227722" y="5776456"/>
            <a:ext cx="2112030" cy="676880"/>
          </a:xfrm>
          <a:prstGeom prst="wedgeRoundRectCallout">
            <a:avLst>
              <a:gd name="adj1" fmla="val -3244"/>
              <a:gd name="adj2" fmla="val 85719"/>
              <a:gd name="adj3" fmla="val 16667"/>
            </a:avLst>
          </a:prstGeom>
          <a:solidFill>
            <a:schemeClr val="bg1"/>
          </a:solidFill>
          <a:ln w="12700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Times New Roman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6AE9056-3CA7-46A3-B6AC-72C69B536D57}"/>
              </a:ext>
            </a:extLst>
          </p:cNvPr>
          <p:cNvSpPr txBox="1"/>
          <p:nvPr/>
        </p:nvSpPr>
        <p:spPr>
          <a:xfrm>
            <a:off x="307975" y="5340019"/>
            <a:ext cx="230241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600" dirty="0"/>
          </a:p>
          <a:p>
            <a:r>
              <a:rPr lang="en-GB" sz="1600" dirty="0"/>
              <a:t> </a:t>
            </a:r>
          </a:p>
          <a:p>
            <a:r>
              <a:rPr lang="en-GB" sz="1600" dirty="0"/>
              <a:t>I found it surprisingly enjoyable</a:t>
            </a:r>
          </a:p>
        </p:txBody>
      </p:sp>
      <p:sp>
        <p:nvSpPr>
          <p:cNvPr id="14" name="Speech Bubble: Rectangle with Corners Rounded 13">
            <a:extLst>
              <a:ext uri="{FF2B5EF4-FFF2-40B4-BE49-F238E27FC236}">
                <a16:creationId xmlns:a16="http://schemas.microsoft.com/office/drawing/2014/main" id="{0AB62982-F1A3-4C95-9363-56AA9329770D}"/>
              </a:ext>
            </a:extLst>
          </p:cNvPr>
          <p:cNvSpPr/>
          <p:nvPr/>
        </p:nvSpPr>
        <p:spPr bwMode="auto">
          <a:xfrm>
            <a:off x="4136830" y="4857547"/>
            <a:ext cx="4589707" cy="1440160"/>
          </a:xfrm>
          <a:prstGeom prst="wedgeRoundRectCallout">
            <a:avLst/>
          </a:prstGeom>
          <a:solidFill>
            <a:schemeClr val="bg1"/>
          </a:solidFill>
          <a:ln w="12700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Times New Roman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2039919-1C56-44C4-B436-0A94D71F1447}"/>
              </a:ext>
            </a:extLst>
          </p:cNvPr>
          <p:cNvSpPr txBox="1"/>
          <p:nvPr/>
        </p:nvSpPr>
        <p:spPr>
          <a:xfrm>
            <a:off x="4280669" y="4391233"/>
            <a:ext cx="449312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600" dirty="0"/>
          </a:p>
          <a:p>
            <a:r>
              <a:rPr lang="en-GB" sz="1600" dirty="0"/>
              <a:t> </a:t>
            </a:r>
          </a:p>
          <a:p>
            <a:r>
              <a:rPr lang="en-GB" sz="1600" dirty="0"/>
              <a:t>I find it more difficult to get to know people working remotely, especially as there are quite a few new faces. When I can't meet them in the office, this does give me a guide on the people's personality.  All in all, I think it's good</a:t>
            </a:r>
          </a:p>
          <a:p>
            <a:endParaRPr lang="en-GB" sz="1600" dirty="0"/>
          </a:p>
        </p:txBody>
      </p:sp>
      <p:sp>
        <p:nvSpPr>
          <p:cNvPr id="17" name="Speech Bubble: Rectangle with Corners Rounded 16">
            <a:extLst>
              <a:ext uri="{FF2B5EF4-FFF2-40B4-BE49-F238E27FC236}">
                <a16:creationId xmlns:a16="http://schemas.microsoft.com/office/drawing/2014/main" id="{131CF458-EAA8-4B20-B2E7-399E3AF5C720}"/>
              </a:ext>
            </a:extLst>
          </p:cNvPr>
          <p:cNvSpPr/>
          <p:nvPr/>
        </p:nvSpPr>
        <p:spPr bwMode="auto">
          <a:xfrm>
            <a:off x="179512" y="2942455"/>
            <a:ext cx="3787470" cy="2202155"/>
          </a:xfrm>
          <a:prstGeom prst="wedgeRoundRectCallout">
            <a:avLst>
              <a:gd name="adj1" fmla="val 7837"/>
              <a:gd name="adj2" fmla="val 63149"/>
              <a:gd name="adj3" fmla="val 16667"/>
            </a:avLst>
          </a:prstGeom>
          <a:solidFill>
            <a:schemeClr val="bg1"/>
          </a:solidFill>
          <a:ln w="12700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Times New Roman" pitchFamily="18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B035384-963D-4DBC-AE3D-960A47AD255F}"/>
              </a:ext>
            </a:extLst>
          </p:cNvPr>
          <p:cNvSpPr txBox="1"/>
          <p:nvPr/>
        </p:nvSpPr>
        <p:spPr>
          <a:xfrm>
            <a:off x="383615" y="2564904"/>
            <a:ext cx="3692951" cy="32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600" dirty="0"/>
          </a:p>
          <a:p>
            <a:r>
              <a:rPr lang="en-GB" sz="1600" dirty="0"/>
              <a:t> </a:t>
            </a:r>
          </a:p>
          <a:p>
            <a:pPr>
              <a:spcAft>
                <a:spcPts val="1200"/>
              </a:spcAft>
            </a:pPr>
            <a:r>
              <a:rPr lang="en-GB" sz="1600" dirty="0"/>
              <a:t>Overall I agreed with most of what came out of my profile and found it useful in that it reinforced mainly what I already thought my strengths/weaknesses were. James was a good laugh, it definitely wasn't as cringey as I had worried it would be. </a:t>
            </a:r>
            <a:br>
              <a:rPr lang="en-GB" sz="1600" dirty="0"/>
            </a:br>
            <a:endParaRPr lang="en-GB" sz="1600" dirty="0"/>
          </a:p>
          <a:p>
            <a:endParaRPr lang="en-GB" sz="1600" dirty="0"/>
          </a:p>
        </p:txBody>
      </p:sp>
      <p:sp>
        <p:nvSpPr>
          <p:cNvPr id="19" name="Speech Bubble: Rectangle with Corners Rounded 18">
            <a:extLst>
              <a:ext uri="{FF2B5EF4-FFF2-40B4-BE49-F238E27FC236}">
                <a16:creationId xmlns:a16="http://schemas.microsoft.com/office/drawing/2014/main" id="{D49362EA-39A4-47A3-9C26-5BB03F1A7169}"/>
              </a:ext>
            </a:extLst>
          </p:cNvPr>
          <p:cNvSpPr/>
          <p:nvPr/>
        </p:nvSpPr>
        <p:spPr bwMode="auto">
          <a:xfrm>
            <a:off x="3231665" y="1139824"/>
            <a:ext cx="5698879" cy="1321657"/>
          </a:xfrm>
          <a:prstGeom prst="wedgeRoundRectCallout">
            <a:avLst>
              <a:gd name="adj1" fmla="val -9906"/>
              <a:gd name="adj2" fmla="val 65743"/>
              <a:gd name="adj3" fmla="val 16667"/>
            </a:avLst>
          </a:prstGeom>
          <a:solidFill>
            <a:schemeClr val="bg1"/>
          </a:solidFill>
          <a:ln w="12700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2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Times New Roman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52B199B-CC1A-4B69-8443-2414EFE286D6}"/>
              </a:ext>
            </a:extLst>
          </p:cNvPr>
          <p:cNvSpPr txBox="1"/>
          <p:nvPr/>
        </p:nvSpPr>
        <p:spPr>
          <a:xfrm>
            <a:off x="3353336" y="692696"/>
            <a:ext cx="562397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400" dirty="0"/>
          </a:p>
          <a:p>
            <a:r>
              <a:rPr lang="en-GB" sz="1400" dirty="0"/>
              <a:t> </a:t>
            </a:r>
          </a:p>
          <a:p>
            <a:r>
              <a:rPr lang="en-GB" sz="1600" dirty="0"/>
              <a:t>Zoom seemed to be the perfect technology for this, despite the recent negative press it has received.  I don't think the remote version could ever be as impactful as the in person form but given the current situation I think it is an excellent alternative. 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27851640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phic 9">
            <a:extLst>
              <a:ext uri="{FF2B5EF4-FFF2-40B4-BE49-F238E27FC236}">
                <a16:creationId xmlns:a16="http://schemas.microsoft.com/office/drawing/2014/main" id="{B1686E58-35DD-496E-A176-B42F160856A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rcRect l="6491" t="35150" r="21308"/>
          <a:stretch/>
        </p:blipFill>
        <p:spPr>
          <a:xfrm rot="16200000">
            <a:off x="-1460322" y="1209734"/>
            <a:ext cx="7106576" cy="4581407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sz="quarter" idx="1"/>
          </p:nvPr>
        </p:nvSpPr>
        <p:spPr>
          <a:xfrm>
            <a:off x="-180528" y="1641903"/>
            <a:ext cx="4255087" cy="936104"/>
          </a:xfrm>
        </p:spPr>
        <p:txBody>
          <a:bodyPr/>
          <a:lstStyle/>
          <a:p>
            <a:pPr algn="ctr"/>
            <a:r>
              <a:rPr lang="en-US" sz="3200" b="0" dirty="0">
                <a:solidFill>
                  <a:schemeClr val="bg1"/>
                </a:solidFill>
              </a:rPr>
              <a:t>Personal Impact &amp; Insights Discovery</a:t>
            </a:r>
            <a:endParaRPr lang="en-GB" sz="3200" b="0" dirty="0">
              <a:solidFill>
                <a:schemeClr val="bg1"/>
              </a:solidFill>
            </a:endParaRPr>
          </a:p>
          <a:p>
            <a:pPr algn="ctr"/>
            <a:r>
              <a:rPr lang="en-US" b="0" dirty="0">
                <a:solidFill>
                  <a:schemeClr val="bg1"/>
                </a:solidFill>
              </a:rPr>
              <a:t>A virtual team workshop</a:t>
            </a:r>
            <a:endParaRPr lang="en-GB" b="0" dirty="0">
              <a:solidFill>
                <a:schemeClr val="bg1"/>
              </a:solidFill>
            </a:endParaRPr>
          </a:p>
          <a:p>
            <a:pPr algn="ctr">
              <a:spcBef>
                <a:spcPts val="0"/>
              </a:spcBef>
              <a:spcAft>
                <a:spcPts val="0"/>
              </a:spcAft>
            </a:pPr>
            <a:endParaRPr lang="en-GB" sz="1600" b="0" i="1" dirty="0">
              <a:solidFill>
                <a:schemeClr val="bg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597119" y="3657798"/>
            <a:ext cx="26997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Nick Samuel, Senior </a:t>
            </a:r>
            <a:r>
              <a:rPr lang="en-GB" dirty="0" smtClean="0">
                <a:solidFill>
                  <a:schemeClr val="bg1"/>
                </a:solidFill>
              </a:rPr>
              <a:t>Lecturer. WAPPAR  </a:t>
            </a:r>
            <a:r>
              <a:rPr lang="en-GB" dirty="0">
                <a:solidFill>
                  <a:schemeClr val="bg1"/>
                </a:solidFill>
              </a:rPr>
              <a:t>UWTSD</a:t>
            </a:r>
          </a:p>
        </p:txBody>
      </p:sp>
    </p:spTree>
    <p:extLst>
      <p:ext uri="{BB962C8B-B14F-4D97-AF65-F5344CB8AC3E}">
        <p14:creationId xmlns:p14="http://schemas.microsoft.com/office/powerpoint/2010/main" val="395906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3_PPT Base 1">
  <a:themeElements>
    <a:clrScheme name="2_PPT Base 1 6">
      <a:dk1>
        <a:srgbClr val="000000"/>
      </a:dk1>
      <a:lt1>
        <a:srgbClr val="FFFFFF"/>
      </a:lt1>
      <a:dk2>
        <a:srgbClr val="FFFFFF"/>
      </a:dk2>
      <a:lt2>
        <a:srgbClr val="B71A1D"/>
      </a:lt2>
      <a:accent1>
        <a:srgbClr val="095BA6"/>
      </a:accent1>
      <a:accent2>
        <a:srgbClr val="45751E"/>
      </a:accent2>
      <a:accent3>
        <a:srgbClr val="FFFFFF"/>
      </a:accent3>
      <a:accent4>
        <a:srgbClr val="000000"/>
      </a:accent4>
      <a:accent5>
        <a:srgbClr val="AAB5D0"/>
      </a:accent5>
      <a:accent6>
        <a:srgbClr val="3E691A"/>
      </a:accent6>
      <a:hlink>
        <a:srgbClr val="FEC436"/>
      </a:hlink>
      <a:folHlink>
        <a:srgbClr val="808080"/>
      </a:folHlink>
    </a:clrScheme>
    <a:fontScheme name="2_PPT Base 1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tx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tx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Times New Roman" pitchFamily="18" charset="0"/>
          </a:defRPr>
        </a:defPPr>
      </a:lstStyle>
    </a:lnDef>
  </a:objectDefaults>
  <a:extraClrSchemeLst>
    <a:extraClrScheme>
      <a:clrScheme name="2_PPT Base 1 1">
        <a:dk1>
          <a:srgbClr val="F8F8F8"/>
        </a:dk1>
        <a:lt1>
          <a:srgbClr val="FFFFFF"/>
        </a:lt1>
        <a:dk2>
          <a:srgbClr val="000000"/>
        </a:dk2>
        <a:lt2>
          <a:srgbClr val="000000"/>
        </a:lt2>
        <a:accent1>
          <a:srgbClr val="FF0000"/>
        </a:accent1>
        <a:accent2>
          <a:srgbClr val="3333FF"/>
        </a:accent2>
        <a:accent3>
          <a:srgbClr val="AAAAAA"/>
        </a:accent3>
        <a:accent4>
          <a:srgbClr val="DADADA"/>
        </a:accent4>
        <a:accent5>
          <a:srgbClr val="FFAAAA"/>
        </a:accent5>
        <a:accent6>
          <a:srgbClr val="2D2DE7"/>
        </a:accent6>
        <a:hlink>
          <a:srgbClr val="0080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PPT Base 1 2">
        <a:dk1>
          <a:srgbClr val="360036"/>
        </a:dk1>
        <a:lt1>
          <a:srgbClr val="FFFFFF"/>
        </a:lt1>
        <a:dk2>
          <a:srgbClr val="FFFFCC"/>
        </a:dk2>
        <a:lt2>
          <a:srgbClr val="666633"/>
        </a:lt2>
        <a:accent1>
          <a:srgbClr val="996600"/>
        </a:accent1>
        <a:accent2>
          <a:srgbClr val="CCCC00"/>
        </a:accent2>
        <a:accent3>
          <a:srgbClr val="FFFFFF"/>
        </a:accent3>
        <a:accent4>
          <a:srgbClr val="2D002D"/>
        </a:accent4>
        <a:accent5>
          <a:srgbClr val="CAB8AA"/>
        </a:accent5>
        <a:accent6>
          <a:srgbClr val="B9B900"/>
        </a:accent6>
        <a:hlink>
          <a:srgbClr val="99CC00"/>
        </a:hlink>
        <a:folHlink>
          <a:srgbClr val="9966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PPT Base 1 3">
        <a:dk1>
          <a:srgbClr val="000000"/>
        </a:dk1>
        <a:lt1>
          <a:srgbClr val="FFFFFF"/>
        </a:lt1>
        <a:dk2>
          <a:srgbClr val="FFFFFF"/>
        </a:dk2>
        <a:lt2>
          <a:srgbClr val="393939"/>
        </a:lt2>
        <a:accent1>
          <a:srgbClr val="B2B2B2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D5D5D5"/>
        </a:accent5>
        <a:accent6>
          <a:srgbClr val="D4D4D4"/>
        </a:accent6>
        <a:hlink>
          <a:srgbClr val="4D4D4D"/>
        </a:hlink>
        <a:folHlink>
          <a:srgbClr val="77777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PPT Base 1 4">
        <a:dk1>
          <a:srgbClr val="360036"/>
        </a:dk1>
        <a:lt1>
          <a:srgbClr val="FFFFFF"/>
        </a:lt1>
        <a:dk2>
          <a:srgbClr val="FFFFCC"/>
        </a:dk2>
        <a:lt2>
          <a:srgbClr val="660066"/>
        </a:lt2>
        <a:accent1>
          <a:srgbClr val="C3A3C2"/>
        </a:accent1>
        <a:accent2>
          <a:srgbClr val="9999FF"/>
        </a:accent2>
        <a:accent3>
          <a:srgbClr val="FFFFFF"/>
        </a:accent3>
        <a:accent4>
          <a:srgbClr val="2D002D"/>
        </a:accent4>
        <a:accent5>
          <a:srgbClr val="DECEDD"/>
        </a:accent5>
        <a:accent6>
          <a:srgbClr val="8A8AE7"/>
        </a:accent6>
        <a:hlink>
          <a:srgbClr val="0099CC"/>
        </a:hlink>
        <a:folHlink>
          <a:srgbClr val="C99DA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PPT Base 1 5">
        <a:dk1>
          <a:srgbClr val="000000"/>
        </a:dk1>
        <a:lt1>
          <a:srgbClr val="99CCFF"/>
        </a:lt1>
        <a:dk2>
          <a:srgbClr val="CCECFF"/>
        </a:dk2>
        <a:lt2>
          <a:srgbClr val="002244"/>
        </a:lt2>
        <a:accent1>
          <a:srgbClr val="336699"/>
        </a:accent1>
        <a:accent2>
          <a:srgbClr val="CC99FF"/>
        </a:accent2>
        <a:accent3>
          <a:srgbClr val="CAE2FF"/>
        </a:accent3>
        <a:accent4>
          <a:srgbClr val="000000"/>
        </a:accent4>
        <a:accent5>
          <a:srgbClr val="ADB8CA"/>
        </a:accent5>
        <a:accent6>
          <a:srgbClr val="B98AE7"/>
        </a:accent6>
        <a:hlink>
          <a:srgbClr val="33CCCC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PPT Base 1 6">
        <a:dk1>
          <a:srgbClr val="000000"/>
        </a:dk1>
        <a:lt1>
          <a:srgbClr val="FFFFFF"/>
        </a:lt1>
        <a:dk2>
          <a:srgbClr val="FFFFFF"/>
        </a:dk2>
        <a:lt2>
          <a:srgbClr val="B71A1D"/>
        </a:lt2>
        <a:accent1>
          <a:srgbClr val="095BA6"/>
        </a:accent1>
        <a:accent2>
          <a:srgbClr val="45751E"/>
        </a:accent2>
        <a:accent3>
          <a:srgbClr val="FFFFFF"/>
        </a:accent3>
        <a:accent4>
          <a:srgbClr val="000000"/>
        </a:accent4>
        <a:accent5>
          <a:srgbClr val="AAB5D0"/>
        </a:accent5>
        <a:accent6>
          <a:srgbClr val="3E691A"/>
        </a:accent6>
        <a:hlink>
          <a:srgbClr val="FEC436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5D44066EE2EB342B2CBB37BDCA52DEC" ma:contentTypeVersion="1" ma:contentTypeDescription="Create a new document." ma:contentTypeScope="" ma:versionID="ee5b60738da9d56f66c7cedb4a4f77c8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1b05d82d297216baf5b26c55225140df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55630C5-133F-4A5F-B7B8-FF2EB447D442}">
  <ds:schemaRefs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33139B60-0086-45C4-A0C1-A4338EAD456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55A80445-678F-4D01-8573-D88C428FD8C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25208</TotalTime>
  <Words>2463</Words>
  <Application>Microsoft Office PowerPoint</Application>
  <PresentationFormat>On-screen Show (4:3)</PresentationFormat>
  <Paragraphs>678</Paragraphs>
  <Slides>75</Slides>
  <Notes>48</Notes>
  <HiddenSlides>10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75</vt:i4>
      </vt:variant>
    </vt:vector>
  </HeadingPairs>
  <TitlesOfParts>
    <vt:vector size="85" baseType="lpstr">
      <vt:lpstr>Arial</vt:lpstr>
      <vt:lpstr>Arial Narrow</vt:lpstr>
      <vt:lpstr>Book Antiqua</vt:lpstr>
      <vt:lpstr>Calibri</vt:lpstr>
      <vt:lpstr>Expert Sans Regular</vt:lpstr>
      <vt:lpstr>Segoe UI Semibold</vt:lpstr>
      <vt:lpstr>Times New Roman</vt:lpstr>
      <vt:lpstr>Verdana</vt:lpstr>
      <vt:lpstr>3_PPT Base 1</vt:lpstr>
      <vt:lpstr>Image</vt:lpstr>
      <vt:lpstr>PowerPoint Presentation</vt:lpstr>
      <vt:lpstr>This virtual experience is about…</vt:lpstr>
      <vt:lpstr>Introductions</vt:lpstr>
      <vt:lpstr>Emotional Intelligence Framework</vt:lpstr>
      <vt:lpstr>PowerPoint Presentation</vt:lpstr>
      <vt:lpstr>Behaviour</vt:lpstr>
      <vt:lpstr>PowerPoint Presentation</vt:lpstr>
      <vt:lpstr>PowerPoint Presentation</vt:lpstr>
      <vt:lpstr>The Four Humours</vt:lpstr>
      <vt:lpstr>The Four Insights Colour Energies</vt:lpstr>
      <vt:lpstr>Discovery Colour Energies</vt:lpstr>
      <vt:lpstr>Let’s play cards</vt:lpstr>
      <vt:lpstr>PowerPoint Presentation</vt:lpstr>
      <vt:lpstr>PowerPoint Presentation</vt:lpstr>
      <vt:lpstr>The Colour Energies</vt:lpstr>
      <vt:lpstr>The Colour Energies</vt:lpstr>
      <vt:lpstr>The Colour Energies</vt:lpstr>
      <vt:lpstr>The Colour Energies</vt:lpstr>
      <vt:lpstr>Discovery Colour Energies</vt:lpstr>
      <vt:lpstr>PowerPoint Presentation</vt:lpstr>
      <vt:lpstr>PowerPoint Presentation</vt:lpstr>
      <vt:lpstr>PowerPoint Presentation</vt:lpstr>
      <vt:lpstr>PowerPoint Presentation</vt:lpstr>
      <vt:lpstr>Colourful Statements</vt:lpstr>
      <vt:lpstr>PowerPoint Presentation</vt:lpstr>
      <vt:lpstr>Clues From Body Language</vt:lpstr>
      <vt:lpstr>Clues From Verbal Style</vt:lpstr>
      <vt:lpstr>Clues From Interactions</vt:lpstr>
      <vt:lpstr>Clues From Management Style</vt:lpstr>
      <vt:lpstr>Clues From Working Environment</vt:lpstr>
      <vt:lpstr>Clues From Working Environment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Remote Working – Fiery Red Energy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Discovery Colour Energies</vt:lpstr>
      <vt:lpstr>Measuring Our Preferences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Welcome back!  What did you think about your profile? </vt:lpstr>
      <vt:lpstr>Working with the profile</vt:lpstr>
      <vt:lpstr>PowerPoint Presentation</vt:lpstr>
      <vt:lpstr>PowerPoint Presentation</vt:lpstr>
      <vt:lpstr>PowerPoint Presentation</vt:lpstr>
      <vt:lpstr>Fiery Red Energy:</vt:lpstr>
      <vt:lpstr>PowerPoint Presentation</vt:lpstr>
      <vt:lpstr>Earth Green Energy</vt:lpstr>
      <vt:lpstr>PowerPoint Presentation</vt:lpstr>
      <vt:lpstr>Sunshine Yellow Energy</vt:lpstr>
      <vt:lpstr>PowerPoint Presentation</vt:lpstr>
      <vt:lpstr>Cool Blue Energy</vt:lpstr>
      <vt:lpstr>PowerPoint Presentation</vt:lpstr>
      <vt:lpstr>What can you do as a team to use this material and support each other through isolation?</vt:lpstr>
      <vt:lpstr>PowerPoint Presentation</vt:lpstr>
      <vt:lpstr>PowerPoint Presentation</vt:lpstr>
      <vt:lpstr>Emotional Intelligence Framework</vt:lpstr>
      <vt:lpstr>PowerPoint Presentation</vt:lpstr>
      <vt:lpstr>PowerPoint Presentation</vt:lpstr>
      <vt:lpstr>PowerPoint Presentation</vt:lpstr>
    </vt:vector>
  </TitlesOfParts>
  <Company>UWTSD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Future Leaders</dc:title>
  <dc:creator>Nick Samuel</dc:creator>
  <cp:lastModifiedBy>Julie Crossman</cp:lastModifiedBy>
  <cp:revision>943</cp:revision>
  <cp:lastPrinted>2020-04-07T08:07:26Z</cp:lastPrinted>
  <dcterms:created xsi:type="dcterms:W3CDTF">2010-06-21T08:04:54Z</dcterms:created>
  <dcterms:modified xsi:type="dcterms:W3CDTF">2020-11-12T13:44:26Z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0x01010055D44066EE2EB342B2CBB37BDCA52DEC</vt:lpwstr>
  </property>
</Properties>
</file>