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4"/>
  </p:sldMasterIdLst>
  <p:notesMasterIdLst>
    <p:notesMasterId r:id="rId23"/>
  </p:notesMasterIdLst>
  <p:sldIdLst>
    <p:sldId id="256" r:id="rId5"/>
    <p:sldId id="259" r:id="rId6"/>
    <p:sldId id="258" r:id="rId7"/>
    <p:sldId id="257" r:id="rId8"/>
    <p:sldId id="280" r:id="rId9"/>
    <p:sldId id="260" r:id="rId10"/>
    <p:sldId id="271" r:id="rId11"/>
    <p:sldId id="273" r:id="rId12"/>
    <p:sldId id="274" r:id="rId13"/>
    <p:sldId id="264" r:id="rId14"/>
    <p:sldId id="267" r:id="rId15"/>
    <p:sldId id="266" r:id="rId16"/>
    <p:sldId id="268" r:id="rId17"/>
    <p:sldId id="284" r:id="rId18"/>
    <p:sldId id="277" r:id="rId19"/>
    <p:sldId id="281" r:id="rId20"/>
    <p:sldId id="278" r:id="rId21"/>
    <p:sldId id="282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B36ED0-AFC7-4989-B1DC-63133F34BC38}" v="20" dt="2021-05-04T17:20:04.707"/>
    <p1510:client id="{510DE097-4247-419C-9E70-E770EF28A0D3}" v="7" dt="2021-05-04T17:21:34.9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34" autoAdjust="0"/>
    <p:restoredTop sz="94343" autoAdjust="0"/>
  </p:normalViewPr>
  <p:slideViewPr>
    <p:cSldViewPr snapToGrid="0">
      <p:cViewPr varScale="1">
        <p:scale>
          <a:sx n="69" d="100"/>
          <a:sy n="69" d="100"/>
        </p:scale>
        <p:origin x="894" y="-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S::j.ault@uwtsd.ac.uk::448e6d29-d07f-428e-8f66-47be6c4f352b" providerId="AD" clId="Web-{3FB36ED0-AFC7-4989-B1DC-63133F34BC38}"/>
    <pc:docChg chg="addSld modSld addMainMaster delMainMaster">
      <pc:chgData name="Julia Ault" userId="S::j.ault@uwtsd.ac.uk::448e6d29-d07f-428e-8f66-47be6c4f352b" providerId="AD" clId="Web-{3FB36ED0-AFC7-4989-B1DC-63133F34BC38}" dt="2021-05-04T17:20:04.707" v="17"/>
      <pc:docMkLst>
        <pc:docMk/>
      </pc:docMkLst>
      <pc:sldChg chg="modSp mod modClrScheme chgLayout">
        <pc:chgData name="Julia Ault" userId="S::j.ault@uwtsd.ac.uk::448e6d29-d07f-428e-8f66-47be6c4f352b" providerId="AD" clId="Web-{3FB36ED0-AFC7-4989-B1DC-63133F34BC38}" dt="2021-05-04T17:20:04.707" v="17"/>
        <pc:sldMkLst>
          <pc:docMk/>
          <pc:sldMk cId="1355745462" sldId="256"/>
        </pc:sldMkLst>
        <pc:spChg chg="mod ord">
          <ac:chgData name="Julia Ault" userId="S::j.ault@uwtsd.ac.uk::448e6d29-d07f-428e-8f66-47be6c4f352b" providerId="AD" clId="Web-{3FB36ED0-AFC7-4989-B1DC-63133F34BC38}" dt="2021-05-04T17:20:04.707" v="17"/>
          <ac:spMkLst>
            <pc:docMk/>
            <pc:sldMk cId="1355745462" sldId="256"/>
            <ac:spMk id="2" creationId="{9FE8517A-4F30-47AB-8FAC-9CFE9B01204E}"/>
          </ac:spMkLst>
        </pc:spChg>
        <pc:spChg chg="mod ord">
          <ac:chgData name="Julia Ault" userId="S::j.ault@uwtsd.ac.uk::448e6d29-d07f-428e-8f66-47be6c4f352b" providerId="AD" clId="Web-{3FB36ED0-AFC7-4989-B1DC-63133F34BC38}" dt="2021-05-04T17:20:04.707" v="17"/>
          <ac:spMkLst>
            <pc:docMk/>
            <pc:sldMk cId="1355745462" sldId="256"/>
            <ac:spMk id="3" creationId="{DCD0C79E-D649-4973-B479-73C1B0614851}"/>
          </ac:spMkLst>
        </pc:spChg>
      </pc:sldChg>
      <pc:sldChg chg="modSp mod modClrScheme chgLayout">
        <pc:chgData name="Julia Ault" userId="S::j.ault@uwtsd.ac.uk::448e6d29-d07f-428e-8f66-47be6c4f352b" providerId="AD" clId="Web-{3FB36ED0-AFC7-4989-B1DC-63133F34BC38}" dt="2021-05-04T17:20:04.707" v="17"/>
        <pc:sldMkLst>
          <pc:docMk/>
          <pc:sldMk cId="1860592433" sldId="257"/>
        </pc:sldMkLst>
        <pc:spChg chg="mod ord">
          <ac:chgData name="Julia Ault" userId="S::j.ault@uwtsd.ac.uk::448e6d29-d07f-428e-8f66-47be6c4f352b" providerId="AD" clId="Web-{3FB36ED0-AFC7-4989-B1DC-63133F34BC38}" dt="2021-05-04T17:20:04.707" v="17"/>
          <ac:spMkLst>
            <pc:docMk/>
            <pc:sldMk cId="1860592433" sldId="257"/>
            <ac:spMk id="2" creationId="{ABAABA84-22AD-4B9E-BD0D-C7B44F9A00B3}"/>
          </ac:spMkLst>
        </pc:spChg>
        <pc:graphicFrameChg chg="mod ord">
          <ac:chgData name="Julia Ault" userId="S::j.ault@uwtsd.ac.uk::448e6d29-d07f-428e-8f66-47be6c4f352b" providerId="AD" clId="Web-{3FB36ED0-AFC7-4989-B1DC-63133F34BC38}" dt="2021-05-04T17:20:04.707" v="17"/>
          <ac:graphicFrameMkLst>
            <pc:docMk/>
            <pc:sldMk cId="1860592433" sldId="257"/>
            <ac:graphicFrameMk id="5" creationId="{2248BFA0-2229-4017-8039-DACF8F1F52AA}"/>
          </ac:graphicFrameMkLst>
        </pc:graphicFrameChg>
      </pc:sldChg>
      <pc:sldChg chg="modSp mod modClrScheme chgLayout">
        <pc:chgData name="Julia Ault" userId="S::j.ault@uwtsd.ac.uk::448e6d29-d07f-428e-8f66-47be6c4f352b" providerId="AD" clId="Web-{3FB36ED0-AFC7-4989-B1DC-63133F34BC38}" dt="2021-05-04T17:20:04.707" v="17"/>
        <pc:sldMkLst>
          <pc:docMk/>
          <pc:sldMk cId="3391513707" sldId="258"/>
        </pc:sldMkLst>
        <pc:spChg chg="mod ord">
          <ac:chgData name="Julia Ault" userId="S::j.ault@uwtsd.ac.uk::448e6d29-d07f-428e-8f66-47be6c4f352b" providerId="AD" clId="Web-{3FB36ED0-AFC7-4989-B1DC-63133F34BC38}" dt="2021-05-04T17:20:04.707" v="17"/>
          <ac:spMkLst>
            <pc:docMk/>
            <pc:sldMk cId="3391513707" sldId="258"/>
            <ac:spMk id="2" creationId="{ABAABA84-22AD-4B9E-BD0D-C7B44F9A00B3}"/>
          </ac:spMkLst>
        </pc:spChg>
        <pc:graphicFrameChg chg="mod ord">
          <ac:chgData name="Julia Ault" userId="S::j.ault@uwtsd.ac.uk::448e6d29-d07f-428e-8f66-47be6c4f352b" providerId="AD" clId="Web-{3FB36ED0-AFC7-4989-B1DC-63133F34BC38}" dt="2021-05-04T17:20:04.707" v="17"/>
          <ac:graphicFrameMkLst>
            <pc:docMk/>
            <pc:sldMk cId="3391513707" sldId="258"/>
            <ac:graphicFrameMk id="5" creationId="{F5AAFF6D-1F33-4223-99E0-B4DF19FFB36D}"/>
          </ac:graphicFrameMkLst>
        </pc:graphicFrameChg>
      </pc:sldChg>
      <pc:sldChg chg="modSp new mod modClrScheme chgLayout">
        <pc:chgData name="Julia Ault" userId="S::j.ault@uwtsd.ac.uk::448e6d29-d07f-428e-8f66-47be6c4f352b" providerId="AD" clId="Web-{3FB36ED0-AFC7-4989-B1DC-63133F34BC38}" dt="2021-05-04T17:20:04.707" v="17"/>
        <pc:sldMkLst>
          <pc:docMk/>
          <pc:sldMk cId="3021292066" sldId="259"/>
        </pc:sldMkLst>
        <pc:spChg chg="mod ord">
          <ac:chgData name="Julia Ault" userId="S::j.ault@uwtsd.ac.uk::448e6d29-d07f-428e-8f66-47be6c4f352b" providerId="AD" clId="Web-{3FB36ED0-AFC7-4989-B1DC-63133F34BC38}" dt="2021-05-04T17:20:04.707" v="17"/>
          <ac:spMkLst>
            <pc:docMk/>
            <pc:sldMk cId="3021292066" sldId="259"/>
            <ac:spMk id="2" creationId="{461DC8C0-D292-4A11-AA74-058B75972A89}"/>
          </ac:spMkLst>
        </pc:spChg>
        <pc:spChg chg="mod ord">
          <ac:chgData name="Julia Ault" userId="S::j.ault@uwtsd.ac.uk::448e6d29-d07f-428e-8f66-47be6c4f352b" providerId="AD" clId="Web-{3FB36ED0-AFC7-4989-B1DC-63133F34BC38}" dt="2021-05-04T17:20:04.707" v="17"/>
          <ac:spMkLst>
            <pc:docMk/>
            <pc:sldMk cId="3021292066" sldId="259"/>
            <ac:spMk id="3" creationId="{DB39E554-B927-433E-BF3D-16DC2D20E73E}"/>
          </ac:spMkLst>
        </pc:spChg>
      </pc:sldChg>
      <pc:sldMasterChg chg="del delSldLayout">
        <pc:chgData name="Julia Ault" userId="S::j.ault@uwtsd.ac.uk::448e6d29-d07f-428e-8f66-47be6c4f352b" providerId="AD" clId="Web-{3FB36ED0-AFC7-4989-B1DC-63133F34BC38}" dt="2021-05-04T17:19:40.659" v="15"/>
        <pc:sldMasterMkLst>
          <pc:docMk/>
          <pc:sldMasterMk cId="986513417" sldId="2147483660"/>
        </pc:sldMasterMkLst>
        <pc:sldLayoutChg chg="del">
          <pc:chgData name="Julia Ault" userId="S::j.ault@uwtsd.ac.uk::448e6d29-d07f-428e-8f66-47be6c4f352b" providerId="AD" clId="Web-{3FB36ED0-AFC7-4989-B1DC-63133F34BC38}" dt="2021-05-04T17:19:40.659" v="15"/>
          <pc:sldLayoutMkLst>
            <pc:docMk/>
            <pc:sldMasterMk cId="986513417" sldId="2147483660"/>
            <pc:sldLayoutMk cId="3460521289" sldId="2147483661"/>
          </pc:sldLayoutMkLst>
        </pc:sldLayoutChg>
        <pc:sldLayoutChg chg="del">
          <pc:chgData name="Julia Ault" userId="S::j.ault@uwtsd.ac.uk::448e6d29-d07f-428e-8f66-47be6c4f352b" providerId="AD" clId="Web-{3FB36ED0-AFC7-4989-B1DC-63133F34BC38}" dt="2021-05-04T17:19:40.659" v="15"/>
          <pc:sldLayoutMkLst>
            <pc:docMk/>
            <pc:sldMasterMk cId="986513417" sldId="2147483660"/>
            <pc:sldLayoutMk cId="3162923481" sldId="2147483662"/>
          </pc:sldLayoutMkLst>
        </pc:sldLayoutChg>
        <pc:sldLayoutChg chg="del">
          <pc:chgData name="Julia Ault" userId="S::j.ault@uwtsd.ac.uk::448e6d29-d07f-428e-8f66-47be6c4f352b" providerId="AD" clId="Web-{3FB36ED0-AFC7-4989-B1DC-63133F34BC38}" dt="2021-05-04T17:19:40.659" v="15"/>
          <pc:sldLayoutMkLst>
            <pc:docMk/>
            <pc:sldMasterMk cId="986513417" sldId="2147483660"/>
            <pc:sldLayoutMk cId="1093506141" sldId="2147483663"/>
          </pc:sldLayoutMkLst>
        </pc:sldLayoutChg>
        <pc:sldLayoutChg chg="del">
          <pc:chgData name="Julia Ault" userId="S::j.ault@uwtsd.ac.uk::448e6d29-d07f-428e-8f66-47be6c4f352b" providerId="AD" clId="Web-{3FB36ED0-AFC7-4989-B1DC-63133F34BC38}" dt="2021-05-04T17:19:40.659" v="15"/>
          <pc:sldLayoutMkLst>
            <pc:docMk/>
            <pc:sldMasterMk cId="986513417" sldId="2147483660"/>
            <pc:sldLayoutMk cId="2242474682" sldId="2147483664"/>
          </pc:sldLayoutMkLst>
        </pc:sldLayoutChg>
        <pc:sldLayoutChg chg="del">
          <pc:chgData name="Julia Ault" userId="S::j.ault@uwtsd.ac.uk::448e6d29-d07f-428e-8f66-47be6c4f352b" providerId="AD" clId="Web-{3FB36ED0-AFC7-4989-B1DC-63133F34BC38}" dt="2021-05-04T17:19:40.659" v="15"/>
          <pc:sldLayoutMkLst>
            <pc:docMk/>
            <pc:sldMasterMk cId="986513417" sldId="2147483660"/>
            <pc:sldLayoutMk cId="850461525" sldId="2147483665"/>
          </pc:sldLayoutMkLst>
        </pc:sldLayoutChg>
        <pc:sldLayoutChg chg="del">
          <pc:chgData name="Julia Ault" userId="S::j.ault@uwtsd.ac.uk::448e6d29-d07f-428e-8f66-47be6c4f352b" providerId="AD" clId="Web-{3FB36ED0-AFC7-4989-B1DC-63133F34BC38}" dt="2021-05-04T17:19:40.659" v="15"/>
          <pc:sldLayoutMkLst>
            <pc:docMk/>
            <pc:sldMasterMk cId="986513417" sldId="2147483660"/>
            <pc:sldLayoutMk cId="2818483223" sldId="2147483666"/>
          </pc:sldLayoutMkLst>
        </pc:sldLayoutChg>
        <pc:sldLayoutChg chg="del">
          <pc:chgData name="Julia Ault" userId="S::j.ault@uwtsd.ac.uk::448e6d29-d07f-428e-8f66-47be6c4f352b" providerId="AD" clId="Web-{3FB36ED0-AFC7-4989-B1DC-63133F34BC38}" dt="2021-05-04T17:19:40.659" v="15"/>
          <pc:sldLayoutMkLst>
            <pc:docMk/>
            <pc:sldMasterMk cId="986513417" sldId="2147483660"/>
            <pc:sldLayoutMk cId="3368043863" sldId="2147483667"/>
          </pc:sldLayoutMkLst>
        </pc:sldLayoutChg>
        <pc:sldLayoutChg chg="del">
          <pc:chgData name="Julia Ault" userId="S::j.ault@uwtsd.ac.uk::448e6d29-d07f-428e-8f66-47be6c4f352b" providerId="AD" clId="Web-{3FB36ED0-AFC7-4989-B1DC-63133F34BC38}" dt="2021-05-04T17:19:40.659" v="15"/>
          <pc:sldLayoutMkLst>
            <pc:docMk/>
            <pc:sldMasterMk cId="986513417" sldId="2147483660"/>
            <pc:sldLayoutMk cId="3978564803" sldId="2147483668"/>
          </pc:sldLayoutMkLst>
        </pc:sldLayoutChg>
        <pc:sldLayoutChg chg="del">
          <pc:chgData name="Julia Ault" userId="S::j.ault@uwtsd.ac.uk::448e6d29-d07f-428e-8f66-47be6c4f352b" providerId="AD" clId="Web-{3FB36ED0-AFC7-4989-B1DC-63133F34BC38}" dt="2021-05-04T17:19:40.659" v="15"/>
          <pc:sldLayoutMkLst>
            <pc:docMk/>
            <pc:sldMasterMk cId="986513417" sldId="2147483660"/>
            <pc:sldLayoutMk cId="420183465" sldId="2147483669"/>
          </pc:sldLayoutMkLst>
        </pc:sldLayoutChg>
        <pc:sldLayoutChg chg="del">
          <pc:chgData name="Julia Ault" userId="S::j.ault@uwtsd.ac.uk::448e6d29-d07f-428e-8f66-47be6c4f352b" providerId="AD" clId="Web-{3FB36ED0-AFC7-4989-B1DC-63133F34BC38}" dt="2021-05-04T17:19:40.659" v="15"/>
          <pc:sldLayoutMkLst>
            <pc:docMk/>
            <pc:sldMasterMk cId="986513417" sldId="2147483660"/>
            <pc:sldLayoutMk cId="964257655" sldId="2147483670"/>
          </pc:sldLayoutMkLst>
        </pc:sldLayoutChg>
        <pc:sldLayoutChg chg="del">
          <pc:chgData name="Julia Ault" userId="S::j.ault@uwtsd.ac.uk::448e6d29-d07f-428e-8f66-47be6c4f352b" providerId="AD" clId="Web-{3FB36ED0-AFC7-4989-B1DC-63133F34BC38}" dt="2021-05-04T17:19:40.659" v="15"/>
          <pc:sldLayoutMkLst>
            <pc:docMk/>
            <pc:sldMasterMk cId="986513417" sldId="2147483660"/>
            <pc:sldLayoutMk cId="1756546140" sldId="2147483671"/>
          </pc:sldLayoutMkLst>
        </pc:sldLayoutChg>
        <pc:sldLayoutChg chg="del">
          <pc:chgData name="Julia Ault" userId="S::j.ault@uwtsd.ac.uk::448e6d29-d07f-428e-8f66-47be6c4f352b" providerId="AD" clId="Web-{3FB36ED0-AFC7-4989-B1DC-63133F34BC38}" dt="2021-05-04T17:19:40.659" v="15"/>
          <pc:sldLayoutMkLst>
            <pc:docMk/>
            <pc:sldMasterMk cId="986513417" sldId="2147483660"/>
            <pc:sldLayoutMk cId="1133316225" sldId="2147483672"/>
          </pc:sldLayoutMkLst>
        </pc:sldLayoutChg>
      </pc:sldMasterChg>
      <pc:sldMasterChg chg="add del addSldLayout delSldLayout modSldLayout">
        <pc:chgData name="Julia Ault" userId="S::j.ault@uwtsd.ac.uk::448e6d29-d07f-428e-8f66-47be6c4f352b" providerId="AD" clId="Web-{3FB36ED0-AFC7-4989-B1DC-63133F34BC38}" dt="2021-05-04T17:19:50.269" v="16"/>
        <pc:sldMasterMkLst>
          <pc:docMk/>
          <pc:sldMasterMk cId="1621282103" sldId="2147483673"/>
        </pc:sldMasterMkLst>
        <pc:sldLayoutChg chg="add del mod replId">
          <pc:chgData name="Julia Ault" userId="S::j.ault@uwtsd.ac.uk::448e6d29-d07f-428e-8f66-47be6c4f352b" providerId="AD" clId="Web-{3FB36ED0-AFC7-4989-B1DC-63133F34BC38}" dt="2021-05-04T17:19:50.269" v="16"/>
          <pc:sldLayoutMkLst>
            <pc:docMk/>
            <pc:sldMasterMk cId="1621282103" sldId="2147483673"/>
            <pc:sldLayoutMk cId="3531308957" sldId="2147483674"/>
          </pc:sldLayoutMkLst>
        </pc:sldLayoutChg>
        <pc:sldLayoutChg chg="add del mod replId">
          <pc:chgData name="Julia Ault" userId="S::j.ault@uwtsd.ac.uk::448e6d29-d07f-428e-8f66-47be6c4f352b" providerId="AD" clId="Web-{3FB36ED0-AFC7-4989-B1DC-63133F34BC38}" dt="2021-05-04T17:19:50.269" v="16"/>
          <pc:sldLayoutMkLst>
            <pc:docMk/>
            <pc:sldMasterMk cId="1621282103" sldId="2147483673"/>
            <pc:sldLayoutMk cId="1880473603" sldId="2147483675"/>
          </pc:sldLayoutMkLst>
        </pc:sldLayoutChg>
        <pc:sldLayoutChg chg="add del mod replId">
          <pc:chgData name="Julia Ault" userId="S::j.ault@uwtsd.ac.uk::448e6d29-d07f-428e-8f66-47be6c4f352b" providerId="AD" clId="Web-{3FB36ED0-AFC7-4989-B1DC-63133F34BC38}" dt="2021-05-04T17:19:50.269" v="16"/>
          <pc:sldLayoutMkLst>
            <pc:docMk/>
            <pc:sldMasterMk cId="1621282103" sldId="2147483673"/>
            <pc:sldLayoutMk cId="3835996142" sldId="2147483676"/>
          </pc:sldLayoutMkLst>
        </pc:sldLayoutChg>
        <pc:sldLayoutChg chg="add del mod replId">
          <pc:chgData name="Julia Ault" userId="S::j.ault@uwtsd.ac.uk::448e6d29-d07f-428e-8f66-47be6c4f352b" providerId="AD" clId="Web-{3FB36ED0-AFC7-4989-B1DC-63133F34BC38}" dt="2021-05-04T17:19:50.269" v="16"/>
          <pc:sldLayoutMkLst>
            <pc:docMk/>
            <pc:sldMasterMk cId="1621282103" sldId="2147483673"/>
            <pc:sldLayoutMk cId="3412210799" sldId="2147483677"/>
          </pc:sldLayoutMkLst>
        </pc:sldLayoutChg>
        <pc:sldLayoutChg chg="add del mod replId">
          <pc:chgData name="Julia Ault" userId="S::j.ault@uwtsd.ac.uk::448e6d29-d07f-428e-8f66-47be6c4f352b" providerId="AD" clId="Web-{3FB36ED0-AFC7-4989-B1DC-63133F34BC38}" dt="2021-05-04T17:19:50.269" v="16"/>
          <pc:sldLayoutMkLst>
            <pc:docMk/>
            <pc:sldMasterMk cId="1621282103" sldId="2147483673"/>
            <pc:sldLayoutMk cId="1397579164" sldId="2147483678"/>
          </pc:sldLayoutMkLst>
        </pc:sldLayoutChg>
        <pc:sldLayoutChg chg="add del mod replId">
          <pc:chgData name="Julia Ault" userId="S::j.ault@uwtsd.ac.uk::448e6d29-d07f-428e-8f66-47be6c4f352b" providerId="AD" clId="Web-{3FB36ED0-AFC7-4989-B1DC-63133F34BC38}" dt="2021-05-04T17:19:50.269" v="16"/>
          <pc:sldLayoutMkLst>
            <pc:docMk/>
            <pc:sldMasterMk cId="1621282103" sldId="2147483673"/>
            <pc:sldLayoutMk cId="2793445670" sldId="2147483679"/>
          </pc:sldLayoutMkLst>
        </pc:sldLayoutChg>
        <pc:sldLayoutChg chg="add del mod replId">
          <pc:chgData name="Julia Ault" userId="S::j.ault@uwtsd.ac.uk::448e6d29-d07f-428e-8f66-47be6c4f352b" providerId="AD" clId="Web-{3FB36ED0-AFC7-4989-B1DC-63133F34BC38}" dt="2021-05-04T17:19:50.269" v="16"/>
          <pc:sldLayoutMkLst>
            <pc:docMk/>
            <pc:sldMasterMk cId="1621282103" sldId="2147483673"/>
            <pc:sldLayoutMk cId="783773398" sldId="2147483680"/>
          </pc:sldLayoutMkLst>
        </pc:sldLayoutChg>
        <pc:sldLayoutChg chg="add del mod replId">
          <pc:chgData name="Julia Ault" userId="S::j.ault@uwtsd.ac.uk::448e6d29-d07f-428e-8f66-47be6c4f352b" providerId="AD" clId="Web-{3FB36ED0-AFC7-4989-B1DC-63133F34BC38}" dt="2021-05-04T17:19:50.269" v="16"/>
          <pc:sldLayoutMkLst>
            <pc:docMk/>
            <pc:sldMasterMk cId="1621282103" sldId="2147483673"/>
            <pc:sldLayoutMk cId="1316791757" sldId="2147483681"/>
          </pc:sldLayoutMkLst>
        </pc:sldLayoutChg>
        <pc:sldLayoutChg chg="add del mod replId">
          <pc:chgData name="Julia Ault" userId="S::j.ault@uwtsd.ac.uk::448e6d29-d07f-428e-8f66-47be6c4f352b" providerId="AD" clId="Web-{3FB36ED0-AFC7-4989-B1DC-63133F34BC38}" dt="2021-05-04T17:19:50.269" v="16"/>
          <pc:sldLayoutMkLst>
            <pc:docMk/>
            <pc:sldMasterMk cId="1621282103" sldId="2147483673"/>
            <pc:sldLayoutMk cId="1800465349" sldId="2147483682"/>
          </pc:sldLayoutMkLst>
        </pc:sldLayoutChg>
        <pc:sldLayoutChg chg="add del mod replId">
          <pc:chgData name="Julia Ault" userId="S::j.ault@uwtsd.ac.uk::448e6d29-d07f-428e-8f66-47be6c4f352b" providerId="AD" clId="Web-{3FB36ED0-AFC7-4989-B1DC-63133F34BC38}" dt="2021-05-04T17:19:50.269" v="16"/>
          <pc:sldLayoutMkLst>
            <pc:docMk/>
            <pc:sldMasterMk cId="1621282103" sldId="2147483673"/>
            <pc:sldLayoutMk cId="2293239662" sldId="2147483683"/>
          </pc:sldLayoutMkLst>
        </pc:sldLayoutChg>
        <pc:sldLayoutChg chg="add del mod replId">
          <pc:chgData name="Julia Ault" userId="S::j.ault@uwtsd.ac.uk::448e6d29-d07f-428e-8f66-47be6c4f352b" providerId="AD" clId="Web-{3FB36ED0-AFC7-4989-B1DC-63133F34BC38}" dt="2021-05-04T17:19:50.269" v="16"/>
          <pc:sldLayoutMkLst>
            <pc:docMk/>
            <pc:sldMasterMk cId="1621282103" sldId="2147483673"/>
            <pc:sldLayoutMk cId="1438745671" sldId="2147483684"/>
          </pc:sldLayoutMkLst>
        </pc:sldLayoutChg>
      </pc:sldMasterChg>
      <pc:sldMasterChg chg="add del addSldLayout delSldLayout modSldLayout">
        <pc:chgData name="Julia Ault" userId="S::j.ault@uwtsd.ac.uk::448e6d29-d07f-428e-8f66-47be6c4f352b" providerId="AD" clId="Web-{3FB36ED0-AFC7-4989-B1DC-63133F34BC38}" dt="2021-05-04T17:20:04.707" v="17"/>
        <pc:sldMasterMkLst>
          <pc:docMk/>
          <pc:sldMasterMk cId="1172816593" sldId="2147483685"/>
        </pc:sldMasterMkLst>
        <pc:sldLayoutChg chg="add del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1172816593" sldId="2147483685"/>
            <pc:sldLayoutMk cId="3541517178" sldId="2147483686"/>
          </pc:sldLayoutMkLst>
        </pc:sldLayoutChg>
        <pc:sldLayoutChg chg="add del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1172816593" sldId="2147483685"/>
            <pc:sldLayoutMk cId="1665688449" sldId="2147483687"/>
          </pc:sldLayoutMkLst>
        </pc:sldLayoutChg>
        <pc:sldLayoutChg chg="add del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1172816593" sldId="2147483685"/>
            <pc:sldLayoutMk cId="3970256931" sldId="2147483688"/>
          </pc:sldLayoutMkLst>
        </pc:sldLayoutChg>
        <pc:sldLayoutChg chg="add del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1172816593" sldId="2147483685"/>
            <pc:sldLayoutMk cId="189897273" sldId="2147483689"/>
          </pc:sldLayoutMkLst>
        </pc:sldLayoutChg>
        <pc:sldLayoutChg chg="add del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1172816593" sldId="2147483685"/>
            <pc:sldLayoutMk cId="2378754962" sldId="2147483690"/>
          </pc:sldLayoutMkLst>
        </pc:sldLayoutChg>
        <pc:sldLayoutChg chg="add del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1172816593" sldId="2147483685"/>
            <pc:sldLayoutMk cId="3614835786" sldId="2147483691"/>
          </pc:sldLayoutMkLst>
        </pc:sldLayoutChg>
        <pc:sldLayoutChg chg="add del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1172816593" sldId="2147483685"/>
            <pc:sldLayoutMk cId="645936997" sldId="2147483692"/>
          </pc:sldLayoutMkLst>
        </pc:sldLayoutChg>
        <pc:sldLayoutChg chg="add del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1172816593" sldId="2147483685"/>
            <pc:sldLayoutMk cId="3040235602" sldId="2147483693"/>
          </pc:sldLayoutMkLst>
        </pc:sldLayoutChg>
        <pc:sldLayoutChg chg="add del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1172816593" sldId="2147483685"/>
            <pc:sldLayoutMk cId="2205265613" sldId="2147483694"/>
          </pc:sldLayoutMkLst>
        </pc:sldLayoutChg>
        <pc:sldLayoutChg chg="add del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1172816593" sldId="2147483685"/>
            <pc:sldLayoutMk cId="2269371196" sldId="2147483695"/>
          </pc:sldLayoutMkLst>
        </pc:sldLayoutChg>
        <pc:sldLayoutChg chg="add del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1172816593" sldId="2147483685"/>
            <pc:sldLayoutMk cId="1505272598" sldId="2147483696"/>
          </pc:sldLayoutMkLst>
        </pc:sldLayoutChg>
      </pc:sldMasterChg>
      <pc:sldMasterChg chg="add addSldLayout modSldLayout">
        <pc:chgData name="Julia Ault" userId="S::j.ault@uwtsd.ac.uk::448e6d29-d07f-428e-8f66-47be6c4f352b" providerId="AD" clId="Web-{3FB36ED0-AFC7-4989-B1DC-63133F34BC38}" dt="2021-05-04T17:20:04.707" v="17"/>
        <pc:sldMasterMkLst>
          <pc:docMk/>
          <pc:sldMasterMk cId="3179244396" sldId="2147483697"/>
        </pc:sldMasterMkLst>
        <pc:sldLayoutChg chg="add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3179244396" sldId="2147483697"/>
            <pc:sldLayoutMk cId="3424283415" sldId="2147483698"/>
          </pc:sldLayoutMkLst>
        </pc:sldLayoutChg>
        <pc:sldLayoutChg chg="add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3179244396" sldId="2147483697"/>
            <pc:sldLayoutMk cId="1645041324" sldId="2147483699"/>
          </pc:sldLayoutMkLst>
        </pc:sldLayoutChg>
        <pc:sldLayoutChg chg="add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3179244396" sldId="2147483697"/>
            <pc:sldLayoutMk cId="2606140154" sldId="2147483700"/>
          </pc:sldLayoutMkLst>
        </pc:sldLayoutChg>
        <pc:sldLayoutChg chg="add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3179244396" sldId="2147483697"/>
            <pc:sldLayoutMk cId="618745516" sldId="2147483701"/>
          </pc:sldLayoutMkLst>
        </pc:sldLayoutChg>
        <pc:sldLayoutChg chg="add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3179244396" sldId="2147483697"/>
            <pc:sldLayoutMk cId="3716697066" sldId="2147483702"/>
          </pc:sldLayoutMkLst>
        </pc:sldLayoutChg>
        <pc:sldLayoutChg chg="add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3179244396" sldId="2147483697"/>
            <pc:sldLayoutMk cId="2620182387" sldId="2147483703"/>
          </pc:sldLayoutMkLst>
        </pc:sldLayoutChg>
        <pc:sldLayoutChg chg="add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3179244396" sldId="2147483697"/>
            <pc:sldLayoutMk cId="3290130335" sldId="2147483704"/>
          </pc:sldLayoutMkLst>
        </pc:sldLayoutChg>
        <pc:sldLayoutChg chg="add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3179244396" sldId="2147483697"/>
            <pc:sldLayoutMk cId="359677963" sldId="2147483705"/>
          </pc:sldLayoutMkLst>
        </pc:sldLayoutChg>
        <pc:sldLayoutChg chg="add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3179244396" sldId="2147483697"/>
            <pc:sldLayoutMk cId="2286189699" sldId="2147483706"/>
          </pc:sldLayoutMkLst>
        </pc:sldLayoutChg>
        <pc:sldLayoutChg chg="add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3179244396" sldId="2147483697"/>
            <pc:sldLayoutMk cId="899779953" sldId="2147483707"/>
          </pc:sldLayoutMkLst>
        </pc:sldLayoutChg>
        <pc:sldLayoutChg chg="add mod replId">
          <pc:chgData name="Julia Ault" userId="S::j.ault@uwtsd.ac.uk::448e6d29-d07f-428e-8f66-47be6c4f352b" providerId="AD" clId="Web-{3FB36ED0-AFC7-4989-B1DC-63133F34BC38}" dt="2021-05-04T17:20:04.707" v="17"/>
          <pc:sldLayoutMkLst>
            <pc:docMk/>
            <pc:sldMasterMk cId="3179244396" sldId="2147483697"/>
            <pc:sldLayoutMk cId="1528054169" sldId="2147483708"/>
          </pc:sldLayoutMkLst>
        </pc:sldLayoutChg>
      </pc:sldMasterChg>
    </pc:docChg>
  </pc:docChgLst>
  <pc:docChgLst>
    <pc:chgData name="Julia Ault" userId="S::j.ault@uwtsd.ac.uk::448e6d29-d07f-428e-8f66-47be6c4f352b" providerId="AD" clId="Web-{510DE097-4247-419C-9E70-E770EF28A0D3}"/>
    <pc:docChg chg="modSld">
      <pc:chgData name="Julia Ault" userId="S::j.ault@uwtsd.ac.uk::448e6d29-d07f-428e-8f66-47be6c4f352b" providerId="AD" clId="Web-{510DE097-4247-419C-9E70-E770EF28A0D3}" dt="2021-05-04T17:21:33.818" v="1" actId="20577"/>
      <pc:docMkLst>
        <pc:docMk/>
      </pc:docMkLst>
      <pc:sldChg chg="modSp">
        <pc:chgData name="Julia Ault" userId="S::j.ault@uwtsd.ac.uk::448e6d29-d07f-428e-8f66-47be6c4f352b" providerId="AD" clId="Web-{510DE097-4247-419C-9E70-E770EF28A0D3}" dt="2021-05-04T17:21:33.818" v="1" actId="20577"/>
        <pc:sldMkLst>
          <pc:docMk/>
          <pc:sldMk cId="1355745462" sldId="256"/>
        </pc:sldMkLst>
        <pc:spChg chg="mod">
          <ac:chgData name="Julia Ault" userId="S::j.ault@uwtsd.ac.uk::448e6d29-d07f-428e-8f66-47be6c4f352b" providerId="AD" clId="Web-{510DE097-4247-419C-9E70-E770EF28A0D3}" dt="2021-05-04T17:21:33.818" v="1" actId="20577"/>
          <ac:spMkLst>
            <pc:docMk/>
            <pc:sldMk cId="1355745462" sldId="256"/>
            <ac:spMk id="2" creationId="{9FE8517A-4F30-47AB-8FAC-9CFE9B01204E}"/>
          </ac:spMkLst>
        </pc:spChg>
        <pc:spChg chg="mod">
          <ac:chgData name="Julia Ault" userId="S::j.ault@uwtsd.ac.uk::448e6d29-d07f-428e-8f66-47be6c4f352b" providerId="AD" clId="Web-{510DE097-4247-419C-9E70-E770EF28A0D3}" dt="2021-05-04T17:21:21.661" v="0" actId="20577"/>
          <ac:spMkLst>
            <pc:docMk/>
            <pc:sldMk cId="1355745462" sldId="256"/>
            <ac:spMk id="3" creationId="{DCD0C79E-D649-4973-B479-73C1B061485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8F7CB9-72D3-409B-8847-6F7D1A2CF9A8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2A2AE6-3205-4914-B440-60238ED06A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1220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2A2AE6-3205-4914-B440-60238ED06A4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135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466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6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595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267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372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179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999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314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57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567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9906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534046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1089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207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7851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1528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956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036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  <p:sldLayoutId id="2147483721" r:id="rId12"/>
    <p:sldLayoutId id="2147483722" r:id="rId13"/>
    <p:sldLayoutId id="2147483723" r:id="rId14"/>
    <p:sldLayoutId id="2147483724" r:id="rId15"/>
    <p:sldLayoutId id="2147483725" r:id="rId16"/>
    <p:sldLayoutId id="2147483726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8517A-4F30-47AB-8FAC-9CFE9B0120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360785"/>
            <a:ext cx="7772400" cy="1470025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/>
              </a:rPr>
              <a:t>Effective Team Working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D0C79E-D649-4973-B479-73C1B06148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2967375"/>
            <a:ext cx="6400800" cy="17526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3200" dirty="0">
                <a:latin typeface="Arial"/>
                <a:cs typeface="Arial"/>
              </a:rPr>
              <a:t>Presentation 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/>
                <a:cs typeface="Arial"/>
              </a:rPr>
              <a:t>by</a:t>
            </a:r>
          </a:p>
          <a:p>
            <a:r>
              <a:rPr lang="en-GB" sz="3200" dirty="0" err="1" smtClean="0">
                <a:latin typeface="Arial"/>
                <a:cs typeface="Arial"/>
              </a:rPr>
              <a:t>Medi</a:t>
            </a:r>
            <a:r>
              <a:rPr lang="en-GB" sz="3200" dirty="0" smtClean="0">
                <a:latin typeface="Arial"/>
                <a:cs typeface="Arial"/>
              </a:rPr>
              <a:t> Williams</a:t>
            </a:r>
            <a:endParaRPr lang="en-GB" sz="3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5574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DC8C0-D292-4A11-AA74-058B75972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</a:t>
            </a:r>
            <a:r>
              <a:rPr lang="en-GB" dirty="0"/>
              <a:t>and Objectives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9E554-B927-433E-BF3D-16DC2D20E7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933" y="1413934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cs typeface="Calibri"/>
              </a:rPr>
              <a:t>	Aims</a:t>
            </a:r>
          </a:p>
          <a:p>
            <a:pPr lvl="1"/>
            <a:r>
              <a:rPr lang="en-GB" dirty="0" smtClean="0">
                <a:cs typeface="Calibri"/>
              </a:rPr>
              <a:t>The aim of the presentation is to give an insight into team development and the fundamentals of developing an effective team </a:t>
            </a: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pPr marL="0" indent="0">
              <a:buNone/>
            </a:pPr>
            <a:r>
              <a:rPr lang="en-GB" dirty="0" smtClean="0">
                <a:cs typeface="Calibri"/>
              </a:rPr>
              <a:t>	Objectives</a:t>
            </a:r>
            <a:r>
              <a:rPr lang="en-GB" dirty="0">
                <a:cs typeface="Calibri"/>
              </a:rPr>
              <a:t> </a:t>
            </a:r>
            <a:endParaRPr lang="en-GB" dirty="0" smtClean="0">
              <a:cs typeface="Calibri"/>
            </a:endParaRPr>
          </a:p>
          <a:p>
            <a:pPr lvl="1"/>
            <a:r>
              <a:rPr lang="en-GB" dirty="0">
                <a:cs typeface="Calibri"/>
              </a:rPr>
              <a:t>To deliver an understanding of </a:t>
            </a:r>
            <a:r>
              <a:rPr lang="en-GB" dirty="0" smtClean="0">
                <a:cs typeface="Calibri"/>
              </a:rPr>
              <a:t>the make </a:t>
            </a:r>
            <a:r>
              <a:rPr lang="en-GB" dirty="0">
                <a:cs typeface="Calibri"/>
              </a:rPr>
              <a:t>up of an effective team;</a:t>
            </a:r>
          </a:p>
          <a:p>
            <a:pPr lvl="1"/>
            <a:r>
              <a:rPr lang="en-GB" dirty="0" smtClean="0">
                <a:cs typeface="Calibri"/>
              </a:rPr>
              <a:t>To </a:t>
            </a:r>
            <a:r>
              <a:rPr lang="en-GB" dirty="0">
                <a:cs typeface="Calibri"/>
              </a:rPr>
              <a:t>show how an effective team has been represented in theorists models;</a:t>
            </a:r>
          </a:p>
          <a:p>
            <a:pPr lvl="1"/>
            <a:r>
              <a:rPr lang="en-GB" dirty="0" smtClean="0">
                <a:cs typeface="Calibri"/>
              </a:rPr>
              <a:t>To </a:t>
            </a:r>
            <a:r>
              <a:rPr lang="en-GB" dirty="0">
                <a:cs typeface="Calibri"/>
              </a:rPr>
              <a:t>define the role of a leader in an effective team</a:t>
            </a:r>
            <a:r>
              <a:rPr lang="en-GB" dirty="0" smtClean="0">
                <a:cs typeface="Calibri"/>
              </a:rPr>
              <a:t>.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21292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ABA84-22AD-4B9E-BD0D-C7B44F9A0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119190"/>
            <a:ext cx="8229600" cy="603186"/>
          </a:xfrm>
        </p:spPr>
        <p:txBody>
          <a:bodyPr/>
          <a:lstStyle/>
          <a:p>
            <a:r>
              <a:rPr lang="en-GB" dirty="0"/>
              <a:t>Presentation Plan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5AAFF6D-1F33-4223-99E0-B4DF19FFB3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9883834"/>
              </p:ext>
            </p:extLst>
          </p:nvPr>
        </p:nvGraphicFramePr>
        <p:xfrm>
          <a:off x="554182" y="1150963"/>
          <a:ext cx="8068609" cy="5332966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557738">
                  <a:extLst>
                    <a:ext uri="{9D8B030D-6E8A-4147-A177-3AD203B41FA5}">
                      <a16:colId xmlns:a16="http://schemas.microsoft.com/office/drawing/2014/main" val="1169199660"/>
                    </a:ext>
                  </a:extLst>
                </a:gridCol>
                <a:gridCol w="7510871">
                  <a:extLst>
                    <a:ext uri="{9D8B030D-6E8A-4147-A177-3AD203B41FA5}">
                      <a16:colId xmlns:a16="http://schemas.microsoft.com/office/drawing/2014/main" val="245168852"/>
                    </a:ext>
                  </a:extLst>
                </a:gridCol>
              </a:tblGrid>
              <a:tr h="436531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 </a:t>
                      </a:r>
                    </a:p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Slide 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143" marR="54143" marT="27072" marB="27072" anchor="ctr"/>
                </a:tc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Content </a:t>
                      </a:r>
                      <a:endParaRPr lang="en-GB" sz="900" b="0" i="0" u="none" strike="noStrike" dirty="0">
                        <a:effectLst/>
                        <a:latin typeface="+mj-lt"/>
                      </a:endParaRPr>
                    </a:p>
                  </a:txBody>
                  <a:tcPr marL="54143" marR="54143" marT="27072" marB="27072" anchor="ctr"/>
                </a:tc>
                <a:extLst>
                  <a:ext uri="{0D108BD9-81ED-4DB2-BD59-A6C34878D82A}">
                    <a16:rowId xmlns:a16="http://schemas.microsoft.com/office/drawing/2014/main" val="736777446"/>
                  </a:ext>
                </a:extLst>
              </a:tr>
              <a:tr h="246409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1 </a:t>
                      </a:r>
                      <a:endParaRPr lang="en-GB" sz="9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Presentation Title </a:t>
                      </a:r>
                      <a:endParaRPr lang="en-GB" sz="90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97024458"/>
                  </a:ext>
                </a:extLst>
              </a:tr>
              <a:tr h="246409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2 </a:t>
                      </a:r>
                      <a:endParaRPr lang="en-GB" sz="9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marL="0" algn="l" defTabSz="457207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Aims and Objectives</a:t>
                      </a:r>
                      <a:endParaRPr lang="en-GB" sz="90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782497148"/>
                  </a:ext>
                </a:extLst>
              </a:tr>
              <a:tr h="246409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3 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marL="0" algn="l" defTabSz="457207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Presentation</a:t>
                      </a:r>
                      <a:r>
                        <a:rPr lang="en-GB" sz="900" u="none" strike="noStrike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Plan</a:t>
                      </a:r>
                      <a:endParaRPr lang="en-GB" sz="90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4243416185"/>
                  </a:ext>
                </a:extLst>
              </a:tr>
              <a:tr h="246409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4 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marL="0" algn="l" defTabSz="457207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Presentation Feedback</a:t>
                      </a:r>
                      <a:endParaRPr lang="en-GB" sz="90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3071008425"/>
                  </a:ext>
                </a:extLst>
              </a:tr>
              <a:tr h="246409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5 </a:t>
                      </a:r>
                      <a:endParaRPr lang="en-GB" sz="9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marL="0" algn="l" defTabSz="457207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Introduction </a:t>
                      </a:r>
                      <a:r>
                        <a:rPr lang="en-GB" sz="90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2805304278"/>
                  </a:ext>
                </a:extLst>
              </a:tr>
              <a:tr h="246409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6 </a:t>
                      </a:r>
                      <a:endParaRPr lang="en-GB" sz="9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marL="0" algn="l" defTabSz="457207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is a team - Differentiating between a team and a group</a:t>
                      </a:r>
                      <a:endParaRPr lang="en-GB" sz="90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4065790261"/>
                  </a:ext>
                </a:extLst>
              </a:tr>
              <a:tr h="257964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7 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marL="0" algn="l" defTabSz="457207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Belbin's Model of Team Developing  (1) – an understanding of the four traits set out by Belbin</a:t>
                      </a:r>
                      <a:endParaRPr lang="en-GB" sz="90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1278196736"/>
                  </a:ext>
                </a:extLst>
              </a:tr>
              <a:tr h="261492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0" i="0" u="none" strike="noStrike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marL="0" algn="l" defTabSz="457207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Belbin's Model of Team Developing  (2) -  Understanding the theory behind the 9 roles</a:t>
                      </a:r>
                      <a:endParaRPr lang="en-GB" sz="90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16936096"/>
                  </a:ext>
                </a:extLst>
              </a:tr>
              <a:tr h="246409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9 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marL="0" algn="l" defTabSz="457207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Belbin's Model of Team Developing  (3)  - Defining the orientation of the</a:t>
                      </a:r>
                      <a:r>
                        <a:rPr lang="en-GB" sz="900" u="none" strike="noStrike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job roles</a:t>
                      </a:r>
                      <a:endParaRPr lang="en-GB" sz="90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3885728860"/>
                  </a:ext>
                </a:extLst>
              </a:tr>
              <a:tr h="29940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0" i="0" u="none" strike="noStrike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marL="0" algn="l" defTabSz="457207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Developing a Team ( Tuckman 1) – Four stages of Tuckman's theory reviewed</a:t>
                      </a:r>
                      <a:endParaRPr lang="en-GB" sz="90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1090514399"/>
                  </a:ext>
                </a:extLst>
              </a:tr>
              <a:tr h="251409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0" i="0" u="none" strike="noStrike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marL="0" algn="l" defTabSz="457207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Lencioni  - Dysfunctional Team(1) – The</a:t>
                      </a:r>
                      <a:r>
                        <a:rPr lang="en-GB" sz="900" u="none" strike="noStrike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concept of Lencioni’s model</a:t>
                      </a:r>
                      <a:endParaRPr lang="en-GB" sz="90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2996438877"/>
                  </a:ext>
                </a:extLst>
              </a:tr>
              <a:tr h="328766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0" i="0" u="none" strike="noStrike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marL="0" algn="l" defTabSz="457207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Lencioni  - Dysfunctional Team(2) –</a:t>
                      </a:r>
                      <a:r>
                        <a:rPr lang="en-GB" sz="900" u="none" strike="noStrike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The dysfunctionalities in the absence of Lencioni’s pyramid dynamics of a team</a:t>
                      </a:r>
                      <a:endParaRPr lang="en-GB" sz="90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3568925545"/>
                  </a:ext>
                </a:extLst>
              </a:tr>
              <a:tr h="246409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0" i="0" u="none" strike="noStrike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marL="0" algn="l" defTabSz="457207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Leadership role to enable team success (1) – An insight into</a:t>
                      </a:r>
                      <a:r>
                        <a:rPr lang="en-GB" sz="900" u="none" strike="noStrike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the leadership of an effective team</a:t>
                      </a:r>
                      <a:endParaRPr lang="en-GB" sz="90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2632746784"/>
                  </a:ext>
                </a:extLst>
              </a:tr>
              <a:tr h="246409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0" i="0" u="none" strike="noStrike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marL="0" algn="l" defTabSz="457207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Effective Team Core</a:t>
                      </a:r>
                      <a:r>
                        <a:rPr lang="en-GB" sz="900" u="none" strike="noStrike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Qualities – what makes a successful team</a:t>
                      </a:r>
                      <a:endParaRPr lang="en-GB" sz="90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996181595"/>
                  </a:ext>
                </a:extLst>
              </a:tr>
              <a:tr h="245276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0" i="0" u="none" strike="noStrike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marL="0" algn="l" defTabSz="457207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Challenges of effective team working in 2020 –</a:t>
                      </a:r>
                      <a:r>
                        <a:rPr lang="en-GB" sz="900" u="none" strike="noStrike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Delivery changes</a:t>
                      </a:r>
                      <a:endParaRPr lang="en-GB" sz="90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514782430"/>
                  </a:ext>
                </a:extLst>
              </a:tr>
              <a:tr h="246409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0" i="0" u="none" strike="noStrike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marL="0" algn="l" defTabSz="457207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Conclusion – Overview of presentation and findings</a:t>
                      </a:r>
                      <a:endParaRPr lang="en-GB" sz="90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598734981"/>
                  </a:ext>
                </a:extLst>
              </a:tr>
              <a:tr h="246409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0" i="0" u="none" strike="noStrike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marL="0" algn="l" defTabSz="457207" rtl="0" eaLnBrk="1" fontAlgn="base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Question and Answers</a:t>
                      </a:r>
                      <a:endParaRPr lang="en-GB" sz="90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3516126775"/>
                  </a:ext>
                </a:extLst>
              </a:tr>
              <a:tr h="541626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0" i="0" u="none" strike="noStrike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References </a:t>
                      </a: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 </a:t>
                      </a: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 </a:t>
                      </a:r>
                      <a:endParaRPr lang="en-GB" sz="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10922278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15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ABA84-22AD-4B9E-BD0D-C7B44F9A0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045" y="119190"/>
            <a:ext cx="8229600" cy="603186"/>
          </a:xfrm>
        </p:spPr>
        <p:txBody>
          <a:bodyPr/>
          <a:lstStyle/>
          <a:p>
            <a:r>
              <a:rPr lang="en-GB"/>
              <a:t>Presentation Feedback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248BFA0-2229-4017-8039-DACF8F1F52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2978943"/>
              </p:ext>
            </p:extLst>
          </p:nvPr>
        </p:nvGraphicFramePr>
        <p:xfrm>
          <a:off x="407044" y="1343886"/>
          <a:ext cx="8390593" cy="5070768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3564374">
                  <a:extLst>
                    <a:ext uri="{9D8B030D-6E8A-4147-A177-3AD203B41FA5}">
                      <a16:colId xmlns:a16="http://schemas.microsoft.com/office/drawing/2014/main" val="3249051138"/>
                    </a:ext>
                  </a:extLst>
                </a:gridCol>
                <a:gridCol w="1225707">
                  <a:extLst>
                    <a:ext uri="{9D8B030D-6E8A-4147-A177-3AD203B41FA5}">
                      <a16:colId xmlns:a16="http://schemas.microsoft.com/office/drawing/2014/main" val="2046261523"/>
                    </a:ext>
                  </a:extLst>
                </a:gridCol>
                <a:gridCol w="1225707">
                  <a:extLst>
                    <a:ext uri="{9D8B030D-6E8A-4147-A177-3AD203B41FA5}">
                      <a16:colId xmlns:a16="http://schemas.microsoft.com/office/drawing/2014/main" val="3362770079"/>
                    </a:ext>
                  </a:extLst>
                </a:gridCol>
                <a:gridCol w="1340616">
                  <a:extLst>
                    <a:ext uri="{9D8B030D-6E8A-4147-A177-3AD203B41FA5}">
                      <a16:colId xmlns:a16="http://schemas.microsoft.com/office/drawing/2014/main" val="1981831586"/>
                    </a:ext>
                  </a:extLst>
                </a:gridCol>
                <a:gridCol w="1034189">
                  <a:extLst>
                    <a:ext uri="{9D8B030D-6E8A-4147-A177-3AD203B41FA5}">
                      <a16:colId xmlns:a16="http://schemas.microsoft.com/office/drawing/2014/main" val="1296643282"/>
                    </a:ext>
                  </a:extLst>
                </a:gridCol>
              </a:tblGrid>
              <a:tr h="242006">
                <a:tc gridSpan="5"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solidFill>
                            <a:schemeClr val="bg1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Presentation Evaluation Sheet </a:t>
                      </a:r>
                      <a:endParaRPr lang="en-GB" sz="1100" b="0" i="0" u="none" strike="noStrike" dirty="0">
                        <a:solidFill>
                          <a:schemeClr val="bg1"/>
                        </a:solidFill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3158154"/>
                  </a:ext>
                </a:extLst>
              </a:tr>
              <a:tr h="242006">
                <a:tc gridSpan="5"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solidFill>
                            <a:schemeClr val="bg1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Module: BMSK4002    Part 1: Effective Team Working  </a:t>
                      </a:r>
                      <a:endParaRPr lang="en-GB" sz="1100" b="0" i="0" u="none" strike="noStrike" dirty="0">
                        <a:solidFill>
                          <a:schemeClr val="bg1"/>
                        </a:solidFill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803555"/>
                  </a:ext>
                </a:extLst>
              </a:tr>
              <a:tr h="242006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 </a:t>
                      </a:r>
                      <a:endParaRPr lang="en-GB" sz="1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ctr"/>
                </a:tc>
                <a:tc gridSpan="4"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Name of Presenter:    </a:t>
                      </a:r>
                      <a:r>
                        <a:rPr lang="en-GB" sz="1100" u="none" strike="noStrike" dirty="0" err="1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</a:t>
                      </a:r>
                      <a:r>
                        <a:rPr lang="en-GB" sz="1100" u="none" strike="noStrike" dirty="0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Williams (2025488)</a:t>
                      </a:r>
                      <a:endParaRPr lang="en-GB" sz="1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0933361"/>
                  </a:ext>
                </a:extLst>
              </a:tr>
              <a:tr h="242006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 gridSpan="4"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Feedback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1423178"/>
                  </a:ext>
                </a:extLst>
              </a:tr>
              <a:tr h="242006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/>
                </a:tc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Fair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/>
                </a:tc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/>
                </a:tc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Excellent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/>
                </a:tc>
                <a:extLst>
                  <a:ext uri="{0D108BD9-81ED-4DB2-BD59-A6C34878D82A}">
                    <a16:rowId xmlns:a16="http://schemas.microsoft.com/office/drawing/2014/main" val="2863674996"/>
                  </a:ext>
                </a:extLst>
              </a:tr>
              <a:tr h="242006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Prepared for Presentation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extLst>
                  <a:ext uri="{0D108BD9-81ED-4DB2-BD59-A6C34878D82A}">
                    <a16:rowId xmlns:a16="http://schemas.microsoft.com/office/drawing/2014/main" val="948395881"/>
                  </a:ext>
                </a:extLst>
              </a:tr>
              <a:tr h="242006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Presented in an interesting way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extLst>
                  <a:ext uri="{0D108BD9-81ED-4DB2-BD59-A6C34878D82A}">
                    <a16:rowId xmlns:a16="http://schemas.microsoft.com/office/drawing/2014/main" val="2321617489"/>
                  </a:ext>
                </a:extLst>
              </a:tr>
              <a:tr h="242006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Objectives of the presentation are clear </a:t>
                      </a:r>
                      <a:endParaRPr lang="en-GB" sz="1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extLst>
                  <a:ext uri="{0D108BD9-81ED-4DB2-BD59-A6C34878D82A}">
                    <a16:rowId xmlns:a16="http://schemas.microsoft.com/office/drawing/2014/main" val="2937227309"/>
                  </a:ext>
                </a:extLst>
              </a:tr>
              <a:tr h="242006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visual aids effectively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extLst>
                  <a:ext uri="{0D108BD9-81ED-4DB2-BD59-A6C34878D82A}">
                    <a16:rowId xmlns:a16="http://schemas.microsoft.com/office/drawing/2014/main" val="3525442292"/>
                  </a:ext>
                </a:extLst>
              </a:tr>
              <a:tr h="242006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Organised the presentation logically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extLst>
                  <a:ext uri="{0D108BD9-81ED-4DB2-BD59-A6C34878D82A}">
                    <a16:rowId xmlns:a16="http://schemas.microsoft.com/office/drawing/2014/main" val="2369787320"/>
                  </a:ext>
                </a:extLst>
              </a:tr>
              <a:tr h="242006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Spoke loudly enough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extLst>
                  <a:ext uri="{0D108BD9-81ED-4DB2-BD59-A6C34878D82A}">
                    <a16:rowId xmlns:a16="http://schemas.microsoft.com/office/drawing/2014/main" val="1396554702"/>
                  </a:ext>
                </a:extLst>
              </a:tr>
              <a:tr h="242006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Spoke slowly and clearly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extLst>
                  <a:ext uri="{0D108BD9-81ED-4DB2-BD59-A6C34878D82A}">
                    <a16:rowId xmlns:a16="http://schemas.microsoft.com/office/drawing/2014/main" val="4205957375"/>
                  </a:ext>
                </a:extLst>
              </a:tr>
              <a:tr h="242006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Presented within appropriate time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extLst>
                  <a:ext uri="{0D108BD9-81ED-4DB2-BD59-A6C34878D82A}">
                    <a16:rowId xmlns:a16="http://schemas.microsoft.com/office/drawing/2014/main" val="1066201966"/>
                  </a:ext>
                </a:extLst>
              </a:tr>
              <a:tr h="242006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Responded to questions accurately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solidFill>
                            <a:schemeClr val="bg1"/>
                          </a:solidFill>
                          <a:effectLst/>
                        </a:rPr>
                        <a:t> 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extLst>
                  <a:ext uri="{0D108BD9-81ED-4DB2-BD59-A6C34878D82A}">
                    <a16:rowId xmlns:a16="http://schemas.microsoft.com/office/drawing/2014/main" val="3029071552"/>
                  </a:ext>
                </a:extLst>
              </a:tr>
              <a:tr h="1682684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b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100" u="sng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can I do better next time?</a:t>
                      </a:r>
                      <a:r>
                        <a:rPr lang="en-GB" sz="1100" u="none" strike="noStrike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/>
                </a:tc>
                <a:tc gridSpan="4"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br>
                        <a:rPr lang="en-GB" sz="11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100" u="sng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went well?</a:t>
                      </a:r>
                      <a:r>
                        <a:rPr lang="en-GB" sz="1100" u="none" strike="noStrike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38776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0592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932737"/>
          </a:xfrm>
        </p:spPr>
        <p:txBody>
          <a:bodyPr/>
          <a:lstStyle/>
          <a:p>
            <a:pPr algn="ctr"/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10" y="2052925"/>
            <a:ext cx="8160526" cy="4195481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 presentation will disseminate theorists’ interpretations and models of effective team working. </a:t>
            </a:r>
          </a:p>
          <a:p>
            <a:pPr marL="0" indent="0">
              <a:buNone/>
            </a:pPr>
            <a:r>
              <a:rPr lang="en-GB" dirty="0" smtClean="0"/>
              <a:t>Equip you with an understanding, using these models, of the make up of an effective team, which will include team characteristics, dynamics and the contributions they make to an </a:t>
            </a:r>
            <a:r>
              <a:rPr lang="en-GB" dirty="0" smtClean="0"/>
              <a:t>effective team.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It will also touch upon lightly, the part a leader plays in enabling an effective and successful team.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b="1" i="1" dirty="0" smtClean="0"/>
              <a:t>“Great </a:t>
            </a:r>
            <a:r>
              <a:rPr lang="en-GB" b="1" i="1" dirty="0"/>
              <a:t>things in business are never done by one person; they’re done by a team of </a:t>
            </a:r>
            <a:r>
              <a:rPr lang="en-GB" b="1" i="1" dirty="0" smtClean="0"/>
              <a:t>people.” (Jobs</a:t>
            </a:r>
            <a:r>
              <a:rPr lang="en-GB" b="1" i="1" dirty="0"/>
              <a:t>,</a:t>
            </a:r>
            <a:r>
              <a:rPr lang="en-GB" b="1" i="1" dirty="0" smtClean="0"/>
              <a:t> Jan 2019)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2033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team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7819" y="1468582"/>
            <a:ext cx="4793672" cy="47936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“A </a:t>
            </a:r>
            <a:r>
              <a:rPr lang="en-GB" dirty="0"/>
              <a:t>group is a collection of individuals who coordinate their individual efforts. On the other hand, </a:t>
            </a:r>
            <a:r>
              <a:rPr lang="en-GB" dirty="0" smtClean="0"/>
              <a:t>a </a:t>
            </a:r>
            <a:r>
              <a:rPr lang="en-GB" dirty="0"/>
              <a:t>team is a group of people who share a common team purpose and a number of challenging goals. Members of the team are mutually committed to the goals and to each other. This mutual commitment also creates joint accountability which creates a strong bond and a strong motivation to perform</a:t>
            </a:r>
            <a:r>
              <a:rPr lang="en-GB" dirty="0" smtClean="0"/>
              <a:t>.”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(Jim Sisson, June 2019, Bizjournals.com. 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973976" y="1565564"/>
            <a:ext cx="4123315" cy="431295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973976" y="6116084"/>
            <a:ext cx="31857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Figure 1 Employability </a:t>
            </a:r>
            <a:r>
              <a:rPr lang="en-GB" sz="800" dirty="0" smtClean="0"/>
              <a:t>skills</a:t>
            </a:r>
          </a:p>
          <a:p>
            <a:r>
              <a:rPr lang="en-GB" sz="800" dirty="0" smtClean="0"/>
              <a:t>Source: https</a:t>
            </a:r>
            <a:r>
              <a:rPr lang="en-GB" sz="800" dirty="0"/>
              <a:t>://employabilityskills2.weebly.com/team-working-skills.html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898642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Belbin’s Model of Team development (1)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R. Meredith </a:t>
            </a:r>
            <a:r>
              <a:rPr lang="en-GB" dirty="0" smtClean="0"/>
              <a:t>Belbin (1993) believed </a:t>
            </a:r>
            <a:r>
              <a:rPr lang="en-GB" dirty="0" smtClean="0"/>
              <a:t>that individuals have the potential to bring the following traits to a team: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Intelligence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Dominance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Extroversion/Introversion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Stability/Anxiety</a:t>
            </a:r>
          </a:p>
          <a:p>
            <a:pPr marL="0" indent="0">
              <a:buNone/>
            </a:pPr>
            <a:r>
              <a:rPr lang="en-GB" dirty="0" smtClean="0"/>
              <a:t>From these traits he identified initially 8 team roles, however, added a further 9</a:t>
            </a:r>
            <a:r>
              <a:rPr lang="en-GB" baseline="30000" dirty="0" smtClean="0"/>
              <a:t>th</a:t>
            </a:r>
            <a:r>
              <a:rPr lang="en-GB" dirty="0" smtClean="0"/>
              <a:t> role at a later date.</a:t>
            </a:r>
          </a:p>
          <a:p>
            <a:pPr marL="0" indent="0">
              <a:buNone/>
            </a:pPr>
            <a:r>
              <a:rPr lang="en-GB" dirty="0" smtClean="0"/>
              <a:t>Each role identifies with an individual characteristic that can strengthen </a:t>
            </a:r>
            <a:r>
              <a:rPr lang="en-GB" dirty="0" smtClean="0"/>
              <a:t>a team, however, </a:t>
            </a:r>
            <a:r>
              <a:rPr lang="en-GB" dirty="0" smtClean="0"/>
              <a:t>with this also comes areas of weakness.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0739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Belbin’s Model of Team development </a:t>
            </a:r>
            <a:r>
              <a:rPr lang="en-GB" dirty="0" smtClean="0"/>
              <a:t>(2)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559" y="1596770"/>
            <a:ext cx="8222222" cy="4654086"/>
          </a:xfrm>
        </p:spPr>
      </p:pic>
      <p:sp>
        <p:nvSpPr>
          <p:cNvPr id="4" name="TextBox 3"/>
          <p:cNvSpPr txBox="1"/>
          <p:nvPr/>
        </p:nvSpPr>
        <p:spPr>
          <a:xfrm>
            <a:off x="680224" y="6367347"/>
            <a:ext cx="432362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Figure </a:t>
            </a:r>
            <a:r>
              <a:rPr lang="en-GB" sz="800" dirty="0" smtClean="0"/>
              <a:t>2 </a:t>
            </a:r>
            <a:r>
              <a:rPr lang="en-GB" sz="800" dirty="0" smtClean="0"/>
              <a:t> Belbin</a:t>
            </a:r>
            <a:r>
              <a:rPr lang="en-GB" sz="800" dirty="0"/>
              <a:t>, A. </a:t>
            </a:r>
            <a:r>
              <a:rPr lang="en-GB" sz="800" dirty="0" smtClean="0"/>
              <a:t>(2014</a:t>
            </a:r>
            <a:r>
              <a:rPr lang="en-GB" sz="800" dirty="0"/>
              <a:t>) </a:t>
            </a:r>
            <a:r>
              <a:rPr lang="en-GB" sz="800" dirty="0" smtClean="0"/>
              <a:t> Source</a:t>
            </a:r>
            <a:r>
              <a:rPr lang="en-GB" sz="800" dirty="0"/>
              <a:t>: https://www.smarttstrategies.com/about-belbin. 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198194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Belbin’s Model of Team development </a:t>
            </a:r>
            <a:r>
              <a:rPr lang="en-GB" dirty="0" smtClean="0"/>
              <a:t>(3)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0290" y="2066986"/>
            <a:ext cx="6019800" cy="3667125"/>
          </a:xfrm>
        </p:spPr>
      </p:pic>
      <p:sp>
        <p:nvSpPr>
          <p:cNvPr id="3" name="TextBox 2"/>
          <p:cNvSpPr txBox="1"/>
          <p:nvPr/>
        </p:nvSpPr>
        <p:spPr>
          <a:xfrm>
            <a:off x="1271240" y="5734111"/>
            <a:ext cx="36055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Figure 3 </a:t>
            </a:r>
            <a:r>
              <a:rPr lang="en-GB" sz="800" dirty="0" err="1" smtClean="0"/>
              <a:t>Saberr</a:t>
            </a:r>
            <a:r>
              <a:rPr lang="en-GB" sz="800" dirty="0" smtClean="0"/>
              <a:t> (2021) </a:t>
            </a:r>
            <a:r>
              <a:rPr lang="en-GB" sz="800" dirty="0"/>
              <a:t>Source: https://www.saberr.com/blog-posts/three-key-exercises-to-define-team-roles. 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191428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09" y="235528"/>
            <a:ext cx="7800309" cy="1413164"/>
          </a:xfrm>
        </p:spPr>
        <p:txBody>
          <a:bodyPr/>
          <a:lstStyle/>
          <a:p>
            <a:pPr algn="ctr"/>
            <a:r>
              <a:rPr lang="en-GB" dirty="0"/>
              <a:t>D</a:t>
            </a:r>
            <a:r>
              <a:rPr lang="en-GB" dirty="0" smtClean="0"/>
              <a:t>eveloping a Team </a:t>
            </a:r>
            <a:br>
              <a:rPr lang="en-GB" dirty="0" smtClean="0"/>
            </a:br>
            <a:r>
              <a:rPr lang="en-GB" dirty="0" smtClean="0"/>
              <a:t>(Tuckman)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648691"/>
            <a:ext cx="8135415" cy="4599716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 Tuckman Model </a:t>
            </a:r>
            <a:r>
              <a:rPr lang="en-GB" dirty="0" smtClean="0"/>
              <a:t>(1965)developed </a:t>
            </a:r>
            <a:r>
              <a:rPr lang="en-GB" dirty="0" smtClean="0"/>
              <a:t>a four stage model of team (he later added the fifth in 1977) that a team may encounter in their development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9483" y="2686051"/>
            <a:ext cx="6210760" cy="306659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57225" y="5752643"/>
            <a:ext cx="42481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Figure 4 </a:t>
            </a:r>
            <a:r>
              <a:rPr lang="en-GB" sz="800" dirty="0"/>
              <a:t> </a:t>
            </a:r>
            <a:r>
              <a:rPr lang="en-GB" sz="800" dirty="0" smtClean="0"/>
              <a:t>Rodd</a:t>
            </a:r>
            <a:r>
              <a:rPr lang="en-GB" sz="800" dirty="0"/>
              <a:t>, K. </a:t>
            </a:r>
            <a:r>
              <a:rPr lang="en-GB" sz="800" dirty="0"/>
              <a:t>(</a:t>
            </a:r>
            <a:r>
              <a:rPr lang="en-GB" sz="800" dirty="0" smtClean="0"/>
              <a:t>2014) Source</a:t>
            </a:r>
            <a:r>
              <a:rPr lang="en-GB" sz="800" dirty="0"/>
              <a:t>: https://adventureinadventureout.com/team-building-and-the-tuckman-model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73318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974" y="508136"/>
            <a:ext cx="7055380" cy="1389937"/>
          </a:xfrm>
        </p:spPr>
        <p:txBody>
          <a:bodyPr/>
          <a:lstStyle/>
          <a:p>
            <a:r>
              <a:rPr lang="en-GB" dirty="0" smtClean="0"/>
              <a:t>Lencioni  - Dysfunctional Team(1)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699" y="2604655"/>
            <a:ext cx="6930845" cy="3643751"/>
          </a:xfrm>
        </p:spPr>
        <p:txBody>
          <a:bodyPr/>
          <a:lstStyle/>
          <a:p>
            <a:r>
              <a:rPr lang="en-GB" dirty="0" smtClean="0"/>
              <a:t>Lencioni’s model undertakes an evaluation of the behavioural aspects of a team;</a:t>
            </a:r>
            <a:endParaRPr lang="en-GB" dirty="0"/>
          </a:p>
          <a:p>
            <a:r>
              <a:rPr lang="en-GB" dirty="0" smtClean="0"/>
              <a:t>He categorised them into a five stage pyramid;</a:t>
            </a:r>
          </a:p>
          <a:p>
            <a:r>
              <a:rPr lang="en-GB" dirty="0" smtClean="0"/>
              <a:t>His observations and categorisations outlines the five stages as, trust, conflict, commitment, accountability and results;</a:t>
            </a:r>
          </a:p>
          <a:p>
            <a:r>
              <a:rPr lang="en-GB" dirty="0" smtClean="0"/>
              <a:t>He emphasises that the absence of these dynamics can lead to a dysfunctional team.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4597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Lencioni  - Dysfunctional </a:t>
            </a:r>
            <a:r>
              <a:rPr lang="en-GB" dirty="0" smtClean="0"/>
              <a:t>Team(2)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18782" y="1665601"/>
            <a:ext cx="5973786" cy="45405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63237" y="1995055"/>
            <a:ext cx="209203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“</a:t>
            </a:r>
            <a:r>
              <a:rPr lang="en-GB" i="1" dirty="0" smtClean="0"/>
              <a:t>Vulnerability </a:t>
            </a:r>
            <a:r>
              <a:rPr lang="en-GB" i="1" dirty="0"/>
              <a:t>is about showing up and being seen. It’s tough to do that when we are terrified about what people might see and think.”</a:t>
            </a:r>
            <a:r>
              <a:rPr lang="en-GB" dirty="0"/>
              <a:t>(Brown. 2012)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300761" y="6206150"/>
            <a:ext cx="50050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Figure 5 </a:t>
            </a:r>
            <a:r>
              <a:rPr lang="en-GB" sz="800" dirty="0" smtClean="0"/>
              <a:t>Freeman </a:t>
            </a:r>
            <a:r>
              <a:rPr lang="en-GB" sz="800" dirty="0" smtClean="0"/>
              <a:t>Coaching </a:t>
            </a:r>
            <a:r>
              <a:rPr lang="en-GB" sz="800" dirty="0" smtClean="0"/>
              <a:t>(2018</a:t>
            </a:r>
            <a:r>
              <a:rPr lang="en-GB" sz="800" dirty="0"/>
              <a:t>) Source</a:t>
            </a:r>
            <a:r>
              <a:rPr lang="en-GB" sz="800" dirty="0" smtClean="0"/>
              <a:t>: http</a:t>
            </a:r>
            <a:r>
              <a:rPr lang="en-GB" sz="800" dirty="0"/>
              <a:t>://www.freemancoaching.co.uk/frustration/a-simple-but-powerful-model-to-help-create-successful-teams 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69334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45" y="452718"/>
            <a:ext cx="8520545" cy="1930264"/>
          </a:xfrm>
        </p:spPr>
        <p:txBody>
          <a:bodyPr/>
          <a:lstStyle/>
          <a:p>
            <a:r>
              <a:rPr lang="en-GB" dirty="0" smtClean="0"/>
              <a:t>The Leadership role to enable team success (1)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8545" y="1816099"/>
            <a:ext cx="4331855" cy="52451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John Adair developed a “Three Circles Model” also known as Actioned Centred Leadership that was first published in 1973</a:t>
            </a:r>
          </a:p>
          <a:p>
            <a:pPr marL="0" indent="0">
              <a:buNone/>
            </a:pPr>
            <a:r>
              <a:rPr lang="en-GB" dirty="0" smtClean="0"/>
              <a:t>It identifies three core leadership actions:</a:t>
            </a:r>
          </a:p>
          <a:p>
            <a:pPr marL="0" indent="0">
              <a:buNone/>
            </a:pPr>
            <a:r>
              <a:rPr lang="en-GB" dirty="0"/>
              <a:t>Task: </a:t>
            </a:r>
            <a:r>
              <a:rPr lang="en-GB" dirty="0" smtClean="0"/>
              <a:t>to achieve the outcome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Team: </a:t>
            </a:r>
            <a:r>
              <a:rPr lang="en-GB" dirty="0" smtClean="0"/>
              <a:t>collaboration and unity in teamwork</a:t>
            </a:r>
          </a:p>
          <a:p>
            <a:pPr marL="0" indent="0">
              <a:buNone/>
            </a:pPr>
            <a:r>
              <a:rPr lang="en-GB" dirty="0" smtClean="0"/>
              <a:t>Individual</a:t>
            </a:r>
            <a:r>
              <a:rPr lang="en-GB" dirty="0"/>
              <a:t>: </a:t>
            </a:r>
            <a:r>
              <a:rPr lang="en-GB" dirty="0" smtClean="0"/>
              <a:t>inclusive behaviour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0400" y="1816099"/>
            <a:ext cx="4673601" cy="441325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683512" y="6378498"/>
            <a:ext cx="36794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Figure 6 Clayton, M. (2011)   </a:t>
            </a:r>
            <a:r>
              <a:rPr lang="en-GB" sz="800" dirty="0"/>
              <a:t>Source: https://www.pocketbook.co.uk/blog/2011/03/01/team-leadership 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70414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09" y="942108"/>
            <a:ext cx="7980417" cy="911139"/>
          </a:xfrm>
        </p:spPr>
        <p:txBody>
          <a:bodyPr/>
          <a:lstStyle/>
          <a:p>
            <a:r>
              <a:rPr lang="en-GB" dirty="0"/>
              <a:t>Effective Team Core Qualities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One shared objective</a:t>
            </a:r>
            <a:endParaRPr lang="en-GB" dirty="0"/>
          </a:p>
          <a:p>
            <a:r>
              <a:rPr lang="en-GB" dirty="0" smtClean="0"/>
              <a:t>Equality , respect and values</a:t>
            </a:r>
            <a:endParaRPr lang="en-GB" dirty="0"/>
          </a:p>
          <a:p>
            <a:r>
              <a:rPr lang="en-GB" dirty="0"/>
              <a:t>Support and peer mentoring</a:t>
            </a:r>
          </a:p>
          <a:p>
            <a:r>
              <a:rPr lang="en-GB" dirty="0" smtClean="0"/>
              <a:t>Clear definition of roles and autonomy</a:t>
            </a:r>
            <a:endParaRPr lang="en-GB" dirty="0"/>
          </a:p>
          <a:p>
            <a:r>
              <a:rPr lang="en-GB" dirty="0" smtClean="0"/>
              <a:t>Interaction from all</a:t>
            </a:r>
          </a:p>
          <a:p>
            <a:r>
              <a:rPr lang="en-GB" dirty="0" smtClean="0"/>
              <a:t>Internal and external collaboration </a:t>
            </a:r>
            <a:endParaRPr lang="en-GB" dirty="0"/>
          </a:p>
          <a:p>
            <a:r>
              <a:rPr lang="en-GB" dirty="0" smtClean="0"/>
              <a:t>Commitment</a:t>
            </a:r>
          </a:p>
          <a:p>
            <a:r>
              <a:rPr lang="en-GB" dirty="0" smtClean="0"/>
              <a:t>Increased moral and wellbeing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43042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Challenges of effective team working in 2020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2020 brought its own challenges to developing an effective team, due to the </a:t>
            </a:r>
            <a:r>
              <a:rPr lang="en-GB" dirty="0" err="1" smtClean="0"/>
              <a:t>Covid</a:t>
            </a:r>
            <a:r>
              <a:rPr lang="en-GB" dirty="0" smtClean="0"/>
              <a:t> pandemic. Undeniably an unprecedented period.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Remote working – no face to face contact </a:t>
            </a:r>
          </a:p>
          <a:p>
            <a:r>
              <a:rPr lang="en-GB" dirty="0" smtClean="0"/>
              <a:t>Use of new technology and software – not all have access</a:t>
            </a:r>
          </a:p>
          <a:p>
            <a:r>
              <a:rPr lang="en-GB" dirty="0" smtClean="0"/>
              <a:t>New geographical locations of teams – not all in a centralised location</a:t>
            </a:r>
          </a:p>
          <a:p>
            <a:r>
              <a:rPr lang="en-GB" dirty="0" smtClean="0"/>
              <a:t>Lone working and isolation – staff wellbeing</a:t>
            </a:r>
          </a:p>
          <a:p>
            <a:pPr marL="0" indent="0">
              <a:buNone/>
            </a:pPr>
            <a:r>
              <a:rPr lang="en-GB" dirty="0" smtClean="0"/>
              <a:t>Above all making sure the team is listened to and heard!!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5006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8436" y="2025216"/>
            <a:ext cx="6711654" cy="419548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Belbin, Tuckman, Lencioni’s models contribute to developing an effective and successful team.</a:t>
            </a:r>
          </a:p>
          <a:p>
            <a:pPr marL="0" indent="0">
              <a:buNone/>
            </a:pPr>
            <a:r>
              <a:rPr lang="en-GB" dirty="0" smtClean="0"/>
              <a:t>The development and implementation of a new team is never a linear process as indicated by Tuckman. </a:t>
            </a:r>
          </a:p>
          <a:p>
            <a:pPr marL="0" indent="0">
              <a:buNone/>
            </a:pPr>
            <a:r>
              <a:rPr lang="en-GB" dirty="0" smtClean="0"/>
              <a:t>Individual skills for an effective team are varied as highlighted by Belbin </a:t>
            </a:r>
          </a:p>
          <a:p>
            <a:pPr marL="0" indent="0">
              <a:buNone/>
            </a:pPr>
            <a:r>
              <a:rPr lang="en-GB" dirty="0" smtClean="0"/>
              <a:t>Lencioni emphasises trust and vulnerability but also outlines the absence of certain dynamics that might create a dysfunctional team.</a:t>
            </a:r>
          </a:p>
          <a:p>
            <a:pPr marL="0" indent="0">
              <a:buNone/>
            </a:pPr>
            <a:r>
              <a:rPr lang="en-GB" dirty="0" smtClean="0"/>
              <a:t>All including Adair, suggest </a:t>
            </a:r>
            <a:r>
              <a:rPr lang="en-GB" dirty="0" smtClean="0"/>
              <a:t>that </a:t>
            </a:r>
            <a:r>
              <a:rPr lang="en-GB" dirty="0" smtClean="0"/>
              <a:t>equipped with the </a:t>
            </a:r>
            <a:r>
              <a:rPr lang="en-GB" dirty="0" smtClean="0"/>
              <a:t>basics </a:t>
            </a:r>
            <a:r>
              <a:rPr lang="en-GB" dirty="0" smtClean="0"/>
              <a:t>of their models, a good leader can arm, enable and empower a good team !!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5483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and Answers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5400" dirty="0" smtClean="0"/>
          </a:p>
          <a:p>
            <a:pPr marL="0" indent="0" algn="ctr">
              <a:buNone/>
            </a:pPr>
            <a:r>
              <a:rPr lang="en-GB" sz="5400" dirty="0" smtClean="0"/>
              <a:t>Over to You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826602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219" y="1219201"/>
            <a:ext cx="8451272" cy="5250872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Belbin, A. (2014). </a:t>
            </a:r>
            <a:r>
              <a:rPr lang="en-GB" i="1" dirty="0"/>
              <a:t>Smartt Strategies. </a:t>
            </a:r>
            <a:r>
              <a:rPr lang="en-GB" i="1" dirty="0" smtClean="0"/>
              <a:t>[online]</a:t>
            </a:r>
            <a:r>
              <a:rPr lang="en-GB" dirty="0" smtClean="0"/>
              <a:t>Available </a:t>
            </a:r>
            <a:r>
              <a:rPr lang="en-GB" dirty="0"/>
              <a:t>at: https://www.smarttstrategies.com/about-belbin. (Accessed: 14 May 2021).</a:t>
            </a:r>
          </a:p>
          <a:p>
            <a:r>
              <a:rPr lang="en-GB" dirty="0"/>
              <a:t>Belbin, R</a:t>
            </a:r>
            <a:r>
              <a:rPr lang="en-GB" dirty="0" smtClean="0"/>
              <a:t>. (1993). </a:t>
            </a:r>
            <a:r>
              <a:rPr lang="en-GB" i="1" dirty="0"/>
              <a:t>Team roles at work</a:t>
            </a:r>
            <a:r>
              <a:rPr lang="en-GB" dirty="0"/>
              <a:t>. Oxford: Butterworth-Heinemann.</a:t>
            </a:r>
          </a:p>
          <a:p>
            <a:r>
              <a:rPr lang="en-GB" dirty="0"/>
              <a:t>Chapman, A. (2012). </a:t>
            </a:r>
            <a:r>
              <a:rPr lang="en-GB" i="1" dirty="0"/>
              <a:t>John Adair’s Action-Centred Leadership Model </a:t>
            </a:r>
            <a:r>
              <a:rPr lang="en-GB" dirty="0" smtClean="0"/>
              <a:t>[</a:t>
            </a:r>
            <a:r>
              <a:rPr lang="en-GB" dirty="0"/>
              <a:t>online] </a:t>
            </a:r>
            <a:r>
              <a:rPr lang="en-GB" dirty="0" smtClean="0"/>
              <a:t>Businessballs.com. Available </a:t>
            </a:r>
            <a:r>
              <a:rPr lang="en-GB" dirty="0"/>
              <a:t>at: https://www.businessballs.com/leadership-models/action-centred-leadership-john-adair/. (Accessed: 10 May 2021).</a:t>
            </a:r>
          </a:p>
          <a:p>
            <a:r>
              <a:rPr lang="en-GB" dirty="0"/>
              <a:t>Clayton, M. (2011). </a:t>
            </a:r>
            <a:r>
              <a:rPr lang="en-GB" i="1" dirty="0"/>
              <a:t>Team Leadership</a:t>
            </a:r>
            <a:r>
              <a:rPr lang="en-GB" dirty="0"/>
              <a:t>. </a:t>
            </a:r>
            <a:r>
              <a:rPr lang="en-GB" dirty="0" smtClean="0"/>
              <a:t>[</a:t>
            </a:r>
            <a:r>
              <a:rPr lang="en-GB" dirty="0" smtClean="0"/>
              <a:t>blog</a:t>
            </a:r>
            <a:r>
              <a:rPr lang="en-GB" dirty="0" smtClean="0"/>
              <a:t>] </a:t>
            </a:r>
            <a:r>
              <a:rPr lang="en-GB" dirty="0"/>
              <a:t>Management Pocketbooks. Available at: https://www.pocketbook.co.uk/blog/2011/03/01/team-leadership/. (Accessed: 10 May 2021).</a:t>
            </a:r>
          </a:p>
          <a:p>
            <a:r>
              <a:rPr lang="en-GB" dirty="0"/>
              <a:t>Employability Skillls. (n.d.). </a:t>
            </a:r>
            <a:r>
              <a:rPr lang="en-GB" i="1" dirty="0"/>
              <a:t>Team Working Skills</a:t>
            </a:r>
            <a:r>
              <a:rPr lang="en-GB" dirty="0"/>
              <a:t>. [online] Available at: https://employabilityskills2.weebly.com/team-working-skills.html (Accessed 16 May 2021).</a:t>
            </a:r>
          </a:p>
          <a:p>
            <a:r>
              <a:rPr lang="en-GB" dirty="0"/>
              <a:t>Freeman Coaching. (n.d.). </a:t>
            </a:r>
            <a:r>
              <a:rPr lang="en-GB" i="1" dirty="0"/>
              <a:t>A simple but powerful model to help create successful teams. </a:t>
            </a:r>
            <a:r>
              <a:rPr lang="en-GB" dirty="0"/>
              <a:t>[online] Available at: http://www.freemancoaching.co.uk/frustration/a-simple-but-powerful-model-to-help-create-successful-teams/. (Accessed: 10 May 2021).</a:t>
            </a:r>
          </a:p>
          <a:p>
            <a:r>
              <a:rPr lang="en-GB" dirty="0"/>
              <a:t>Hom, E.J. (2019) ‘Steve Jobs Biography: Leadership Style, Quotes’ </a:t>
            </a:r>
            <a:r>
              <a:rPr lang="en-GB" i="1" dirty="0"/>
              <a:t>Business News Daily</a:t>
            </a:r>
            <a:r>
              <a:rPr lang="en-GB" dirty="0"/>
              <a:t>, 22nd January. Available at: https://www. businessnewsdaily.com/4195-business-profile-steve-jobs.  (Accessed: 12 May 2021).</a:t>
            </a:r>
          </a:p>
          <a:p>
            <a:r>
              <a:rPr lang="en-GB" dirty="0"/>
              <a:t>Rodd, K. (2014</a:t>
            </a:r>
            <a:r>
              <a:rPr lang="en-GB" i="1" dirty="0"/>
              <a:t>) Team Building and the Tuckman Model, Adventure In Adventure Out. </a:t>
            </a:r>
            <a:r>
              <a:rPr lang="en-GB" i="1" dirty="0" smtClean="0"/>
              <a:t>[</a:t>
            </a:r>
            <a:r>
              <a:rPr lang="en-GB" dirty="0" smtClean="0"/>
              <a:t>online</a:t>
            </a:r>
            <a:r>
              <a:rPr lang="en-GB" i="1" dirty="0" smtClean="0"/>
              <a:t>]</a:t>
            </a:r>
            <a:r>
              <a:rPr lang="en-GB" dirty="0" smtClean="0"/>
              <a:t>Available </a:t>
            </a:r>
            <a:r>
              <a:rPr lang="en-GB" dirty="0"/>
              <a:t>at: https://adventureinadventureout.com/team-building-and-the-tuckman-model/. (Accessed: 14 May 2021).</a:t>
            </a:r>
          </a:p>
          <a:p>
            <a:r>
              <a:rPr lang="en-GB" dirty="0"/>
              <a:t>Sabber. (2021) </a:t>
            </a:r>
            <a:r>
              <a:rPr lang="en-GB" i="1" dirty="0"/>
              <a:t>’Three key Exercise’s to Define Team Roles’. </a:t>
            </a:r>
            <a:r>
              <a:rPr lang="en-GB" dirty="0"/>
              <a:t>[blog]. 4 February. Available at: https://www.saberr.com/blog-posts/three-key-exercises-to-define-team-roles. (Accessed: 14 May 2021).</a:t>
            </a:r>
          </a:p>
          <a:p>
            <a:r>
              <a:rPr lang="en-GB" dirty="0"/>
              <a:t>Schawbel, D. (n.d.). </a:t>
            </a:r>
            <a:r>
              <a:rPr lang="en-GB" i="1" dirty="0"/>
              <a:t>Brene Brown: How Vulnerability Can Make Our Lives Better</a:t>
            </a:r>
            <a:r>
              <a:rPr lang="en-GB" dirty="0"/>
              <a:t>. [online] Forbes. Available at: https://www.forbes.com/sites/danschawbel/2013/04/21/brene-brown-how-vulnerability-can-make-our-lives-better/?sh=64fd974136c7 [Accessed 16 May 2021]. </a:t>
            </a:r>
          </a:p>
          <a:p>
            <a:r>
              <a:rPr lang="en-GB" dirty="0"/>
              <a:t>Sisson, J. (2013) ‘The difference between a group and a team’, </a:t>
            </a:r>
            <a:r>
              <a:rPr lang="en-GB" i="1" dirty="0"/>
              <a:t>Bizjournals.com</a:t>
            </a:r>
            <a:r>
              <a:rPr lang="en-GB" dirty="0"/>
              <a:t>. Special, 14th June. Available at: https://www.bizjournals.com/bizjournals/how-to/growth-strategies/2013/06/the-difference-between-a-group-and-a.html. (Accessed: 14 May 2021).</a:t>
            </a:r>
          </a:p>
          <a:p>
            <a:r>
              <a:rPr lang="en-GB" dirty="0"/>
              <a:t>Smith, M. K. (2005). </a:t>
            </a:r>
            <a:r>
              <a:rPr lang="en-GB" i="1" dirty="0" smtClean="0"/>
              <a:t>Bruce </a:t>
            </a:r>
            <a:r>
              <a:rPr lang="en-GB" i="1" dirty="0"/>
              <a:t>W. Tuckman – forming, storming, norming and performing in groups, The encyclopedia of pedagogy and informal educat</a:t>
            </a:r>
            <a:r>
              <a:rPr lang="en-GB" dirty="0"/>
              <a:t>ion</a:t>
            </a:r>
            <a:r>
              <a:rPr lang="en-GB" dirty="0" smtClean="0"/>
              <a:t>.[online] https</a:t>
            </a:r>
            <a:r>
              <a:rPr lang="en-GB" dirty="0"/>
              <a:t>://infed.org/mobi/bruce-w-tuckman-forming-storming-norming-and-performing-in-groups/. </a:t>
            </a:r>
            <a:r>
              <a:rPr lang="en-GB" dirty="0" smtClean="0"/>
              <a:t>(</a:t>
            </a:r>
            <a:r>
              <a:rPr lang="en-GB" dirty="0"/>
              <a:t>Accessed: 14 May 2021).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0007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453CF9BBC06C4798B066C4E860B459" ma:contentTypeVersion="11" ma:contentTypeDescription="Create a new document." ma:contentTypeScope="" ma:versionID="578da18e8d08f9829065a45942538d37">
  <xsd:schema xmlns:xsd="http://www.w3.org/2001/XMLSchema" xmlns:xs="http://www.w3.org/2001/XMLSchema" xmlns:p="http://schemas.microsoft.com/office/2006/metadata/properties" xmlns:ns2="920a86f2-4e7f-4c35-b78c-004ab25ef739" xmlns:ns3="00876e07-ceca-4387-ad41-c2f73250e1e2" targetNamespace="http://schemas.microsoft.com/office/2006/metadata/properties" ma:root="true" ma:fieldsID="0eef3a3854da4da7e9d3293c5179a934" ns2:_="" ns3:_="">
    <xsd:import namespace="920a86f2-4e7f-4c35-b78c-004ab25ef739"/>
    <xsd:import namespace="00876e07-ceca-4387-ad41-c2f73250e1e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0a86f2-4e7f-4c35-b78c-004ab25ef73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76e07-ceca-4387-ad41-c2f73250e1e2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FE0B2AE-CDD4-40A5-A929-3F8F87C19A5A}">
  <ds:schemaRefs>
    <ds:schemaRef ds:uri="00876e07-ceca-4387-ad41-c2f73250e1e2"/>
    <ds:schemaRef ds:uri="920a86f2-4e7f-4c35-b78c-004ab25ef73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9BE75757-A758-40F0-9756-6FE11003D20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5C25A82-A65B-4BD2-AFE6-211D0A430936}">
  <ds:schemaRefs>
    <ds:schemaRef ds:uri="http://purl.org/dc/elements/1.1/"/>
    <ds:schemaRef ds:uri="http://schemas.microsoft.com/office/2006/metadata/properties"/>
    <ds:schemaRef ds:uri="00876e07-ceca-4387-ad41-c2f73250e1e2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920a86f2-4e7f-4c35-b78c-004ab25ef739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15379</TotalTime>
  <Words>1389</Words>
  <Application>Microsoft Office PowerPoint</Application>
  <PresentationFormat>On-screen Show (4:3)</PresentationFormat>
  <Paragraphs>199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Arial Rounded MT Bold</vt:lpstr>
      <vt:lpstr>Calibri</vt:lpstr>
      <vt:lpstr>Century Gothic</vt:lpstr>
      <vt:lpstr>Wingdings 3</vt:lpstr>
      <vt:lpstr>Ion</vt:lpstr>
      <vt:lpstr>Effective Team Working </vt:lpstr>
      <vt:lpstr>Aims and Objectives </vt:lpstr>
      <vt:lpstr>Presentation Plan</vt:lpstr>
      <vt:lpstr>Presentation Feedback</vt:lpstr>
      <vt:lpstr>Introduction</vt:lpstr>
      <vt:lpstr>What is a team?</vt:lpstr>
      <vt:lpstr>Belbin’s Model of Team development (1)</vt:lpstr>
      <vt:lpstr>Belbin’s Model of Team development (2)</vt:lpstr>
      <vt:lpstr>Belbin’s Model of Team development (3)</vt:lpstr>
      <vt:lpstr>Developing a Team  (Tuckman)</vt:lpstr>
      <vt:lpstr>Lencioni  - Dysfunctional Team(1)</vt:lpstr>
      <vt:lpstr>Lencioni  - Dysfunctional Team(2)</vt:lpstr>
      <vt:lpstr>The Leadership role to enable team success (1)</vt:lpstr>
      <vt:lpstr>Effective Team Core Qualities</vt:lpstr>
      <vt:lpstr>Challenges of effective team working in 2020</vt:lpstr>
      <vt:lpstr>Conclusion</vt:lpstr>
      <vt:lpstr>Questions and Answers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</dc:title>
  <dc:creator>Julia Ault</dc:creator>
  <cp:lastModifiedBy>CSGuser</cp:lastModifiedBy>
  <cp:revision>97</cp:revision>
  <dcterms:created xsi:type="dcterms:W3CDTF">2021-04-23T15:20:19Z</dcterms:created>
  <dcterms:modified xsi:type="dcterms:W3CDTF">2021-05-17T11:24:11Z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0x0101006A453CF9BBC06C4798B066C4E860B459</vt:lpwstr>
  </property>
</Properties>
</file>