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0"/>
  </p:notesMasterIdLst>
  <p:handoutMasterIdLst>
    <p:handoutMasterId r:id="rId11"/>
  </p:handoutMasterIdLst>
  <p:sldIdLst>
    <p:sldId id="305" r:id="rId5"/>
    <p:sldId id="308" r:id="rId6"/>
    <p:sldId id="285" r:id="rId7"/>
    <p:sldId id="273" r:id="rId8"/>
    <p:sldId id="30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B9173D-E53A-4980-8F33-35EFE78AC246}" v="7" dt="2022-10-20T11:17:04.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79" autoAdjust="0"/>
  </p:normalViewPr>
  <p:slideViewPr>
    <p:cSldViewPr snapToGrid="0">
      <p:cViewPr>
        <p:scale>
          <a:sx n="59" d="100"/>
          <a:sy n="59" d="100"/>
        </p:scale>
        <p:origin x="477" y="-377"/>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notesMaster" Target="notesMasters/notesMaster1.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ty jallow" userId="8ced1222b14c98e9" providerId="LiveId" clId="{77B9173D-E53A-4980-8F33-35EFE78AC246}"/>
    <pc:docChg chg="modSld">
      <pc:chgData name="tuty jallow" userId="8ced1222b14c98e9" providerId="LiveId" clId="{77B9173D-E53A-4980-8F33-35EFE78AC246}" dt="2022-10-20T11:17:04.838" v="6" actId="207"/>
      <pc:docMkLst>
        <pc:docMk/>
      </pc:docMkLst>
      <pc:sldChg chg="modSp">
        <pc:chgData name="tuty jallow" userId="8ced1222b14c98e9" providerId="LiveId" clId="{77B9173D-E53A-4980-8F33-35EFE78AC246}" dt="2022-10-20T11:17:04.838" v="6" actId="207"/>
        <pc:sldMkLst>
          <pc:docMk/>
          <pc:sldMk cId="2814725939" sldId="285"/>
        </pc:sldMkLst>
        <pc:graphicFrameChg chg="mod">
          <ac:chgData name="tuty jallow" userId="8ced1222b14c98e9" providerId="LiveId" clId="{77B9173D-E53A-4980-8F33-35EFE78AC246}" dt="2022-10-20T11:17:04.838" v="6" actId="207"/>
          <ac:graphicFrameMkLst>
            <pc:docMk/>
            <pc:sldMk cId="2814725939" sldId="285"/>
            <ac:graphicFrameMk id="2" creationId="{51AF2F1E-66B2-E8D6-6B8C-D790511A3726}"/>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AF493B-2BFB-4B3B-A35C-372EBDBB6F4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746791B-F3E7-4CC5-8A19-6DE1A3EFF162}">
      <dgm:prSet phldrT="[Text]" custT="1"/>
      <dgm:spPr>
        <a:solidFill>
          <a:schemeClr val="accent4">
            <a:lumMod val="75000"/>
          </a:schemeClr>
        </a:solidFill>
      </dgm:spPr>
      <dgm:t>
        <a:bodyPr/>
        <a:lstStyle/>
        <a:p>
          <a:r>
            <a:rPr lang="en-GB" sz="1400" b="1">
              <a:latin typeface="Arial" panose="020B0604020202020204" pitchFamily="34" charset="0"/>
              <a:cs typeface="Arial" panose="020B0604020202020204" pitchFamily="34" charset="0"/>
            </a:rPr>
            <a:t>Breath in air  in nose and mouth   -</a:t>
          </a:r>
          <a:endParaRPr lang="en-GB" sz="1400" b="1" dirty="0">
            <a:latin typeface="Arial" panose="020B0604020202020204" pitchFamily="34" charset="0"/>
            <a:cs typeface="Arial" panose="020B0604020202020204" pitchFamily="34" charset="0"/>
          </a:endParaRPr>
        </a:p>
      </dgm:t>
    </dgm:pt>
    <dgm:pt modelId="{0B5E9A10-16BC-4389-BDEB-728123663AAD}" type="parTrans" cxnId="{B44005BA-FD23-4AA1-98E2-8C757B8C424A}">
      <dgm:prSet/>
      <dgm:spPr/>
      <dgm:t>
        <a:bodyPr/>
        <a:lstStyle/>
        <a:p>
          <a:endParaRPr lang="en-GB"/>
        </a:p>
      </dgm:t>
    </dgm:pt>
    <dgm:pt modelId="{352EBBF1-1D9D-459B-8E93-D8B269C68E70}" type="sibTrans" cxnId="{B44005BA-FD23-4AA1-98E2-8C757B8C424A}">
      <dgm:prSet custT="1"/>
      <dgm:spPr/>
      <dgm:t>
        <a:bodyPr/>
        <a:lstStyle/>
        <a:p>
          <a:endParaRPr lang="en-GB" sz="1400" b="1">
            <a:latin typeface="Arial" panose="020B0604020202020204" pitchFamily="34" charset="0"/>
            <a:cs typeface="Arial" panose="020B0604020202020204" pitchFamily="34" charset="0"/>
          </a:endParaRPr>
        </a:p>
      </dgm:t>
    </dgm:pt>
    <dgm:pt modelId="{1E4F342D-F4FC-4970-9E42-3EACDDA16C07}">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through the pharynx- larynx </a:t>
          </a:r>
        </a:p>
      </dgm:t>
    </dgm:pt>
    <dgm:pt modelId="{A1C27CAB-E312-4936-8079-84C33D223188}" type="parTrans" cxnId="{8360D243-8AFB-448E-843B-6628B2F2F4B7}">
      <dgm:prSet/>
      <dgm:spPr/>
      <dgm:t>
        <a:bodyPr/>
        <a:lstStyle/>
        <a:p>
          <a:endParaRPr lang="en-GB"/>
        </a:p>
      </dgm:t>
    </dgm:pt>
    <dgm:pt modelId="{7C1E9A11-C878-4827-B89B-0DA84FF377ED}" type="sibTrans" cxnId="{8360D243-8AFB-448E-843B-6628B2F2F4B7}">
      <dgm:prSet custT="1"/>
      <dgm:spPr/>
      <dgm:t>
        <a:bodyPr/>
        <a:lstStyle/>
        <a:p>
          <a:endParaRPr lang="en-GB" sz="1400" b="1">
            <a:latin typeface="Arial" panose="020B0604020202020204" pitchFamily="34" charset="0"/>
            <a:cs typeface="Arial" panose="020B0604020202020204" pitchFamily="34" charset="0"/>
          </a:endParaRPr>
        </a:p>
      </dgm:t>
    </dgm:pt>
    <dgm:pt modelId="{A690B0E0-6427-4588-8006-A3AD7E95F0E3}">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 trachea – bronchi –conducting bronchioles</a:t>
          </a:r>
        </a:p>
      </dgm:t>
    </dgm:pt>
    <dgm:pt modelId="{C79A4D38-F954-4F4F-8CF4-17CEAC717744}" type="parTrans" cxnId="{698B6F4D-7725-4872-BC69-2D2D5F1B896A}">
      <dgm:prSet/>
      <dgm:spPr/>
      <dgm:t>
        <a:bodyPr/>
        <a:lstStyle/>
        <a:p>
          <a:endParaRPr lang="en-GB"/>
        </a:p>
      </dgm:t>
    </dgm:pt>
    <dgm:pt modelId="{905F9E26-94CA-4B83-8C4D-841EC0287D6F}" type="sibTrans" cxnId="{698B6F4D-7725-4872-BC69-2D2D5F1B896A}">
      <dgm:prSet custT="1"/>
      <dgm:spPr/>
      <dgm:t>
        <a:bodyPr/>
        <a:lstStyle/>
        <a:p>
          <a:endParaRPr lang="en-GB" sz="1400" b="1">
            <a:latin typeface="Arial" panose="020B0604020202020204" pitchFamily="34" charset="0"/>
            <a:cs typeface="Arial" panose="020B0604020202020204" pitchFamily="34" charset="0"/>
          </a:endParaRPr>
        </a:p>
      </dgm:t>
    </dgm:pt>
    <dgm:pt modelId="{5673C63C-183A-47A5-B770-03C2D254D7A2}">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Respiratory bronchiole - alveoli</a:t>
          </a:r>
        </a:p>
      </dgm:t>
    </dgm:pt>
    <dgm:pt modelId="{776A22E3-45B4-4BC1-B94B-F536B29FB0DC}" type="parTrans" cxnId="{2BDE6170-8197-4EDF-A306-1EE120A19965}">
      <dgm:prSet/>
      <dgm:spPr/>
      <dgm:t>
        <a:bodyPr/>
        <a:lstStyle/>
        <a:p>
          <a:endParaRPr lang="en-GB"/>
        </a:p>
      </dgm:t>
    </dgm:pt>
    <dgm:pt modelId="{03290589-2B60-4718-8FA1-DD6E5543F0A2}" type="sibTrans" cxnId="{2BDE6170-8197-4EDF-A306-1EE120A19965}">
      <dgm:prSet custT="1"/>
      <dgm:spPr/>
      <dgm:t>
        <a:bodyPr/>
        <a:lstStyle/>
        <a:p>
          <a:endParaRPr lang="en-GB" sz="1400" b="1">
            <a:latin typeface="Arial" panose="020B0604020202020204" pitchFamily="34" charset="0"/>
            <a:cs typeface="Arial" panose="020B0604020202020204" pitchFamily="34" charset="0"/>
          </a:endParaRPr>
        </a:p>
      </dgm:t>
    </dgm:pt>
    <dgm:pt modelId="{396ADB94-343B-41B3-AE3E-4E80D68C21C0}">
      <dgm:prSet phldrT="[Text]" custT="1"/>
      <dgm:spPr>
        <a:solidFill>
          <a:schemeClr val="accent4">
            <a:lumMod val="75000"/>
          </a:schemeClr>
        </a:solidFill>
      </dgm:spPr>
      <dgm:t>
        <a:bodyPr/>
        <a:lstStyle/>
        <a:p>
          <a:r>
            <a:rPr lang="en-GB" sz="1400" b="1" dirty="0">
              <a:latin typeface="Arial" panose="020B0604020202020204" pitchFamily="34" charset="0"/>
              <a:cs typeface="Arial" panose="020B0604020202020204" pitchFamily="34" charset="0"/>
            </a:rPr>
            <a:t>Heart and body</a:t>
          </a:r>
        </a:p>
      </dgm:t>
    </dgm:pt>
    <dgm:pt modelId="{9B4FFA00-602D-4DC6-89B2-2734C78022BA}" type="parTrans" cxnId="{8416F9C0-BB4E-421F-9D48-1071A370B3E5}">
      <dgm:prSet/>
      <dgm:spPr/>
      <dgm:t>
        <a:bodyPr/>
        <a:lstStyle/>
        <a:p>
          <a:endParaRPr lang="en-GB"/>
        </a:p>
      </dgm:t>
    </dgm:pt>
    <dgm:pt modelId="{E2D72DC7-B092-4E66-A9D1-A8F8EC205698}" type="sibTrans" cxnId="{8416F9C0-BB4E-421F-9D48-1071A370B3E5}">
      <dgm:prSet/>
      <dgm:spPr/>
      <dgm:t>
        <a:bodyPr/>
        <a:lstStyle/>
        <a:p>
          <a:endParaRPr lang="en-GB"/>
        </a:p>
      </dgm:t>
    </dgm:pt>
    <dgm:pt modelId="{318B1CDB-2786-44E3-93BB-ECF159CA3D67}" type="pres">
      <dgm:prSet presAssocID="{9CAF493B-2BFB-4B3B-A35C-372EBDBB6F4A}" presName="diagram" presStyleCnt="0">
        <dgm:presLayoutVars>
          <dgm:dir/>
          <dgm:resizeHandles val="exact"/>
        </dgm:presLayoutVars>
      </dgm:prSet>
      <dgm:spPr/>
    </dgm:pt>
    <dgm:pt modelId="{3F3D7687-52D2-4E28-B76C-481428B84C94}" type="pres">
      <dgm:prSet presAssocID="{7746791B-F3E7-4CC5-8A19-6DE1A3EFF162}" presName="node" presStyleLbl="node1" presStyleIdx="0" presStyleCnt="5" custScaleX="270356" custScaleY="340708">
        <dgm:presLayoutVars>
          <dgm:bulletEnabled val="1"/>
        </dgm:presLayoutVars>
      </dgm:prSet>
      <dgm:spPr/>
    </dgm:pt>
    <dgm:pt modelId="{0C5B4FC6-96A4-4EED-9293-5BCD5D912A62}" type="pres">
      <dgm:prSet presAssocID="{352EBBF1-1D9D-459B-8E93-D8B269C68E70}" presName="sibTrans" presStyleLbl="sibTrans2D1" presStyleIdx="0" presStyleCnt="4"/>
      <dgm:spPr/>
    </dgm:pt>
    <dgm:pt modelId="{7CAD4816-1EAB-4642-B6EC-2EE774CC83C8}" type="pres">
      <dgm:prSet presAssocID="{352EBBF1-1D9D-459B-8E93-D8B269C68E70}" presName="connectorText" presStyleLbl="sibTrans2D1" presStyleIdx="0" presStyleCnt="4"/>
      <dgm:spPr/>
    </dgm:pt>
    <dgm:pt modelId="{1C775396-C34C-4F5B-BA41-33983C311032}" type="pres">
      <dgm:prSet presAssocID="{1E4F342D-F4FC-4970-9E42-3EACDDA16C07}" presName="node" presStyleLbl="node1" presStyleIdx="1" presStyleCnt="5" custScaleX="246125" custScaleY="232414">
        <dgm:presLayoutVars>
          <dgm:bulletEnabled val="1"/>
        </dgm:presLayoutVars>
      </dgm:prSet>
      <dgm:spPr/>
    </dgm:pt>
    <dgm:pt modelId="{716AF844-530A-445B-8819-6635E835F439}" type="pres">
      <dgm:prSet presAssocID="{7C1E9A11-C878-4827-B89B-0DA84FF377ED}" presName="sibTrans" presStyleLbl="sibTrans2D1" presStyleIdx="1" presStyleCnt="4"/>
      <dgm:spPr/>
    </dgm:pt>
    <dgm:pt modelId="{D6DD06A9-BE9F-40EA-B696-E6466172190D}" type="pres">
      <dgm:prSet presAssocID="{7C1E9A11-C878-4827-B89B-0DA84FF377ED}" presName="connectorText" presStyleLbl="sibTrans2D1" presStyleIdx="1" presStyleCnt="4"/>
      <dgm:spPr/>
    </dgm:pt>
    <dgm:pt modelId="{28CD5492-55B3-44DA-87F0-03CB0C429205}" type="pres">
      <dgm:prSet presAssocID="{A690B0E0-6427-4588-8006-A3AD7E95F0E3}" presName="node" presStyleLbl="node1" presStyleIdx="2" presStyleCnt="5" custScaleX="266371" custScaleY="301564">
        <dgm:presLayoutVars>
          <dgm:bulletEnabled val="1"/>
        </dgm:presLayoutVars>
      </dgm:prSet>
      <dgm:spPr/>
    </dgm:pt>
    <dgm:pt modelId="{D6F38BE4-E3C2-4D91-8137-37E5AA6D15D9}" type="pres">
      <dgm:prSet presAssocID="{905F9E26-94CA-4B83-8C4D-841EC0287D6F}" presName="sibTrans" presStyleLbl="sibTrans2D1" presStyleIdx="2" presStyleCnt="4"/>
      <dgm:spPr/>
    </dgm:pt>
    <dgm:pt modelId="{02628A3C-E78E-403A-92F9-11F690A25022}" type="pres">
      <dgm:prSet presAssocID="{905F9E26-94CA-4B83-8C4D-841EC0287D6F}" presName="connectorText" presStyleLbl="sibTrans2D1" presStyleIdx="2" presStyleCnt="4"/>
      <dgm:spPr/>
    </dgm:pt>
    <dgm:pt modelId="{2C762D61-AD99-493C-993A-2ABC5FD5BBDD}" type="pres">
      <dgm:prSet presAssocID="{5673C63C-183A-47A5-B770-03C2D254D7A2}" presName="node" presStyleLbl="node1" presStyleIdx="3" presStyleCnt="5" custScaleX="236029" custScaleY="361769">
        <dgm:presLayoutVars>
          <dgm:bulletEnabled val="1"/>
        </dgm:presLayoutVars>
      </dgm:prSet>
      <dgm:spPr/>
    </dgm:pt>
    <dgm:pt modelId="{6EA4924B-3120-4BFD-A0E9-5BAD76CC2A0F}" type="pres">
      <dgm:prSet presAssocID="{03290589-2B60-4718-8FA1-DD6E5543F0A2}" presName="sibTrans" presStyleLbl="sibTrans2D1" presStyleIdx="3" presStyleCnt="4"/>
      <dgm:spPr/>
    </dgm:pt>
    <dgm:pt modelId="{8C7B1FB6-0B1B-4600-A838-E7628EF266D4}" type="pres">
      <dgm:prSet presAssocID="{03290589-2B60-4718-8FA1-DD6E5543F0A2}" presName="connectorText" presStyleLbl="sibTrans2D1" presStyleIdx="3" presStyleCnt="4"/>
      <dgm:spPr/>
    </dgm:pt>
    <dgm:pt modelId="{56064145-3F9C-4581-8BE8-E08E8C5B261E}" type="pres">
      <dgm:prSet presAssocID="{396ADB94-343B-41B3-AE3E-4E80D68C21C0}" presName="node" presStyleLbl="node1" presStyleIdx="4" presStyleCnt="5" custScaleY="212035" custLinFactNeighborX="154" custLinFactNeighborY="-6022">
        <dgm:presLayoutVars>
          <dgm:bulletEnabled val="1"/>
        </dgm:presLayoutVars>
      </dgm:prSet>
      <dgm:spPr/>
    </dgm:pt>
  </dgm:ptLst>
  <dgm:cxnLst>
    <dgm:cxn modelId="{6796D316-26C4-4CD3-9E47-709A71E03083}" type="presOf" srcId="{905F9E26-94CA-4B83-8C4D-841EC0287D6F}" destId="{02628A3C-E78E-403A-92F9-11F690A25022}" srcOrd="1" destOrd="0" presId="urn:microsoft.com/office/officeart/2005/8/layout/process5"/>
    <dgm:cxn modelId="{3B49601F-EE92-493B-A3D2-847A9D7048A7}" type="presOf" srcId="{352EBBF1-1D9D-459B-8E93-D8B269C68E70}" destId="{0C5B4FC6-96A4-4EED-9293-5BCD5D912A62}" srcOrd="0" destOrd="0" presId="urn:microsoft.com/office/officeart/2005/8/layout/process5"/>
    <dgm:cxn modelId="{CB5E4C36-6E53-4CA3-9BEC-A8CA92E082E5}" type="presOf" srcId="{03290589-2B60-4718-8FA1-DD6E5543F0A2}" destId="{6EA4924B-3120-4BFD-A0E9-5BAD76CC2A0F}" srcOrd="0" destOrd="0" presId="urn:microsoft.com/office/officeart/2005/8/layout/process5"/>
    <dgm:cxn modelId="{8360D243-8AFB-448E-843B-6628B2F2F4B7}" srcId="{9CAF493B-2BFB-4B3B-A35C-372EBDBB6F4A}" destId="{1E4F342D-F4FC-4970-9E42-3EACDDA16C07}" srcOrd="1" destOrd="0" parTransId="{A1C27CAB-E312-4936-8079-84C33D223188}" sibTransId="{7C1E9A11-C878-4827-B89B-0DA84FF377ED}"/>
    <dgm:cxn modelId="{698B6F4D-7725-4872-BC69-2D2D5F1B896A}" srcId="{9CAF493B-2BFB-4B3B-A35C-372EBDBB6F4A}" destId="{A690B0E0-6427-4588-8006-A3AD7E95F0E3}" srcOrd="2" destOrd="0" parTransId="{C79A4D38-F954-4F4F-8CF4-17CEAC717744}" sibTransId="{905F9E26-94CA-4B83-8C4D-841EC0287D6F}"/>
    <dgm:cxn modelId="{2BDE6170-8197-4EDF-A306-1EE120A19965}" srcId="{9CAF493B-2BFB-4B3B-A35C-372EBDBB6F4A}" destId="{5673C63C-183A-47A5-B770-03C2D254D7A2}" srcOrd="3" destOrd="0" parTransId="{776A22E3-45B4-4BC1-B94B-F536B29FB0DC}" sibTransId="{03290589-2B60-4718-8FA1-DD6E5543F0A2}"/>
    <dgm:cxn modelId="{1484CF73-4B9F-4B09-A79A-E0424A9649FE}" type="presOf" srcId="{352EBBF1-1D9D-459B-8E93-D8B269C68E70}" destId="{7CAD4816-1EAB-4642-B6EC-2EE774CC83C8}" srcOrd="1" destOrd="0" presId="urn:microsoft.com/office/officeart/2005/8/layout/process5"/>
    <dgm:cxn modelId="{BEECDE73-4A94-4BD4-9AD2-0C002B71193A}" type="presOf" srcId="{7C1E9A11-C878-4827-B89B-0DA84FF377ED}" destId="{716AF844-530A-445B-8819-6635E835F439}" srcOrd="0" destOrd="0" presId="urn:microsoft.com/office/officeart/2005/8/layout/process5"/>
    <dgm:cxn modelId="{AC02127C-CB2A-4A0F-AC27-AEA3F358CBCD}" type="presOf" srcId="{9CAF493B-2BFB-4B3B-A35C-372EBDBB6F4A}" destId="{318B1CDB-2786-44E3-93BB-ECF159CA3D67}" srcOrd="0" destOrd="0" presId="urn:microsoft.com/office/officeart/2005/8/layout/process5"/>
    <dgm:cxn modelId="{C5BE427E-AA79-4C56-A8BE-BB4E3FD7D498}" type="presOf" srcId="{5673C63C-183A-47A5-B770-03C2D254D7A2}" destId="{2C762D61-AD99-493C-993A-2ABC5FD5BBDD}" srcOrd="0" destOrd="0" presId="urn:microsoft.com/office/officeart/2005/8/layout/process5"/>
    <dgm:cxn modelId="{61DFF08D-ECBE-42C9-8AE8-605D55F9B43B}" type="presOf" srcId="{A690B0E0-6427-4588-8006-A3AD7E95F0E3}" destId="{28CD5492-55B3-44DA-87F0-03CB0C429205}" srcOrd="0" destOrd="0" presId="urn:microsoft.com/office/officeart/2005/8/layout/process5"/>
    <dgm:cxn modelId="{121275A4-2799-4969-AFCC-BD7CF5F11BAA}" type="presOf" srcId="{03290589-2B60-4718-8FA1-DD6E5543F0A2}" destId="{8C7B1FB6-0B1B-4600-A838-E7628EF266D4}" srcOrd="1" destOrd="0" presId="urn:microsoft.com/office/officeart/2005/8/layout/process5"/>
    <dgm:cxn modelId="{B44005BA-FD23-4AA1-98E2-8C757B8C424A}" srcId="{9CAF493B-2BFB-4B3B-A35C-372EBDBB6F4A}" destId="{7746791B-F3E7-4CC5-8A19-6DE1A3EFF162}" srcOrd="0" destOrd="0" parTransId="{0B5E9A10-16BC-4389-BDEB-728123663AAD}" sibTransId="{352EBBF1-1D9D-459B-8E93-D8B269C68E70}"/>
    <dgm:cxn modelId="{8416F9C0-BB4E-421F-9D48-1071A370B3E5}" srcId="{9CAF493B-2BFB-4B3B-A35C-372EBDBB6F4A}" destId="{396ADB94-343B-41B3-AE3E-4E80D68C21C0}" srcOrd="4" destOrd="0" parTransId="{9B4FFA00-602D-4DC6-89B2-2734C78022BA}" sibTransId="{E2D72DC7-B092-4E66-A9D1-A8F8EC205698}"/>
    <dgm:cxn modelId="{CD034AC8-D267-4F60-959D-D22C334D05F1}" type="presOf" srcId="{1E4F342D-F4FC-4970-9E42-3EACDDA16C07}" destId="{1C775396-C34C-4F5B-BA41-33983C311032}" srcOrd="0" destOrd="0" presId="urn:microsoft.com/office/officeart/2005/8/layout/process5"/>
    <dgm:cxn modelId="{DD986CC8-157A-4B71-AD55-8E4AD34D8F27}" type="presOf" srcId="{396ADB94-343B-41B3-AE3E-4E80D68C21C0}" destId="{56064145-3F9C-4581-8BE8-E08E8C5B261E}" srcOrd="0" destOrd="0" presId="urn:microsoft.com/office/officeart/2005/8/layout/process5"/>
    <dgm:cxn modelId="{59D911DB-0A19-4EF3-B361-4068F2F5491C}" type="presOf" srcId="{905F9E26-94CA-4B83-8C4D-841EC0287D6F}" destId="{D6F38BE4-E3C2-4D91-8137-37E5AA6D15D9}" srcOrd="0" destOrd="0" presId="urn:microsoft.com/office/officeart/2005/8/layout/process5"/>
    <dgm:cxn modelId="{B977C5DF-6E9C-4E04-B1EA-A799193E61E2}" type="presOf" srcId="{7746791B-F3E7-4CC5-8A19-6DE1A3EFF162}" destId="{3F3D7687-52D2-4E28-B76C-481428B84C94}" srcOrd="0" destOrd="0" presId="urn:microsoft.com/office/officeart/2005/8/layout/process5"/>
    <dgm:cxn modelId="{850402E2-5015-4076-AF10-6D690C0EFF1C}" type="presOf" srcId="{7C1E9A11-C878-4827-B89B-0DA84FF377ED}" destId="{D6DD06A9-BE9F-40EA-B696-E6466172190D}" srcOrd="1" destOrd="0" presId="urn:microsoft.com/office/officeart/2005/8/layout/process5"/>
    <dgm:cxn modelId="{4BB3D4CD-2B84-44C6-BBBD-E476064FB779}" type="presParOf" srcId="{318B1CDB-2786-44E3-93BB-ECF159CA3D67}" destId="{3F3D7687-52D2-4E28-B76C-481428B84C94}" srcOrd="0" destOrd="0" presId="urn:microsoft.com/office/officeart/2005/8/layout/process5"/>
    <dgm:cxn modelId="{FE87E53F-DC0B-4B1F-9E18-A72356B13788}" type="presParOf" srcId="{318B1CDB-2786-44E3-93BB-ECF159CA3D67}" destId="{0C5B4FC6-96A4-4EED-9293-5BCD5D912A62}" srcOrd="1" destOrd="0" presId="urn:microsoft.com/office/officeart/2005/8/layout/process5"/>
    <dgm:cxn modelId="{8B0331EF-B883-4C21-90F6-2C5B427D9786}" type="presParOf" srcId="{0C5B4FC6-96A4-4EED-9293-5BCD5D912A62}" destId="{7CAD4816-1EAB-4642-B6EC-2EE774CC83C8}" srcOrd="0" destOrd="0" presId="urn:microsoft.com/office/officeart/2005/8/layout/process5"/>
    <dgm:cxn modelId="{BD2DAAE9-F190-425F-9D55-C1458E6B15E3}" type="presParOf" srcId="{318B1CDB-2786-44E3-93BB-ECF159CA3D67}" destId="{1C775396-C34C-4F5B-BA41-33983C311032}" srcOrd="2" destOrd="0" presId="urn:microsoft.com/office/officeart/2005/8/layout/process5"/>
    <dgm:cxn modelId="{49CE9531-825E-4B0F-AB35-473F3E7A14FF}" type="presParOf" srcId="{318B1CDB-2786-44E3-93BB-ECF159CA3D67}" destId="{716AF844-530A-445B-8819-6635E835F439}" srcOrd="3" destOrd="0" presId="urn:microsoft.com/office/officeart/2005/8/layout/process5"/>
    <dgm:cxn modelId="{4907C3F8-7ECA-48BA-B9DB-9411F5E3BE43}" type="presParOf" srcId="{716AF844-530A-445B-8819-6635E835F439}" destId="{D6DD06A9-BE9F-40EA-B696-E6466172190D}" srcOrd="0" destOrd="0" presId="urn:microsoft.com/office/officeart/2005/8/layout/process5"/>
    <dgm:cxn modelId="{5F5A78B4-4324-479C-B72F-762ECD24AEED}" type="presParOf" srcId="{318B1CDB-2786-44E3-93BB-ECF159CA3D67}" destId="{28CD5492-55B3-44DA-87F0-03CB0C429205}" srcOrd="4" destOrd="0" presId="urn:microsoft.com/office/officeart/2005/8/layout/process5"/>
    <dgm:cxn modelId="{9BDC0062-AA1B-4FB2-B716-63A1E0AC1B6E}" type="presParOf" srcId="{318B1CDB-2786-44E3-93BB-ECF159CA3D67}" destId="{D6F38BE4-E3C2-4D91-8137-37E5AA6D15D9}" srcOrd="5" destOrd="0" presId="urn:microsoft.com/office/officeart/2005/8/layout/process5"/>
    <dgm:cxn modelId="{48A8D3A3-78F5-4F89-9E79-BF2681EF1791}" type="presParOf" srcId="{D6F38BE4-E3C2-4D91-8137-37E5AA6D15D9}" destId="{02628A3C-E78E-403A-92F9-11F690A25022}" srcOrd="0" destOrd="0" presId="urn:microsoft.com/office/officeart/2005/8/layout/process5"/>
    <dgm:cxn modelId="{C8A079E6-DF39-4617-A5DC-1CBF12079244}" type="presParOf" srcId="{318B1CDB-2786-44E3-93BB-ECF159CA3D67}" destId="{2C762D61-AD99-493C-993A-2ABC5FD5BBDD}" srcOrd="6" destOrd="0" presId="urn:microsoft.com/office/officeart/2005/8/layout/process5"/>
    <dgm:cxn modelId="{D67FCFEF-0626-40D9-89A8-58D06E5A500C}" type="presParOf" srcId="{318B1CDB-2786-44E3-93BB-ECF159CA3D67}" destId="{6EA4924B-3120-4BFD-A0E9-5BAD76CC2A0F}" srcOrd="7" destOrd="0" presId="urn:microsoft.com/office/officeart/2005/8/layout/process5"/>
    <dgm:cxn modelId="{2C5F712D-F890-4487-A1A1-F2EB603A6505}" type="presParOf" srcId="{6EA4924B-3120-4BFD-A0E9-5BAD76CC2A0F}" destId="{8C7B1FB6-0B1B-4600-A838-E7628EF266D4}" srcOrd="0" destOrd="0" presId="urn:microsoft.com/office/officeart/2005/8/layout/process5"/>
    <dgm:cxn modelId="{309E179B-740E-47B8-8157-5FCF49053D25}" type="presParOf" srcId="{318B1CDB-2786-44E3-93BB-ECF159CA3D67}" destId="{56064145-3F9C-4581-8BE8-E08E8C5B261E}"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238916-3698-448C-990D-83909D0543A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868EB6A-29EA-4993-A192-2A9438E06BC0}">
      <dgm:prSet/>
      <dgm:spPr/>
      <dgm:t>
        <a:bodyPr/>
        <a:lstStyle/>
        <a:p>
          <a:pPr>
            <a:lnSpc>
              <a:spcPct val="100000"/>
            </a:lnSpc>
          </a:pPr>
          <a:r>
            <a:rPr lang="en-GB" dirty="0"/>
            <a:t>You now have a better understanding of the Anatomy and Physiology of the respiratory system how the organs/parts work concurrently together, a potential diseases and ways to avoid it.</a:t>
          </a:r>
          <a:endParaRPr lang="en-US" dirty="0"/>
        </a:p>
      </dgm:t>
    </dgm:pt>
    <dgm:pt modelId="{EED50580-17C2-47DD-B464-DEF8B3BB8223}" type="parTrans" cxnId="{EE05E123-4E77-4688-9EE4-078612274DCD}">
      <dgm:prSet/>
      <dgm:spPr/>
      <dgm:t>
        <a:bodyPr/>
        <a:lstStyle/>
        <a:p>
          <a:endParaRPr lang="en-US"/>
        </a:p>
      </dgm:t>
    </dgm:pt>
    <dgm:pt modelId="{972E36CD-7A85-4D80-8EAC-AF08C31D43DA}" type="sibTrans" cxnId="{EE05E123-4E77-4688-9EE4-078612274DCD}">
      <dgm:prSet/>
      <dgm:spPr/>
      <dgm:t>
        <a:bodyPr/>
        <a:lstStyle/>
        <a:p>
          <a:pPr>
            <a:lnSpc>
              <a:spcPct val="100000"/>
            </a:lnSpc>
          </a:pPr>
          <a:endParaRPr lang="en-US"/>
        </a:p>
      </dgm:t>
    </dgm:pt>
    <dgm:pt modelId="{42B359AE-35C4-48E1-B5C7-7A8D670D5362}">
      <dgm:prSet/>
      <dgm:spPr/>
      <dgm:t>
        <a:bodyPr/>
        <a:lstStyle/>
        <a:p>
          <a:pPr>
            <a:lnSpc>
              <a:spcPct val="100000"/>
            </a:lnSpc>
          </a:pPr>
          <a:r>
            <a:rPr lang="en-GB" dirty="0"/>
            <a:t>Do you have any question?</a:t>
          </a:r>
          <a:endParaRPr lang="en-US" dirty="0"/>
        </a:p>
      </dgm:t>
    </dgm:pt>
    <dgm:pt modelId="{FA8DDBA9-A2DE-4EAD-B2AD-9A83A013B439}" type="parTrans" cxnId="{4901852F-3035-484D-8472-A608B4F37C15}">
      <dgm:prSet/>
      <dgm:spPr/>
      <dgm:t>
        <a:bodyPr/>
        <a:lstStyle/>
        <a:p>
          <a:endParaRPr lang="en-US"/>
        </a:p>
      </dgm:t>
    </dgm:pt>
    <dgm:pt modelId="{586D214F-658A-46BD-B4FB-032F50B2E91F}" type="sibTrans" cxnId="{4901852F-3035-484D-8472-A608B4F37C15}">
      <dgm:prSet/>
      <dgm:spPr/>
      <dgm:t>
        <a:bodyPr/>
        <a:lstStyle/>
        <a:p>
          <a:pPr>
            <a:lnSpc>
              <a:spcPct val="100000"/>
            </a:lnSpc>
          </a:pPr>
          <a:endParaRPr lang="en-US"/>
        </a:p>
      </dgm:t>
    </dgm:pt>
    <dgm:pt modelId="{7E4BDE03-2455-46A0-8526-181233CA6B66}">
      <dgm:prSet/>
      <dgm:spPr/>
      <dgm:t>
        <a:bodyPr/>
        <a:lstStyle/>
        <a:p>
          <a:pPr>
            <a:lnSpc>
              <a:spcPct val="100000"/>
            </a:lnSpc>
          </a:pPr>
          <a:r>
            <a:rPr lang="en-GB" dirty="0"/>
            <a:t>I thank you for listening </a:t>
          </a:r>
          <a:endParaRPr lang="en-US" dirty="0"/>
        </a:p>
      </dgm:t>
    </dgm:pt>
    <dgm:pt modelId="{992A5C87-390F-4EA4-A274-B3F1F03D592D}" type="parTrans" cxnId="{E377E058-656D-4C70-A1DA-E6F7EDA4647D}">
      <dgm:prSet/>
      <dgm:spPr/>
      <dgm:t>
        <a:bodyPr/>
        <a:lstStyle/>
        <a:p>
          <a:endParaRPr lang="en-US"/>
        </a:p>
      </dgm:t>
    </dgm:pt>
    <dgm:pt modelId="{7D196614-38FB-4F18-8B82-E410D100CA8D}" type="sibTrans" cxnId="{E377E058-656D-4C70-A1DA-E6F7EDA4647D}">
      <dgm:prSet/>
      <dgm:spPr/>
      <dgm:t>
        <a:bodyPr/>
        <a:lstStyle/>
        <a:p>
          <a:endParaRPr lang="en-US"/>
        </a:p>
      </dgm:t>
    </dgm:pt>
    <dgm:pt modelId="{1B4169DE-F7B3-4C60-8151-702D419D159B}" type="pres">
      <dgm:prSet presAssocID="{C1238916-3698-448C-990D-83909D0543AE}" presName="root" presStyleCnt="0">
        <dgm:presLayoutVars>
          <dgm:dir/>
          <dgm:resizeHandles val="exact"/>
        </dgm:presLayoutVars>
      </dgm:prSet>
      <dgm:spPr/>
    </dgm:pt>
    <dgm:pt modelId="{FA18C01C-4E74-49F5-80EA-F9857BFF234B}" type="pres">
      <dgm:prSet presAssocID="{C1238916-3698-448C-990D-83909D0543AE}" presName="container" presStyleCnt="0">
        <dgm:presLayoutVars>
          <dgm:dir/>
          <dgm:resizeHandles val="exact"/>
        </dgm:presLayoutVars>
      </dgm:prSet>
      <dgm:spPr/>
    </dgm:pt>
    <dgm:pt modelId="{D2042C4E-C698-48D4-9513-6BD6CD3026BD}" type="pres">
      <dgm:prSet presAssocID="{3868EB6A-29EA-4993-A192-2A9438E06BC0}" presName="compNode" presStyleCnt="0"/>
      <dgm:spPr/>
    </dgm:pt>
    <dgm:pt modelId="{C76957A8-0529-4C10-834A-15F1A2173314}" type="pres">
      <dgm:prSet presAssocID="{3868EB6A-29EA-4993-A192-2A9438E06BC0}" presName="iconBgRect" presStyleLbl="bgShp" presStyleIdx="0" presStyleCnt="3"/>
      <dgm:spPr/>
    </dgm:pt>
    <dgm:pt modelId="{B552B859-A444-4A5C-A23C-123D359F4BB6}" type="pres">
      <dgm:prSet presAssocID="{3868EB6A-29EA-4993-A192-2A9438E06B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
        </a:ext>
      </dgm:extLst>
    </dgm:pt>
    <dgm:pt modelId="{7400F7F0-E53A-4463-976D-187126388A80}" type="pres">
      <dgm:prSet presAssocID="{3868EB6A-29EA-4993-A192-2A9438E06BC0}" presName="spaceRect" presStyleCnt="0"/>
      <dgm:spPr/>
    </dgm:pt>
    <dgm:pt modelId="{AC50BD03-44F0-4689-ADD3-CA604AAEBD8E}" type="pres">
      <dgm:prSet presAssocID="{3868EB6A-29EA-4993-A192-2A9438E06BC0}" presName="textRect" presStyleLbl="revTx" presStyleIdx="0" presStyleCnt="3">
        <dgm:presLayoutVars>
          <dgm:chMax val="1"/>
          <dgm:chPref val="1"/>
        </dgm:presLayoutVars>
      </dgm:prSet>
      <dgm:spPr/>
    </dgm:pt>
    <dgm:pt modelId="{44787572-9551-44DD-B97B-1676157AAF23}" type="pres">
      <dgm:prSet presAssocID="{972E36CD-7A85-4D80-8EAC-AF08C31D43DA}" presName="sibTrans" presStyleLbl="sibTrans2D1" presStyleIdx="0" presStyleCnt="0"/>
      <dgm:spPr/>
    </dgm:pt>
    <dgm:pt modelId="{9312C09C-FF84-4B95-ACB1-D6CD178EF755}" type="pres">
      <dgm:prSet presAssocID="{42B359AE-35C4-48E1-B5C7-7A8D670D5362}" presName="compNode" presStyleCnt="0"/>
      <dgm:spPr/>
    </dgm:pt>
    <dgm:pt modelId="{5057B8F7-B950-4CF9-9FC5-59A2239F340D}" type="pres">
      <dgm:prSet presAssocID="{42B359AE-35C4-48E1-B5C7-7A8D670D5362}" presName="iconBgRect" presStyleLbl="bgShp" presStyleIdx="1" presStyleCnt="3"/>
      <dgm:spPr/>
    </dgm:pt>
    <dgm:pt modelId="{72AEF73E-4805-482F-8330-1B094BD39830}" type="pres">
      <dgm:prSet presAssocID="{42B359AE-35C4-48E1-B5C7-7A8D670D53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988695A0-9001-490E-845F-79C59F343E02}" type="pres">
      <dgm:prSet presAssocID="{42B359AE-35C4-48E1-B5C7-7A8D670D5362}" presName="spaceRect" presStyleCnt="0"/>
      <dgm:spPr/>
    </dgm:pt>
    <dgm:pt modelId="{99562A02-9B13-49DA-92A8-FCD5248A5993}" type="pres">
      <dgm:prSet presAssocID="{42B359AE-35C4-48E1-B5C7-7A8D670D5362}" presName="textRect" presStyleLbl="revTx" presStyleIdx="1" presStyleCnt="3">
        <dgm:presLayoutVars>
          <dgm:chMax val="1"/>
          <dgm:chPref val="1"/>
        </dgm:presLayoutVars>
      </dgm:prSet>
      <dgm:spPr/>
    </dgm:pt>
    <dgm:pt modelId="{1B333E81-3794-4F6B-A4FB-AB1B76F0518B}" type="pres">
      <dgm:prSet presAssocID="{586D214F-658A-46BD-B4FB-032F50B2E91F}" presName="sibTrans" presStyleLbl="sibTrans2D1" presStyleIdx="0" presStyleCnt="0"/>
      <dgm:spPr/>
    </dgm:pt>
    <dgm:pt modelId="{883DA739-DF15-4AE2-9799-831404720187}" type="pres">
      <dgm:prSet presAssocID="{7E4BDE03-2455-46A0-8526-181233CA6B66}" presName="compNode" presStyleCnt="0"/>
      <dgm:spPr/>
    </dgm:pt>
    <dgm:pt modelId="{088D1931-992C-471E-8AD7-E4AEFC048C9A}" type="pres">
      <dgm:prSet presAssocID="{7E4BDE03-2455-46A0-8526-181233CA6B66}" presName="iconBgRect" presStyleLbl="bgShp" presStyleIdx="2" presStyleCnt="3"/>
      <dgm:spPr/>
    </dgm:pt>
    <dgm:pt modelId="{AD8C5B3C-ED2D-475C-9372-D00D683F1E14}" type="pres">
      <dgm:prSet presAssocID="{7E4BDE03-2455-46A0-8526-181233CA6B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iling Face with No Fill"/>
        </a:ext>
      </dgm:extLst>
    </dgm:pt>
    <dgm:pt modelId="{58AD5277-8717-436E-9C63-A51ADF0BDCFE}" type="pres">
      <dgm:prSet presAssocID="{7E4BDE03-2455-46A0-8526-181233CA6B66}" presName="spaceRect" presStyleCnt="0"/>
      <dgm:spPr/>
    </dgm:pt>
    <dgm:pt modelId="{B364E585-C252-4CB4-86D1-F23E860874D3}" type="pres">
      <dgm:prSet presAssocID="{7E4BDE03-2455-46A0-8526-181233CA6B66}" presName="textRect" presStyleLbl="revTx" presStyleIdx="2" presStyleCnt="3">
        <dgm:presLayoutVars>
          <dgm:chMax val="1"/>
          <dgm:chPref val="1"/>
        </dgm:presLayoutVars>
      </dgm:prSet>
      <dgm:spPr/>
    </dgm:pt>
  </dgm:ptLst>
  <dgm:cxnLst>
    <dgm:cxn modelId="{D7A01A19-355C-444C-BFC8-E1CDCA531215}" type="presOf" srcId="{586D214F-658A-46BD-B4FB-032F50B2E91F}" destId="{1B333E81-3794-4F6B-A4FB-AB1B76F0518B}" srcOrd="0" destOrd="0" presId="urn:microsoft.com/office/officeart/2018/2/layout/IconCircleList"/>
    <dgm:cxn modelId="{3522F91B-98C5-4B26-9D23-6ECB20BD9FEB}" type="presOf" srcId="{C1238916-3698-448C-990D-83909D0543AE}" destId="{1B4169DE-F7B3-4C60-8151-702D419D159B}" srcOrd="0" destOrd="0" presId="urn:microsoft.com/office/officeart/2018/2/layout/IconCircleList"/>
    <dgm:cxn modelId="{EE05E123-4E77-4688-9EE4-078612274DCD}" srcId="{C1238916-3698-448C-990D-83909D0543AE}" destId="{3868EB6A-29EA-4993-A192-2A9438E06BC0}" srcOrd="0" destOrd="0" parTransId="{EED50580-17C2-47DD-B464-DEF8B3BB8223}" sibTransId="{972E36CD-7A85-4D80-8EAC-AF08C31D43DA}"/>
    <dgm:cxn modelId="{BEF79E28-C618-466A-860B-4DA321BA9A11}" type="presOf" srcId="{3868EB6A-29EA-4993-A192-2A9438E06BC0}" destId="{AC50BD03-44F0-4689-ADD3-CA604AAEBD8E}" srcOrd="0" destOrd="0" presId="urn:microsoft.com/office/officeart/2018/2/layout/IconCircleList"/>
    <dgm:cxn modelId="{4901852F-3035-484D-8472-A608B4F37C15}" srcId="{C1238916-3698-448C-990D-83909D0543AE}" destId="{42B359AE-35C4-48E1-B5C7-7A8D670D5362}" srcOrd="1" destOrd="0" parTransId="{FA8DDBA9-A2DE-4EAD-B2AD-9A83A013B439}" sibTransId="{586D214F-658A-46BD-B4FB-032F50B2E91F}"/>
    <dgm:cxn modelId="{E377E058-656D-4C70-A1DA-E6F7EDA4647D}" srcId="{C1238916-3698-448C-990D-83909D0543AE}" destId="{7E4BDE03-2455-46A0-8526-181233CA6B66}" srcOrd="2" destOrd="0" parTransId="{992A5C87-390F-4EA4-A274-B3F1F03D592D}" sibTransId="{7D196614-38FB-4F18-8B82-E410D100CA8D}"/>
    <dgm:cxn modelId="{09C9C3A6-6918-4091-8C1A-D095D99A8174}" type="presOf" srcId="{972E36CD-7A85-4D80-8EAC-AF08C31D43DA}" destId="{44787572-9551-44DD-B97B-1676157AAF23}" srcOrd="0" destOrd="0" presId="urn:microsoft.com/office/officeart/2018/2/layout/IconCircleList"/>
    <dgm:cxn modelId="{03506DE7-0089-4A8A-AEA1-93E55BBA95A8}" type="presOf" srcId="{7E4BDE03-2455-46A0-8526-181233CA6B66}" destId="{B364E585-C252-4CB4-86D1-F23E860874D3}" srcOrd="0" destOrd="0" presId="urn:microsoft.com/office/officeart/2018/2/layout/IconCircleList"/>
    <dgm:cxn modelId="{EF4700ED-BD12-426C-A3DA-2172F76A5454}" type="presOf" srcId="{42B359AE-35C4-48E1-B5C7-7A8D670D5362}" destId="{99562A02-9B13-49DA-92A8-FCD5248A5993}" srcOrd="0" destOrd="0" presId="urn:microsoft.com/office/officeart/2018/2/layout/IconCircleList"/>
    <dgm:cxn modelId="{225F73F6-E8C0-4483-8FF5-880EA2162D44}" type="presParOf" srcId="{1B4169DE-F7B3-4C60-8151-702D419D159B}" destId="{FA18C01C-4E74-49F5-80EA-F9857BFF234B}" srcOrd="0" destOrd="0" presId="urn:microsoft.com/office/officeart/2018/2/layout/IconCircleList"/>
    <dgm:cxn modelId="{5C755F03-11BA-42DD-84EC-49475D52A47E}" type="presParOf" srcId="{FA18C01C-4E74-49F5-80EA-F9857BFF234B}" destId="{D2042C4E-C698-48D4-9513-6BD6CD3026BD}" srcOrd="0" destOrd="0" presId="urn:microsoft.com/office/officeart/2018/2/layout/IconCircleList"/>
    <dgm:cxn modelId="{AAB1735F-C8F7-45F4-9F8B-77B3821E0C01}" type="presParOf" srcId="{D2042C4E-C698-48D4-9513-6BD6CD3026BD}" destId="{C76957A8-0529-4C10-834A-15F1A2173314}" srcOrd="0" destOrd="0" presId="urn:microsoft.com/office/officeart/2018/2/layout/IconCircleList"/>
    <dgm:cxn modelId="{E2AAF838-1C46-41BB-BF26-198737C14FF4}" type="presParOf" srcId="{D2042C4E-C698-48D4-9513-6BD6CD3026BD}" destId="{B552B859-A444-4A5C-A23C-123D359F4BB6}" srcOrd="1" destOrd="0" presId="urn:microsoft.com/office/officeart/2018/2/layout/IconCircleList"/>
    <dgm:cxn modelId="{80720AA1-38C3-47F5-BF41-FF85850BE297}" type="presParOf" srcId="{D2042C4E-C698-48D4-9513-6BD6CD3026BD}" destId="{7400F7F0-E53A-4463-976D-187126388A80}" srcOrd="2" destOrd="0" presId="urn:microsoft.com/office/officeart/2018/2/layout/IconCircleList"/>
    <dgm:cxn modelId="{D2CE5622-517B-4D0A-87F0-E55A2F3331C4}" type="presParOf" srcId="{D2042C4E-C698-48D4-9513-6BD6CD3026BD}" destId="{AC50BD03-44F0-4689-ADD3-CA604AAEBD8E}" srcOrd="3" destOrd="0" presId="urn:microsoft.com/office/officeart/2018/2/layout/IconCircleList"/>
    <dgm:cxn modelId="{0996D052-7C0A-4AF0-A0AE-8103CC5416B8}" type="presParOf" srcId="{FA18C01C-4E74-49F5-80EA-F9857BFF234B}" destId="{44787572-9551-44DD-B97B-1676157AAF23}" srcOrd="1" destOrd="0" presId="urn:microsoft.com/office/officeart/2018/2/layout/IconCircleList"/>
    <dgm:cxn modelId="{98AE5842-5B8A-4984-B796-906DB07AD3FE}" type="presParOf" srcId="{FA18C01C-4E74-49F5-80EA-F9857BFF234B}" destId="{9312C09C-FF84-4B95-ACB1-D6CD178EF755}" srcOrd="2" destOrd="0" presId="urn:microsoft.com/office/officeart/2018/2/layout/IconCircleList"/>
    <dgm:cxn modelId="{2F648E8B-DE2B-4677-AACA-54340F539A40}" type="presParOf" srcId="{9312C09C-FF84-4B95-ACB1-D6CD178EF755}" destId="{5057B8F7-B950-4CF9-9FC5-59A2239F340D}" srcOrd="0" destOrd="0" presId="urn:microsoft.com/office/officeart/2018/2/layout/IconCircleList"/>
    <dgm:cxn modelId="{BBEA0CAA-9424-4DFC-B598-28B4E50C64B4}" type="presParOf" srcId="{9312C09C-FF84-4B95-ACB1-D6CD178EF755}" destId="{72AEF73E-4805-482F-8330-1B094BD39830}" srcOrd="1" destOrd="0" presId="urn:microsoft.com/office/officeart/2018/2/layout/IconCircleList"/>
    <dgm:cxn modelId="{D8D0C5EF-45D7-4BC0-B012-05344A7D876D}" type="presParOf" srcId="{9312C09C-FF84-4B95-ACB1-D6CD178EF755}" destId="{988695A0-9001-490E-845F-79C59F343E02}" srcOrd="2" destOrd="0" presId="urn:microsoft.com/office/officeart/2018/2/layout/IconCircleList"/>
    <dgm:cxn modelId="{10797022-F363-417F-A57C-F6B68D4ADE7E}" type="presParOf" srcId="{9312C09C-FF84-4B95-ACB1-D6CD178EF755}" destId="{99562A02-9B13-49DA-92A8-FCD5248A5993}" srcOrd="3" destOrd="0" presId="urn:microsoft.com/office/officeart/2018/2/layout/IconCircleList"/>
    <dgm:cxn modelId="{C221690A-C957-4070-85A9-CBAE68E1846C}" type="presParOf" srcId="{FA18C01C-4E74-49F5-80EA-F9857BFF234B}" destId="{1B333E81-3794-4F6B-A4FB-AB1B76F0518B}" srcOrd="3" destOrd="0" presId="urn:microsoft.com/office/officeart/2018/2/layout/IconCircleList"/>
    <dgm:cxn modelId="{45BD8554-6739-49B3-B75C-4CF67C3F0632}" type="presParOf" srcId="{FA18C01C-4E74-49F5-80EA-F9857BFF234B}" destId="{883DA739-DF15-4AE2-9799-831404720187}" srcOrd="4" destOrd="0" presId="urn:microsoft.com/office/officeart/2018/2/layout/IconCircleList"/>
    <dgm:cxn modelId="{71A182F9-BC0E-4387-A3F5-A76156FC7EC0}" type="presParOf" srcId="{883DA739-DF15-4AE2-9799-831404720187}" destId="{088D1931-992C-471E-8AD7-E4AEFC048C9A}" srcOrd="0" destOrd="0" presId="urn:microsoft.com/office/officeart/2018/2/layout/IconCircleList"/>
    <dgm:cxn modelId="{A6232BEC-D8FD-4D2C-B6A2-6379803629B3}" type="presParOf" srcId="{883DA739-DF15-4AE2-9799-831404720187}" destId="{AD8C5B3C-ED2D-475C-9372-D00D683F1E14}" srcOrd="1" destOrd="0" presId="urn:microsoft.com/office/officeart/2018/2/layout/IconCircleList"/>
    <dgm:cxn modelId="{FF226F2E-4AB5-4380-A211-B6C30D066BE0}" type="presParOf" srcId="{883DA739-DF15-4AE2-9799-831404720187}" destId="{58AD5277-8717-436E-9C63-A51ADF0BDCFE}" srcOrd="2" destOrd="0" presId="urn:microsoft.com/office/officeart/2018/2/layout/IconCircleList"/>
    <dgm:cxn modelId="{480786D0-D9F0-4358-B62A-AEA2B455C8A5}" type="presParOf" srcId="{883DA739-DF15-4AE2-9799-831404720187}" destId="{B364E585-C252-4CB4-86D1-F23E860874D3}" srcOrd="3" destOrd="0" presId="urn:microsoft.com/office/officeart/2018/2/layout/IconCircle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D7687-52D2-4E28-B76C-481428B84C94}">
      <dsp:nvSpPr>
        <dsp:cNvPr id="0" name=""/>
        <dsp:cNvSpPr/>
      </dsp:nvSpPr>
      <dsp:spPr>
        <a:xfrm>
          <a:off x="4136" y="176057"/>
          <a:ext cx="1998866" cy="1511407"/>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Breath in air  in nose and mouth   -</a:t>
          </a:r>
          <a:endParaRPr lang="en-GB" sz="1400" b="1" kern="1200" dirty="0">
            <a:latin typeface="Arial" panose="020B0604020202020204" pitchFamily="34" charset="0"/>
            <a:cs typeface="Arial" panose="020B0604020202020204" pitchFamily="34" charset="0"/>
          </a:endParaRPr>
        </a:p>
      </dsp:txBody>
      <dsp:txXfrm>
        <a:off x="48404" y="220325"/>
        <a:ext cx="1910330" cy="1422871"/>
      </dsp:txXfrm>
    </dsp:sp>
    <dsp:sp modelId="{0C5B4FC6-96A4-4EED-9293-5BCD5D912A62}">
      <dsp:nvSpPr>
        <dsp:cNvPr id="0" name=""/>
        <dsp:cNvSpPr/>
      </dsp:nvSpPr>
      <dsp:spPr>
        <a:xfrm>
          <a:off x="2068066" y="840082"/>
          <a:ext cx="156741"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2068066" y="876753"/>
        <a:ext cx="109719" cy="110015"/>
      </dsp:txXfrm>
    </dsp:sp>
    <dsp:sp modelId="{1C775396-C34C-4F5B-BA41-33983C311032}">
      <dsp:nvSpPr>
        <dsp:cNvPr id="0" name=""/>
        <dsp:cNvSpPr/>
      </dsp:nvSpPr>
      <dsp:spPr>
        <a:xfrm>
          <a:off x="2298742" y="416258"/>
          <a:ext cx="1819715" cy="1031006"/>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through the pharynx- larynx </a:t>
          </a:r>
        </a:p>
      </dsp:txBody>
      <dsp:txXfrm>
        <a:off x="2328939" y="446455"/>
        <a:ext cx="1759321" cy="970612"/>
      </dsp:txXfrm>
    </dsp:sp>
    <dsp:sp modelId="{716AF844-530A-445B-8819-6635E835F439}">
      <dsp:nvSpPr>
        <dsp:cNvPr id="0" name=""/>
        <dsp:cNvSpPr/>
      </dsp:nvSpPr>
      <dsp:spPr>
        <a:xfrm>
          <a:off x="4183520" y="840082"/>
          <a:ext cx="156741"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4183520" y="876753"/>
        <a:ext cx="109719" cy="110015"/>
      </dsp:txXfrm>
    </dsp:sp>
    <dsp:sp modelId="{28CD5492-55B3-44DA-87F0-03CB0C429205}">
      <dsp:nvSpPr>
        <dsp:cNvPr id="0" name=""/>
        <dsp:cNvSpPr/>
      </dsp:nvSpPr>
      <dsp:spPr>
        <a:xfrm>
          <a:off x="4414196" y="262880"/>
          <a:ext cx="1969403" cy="1337761"/>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 trachea – bronchi –conducting bronchioles</a:t>
          </a:r>
        </a:p>
      </dsp:txBody>
      <dsp:txXfrm>
        <a:off x="4453378" y="302062"/>
        <a:ext cx="1891039" cy="1259397"/>
      </dsp:txXfrm>
    </dsp:sp>
    <dsp:sp modelId="{D6F38BE4-E3C2-4D91-8137-37E5AA6D15D9}">
      <dsp:nvSpPr>
        <dsp:cNvPr id="0" name=""/>
        <dsp:cNvSpPr/>
      </dsp:nvSpPr>
      <dsp:spPr>
        <a:xfrm>
          <a:off x="6448663" y="840082"/>
          <a:ext cx="156741"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6448663" y="876753"/>
        <a:ext cx="109719" cy="110015"/>
      </dsp:txXfrm>
    </dsp:sp>
    <dsp:sp modelId="{2C762D61-AD99-493C-993A-2ABC5FD5BBDD}">
      <dsp:nvSpPr>
        <dsp:cNvPr id="0" name=""/>
        <dsp:cNvSpPr/>
      </dsp:nvSpPr>
      <dsp:spPr>
        <a:xfrm>
          <a:off x="6679339" y="129343"/>
          <a:ext cx="1745071" cy="1604835"/>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Respiratory bronchiole - alveoli</a:t>
          </a:r>
        </a:p>
      </dsp:txBody>
      <dsp:txXfrm>
        <a:off x="6726343" y="176347"/>
        <a:ext cx="1651063" cy="1510827"/>
      </dsp:txXfrm>
    </dsp:sp>
    <dsp:sp modelId="{6EA4924B-3120-4BFD-A0E9-5BAD76CC2A0F}">
      <dsp:nvSpPr>
        <dsp:cNvPr id="0" name=""/>
        <dsp:cNvSpPr/>
      </dsp:nvSpPr>
      <dsp:spPr>
        <a:xfrm rot="21540337">
          <a:off x="8489711" y="822438"/>
          <a:ext cx="157368" cy="1833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latin typeface="Arial" panose="020B0604020202020204" pitchFamily="34" charset="0"/>
            <a:cs typeface="Arial" panose="020B0604020202020204" pitchFamily="34" charset="0"/>
          </a:endParaRPr>
        </a:p>
      </dsp:txBody>
      <dsp:txXfrm>
        <a:off x="8489715" y="859519"/>
        <a:ext cx="110158" cy="110015"/>
      </dsp:txXfrm>
    </dsp:sp>
    <dsp:sp modelId="{56064145-3F9C-4581-8BE8-E08E8C5B261E}">
      <dsp:nvSpPr>
        <dsp:cNvPr id="0" name=""/>
        <dsp:cNvSpPr/>
      </dsp:nvSpPr>
      <dsp:spPr>
        <a:xfrm>
          <a:off x="8721287" y="434745"/>
          <a:ext cx="739346" cy="940603"/>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Heart and body</a:t>
          </a:r>
        </a:p>
      </dsp:txBody>
      <dsp:txXfrm>
        <a:off x="8742942" y="456400"/>
        <a:ext cx="696036" cy="8972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957A8-0529-4C10-834A-15F1A2173314}">
      <dsp:nvSpPr>
        <dsp:cNvPr id="0" name=""/>
        <dsp:cNvSpPr/>
      </dsp:nvSpPr>
      <dsp:spPr>
        <a:xfrm>
          <a:off x="274402" y="938503"/>
          <a:ext cx="657020" cy="6570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2B859-A444-4A5C-A23C-123D359F4BB6}">
      <dsp:nvSpPr>
        <dsp:cNvPr id="0" name=""/>
        <dsp:cNvSpPr/>
      </dsp:nvSpPr>
      <dsp:spPr>
        <a:xfrm>
          <a:off x="412376" y="1076477"/>
          <a:ext cx="381071" cy="3810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0BD03-44F0-4689-ADD3-CA604AAEBD8E}">
      <dsp:nvSpPr>
        <dsp:cNvPr id="0" name=""/>
        <dsp:cNvSpPr/>
      </dsp:nvSpPr>
      <dsp:spPr>
        <a:xfrm>
          <a:off x="1072212" y="938503"/>
          <a:ext cx="1548689" cy="65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You now have a better understanding of the Anatomy and Physiology of the respiratory system how the organs/parts work concurrently together, a potential diseases and ways to avoid it.</a:t>
          </a:r>
          <a:endParaRPr lang="en-US" sz="1100" kern="1200" dirty="0"/>
        </a:p>
      </dsp:txBody>
      <dsp:txXfrm>
        <a:off x="1072212" y="938503"/>
        <a:ext cx="1548689" cy="657020"/>
      </dsp:txXfrm>
    </dsp:sp>
    <dsp:sp modelId="{5057B8F7-B950-4CF9-9FC5-59A2239F340D}">
      <dsp:nvSpPr>
        <dsp:cNvPr id="0" name=""/>
        <dsp:cNvSpPr/>
      </dsp:nvSpPr>
      <dsp:spPr>
        <a:xfrm>
          <a:off x="2890749" y="938503"/>
          <a:ext cx="657020" cy="6570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EF73E-4805-482F-8330-1B094BD39830}">
      <dsp:nvSpPr>
        <dsp:cNvPr id="0" name=""/>
        <dsp:cNvSpPr/>
      </dsp:nvSpPr>
      <dsp:spPr>
        <a:xfrm>
          <a:off x="3028724" y="1076477"/>
          <a:ext cx="381071" cy="3810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562A02-9B13-49DA-92A8-FCD5248A5993}">
      <dsp:nvSpPr>
        <dsp:cNvPr id="0" name=""/>
        <dsp:cNvSpPr/>
      </dsp:nvSpPr>
      <dsp:spPr>
        <a:xfrm>
          <a:off x="3688560" y="938503"/>
          <a:ext cx="1548689" cy="65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Do you have any question?</a:t>
          </a:r>
          <a:endParaRPr lang="en-US" sz="1100" kern="1200" dirty="0"/>
        </a:p>
      </dsp:txBody>
      <dsp:txXfrm>
        <a:off x="3688560" y="938503"/>
        <a:ext cx="1548689" cy="657020"/>
      </dsp:txXfrm>
    </dsp:sp>
    <dsp:sp modelId="{088D1931-992C-471E-8AD7-E4AEFC048C9A}">
      <dsp:nvSpPr>
        <dsp:cNvPr id="0" name=""/>
        <dsp:cNvSpPr/>
      </dsp:nvSpPr>
      <dsp:spPr>
        <a:xfrm>
          <a:off x="5507097" y="938503"/>
          <a:ext cx="657020" cy="6570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C5B3C-ED2D-475C-9372-D00D683F1E14}">
      <dsp:nvSpPr>
        <dsp:cNvPr id="0" name=""/>
        <dsp:cNvSpPr/>
      </dsp:nvSpPr>
      <dsp:spPr>
        <a:xfrm>
          <a:off x="5645071" y="1076477"/>
          <a:ext cx="381071" cy="3810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64E585-C252-4CB4-86D1-F23E860874D3}">
      <dsp:nvSpPr>
        <dsp:cNvPr id="0" name=""/>
        <dsp:cNvSpPr/>
      </dsp:nvSpPr>
      <dsp:spPr>
        <a:xfrm>
          <a:off x="6304907" y="938503"/>
          <a:ext cx="1548689" cy="657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 thank you for listening </a:t>
          </a:r>
          <a:endParaRPr lang="en-US" sz="1100" kern="1200" dirty="0"/>
        </a:p>
      </dsp:txBody>
      <dsp:txXfrm>
        <a:off x="6304907" y="938503"/>
        <a:ext cx="1548689" cy="65702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10/19/2022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5T14:57:20.840"/>
    </inkml:context>
    <inkml:brush xml:id="br0">
      <inkml:brushProperty name="width" value="0.025" units="cm"/>
      <inkml:brushProperty name="height" value="0.025" units="cm"/>
    </inkml:brush>
  </inkml:definitions>
  <inkml:trace contextRef="#ctx0" brushRef="#br0">19041 1 24575,'0'1293'0,"0"-1279"0,0 0 0,-1 1 0,-1-1 0,-1 0 0,-5 21 0,6-29 0,0-1 0,-1 1 0,0 0 0,0-1 0,0 1 0,0-1 0,-1 0 0,0 0 0,0-1 0,0 1 0,-1-1 0,1 0 0,-1 0 0,0 0 0,-7 3 0,-20 9 0,-1-2 0,0-2 0,-58 14 0,44-14 0,-50 22 0,75-26 0,-1 0 0,-1-2 0,1 0 0,-1-2 0,-39 3 0,-124-8 0,92-1 0,-628 1 0,683-1 0,1-2 0,-1-2 0,0-2 0,-63-20 0,-41-4 0,89 22 0,-9-1 0,-114-4 0,-66 16 0,95 2 0,121-3 0,-109-3 0,113 0 0,1 0 0,0-1 0,-41-13 0,32 6 0,-1 1 0,0 2 0,-42-6 0,-53-4 0,68 8 0,-93-3 0,-733 12 0,392 3 0,-306-2 0,774 1 0,-1 1 0,1 1 0,-35 9 0,-73 27 0,6-1 0,-61 2 0,137-32 0,-91 2 0,-152 8 0,21 0 0,221-15 0,1 3 0,0 3 0,-91 26 0,73-14 0,-71 18 0,-195 1 0,154-23 0,-312 3 0,452-18 0,-72 12 0,21-1 0,-417-3 0,322-12 0,2 1 0,-242 3 0,195 16 0,-33 2 0,203-19 0,-82 13 0,-134 9 0,-1-23 0,121-2 0,-879 2 0,1007 1 0,1 2 0,-61 11 0,-55 26 0,124-33 0,-34 8 0,0-2 0,-1-3 0,0-2 0,-66 0 0,-438-9 0,209-1 0,317-1 0,0 0 0,0-3 0,1 0 0,-43-15 0,34 8 0,-79-10 0,114 22 0,-47-4 0,1-3 0,-95-25 0,-194-75 0,280 86 0,31 10 0,-1 2 0,-67-14 0,27 16 0,24 4 0,-59-15 0,94 16 0,-62-16 0,-75-29 0,36 5 0,-62-27 0,135 54 0,1 2 0,-63-13 0,71 17 0,0-1 0,-49-23 0,35 13 0,-15-9 0,36 17 0,-43-16 0,-3 4 0,41 12 0,-1 2 0,0 2 0,-1 0 0,-39-3 0,-153 10 0,18 1 0,92-15 0,8-1 0,-172 12 0,194 6 0,57 0 0,1 2 0,-1 0 0,0 2 0,1 1 0,0 1 0,-30 13 0,31-12 0,-1 0 0,0-2 0,-1-1 0,-42 2 0,-113-7 0,100-2 0,4 2 0,-72-2 0,142 1 0,0 0 0,0 0 0,0-1 0,-1 0 0,1 0 0,1-1 0,-16-7 0,19 8 0,1-1 0,-1 0 0,1-1 0,0 1 0,0-1 0,0 1 0,0-1 0,0 0 0,1-1 0,0 1 0,0-1 0,0 1 0,1-1 0,-5-9 0,3 2 0,0-1 0,1 0 0,0 0 0,1 0 0,0-16 0,2-69 0,2 63 0,2-112-1365,-2 83-5461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15T14:57:23.636"/>
    </inkml:context>
    <inkml:brush xml:id="br0">
      <inkml:brushProperty name="width" value="0.025" units="cm"/>
      <inkml:brushProperty name="height" value="0.025" units="cm"/>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10/19/2022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968116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23455478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jpg"/><Relationship Id="rId7" Type="http://schemas.openxmlformats.org/officeDocument/2006/relationships/hyperlink" Target="https://creativecommons.org/licenses/by-nc/3.0/" TargetMode="External"/><Relationship Id="rId2" Type="http://schemas.openxmlformats.org/officeDocument/2006/relationships/image" Target="../media/image15.jpg"/><Relationship Id="rId1" Type="http://schemas.openxmlformats.org/officeDocument/2006/relationships/slideLayout" Target="../slideLayouts/slideLayout9.xml"/><Relationship Id="rId6" Type="http://schemas.openxmlformats.org/officeDocument/2006/relationships/hyperlink" Target="https://www.pngall.com/aerobic-png" TargetMode="External"/><Relationship Id="rId5" Type="http://schemas.openxmlformats.org/officeDocument/2006/relationships/image" Target="../media/image18.png"/><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20.jpg"/><Relationship Id="rId17"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diagramColors" Target="../diagrams/colors2.xml"/><Relationship Id="rId1" Type="http://schemas.openxmlformats.org/officeDocument/2006/relationships/slideLayout" Target="../slideLayouts/slideLayout17.xml"/><Relationship Id="rId6" Type="http://schemas.openxmlformats.org/officeDocument/2006/relationships/diagramColors" Target="../diagrams/colors1.xml"/><Relationship Id="rId11" Type="http://schemas.openxmlformats.org/officeDocument/2006/relationships/image" Target="../media/image50.png"/><Relationship Id="rId5" Type="http://schemas.openxmlformats.org/officeDocument/2006/relationships/diagramQuickStyle" Target="../diagrams/quickStyle1.xml"/><Relationship Id="rId15" Type="http://schemas.openxmlformats.org/officeDocument/2006/relationships/diagramQuickStyle" Target="../diagrams/quickStyle2.xml"/><Relationship Id="rId10" Type="http://schemas.openxmlformats.org/officeDocument/2006/relationships/customXml" Target="../ink/ink2.xml"/><Relationship Id="rId4" Type="http://schemas.openxmlformats.org/officeDocument/2006/relationships/diagramLayout" Target="../diagrams/layout1.xml"/><Relationship Id="rId9" Type="http://schemas.openxmlformats.org/officeDocument/2006/relationships/image" Target="../media/image60.png"/><Relationship Id="rId1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training.seer.cancer.gov/anatomy/respiratory/passages/larynx.html" TargetMode="External"/><Relationship Id="rId3" Type="http://schemas.openxmlformats.org/officeDocument/2006/relationships/hyperlink" Target="https://books.google.co.uk/books?hl=en&amp;lr=&amp;id=5EhuEAAAQBAJ&amp;oi=fnd&amp;pg=PP1&amp;dq=anatomy+and+physiology+respiratory+system&amp;ots=QbPavkN4eS&amp;sig=2iDpXqYwkwImt6t8VgOe04DPCW0&amp;redir_esc=y#v=onepage&amp;q=anatomy%20and%20physiology%20respiratory%20system&amp;f=false" TargetMode="External"/><Relationship Id="rId7" Type="http://schemas.openxmlformats.org/officeDocument/2006/relationships/hyperlink" Target="https://training.seer.cancer.gov/anatomy/respiratory/passages/"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hyperlink" Target="https://books.google.co.uk/books?hl=en&amp;lr=&amp;id=NfDuCAAAQBAJ&amp;oi=fnd&amp;pg=PA3&amp;dq=functions+of+the+respiratory+system&amp;ots=5xBZiajSTG&amp;sig=JQC2OC7Ep-TAsuaRwZNQ2aOroYk#v=onepage&amp;q=functions%20of%20the%20respiratory%20system&amp;f=false" TargetMode="External"/><Relationship Id="rId5" Type="http://schemas.openxmlformats.org/officeDocument/2006/relationships/hyperlink" Target="https://doctorlib.info/anatomy/ross-wilson-anatomy-physiology-health-illness/10.html" TargetMode="External"/><Relationship Id="rId4" Type="http://schemas.openxmlformats.org/officeDocument/2006/relationships/hyperlink" Target="https://www.cdc.gov/cancer/lung/basic_info/symptoms.ht" TargetMode="External"/><Relationship Id="rId9" Type="http://schemas.openxmlformats.org/officeDocument/2006/relationships/hyperlink" Target="https://training.seer.cancer.gov/anatomy/respiratory/passages/pharynx.html"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who.int/news-room/fact-sheets/detail/cance" TargetMode="External"/><Relationship Id="rId3" Type="http://schemas.openxmlformats.org/officeDocument/2006/relationships/hyperlink" Target="https://www.nhs.uk/conditions/lung-cancer/" TargetMode="External"/><Relationship Id="rId7" Type="http://schemas.openxmlformats.org/officeDocument/2006/relationships/hyperlink" Target="https://www.google.co.uk/books/edition/Ross_Wilson_Anatomy_and_Physiology_in_He/9w5kDwAAQBAJ?hl=en&amp;gbpv=1&amp;dq=Ross+and+Wilson+Anatomy+and+Physiology+in+Health+and+Illness+12th+Edition&amp;printsec=frontcover"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www.google.co.uk/books/edition/Anatomy_and_Physiology_for_Nurses_at_a_G/YI95BgAAQBAJ?hl=en&amp;gbpv=1&amp;dq=Peat" TargetMode="External"/><Relationship Id="rId5" Type="http://schemas.openxmlformats.org/officeDocument/2006/relationships/hyperlink" Target="https://www.england.nhs.uk/ourwork/clinical-policy/respiratory-disease/" TargetMode="External"/><Relationship Id="rId4" Type="http://schemas.openxmlformats.org/officeDocument/2006/relationships/hyperlink" Target="https://www.nhs.uk/conditions/lung-cancer/cau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title"/>
          </p:nvPr>
        </p:nvSpPr>
        <p:spPr>
          <a:xfrm>
            <a:off x="1748028" y="1048459"/>
            <a:ext cx="8695944" cy="1325880"/>
          </a:xfrm>
        </p:spPr>
        <p:txBody>
          <a:bodyPr anchor="ctr">
            <a:normAutofit/>
          </a:bodyPr>
          <a:lstStyle/>
          <a:p>
            <a:r>
              <a:rPr lang="en-US" dirty="0"/>
              <a:t>Individual Academic Poster on Respiratory System </a:t>
            </a:r>
          </a:p>
        </p:txBody>
      </p:sp>
      <p:sp>
        <p:nvSpPr>
          <p:cNvPr id="3" name="Subtitle 2">
            <a:extLst>
              <a:ext uri="{FF2B5EF4-FFF2-40B4-BE49-F238E27FC236}">
                <a16:creationId xmlns:a16="http://schemas.microsoft.com/office/drawing/2014/main" id="{626260E8-21BF-1371-4767-5E86248A7A7B}"/>
              </a:ext>
            </a:extLst>
          </p:cNvPr>
          <p:cNvSpPr>
            <a:spLocks noGrp="1"/>
          </p:cNvSpPr>
          <p:nvPr>
            <p:ph idx="1"/>
          </p:nvPr>
        </p:nvSpPr>
        <p:spPr>
          <a:xfrm>
            <a:off x="1875412" y="2542478"/>
            <a:ext cx="8695944" cy="1516566"/>
          </a:xfrm>
        </p:spPr>
        <p:txBody>
          <a:bodyPr>
            <a:noAutofit/>
          </a:bodyPr>
          <a:lstStyle/>
          <a:p>
            <a:r>
              <a:rPr lang="en-US" sz="1100" b="1" dirty="0">
                <a:latin typeface="Arial" panose="020B0604020202020204" pitchFamily="34" charset="0"/>
                <a:cs typeface="Arial" panose="020B0604020202020204" pitchFamily="34" charset="0"/>
              </a:rPr>
              <a:t>Tuty Jallow </a:t>
            </a:r>
            <a:r>
              <a:rPr lang="en-US" sz="1100" b="1" dirty="0" err="1">
                <a:latin typeface="Arial" panose="020B0604020202020204" pitchFamily="34" charset="0"/>
                <a:cs typeface="Arial" panose="020B0604020202020204" pitchFamily="34" charset="0"/>
              </a:rPr>
              <a:t>Sarr</a:t>
            </a:r>
            <a:r>
              <a:rPr lang="en-US" sz="1100" b="1" dirty="0">
                <a:latin typeface="Arial" panose="020B0604020202020204" pitchFamily="34" charset="0"/>
                <a:cs typeface="Arial" panose="020B0604020202020204" pitchFamily="34" charset="0"/>
              </a:rPr>
              <a:t>: Student  2027118: Student Number</a:t>
            </a:r>
          </a:p>
          <a:p>
            <a:r>
              <a:rPr lang="en-US" sz="1100" b="1" dirty="0">
                <a:latin typeface="Arial" panose="020B0604020202020204" pitchFamily="34" charset="0"/>
                <a:cs typeface="Arial" panose="020B0604020202020204" pitchFamily="34" charset="0"/>
              </a:rPr>
              <a:t>Introduction to Physiology: Module </a:t>
            </a:r>
          </a:p>
          <a:p>
            <a:pPr marL="6350" marR="67945" indent="-6350" algn="ctr">
              <a:lnSpc>
                <a:spcPct val="150000"/>
              </a:lnSpc>
              <a:spcAft>
                <a:spcPts val="5"/>
              </a:spcAft>
            </a:pPr>
            <a:r>
              <a:rPr lang="en-US" sz="1100" b="1" dirty="0">
                <a:latin typeface="Arial" panose="020B0604020202020204" pitchFamily="34" charset="0"/>
                <a:cs typeface="Arial" panose="020B0604020202020204" pitchFamily="34" charset="0"/>
              </a:rPr>
              <a:t>Module Code:</a:t>
            </a:r>
            <a:r>
              <a:rPr lang="en-GB" sz="1100" b="1" dirty="0">
                <a:solidFill>
                  <a:schemeClr val="tx1"/>
                </a:solidFill>
                <a:effectLst/>
                <a:latin typeface="Arial" panose="020B0604020202020204" pitchFamily="34" charset="0"/>
                <a:ea typeface="Arial" panose="020B0604020202020204" pitchFamily="34" charset="0"/>
                <a:cs typeface="Arial" panose="020B0604020202020204" pitchFamily="34" charset="0"/>
              </a:rPr>
              <a:t>: BMHP 5003_BIRM</a:t>
            </a:r>
          </a:p>
          <a:p>
            <a:pPr marL="6350" marR="67945" indent="-6350" algn="ctr">
              <a:lnSpc>
                <a:spcPct val="150000"/>
              </a:lnSpc>
              <a:spcAft>
                <a:spcPts val="5"/>
              </a:spcAft>
            </a:pPr>
            <a:r>
              <a:rPr lang="en-GB" sz="1100" b="1" dirty="0">
                <a:solidFill>
                  <a:schemeClr val="tx1"/>
                </a:solidFill>
                <a:effectLst/>
                <a:latin typeface="Arial" panose="020B0604020202020204" pitchFamily="34" charset="0"/>
                <a:ea typeface="Arial" panose="020B0604020202020204" pitchFamily="34" charset="0"/>
                <a:cs typeface="Arial" panose="020B0604020202020204" pitchFamily="34" charset="0"/>
              </a:rPr>
              <a:t>Lecturer:  Rachael Rivers</a:t>
            </a:r>
          </a:p>
          <a:p>
            <a:r>
              <a:rPr lang="en-US" sz="1100" b="1" dirty="0">
                <a:latin typeface="Arial" panose="020B0604020202020204" pitchFamily="34" charset="0"/>
                <a:cs typeface="Arial" panose="020B0604020202020204" pitchFamily="34" charset="0"/>
              </a:rPr>
              <a:t> </a:t>
            </a:r>
          </a:p>
          <a:p>
            <a:endParaRPr lang="en-US" sz="1100" b="1" dirty="0">
              <a:latin typeface="Arial" panose="020B0604020202020204" pitchFamily="34" charset="0"/>
              <a:cs typeface="Arial" panose="020B0604020202020204" pitchFamily="34" charset="0"/>
            </a:endParaRPr>
          </a:p>
          <a:p>
            <a:endParaRPr lang="en-US" sz="1100" b="1" dirty="0">
              <a:latin typeface="Arial" panose="020B0604020202020204" pitchFamily="34" charset="0"/>
              <a:cs typeface="Arial" panose="020B0604020202020204" pitchFamily="34" charset="0"/>
            </a:endParaRPr>
          </a:p>
        </p:txBody>
      </p:sp>
      <p:sp>
        <p:nvSpPr>
          <p:cNvPr id="8" name="Footer Placeholder 3">
            <a:extLst>
              <a:ext uri="{FF2B5EF4-FFF2-40B4-BE49-F238E27FC236}">
                <a16:creationId xmlns:a16="http://schemas.microsoft.com/office/drawing/2014/main" id="{913144DE-F368-446C-3A28-205CD8AB751F}"/>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10" name="Slide Number Placeholder 4">
            <a:extLst>
              <a:ext uri="{FF2B5EF4-FFF2-40B4-BE49-F238E27FC236}">
                <a16:creationId xmlns:a16="http://schemas.microsoft.com/office/drawing/2014/main" id="{4B75E042-F3B3-F2D4-3DFA-8DB7433BC049}"/>
              </a:ext>
            </a:extLst>
          </p:cNvPr>
          <p:cNvSpPr>
            <a:spLocks noGrp="1"/>
          </p:cNvSpPr>
          <p:nvPr>
            <p:ph type="sldNum" sz="quarter" idx="11"/>
          </p:nvPr>
        </p:nvSpPr>
        <p:spPr>
          <a:xfrm>
            <a:off x="9208008" y="6356350"/>
            <a:ext cx="2743200" cy="365125"/>
          </a:xfrm>
        </p:spPr>
        <p:txBody>
          <a:bodyPr/>
          <a:lstStyle/>
          <a:p>
            <a:pPr>
              <a:spcAft>
                <a:spcPts val="600"/>
              </a:spcAft>
            </a:pPr>
            <a:fld id="{294A09A9-5501-47C1-A89A-A340965A2BE2}" type="slidenum">
              <a:rPr lang="en-US" smtClean="0"/>
              <a:pPr>
                <a:spcAft>
                  <a:spcPts val="600"/>
                </a:spcAft>
              </a:pPr>
              <a:t>1</a:t>
            </a:fld>
            <a:endParaRPr lang="en-US"/>
          </a:p>
        </p:txBody>
      </p:sp>
      <p:sp>
        <p:nvSpPr>
          <p:cNvPr id="5" name="TextBox 4">
            <a:extLst>
              <a:ext uri="{FF2B5EF4-FFF2-40B4-BE49-F238E27FC236}">
                <a16:creationId xmlns:a16="http://schemas.microsoft.com/office/drawing/2014/main" id="{DAE24D01-F62B-7673-EC59-ED2DB170F826}"/>
              </a:ext>
            </a:extLst>
          </p:cNvPr>
          <p:cNvSpPr txBox="1"/>
          <p:nvPr/>
        </p:nvSpPr>
        <p:spPr>
          <a:xfrm>
            <a:off x="1875412" y="4315522"/>
            <a:ext cx="8823328" cy="756297"/>
          </a:xfrm>
          <a:prstGeom prst="rect">
            <a:avLst/>
          </a:prstGeom>
          <a:noFill/>
        </p:spPr>
        <p:txBody>
          <a:bodyPr wrap="square">
            <a:spAutoFit/>
          </a:bodyPr>
          <a:lstStyle/>
          <a:p>
            <a:pPr marL="6350" marR="67945" indent="-6350" algn="l">
              <a:lnSpc>
                <a:spcPct val="150000"/>
              </a:lnSpc>
              <a:spcAft>
                <a:spcPts val="5"/>
              </a:spcAft>
            </a:pPr>
            <a:r>
              <a:rPr lang="en-GB" sz="1000" b="1" dirty="0">
                <a:solidFill>
                  <a:srgbClr val="000000"/>
                </a:solidFill>
                <a:effectLst/>
                <a:latin typeface="Arial" panose="020B0604020202020204" pitchFamily="34" charset="0"/>
                <a:ea typeface="Arial" panose="020B0604020202020204" pitchFamily="34" charset="0"/>
              </a:rPr>
              <a:t>This presentation will demonstrate an understanding of the relationship between Anatomy and Physiology of the human body. It will give an overview of Respiratory System (RS) functions; the different organs/parts; how these organs/parts work concurrently together and how the system could be affected by a potential disease and how the disease could be avoided or treated.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4002119" y="-110556"/>
            <a:ext cx="3473129" cy="683859"/>
          </a:xfrm>
        </p:spPr>
        <p:txBody>
          <a:bodyPr>
            <a:normAutofit/>
          </a:bodyPr>
          <a:lstStyle/>
          <a:p>
            <a:pPr algn="l"/>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do you Know About the Physiology of the Respiratory System RS</a:t>
            </a:r>
          </a:p>
        </p:txBody>
      </p:sp>
      <p:sp>
        <p:nvSpPr>
          <p:cNvPr id="5" name="Slide Number Placeholder 4">
            <a:extLst>
              <a:ext uri="{FF2B5EF4-FFF2-40B4-BE49-F238E27FC236}">
                <a16:creationId xmlns:a16="http://schemas.microsoft.com/office/drawing/2014/main" id="{CC753343-82B8-838D-9717-1489C689634C}"/>
              </a:ext>
            </a:extLst>
          </p:cNvPr>
          <p:cNvSpPr>
            <a:spLocks noGrp="1"/>
          </p:cNvSpPr>
          <p:nvPr>
            <p:ph type="sldNum" sz="quarter" idx="11"/>
          </p:nvPr>
        </p:nvSpPr>
        <p:spPr>
          <a:xfrm>
            <a:off x="8583873" y="6381340"/>
            <a:ext cx="2670383" cy="377466"/>
          </a:xfrm>
        </p:spPr>
        <p:txBody>
          <a:bodyPr/>
          <a:lstStyle/>
          <a:p>
            <a:fld id="{294A09A9-5501-47C1-A89A-A340965A2BE2}" type="slidenum">
              <a:rPr lang="en-US" smtClean="0"/>
              <a:pPr/>
              <a:t>2</a:t>
            </a:fld>
            <a:endParaRPr lang="en-US" dirty="0"/>
          </a:p>
        </p:txBody>
      </p:sp>
      <p:pic>
        <p:nvPicPr>
          <p:cNvPr id="9" name="Picture Placeholder 8" descr="Diagram&#10;&#10;Description automatically generated">
            <a:extLst>
              <a:ext uri="{FF2B5EF4-FFF2-40B4-BE49-F238E27FC236}">
                <a16:creationId xmlns:a16="http://schemas.microsoft.com/office/drawing/2014/main" id="{D08F0805-F852-5BD1-16B1-7C53285CF2C5}"/>
              </a:ext>
            </a:extLst>
          </p:cNvPr>
          <p:cNvPicPr>
            <a:picLocks noGrp="1" noChangeAspect="1"/>
          </p:cNvPicPr>
          <p:nvPr>
            <p:ph type="pic" sz="quarter" idx="12"/>
          </p:nvPr>
        </p:nvPicPr>
        <p:blipFill>
          <a:blip r:embed="rId2"/>
          <a:srcRect l="2687" r="2687"/>
          <a:stretch>
            <a:fillRect/>
          </a:stretch>
        </p:blipFill>
        <p:spPr>
          <a:xfrm>
            <a:off x="3845790" y="669251"/>
            <a:ext cx="1537222" cy="1537222"/>
          </a:xfrm>
          <a:solidFill>
            <a:schemeClr val="accent3">
              <a:lumMod val="20000"/>
              <a:lumOff val="80000"/>
            </a:schemeClr>
          </a:solidFill>
        </p:spPr>
      </p:pic>
      <p:pic>
        <p:nvPicPr>
          <p:cNvPr id="23" name="Picture Placeholder 22" descr="Diagram&#10;&#10;Description automatically generated">
            <a:extLst>
              <a:ext uri="{FF2B5EF4-FFF2-40B4-BE49-F238E27FC236}">
                <a16:creationId xmlns:a16="http://schemas.microsoft.com/office/drawing/2014/main" id="{36A606D0-1DDB-7B37-2242-8BCBCBFFEEAE}"/>
              </a:ext>
            </a:extLst>
          </p:cNvPr>
          <p:cNvPicPr>
            <a:picLocks noGrp="1" noChangeAspect="1"/>
          </p:cNvPicPr>
          <p:nvPr>
            <p:ph type="pic" sz="quarter" idx="17"/>
          </p:nvPr>
        </p:nvPicPr>
        <p:blipFill>
          <a:blip r:embed="rId3"/>
          <a:srcRect l="2558" r="2558"/>
          <a:stretch>
            <a:fillRect/>
          </a:stretch>
        </p:blipFill>
        <p:spPr>
          <a:xfrm>
            <a:off x="8585444" y="1841567"/>
            <a:ext cx="1199612" cy="1200538"/>
          </a:xfrm>
        </p:spPr>
      </p:pic>
      <p:sp>
        <p:nvSpPr>
          <p:cNvPr id="46" name="TextBox 45">
            <a:extLst>
              <a:ext uri="{FF2B5EF4-FFF2-40B4-BE49-F238E27FC236}">
                <a16:creationId xmlns:a16="http://schemas.microsoft.com/office/drawing/2014/main" id="{6DB4130E-6BA9-D156-4188-EFA7E83BB509}"/>
              </a:ext>
            </a:extLst>
          </p:cNvPr>
          <p:cNvSpPr txBox="1"/>
          <p:nvPr/>
        </p:nvSpPr>
        <p:spPr>
          <a:xfrm>
            <a:off x="-3540" y="-12144"/>
            <a:ext cx="3599141" cy="1631216"/>
          </a:xfrm>
          <a:prstGeom prst="rect">
            <a:avLst/>
          </a:prstGeom>
          <a:noFill/>
        </p:spPr>
        <p:txBody>
          <a:bodyPr wrap="square" rtlCol="0">
            <a:spAutoFit/>
          </a:bodyPr>
          <a:lstStyle/>
          <a:p>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1: The term “Anatomy “and “Physiology” - are both branches of science, which work concurrently like a network that create the human systems. Anatomy  deals  with the bodily organs/parts  – such as nose, mouth, Lungs, ribs; whilst, Physiology is the way in which these organs/parts of the body functions interdependently forming a network (Beachy, 2022; </a:t>
            </a:r>
            <a:r>
              <a:rPr lang="en-GB" sz="1000" b="1" dirty="0" err="1">
                <a:latin typeface="Arial" panose="020B0604020202020204" pitchFamily="34" charset="0"/>
                <a:cs typeface="Arial" panose="020B0604020202020204" pitchFamily="34" charset="0"/>
              </a:rPr>
              <a:t>Peate</a:t>
            </a:r>
            <a:r>
              <a:rPr lang="en-GB" sz="1000" b="1" dirty="0">
                <a:latin typeface="Arial" panose="020B0604020202020204" pitchFamily="34" charset="0"/>
                <a:cs typeface="Arial" panose="020B0604020202020204" pitchFamily="34" charset="0"/>
              </a:rPr>
              <a:t> and Nair, 2015; Waugh and Grant, 2018). </a:t>
            </a:r>
          </a:p>
          <a:p>
            <a:endParaRPr lang="en-GB" sz="10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56740502-8CC7-A09E-A3CA-BD86935D2E76}"/>
              </a:ext>
            </a:extLst>
          </p:cNvPr>
          <p:cNvSpPr txBox="1"/>
          <p:nvPr/>
        </p:nvSpPr>
        <p:spPr>
          <a:xfrm>
            <a:off x="5774255" y="580897"/>
            <a:ext cx="4142291" cy="147732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2:: Anatomy of the RS – parts, muscles, tissues, blood,  and bones; divided into two tracks  (upper and lower) (Beachey,2022).</a:t>
            </a:r>
          </a:p>
          <a:p>
            <a:r>
              <a:rPr lang="en-GB" sz="1000" b="1" dirty="0">
                <a:latin typeface="Arial" panose="020B0604020202020204" pitchFamily="34" charset="0"/>
                <a:cs typeface="Arial" panose="020B0604020202020204" pitchFamily="34" charset="0"/>
              </a:rPr>
              <a:t> Functions:  gas exchange - absorb air from the atmosphere in (oxygen)  and out (carbon dioxide)  of the lungs; removes destructive panicles from the air we absorb to protect the body from diseases; neutralises the air temperature to that of the body temperature and nourishes it through breathing mechanism;  enables smelling and talking through the sinuses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Waugh and Grant, 2018; Ross and Wilson, 2015).</a:t>
            </a:r>
          </a:p>
        </p:txBody>
      </p:sp>
      <p:sp>
        <p:nvSpPr>
          <p:cNvPr id="74" name="TextBox 73">
            <a:extLst>
              <a:ext uri="{FF2B5EF4-FFF2-40B4-BE49-F238E27FC236}">
                <a16:creationId xmlns:a16="http://schemas.microsoft.com/office/drawing/2014/main" id="{BED870DC-A7F9-B80C-CA11-EAED9F714486}"/>
              </a:ext>
            </a:extLst>
          </p:cNvPr>
          <p:cNvSpPr txBox="1"/>
          <p:nvPr/>
        </p:nvSpPr>
        <p:spPr>
          <a:xfrm>
            <a:off x="22543" y="1399491"/>
            <a:ext cx="3184114" cy="2862322"/>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3: The RS is like a machine, - it autonomically sends signals to the brain, lung, and diaphragm (nervous system) to get the   organs prepared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The air is breathed in through the nostrils and enters the nasal cavity. The cilia releases lysozymes to filter the dirt from air (dust, pollen, and bacteria). The air circulates for a bit to get warm and moist; it passes through the pharynx/throat (dual function – respiratory and digestive, separates the oesophagus and the larynx); the epiglottis closes off the nasopharynx to avoid food/water going the wrong way and opens it to  allow air through the lyrics/voice box; air makes its way into the larynx and then continues down the trachea/windpipe (supported by cartilage rings for protection)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National Cancer Institute, 2019; Doctorlib.info, 2015)</a:t>
            </a:r>
          </a:p>
        </p:txBody>
      </p:sp>
      <p:cxnSp>
        <p:nvCxnSpPr>
          <p:cNvPr id="79" name="Straight Arrow Connector 78">
            <a:extLst>
              <a:ext uri="{FF2B5EF4-FFF2-40B4-BE49-F238E27FC236}">
                <a16:creationId xmlns:a16="http://schemas.microsoft.com/office/drawing/2014/main" id="{13AF8B56-0B65-7870-0AEC-3E037C8A1BDC}"/>
              </a:ext>
            </a:extLst>
          </p:cNvPr>
          <p:cNvCxnSpPr>
            <a:cxnSpLocks/>
          </p:cNvCxnSpPr>
          <p:nvPr/>
        </p:nvCxnSpPr>
        <p:spPr>
          <a:xfrm>
            <a:off x="3736607" y="681455"/>
            <a:ext cx="632467" cy="270904"/>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82" name="Straight Arrow Connector 81">
            <a:extLst>
              <a:ext uri="{FF2B5EF4-FFF2-40B4-BE49-F238E27FC236}">
                <a16:creationId xmlns:a16="http://schemas.microsoft.com/office/drawing/2014/main" id="{B537EE43-2EBE-FE18-8F40-62AB5AAE73FF}"/>
              </a:ext>
            </a:extLst>
          </p:cNvPr>
          <p:cNvCxnSpPr/>
          <p:nvPr/>
        </p:nvCxnSpPr>
        <p:spPr>
          <a:xfrm flipH="1">
            <a:off x="4760317" y="797047"/>
            <a:ext cx="917987" cy="222193"/>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cxnSp>
        <p:nvCxnSpPr>
          <p:cNvPr id="84" name="Straight Arrow Connector 83">
            <a:extLst>
              <a:ext uri="{FF2B5EF4-FFF2-40B4-BE49-F238E27FC236}">
                <a16:creationId xmlns:a16="http://schemas.microsoft.com/office/drawing/2014/main" id="{5CFBB61F-379A-32FE-4368-98A572D94EEF}"/>
              </a:ext>
            </a:extLst>
          </p:cNvPr>
          <p:cNvCxnSpPr>
            <a:cxnSpLocks/>
          </p:cNvCxnSpPr>
          <p:nvPr/>
        </p:nvCxnSpPr>
        <p:spPr>
          <a:xfrm flipV="1">
            <a:off x="2963900" y="1048307"/>
            <a:ext cx="809982" cy="5984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93" name="Picture Placeholder 92">
            <a:extLst>
              <a:ext uri="{FF2B5EF4-FFF2-40B4-BE49-F238E27FC236}">
                <a16:creationId xmlns:a16="http://schemas.microsoft.com/office/drawing/2014/main" id="{12B1854D-BAC8-068B-E2C6-080D1FA9A30A}"/>
              </a:ext>
            </a:extLst>
          </p:cNvPr>
          <p:cNvPicPr>
            <a:picLocks noGrp="1" noChangeAspect="1"/>
          </p:cNvPicPr>
          <p:nvPr>
            <p:ph type="pic" sz="quarter" idx="28"/>
          </p:nvPr>
        </p:nvPicPr>
        <p:blipFill>
          <a:blip r:embed="rId4"/>
          <a:srcRect l="19022" r="19022"/>
          <a:stretch>
            <a:fillRect/>
          </a:stretch>
        </p:blipFill>
        <p:spPr>
          <a:xfrm>
            <a:off x="9895631" y="2588392"/>
            <a:ext cx="1160392" cy="1161288"/>
          </a:xfrm>
          <a:prstGeom prst="rect">
            <a:avLst/>
          </a:prstGeom>
        </p:spPr>
      </p:pic>
      <p:sp>
        <p:nvSpPr>
          <p:cNvPr id="94" name="TextBox 93">
            <a:extLst>
              <a:ext uri="{FF2B5EF4-FFF2-40B4-BE49-F238E27FC236}">
                <a16:creationId xmlns:a16="http://schemas.microsoft.com/office/drawing/2014/main" id="{9BD6C538-2D2D-EEC4-8A97-020F6CFC42DF}"/>
              </a:ext>
            </a:extLst>
          </p:cNvPr>
          <p:cNvSpPr txBox="1"/>
          <p:nvPr/>
        </p:nvSpPr>
        <p:spPr>
          <a:xfrm>
            <a:off x="3361742" y="2234202"/>
            <a:ext cx="4718360" cy="2400657"/>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4: The process continues down the trachea and  splits into two main bronchi (primary) from the Carina, leading to the left and right lungs; bronchi  further divides into conducting  bronchus, then respiratory bronchus -  (like a tree branches) and terminal bronchus or alveolus ending with tiny air sacs/alveoli where gas exchange happens; air makes its way into both lungs, the muscle (intercostal) receptors in between the ribs and the diaphragm increase and decrease in diameter as you breath in and out to neutralise the air – (protects the lungs and body); oxygen goes alveoli which is  covered with red blood cells;  oxygen enters the capillaries (blood vessels) via the pulmonary bronchioles, it diffuses into the blood via  pulmonary  arteries up to the heart by the blood vessels  and to the rest of the body via the pulmonary vain; the carbon dioxide that  diffuses out from the deoxygenated blood from the heart  is breath out  (</a:t>
            </a:r>
            <a:r>
              <a:rPr lang="en-GB" sz="1000" b="1" dirty="0" err="1">
                <a:latin typeface="Arial" panose="020B0604020202020204" pitchFamily="34" charset="0"/>
                <a:cs typeface="Arial" panose="020B0604020202020204" pitchFamily="34" charset="0"/>
              </a:rPr>
              <a:t>Beachey</a:t>
            </a:r>
            <a:r>
              <a:rPr lang="en-GB" sz="1000" b="1" dirty="0">
                <a:latin typeface="Arial" panose="020B0604020202020204" pitchFamily="34" charset="0"/>
                <a:cs typeface="Arial" panose="020B0604020202020204" pitchFamily="34" charset="0"/>
              </a:rPr>
              <a:t>, 2022; Johnson and Hsia, 200;6 National Cancer Institute, 2019; Ross and Wilson, 2015). </a:t>
            </a:r>
          </a:p>
        </p:txBody>
      </p:sp>
      <p:pic>
        <p:nvPicPr>
          <p:cNvPr id="120" name="Picture Placeholder 119" descr="A picture containing person, tennis, person, racket&#10;&#10;Description automatically generated">
            <a:extLst>
              <a:ext uri="{FF2B5EF4-FFF2-40B4-BE49-F238E27FC236}">
                <a16:creationId xmlns:a16="http://schemas.microsoft.com/office/drawing/2014/main" id="{34AD7AEC-EFE2-CFE5-8CFB-C6FD46EABCB0}"/>
              </a:ext>
            </a:extLst>
          </p:cNvPr>
          <p:cNvPicPr>
            <a:picLocks noGrp="1" noChangeAspect="1"/>
          </p:cNvPicPr>
          <p:nvPr>
            <p:ph type="pic" sz="quarter" idx="27"/>
          </p:nvPr>
        </p:nvPicPr>
        <p:blipFill>
          <a:blip r:embed="rId5">
            <a:extLst>
              <a:ext uri="{837473B0-CC2E-450A-ABE3-18F120FF3D39}">
                <a1611:picAttrSrcUrl xmlns:a1611="http://schemas.microsoft.com/office/drawing/2016/11/main" r:id="rId6"/>
              </a:ext>
            </a:extLst>
          </a:blip>
          <a:srcRect t="16293" b="16293"/>
          <a:stretch>
            <a:fillRect/>
          </a:stretch>
        </p:blipFill>
        <p:spPr>
          <a:xfrm>
            <a:off x="10187741" y="439391"/>
            <a:ext cx="1736565" cy="1538843"/>
          </a:xfrm>
        </p:spPr>
      </p:pic>
      <p:cxnSp>
        <p:nvCxnSpPr>
          <p:cNvPr id="105" name="Straight Arrow Connector 104">
            <a:extLst>
              <a:ext uri="{FF2B5EF4-FFF2-40B4-BE49-F238E27FC236}">
                <a16:creationId xmlns:a16="http://schemas.microsoft.com/office/drawing/2014/main" id="{C679EA61-E269-2977-8C23-967335A8EED9}"/>
              </a:ext>
            </a:extLst>
          </p:cNvPr>
          <p:cNvCxnSpPr>
            <a:cxnSpLocks/>
          </p:cNvCxnSpPr>
          <p:nvPr/>
        </p:nvCxnSpPr>
        <p:spPr>
          <a:xfrm flipH="1" flipV="1">
            <a:off x="3973224" y="1599087"/>
            <a:ext cx="355590" cy="745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D95084C-CA70-643D-58DC-B251E09B3498}"/>
              </a:ext>
            </a:extLst>
          </p:cNvPr>
          <p:cNvCxnSpPr>
            <a:cxnSpLocks/>
          </p:cNvCxnSpPr>
          <p:nvPr/>
        </p:nvCxnSpPr>
        <p:spPr>
          <a:xfrm flipV="1">
            <a:off x="1654385" y="3977025"/>
            <a:ext cx="2082222" cy="833811"/>
          </a:xfrm>
          <a:prstGeom prst="line">
            <a:avLst/>
          </a:prstGeom>
        </p:spPr>
        <p:style>
          <a:lnRef idx="3">
            <a:schemeClr val="accent3"/>
          </a:lnRef>
          <a:fillRef idx="0">
            <a:schemeClr val="accent3"/>
          </a:fillRef>
          <a:effectRef idx="2">
            <a:schemeClr val="accent3"/>
          </a:effectRef>
          <a:fontRef idx="minor">
            <a:schemeClr val="tx1"/>
          </a:fontRef>
        </p:style>
      </p:cxnSp>
      <p:cxnSp>
        <p:nvCxnSpPr>
          <p:cNvPr id="111" name="Straight Arrow Connector 110">
            <a:extLst>
              <a:ext uri="{FF2B5EF4-FFF2-40B4-BE49-F238E27FC236}">
                <a16:creationId xmlns:a16="http://schemas.microsoft.com/office/drawing/2014/main" id="{5C2F98C4-9A27-0C7B-2DCD-AF0CA5978318}"/>
              </a:ext>
            </a:extLst>
          </p:cNvPr>
          <p:cNvCxnSpPr>
            <a:cxnSpLocks/>
          </p:cNvCxnSpPr>
          <p:nvPr/>
        </p:nvCxnSpPr>
        <p:spPr>
          <a:xfrm flipH="1">
            <a:off x="7576120" y="2295457"/>
            <a:ext cx="1513306" cy="397883"/>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15" name="TextBox 114">
            <a:extLst>
              <a:ext uri="{FF2B5EF4-FFF2-40B4-BE49-F238E27FC236}">
                <a16:creationId xmlns:a16="http://schemas.microsoft.com/office/drawing/2014/main" id="{2E16B8A2-1F8B-EE64-9CDA-43414E905C4A}"/>
              </a:ext>
            </a:extLst>
          </p:cNvPr>
          <p:cNvSpPr txBox="1"/>
          <p:nvPr/>
        </p:nvSpPr>
        <p:spPr>
          <a:xfrm>
            <a:off x="2466109" y="4612918"/>
            <a:ext cx="5870297" cy="1631216"/>
          </a:xfrm>
          <a:prstGeom prst="rect">
            <a:avLst/>
          </a:prstGeom>
          <a:noFill/>
        </p:spPr>
        <p:txBody>
          <a:bodyPr wrap="square">
            <a:spAutoFit/>
          </a:bodyPr>
          <a:lstStyle/>
          <a:p>
            <a:r>
              <a:rPr lang="en-GB" sz="1000" b="1" dirty="0">
                <a:latin typeface="Arial" panose="020B0604020202020204" pitchFamily="34" charset="0"/>
                <a:cs typeface="Arial" panose="020B0604020202020204" pitchFamily="34" charset="0"/>
              </a:rPr>
              <a:t>5: Diseases Third biggest killer in England is respiratory diseases (NHS Choices, 2019). The absorbed air is so full of toxic elements such as carcinogenic/cancer-producing properties from tobacco fumes (greatest lung cancer hazard), carbon emission gas, bacteria, pollen. This will inflame the lung cells causing it to develop tumour leading to lung cancer. Unhealthy diet, alcohol use and   physical inactivity can also cause  lung cell tumour (NHS Choices, 2019; NHS, 2019).</a:t>
            </a:r>
          </a:p>
          <a:p>
            <a:r>
              <a:rPr lang="en-GB" sz="1000" b="1" dirty="0">
                <a:latin typeface="Arial" panose="020B0604020202020204" pitchFamily="34" charset="0"/>
                <a:cs typeface="Arial" panose="020B0604020202020204" pitchFamily="34" charset="0"/>
              </a:rPr>
              <a:t>Symptoms: not visible initially, coughing for more than two to three weeks. </a:t>
            </a:r>
          </a:p>
          <a:p>
            <a:r>
              <a:rPr lang="en-GB" sz="1000" b="1" dirty="0">
                <a:latin typeface="Arial" panose="020B0604020202020204" pitchFamily="34" charset="0"/>
                <a:cs typeface="Arial" panose="020B0604020202020204" pitchFamily="34" charset="0"/>
              </a:rPr>
              <a:t>Persistent cough that gets worsen; infection of the chest that keeps coming back; observed blood in your phlegm/mucus; short breath weight lost (CDC, 2021; NHS, 2019; NHS Choices, 2019).</a:t>
            </a:r>
          </a:p>
        </p:txBody>
      </p:sp>
      <p:cxnSp>
        <p:nvCxnSpPr>
          <p:cNvPr id="117" name="Straight Arrow Connector 116">
            <a:extLst>
              <a:ext uri="{FF2B5EF4-FFF2-40B4-BE49-F238E27FC236}">
                <a16:creationId xmlns:a16="http://schemas.microsoft.com/office/drawing/2014/main" id="{388B95D3-EA32-E24D-E944-897A30C98F22}"/>
              </a:ext>
            </a:extLst>
          </p:cNvPr>
          <p:cNvCxnSpPr>
            <a:cxnSpLocks/>
            <a:stCxn id="115" idx="1"/>
          </p:cNvCxnSpPr>
          <p:nvPr/>
        </p:nvCxnSpPr>
        <p:spPr>
          <a:xfrm flipH="1" flipV="1">
            <a:off x="1846766" y="5320145"/>
            <a:ext cx="619343" cy="10838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1" name="TextBox 120">
            <a:extLst>
              <a:ext uri="{FF2B5EF4-FFF2-40B4-BE49-F238E27FC236}">
                <a16:creationId xmlns:a16="http://schemas.microsoft.com/office/drawing/2014/main" id="{B42B2485-8139-5388-CEB5-C8DDDFA7D609}"/>
              </a:ext>
            </a:extLst>
          </p:cNvPr>
          <p:cNvSpPr txBox="1"/>
          <p:nvPr/>
        </p:nvSpPr>
        <p:spPr>
          <a:xfrm>
            <a:off x="10044264" y="1630193"/>
            <a:ext cx="2170097" cy="369332"/>
          </a:xfrm>
          <a:prstGeom prst="rect">
            <a:avLst/>
          </a:prstGeom>
          <a:noFill/>
        </p:spPr>
        <p:txBody>
          <a:bodyPr wrap="square" rtlCol="0">
            <a:spAutoFit/>
          </a:bodyPr>
          <a:lstStyle/>
          <a:p>
            <a:r>
              <a:rPr lang="en-GB" sz="900" dirty="0">
                <a:hlinkClick r:id="rId6" tooltip="https://www.pngall.com/aerobic-png"/>
              </a:rPr>
              <a:t>This Photo</a:t>
            </a:r>
            <a:r>
              <a:rPr lang="en-GB" sz="900" dirty="0"/>
              <a:t> by Unknown Author is licensed under </a:t>
            </a:r>
            <a:r>
              <a:rPr lang="en-GB" sz="900" dirty="0">
                <a:hlinkClick r:id="rId7" tooltip="https://creativecommons.org/licenses/by-nc/3.0/"/>
              </a:rPr>
              <a:t>CC BY-NC</a:t>
            </a:r>
            <a:endParaRPr lang="en-GB" sz="900" dirty="0"/>
          </a:p>
        </p:txBody>
      </p:sp>
      <p:sp>
        <p:nvSpPr>
          <p:cNvPr id="122" name="TextBox 121">
            <a:extLst>
              <a:ext uri="{FF2B5EF4-FFF2-40B4-BE49-F238E27FC236}">
                <a16:creationId xmlns:a16="http://schemas.microsoft.com/office/drawing/2014/main" id="{8444F9A1-50E1-8CC2-C841-2BF9A4AC749B}"/>
              </a:ext>
            </a:extLst>
          </p:cNvPr>
          <p:cNvSpPr txBox="1"/>
          <p:nvPr/>
        </p:nvSpPr>
        <p:spPr>
          <a:xfrm>
            <a:off x="8583873" y="3612924"/>
            <a:ext cx="3694771" cy="2554545"/>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6:  Worldwide lung cancer cases  are 2.21 million with 1.80 million deaths, over 70% of cases is caused by tobacco fume, 90% tobacco related lung cancer cases in UK (NHS England, 2019). Treatment depends on the type of lung cancer, size, where it is positioned, how well you are. The most common treatment is radiotherapy, chemotherapy, and immunotherapy. </a:t>
            </a:r>
          </a:p>
          <a:p>
            <a:r>
              <a:rPr lang="en-GB" sz="1000" b="1" dirty="0">
                <a:latin typeface="Arial" panose="020B0604020202020204" pitchFamily="34" charset="0"/>
                <a:cs typeface="Arial" panose="020B0604020202020204" pitchFamily="34" charset="0"/>
              </a:rPr>
              <a:t>Gradually  wean  yourself from smoking;  join government and NHS stop smoking scheme – contact your GP or call 03001231044; engaged in regular exercise;   make good use of  indoor plants to enhance your surrounding with less toxic  air;  keep up with healthy diet such as ‘foods rich in vitamins, minerals and antioxidants, such as fruits, nuts and vegetables, to reduce inflammation and  help fight oxidative damage (CDC, 2021; National Cancer Institute, 2019; NHS England, 2019).</a:t>
            </a:r>
          </a:p>
        </p:txBody>
      </p:sp>
      <p:cxnSp>
        <p:nvCxnSpPr>
          <p:cNvPr id="132" name="Straight Arrow Connector 131">
            <a:extLst>
              <a:ext uri="{FF2B5EF4-FFF2-40B4-BE49-F238E27FC236}">
                <a16:creationId xmlns:a16="http://schemas.microsoft.com/office/drawing/2014/main" id="{2489AB6E-59A5-BC3E-A0B8-A22E81D9A2F9}"/>
              </a:ext>
            </a:extLst>
          </p:cNvPr>
          <p:cNvCxnSpPr>
            <a:cxnSpLocks/>
          </p:cNvCxnSpPr>
          <p:nvPr/>
        </p:nvCxnSpPr>
        <p:spPr>
          <a:xfrm flipH="1" flipV="1">
            <a:off x="10794380" y="1995372"/>
            <a:ext cx="791736" cy="150531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17" name="Picture Placeholder 16" descr="Diagram&#10;&#10;Description automatically generated">
            <a:extLst>
              <a:ext uri="{FF2B5EF4-FFF2-40B4-BE49-F238E27FC236}">
                <a16:creationId xmlns:a16="http://schemas.microsoft.com/office/drawing/2014/main" id="{D8F06A41-B05A-64B0-3FF3-A76A7714A68B}"/>
              </a:ext>
            </a:extLst>
          </p:cNvPr>
          <p:cNvPicPr>
            <a:picLocks noGrp="1" noChangeAspect="1"/>
          </p:cNvPicPr>
          <p:nvPr>
            <p:ph type="pic" sz="quarter" idx="16"/>
          </p:nvPr>
        </p:nvPicPr>
        <p:blipFill>
          <a:blip r:embed="rId8"/>
          <a:srcRect l="23917" r="23917"/>
          <a:stretch>
            <a:fillRect/>
          </a:stretch>
        </p:blipFill>
        <p:spPr>
          <a:xfrm>
            <a:off x="596080" y="4583600"/>
            <a:ext cx="1160392" cy="1161288"/>
          </a:xfrm>
        </p:spPr>
      </p:pic>
      <p:cxnSp>
        <p:nvCxnSpPr>
          <p:cNvPr id="30" name="Straight Arrow Connector 29">
            <a:extLst>
              <a:ext uri="{FF2B5EF4-FFF2-40B4-BE49-F238E27FC236}">
                <a16:creationId xmlns:a16="http://schemas.microsoft.com/office/drawing/2014/main" id="{B78CCC50-E0F4-F036-FAF0-3F4A36EDD9F5}"/>
              </a:ext>
            </a:extLst>
          </p:cNvPr>
          <p:cNvCxnSpPr>
            <a:cxnSpLocks/>
          </p:cNvCxnSpPr>
          <p:nvPr/>
        </p:nvCxnSpPr>
        <p:spPr>
          <a:xfrm flipH="1">
            <a:off x="7845400" y="3263806"/>
            <a:ext cx="2071147" cy="330302"/>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971989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1AF2F1E-66B2-E8D6-6B8C-D790511A3726}"/>
              </a:ext>
            </a:extLst>
          </p:cNvPr>
          <p:cNvGraphicFramePr/>
          <p:nvPr>
            <p:extLst>
              <p:ext uri="{D42A27DB-BD31-4B8C-83A1-F6EECF244321}">
                <p14:modId xmlns:p14="http://schemas.microsoft.com/office/powerpoint/2010/main" val="1648868189"/>
              </p:ext>
            </p:extLst>
          </p:nvPr>
        </p:nvGraphicFramePr>
        <p:xfrm>
          <a:off x="1084295" y="603154"/>
          <a:ext cx="9463632" cy="18635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3" name="Ink 2">
                <a:extLst>
                  <a:ext uri="{FF2B5EF4-FFF2-40B4-BE49-F238E27FC236}">
                    <a16:creationId xmlns:a16="http://schemas.microsoft.com/office/drawing/2014/main" id="{252C5604-95C1-77AE-69CE-74B8ACB69180}"/>
                  </a:ext>
                </a:extLst>
              </p14:cNvPr>
              <p14:cNvContentPartPr/>
              <p14:nvPr/>
            </p14:nvContentPartPr>
            <p14:xfrm>
              <a:off x="2793955" y="2114930"/>
              <a:ext cx="6854760" cy="725400"/>
            </p14:xfrm>
          </p:contentPart>
        </mc:Choice>
        <mc:Fallback xmlns="">
          <p:pic>
            <p:nvPicPr>
              <p:cNvPr id="3" name="Ink 2">
                <a:extLst>
                  <a:ext uri="{FF2B5EF4-FFF2-40B4-BE49-F238E27FC236}">
                    <a16:creationId xmlns:a16="http://schemas.microsoft.com/office/drawing/2014/main" id="{252C5604-95C1-77AE-69CE-74B8ACB69180}"/>
                  </a:ext>
                </a:extLst>
              </p:cNvPr>
              <p:cNvPicPr/>
              <p:nvPr/>
            </p:nvPicPr>
            <p:blipFill>
              <a:blip r:embed="rId9"/>
              <a:stretch>
                <a:fillRect/>
              </a:stretch>
            </p:blipFill>
            <p:spPr>
              <a:xfrm>
                <a:off x="2789635" y="2110610"/>
                <a:ext cx="6863400" cy="7340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5" name="Ink 4">
                <a:extLst>
                  <a:ext uri="{FF2B5EF4-FFF2-40B4-BE49-F238E27FC236}">
                    <a16:creationId xmlns:a16="http://schemas.microsoft.com/office/drawing/2014/main" id="{A60C31D9-27DC-64B8-3FAF-A3EA9A446A8A}"/>
                  </a:ext>
                </a:extLst>
              </p14:cNvPr>
              <p14:cNvContentPartPr/>
              <p14:nvPr/>
            </p14:nvContentPartPr>
            <p14:xfrm>
              <a:off x="12564475" y="6946130"/>
              <a:ext cx="360" cy="360"/>
            </p14:xfrm>
          </p:contentPart>
        </mc:Choice>
        <mc:Fallback xmlns="">
          <p:pic>
            <p:nvPicPr>
              <p:cNvPr id="5" name="Ink 4">
                <a:extLst>
                  <a:ext uri="{FF2B5EF4-FFF2-40B4-BE49-F238E27FC236}">
                    <a16:creationId xmlns:a16="http://schemas.microsoft.com/office/drawing/2014/main" id="{A60C31D9-27DC-64B8-3FAF-A3EA9A446A8A}"/>
                  </a:ext>
                </a:extLst>
              </p:cNvPr>
              <p:cNvPicPr/>
              <p:nvPr/>
            </p:nvPicPr>
            <p:blipFill>
              <a:blip r:embed="rId11"/>
              <a:stretch>
                <a:fillRect/>
              </a:stretch>
            </p:blipFill>
            <p:spPr>
              <a:xfrm>
                <a:off x="12560155" y="6941810"/>
                <a:ext cx="9000" cy="9000"/>
              </a:xfrm>
              <a:prstGeom prst="rect">
                <a:avLst/>
              </a:prstGeom>
            </p:spPr>
          </p:pic>
        </mc:Fallback>
      </mc:AlternateContent>
      <p:sp>
        <p:nvSpPr>
          <p:cNvPr id="6" name="TextBox 5">
            <a:extLst>
              <a:ext uri="{FF2B5EF4-FFF2-40B4-BE49-F238E27FC236}">
                <a16:creationId xmlns:a16="http://schemas.microsoft.com/office/drawing/2014/main" id="{B6706DB2-42C1-75D0-156C-924A9564E2CE}"/>
              </a:ext>
            </a:extLst>
          </p:cNvPr>
          <p:cNvSpPr txBox="1"/>
          <p:nvPr/>
        </p:nvSpPr>
        <p:spPr>
          <a:xfrm>
            <a:off x="1501255" y="150127"/>
            <a:ext cx="1733265" cy="646331"/>
          </a:xfrm>
          <a:prstGeom prst="rect">
            <a:avLst/>
          </a:prstGeom>
          <a:noFill/>
        </p:spPr>
        <p:txBody>
          <a:bodyPr wrap="square" rtlCol="0">
            <a:spAutoFit/>
          </a:bodyPr>
          <a:lstStyle/>
          <a:p>
            <a:r>
              <a:rPr lang="en-GB" sz="3600" b="1" dirty="0"/>
              <a:t>Recap </a:t>
            </a:r>
          </a:p>
        </p:txBody>
      </p:sp>
      <p:pic>
        <p:nvPicPr>
          <p:cNvPr id="8" name="Picture 7" descr="Gold medal">
            <a:extLst>
              <a:ext uri="{FF2B5EF4-FFF2-40B4-BE49-F238E27FC236}">
                <a16:creationId xmlns:a16="http://schemas.microsoft.com/office/drawing/2014/main" id="{92814FCC-2668-5CC6-4FDB-221183D97B3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053747" y="4879406"/>
            <a:ext cx="1941847" cy="1294249"/>
          </a:xfrm>
          <a:prstGeom prst="rect">
            <a:avLst/>
          </a:prstGeom>
        </p:spPr>
      </p:pic>
      <p:graphicFrame>
        <p:nvGraphicFramePr>
          <p:cNvPr id="10" name="TextBox 3">
            <a:extLst>
              <a:ext uri="{FF2B5EF4-FFF2-40B4-BE49-F238E27FC236}">
                <a16:creationId xmlns:a16="http://schemas.microsoft.com/office/drawing/2014/main" id="{02D3A632-0606-7033-FDE4-A9F2DC74897E}"/>
              </a:ext>
            </a:extLst>
          </p:cNvPr>
          <p:cNvGraphicFramePr/>
          <p:nvPr/>
        </p:nvGraphicFramePr>
        <p:xfrm>
          <a:off x="1931594" y="2737974"/>
          <a:ext cx="8128000" cy="253402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814725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677334" y="126127"/>
            <a:ext cx="8596668" cy="1004333"/>
          </a:xfrm>
        </p:spPr>
        <p:txBody>
          <a:bodyPr/>
          <a:lstStyle/>
          <a:p>
            <a:r>
              <a:rPr lang="en-GB" dirty="0"/>
              <a:t>Reference List </a:t>
            </a:r>
          </a:p>
        </p:txBody>
      </p:sp>
      <p:sp>
        <p:nvSpPr>
          <p:cNvPr id="3" name="Content Placeholder 2">
            <a:extLst>
              <a:ext uri="{FF2B5EF4-FFF2-40B4-BE49-F238E27FC236}">
                <a16:creationId xmlns:a16="http://schemas.microsoft.com/office/drawing/2014/main" id="{FFA9AD9B-76B5-4FB6-98EC-A97D17E0492D}"/>
              </a:ext>
            </a:extLst>
          </p:cNvPr>
          <p:cNvSpPr>
            <a:spLocks noGrp="1"/>
          </p:cNvSpPr>
          <p:nvPr>
            <p:ph idx="1"/>
          </p:nvPr>
        </p:nvSpPr>
        <p:spPr>
          <a:xfrm>
            <a:off x="668740" y="804040"/>
            <a:ext cx="10522424" cy="5927834"/>
          </a:xfrm>
        </p:spPr>
        <p:txBody>
          <a:bodyPr>
            <a:noAutofit/>
          </a:bodyPr>
          <a:lstStyle/>
          <a:p>
            <a:pPr marL="0" indent="0">
              <a:lnSpc>
                <a:spcPct val="150000"/>
              </a:lnSpc>
              <a:spcBef>
                <a:spcPts val="1200"/>
              </a:spcBef>
              <a:buNone/>
            </a:pPr>
            <a:r>
              <a:rPr lang="en-US" sz="800" i="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a:t>
            </a:r>
            <a:r>
              <a:rPr lang="en-GB" sz="1000" b="1" i="1" kern="0" dirty="0" err="1">
                <a:solidFill>
                  <a:schemeClr val="tx1"/>
                </a:solidFill>
                <a:latin typeface="Arial" panose="020B0604020202020204" pitchFamily="34" charset="0"/>
                <a:ea typeface="Times New Roman" panose="02020603050405020304" pitchFamily="18" charset="0"/>
                <a:cs typeface="Arial" panose="020B0604020202020204" pitchFamily="34" charset="0"/>
              </a:rPr>
              <a:t>Beachey</a:t>
            </a:r>
            <a:r>
              <a:rPr lang="en-GB" sz="1000" b="1" i="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W. (2022). Respiratory Care Anatomy and Physiology E-Book: Foundations for Clinical Practice. [online] Google Books. Elsevier Health Sciences. Available at: </a:t>
            </a:r>
            <a:r>
              <a:rPr lang="en-GB" sz="1000" b="1" i="1" kern="0" dirty="0">
                <a:solidFill>
                  <a:schemeClr val="tx1"/>
                </a:solidFill>
                <a:latin typeface="Arial" panose="020B0604020202020204" pitchFamily="34" charset="0"/>
                <a:ea typeface="Times New Roman" panose="02020603050405020304" pitchFamily="18" charset="0"/>
                <a:cs typeface="Arial" panose="020B0604020202020204" pitchFamily="34" charset="0"/>
                <a:hlinkClick r:id="rId3"/>
              </a:rPr>
              <a:t>https://books.google.co.uk/books?hl=en&amp;lr=&amp;id=5EhuEAAAQBAJ&amp;oi=fnd&amp;pg=PP1&amp;dq=anatomy+and+physiology+respiratory+system&amp;ots=QbPavkN4eS&amp;sig=2iDpXqYwkwImt6t8VgOe04DPCW0&amp;redir_esc=y#v=onepage&amp;q=anatomy%20and%20physiology%20respiratory%20system&amp;f=false</a:t>
            </a:r>
            <a:r>
              <a:rPr lang="en-GB" sz="1000" b="1" i="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 [Accessed 7 October 2022]).</a:t>
            </a:r>
          </a:p>
          <a:p>
            <a:pPr marL="0" indent="0">
              <a:lnSpc>
                <a:spcPct val="150000"/>
              </a:lnSpc>
              <a:spcBef>
                <a:spcPts val="1200"/>
              </a:spcBef>
              <a:buNone/>
            </a:pPr>
            <a:r>
              <a:rPr lang="en-GB" sz="1000" b="1" kern="0" dirty="0">
                <a:solidFill>
                  <a:schemeClr val="tx1"/>
                </a:solidFill>
                <a:latin typeface="Arial" panose="020B0604020202020204" pitchFamily="34" charset="0"/>
                <a:ea typeface="Times New Roman" panose="02020603050405020304" pitchFamily="18" charset="0"/>
                <a:cs typeface="Arial" panose="020B0604020202020204" pitchFamily="34" charset="0"/>
              </a:rPr>
              <a:t>CDC (2021). What Are the Symptoms of Lung Cancer? [online] Centres for Disease Control and Prevention. Available at: </a:t>
            </a:r>
            <a:r>
              <a:rPr lang="en-GB" sz="1000" b="1" kern="0" dirty="0">
                <a:solidFill>
                  <a:schemeClr val="tx1"/>
                </a:solidFill>
                <a:latin typeface="Arial" panose="020B0604020202020204" pitchFamily="34" charset="0"/>
                <a:ea typeface="Times New Roman" panose="02020603050405020304" pitchFamily="18" charset="0"/>
                <a:cs typeface="Arial" panose="020B0604020202020204" pitchFamily="34" charset="0"/>
                <a:hlinkClick r:id="rId4"/>
              </a:rPr>
              <a:t>https://www.cdc.gov/cancer/lung/basic_info/symptoms.html.</a:t>
            </a:r>
            <a:r>
              <a:rPr lang="en-GB" sz="1000" b="1" kern="0" dirty="0">
                <a:solidFill>
                  <a:schemeClr val="tx1"/>
                </a:solidFill>
                <a:latin typeface="Arial" panose="020B0604020202020204" pitchFamily="34" charset="0"/>
                <a:ea typeface="Times New Roman" panose="02020603050405020304" pitchFamily="18" charset="0"/>
                <a:cs typeface="Arial" panose="020B0604020202020204" pitchFamily="34" charset="0"/>
              </a:rPr>
              <a:t>  (Accessed 10th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Doctorlib.info. (2015). </a:t>
            </a:r>
            <a:r>
              <a:rPr lang="en-GB" sz="1000" b="1" i="1" dirty="0">
                <a:latin typeface="Arial" panose="020B0604020202020204" pitchFamily="34" charset="0"/>
                <a:ea typeface="Calibri" panose="020F0502020204030204" pitchFamily="34" charset="0"/>
                <a:cs typeface="Arial" panose="020B0604020202020204" pitchFamily="34" charset="0"/>
              </a:rPr>
              <a:t>The respiratory system - Ross and Wilson ANATOMY and PHYSIOLOGY in Health and Illness, 11e</a:t>
            </a:r>
            <a:r>
              <a:rPr lang="en-GB" sz="1000" b="1" dirty="0">
                <a:latin typeface="Arial" panose="020B0604020202020204" pitchFamily="34" charset="0"/>
                <a:ea typeface="Calibri" panose="020F0502020204030204" pitchFamily="34" charset="0"/>
                <a:cs typeface="Arial" panose="020B0604020202020204" pitchFamily="34" charset="0"/>
              </a:rPr>
              <a:t>. [online]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https://doctorlib.info/anatomy/ross-wilson-anatomy-physiology-health-illness/10.html</a:t>
            </a:r>
            <a:r>
              <a:rPr lang="en-GB" sz="1000" b="1" dirty="0">
                <a:latin typeface="Arial" panose="020B0604020202020204" pitchFamily="34" charset="0"/>
                <a:ea typeface="Calibri" panose="020F0502020204030204" pitchFamily="34" charset="0"/>
                <a:cs typeface="Arial" panose="020B0604020202020204" pitchFamily="34" charset="0"/>
              </a:rPr>
              <a:t>. (Accessed 8</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Johnson, R. and Hsia, C., 2006. Anatomy and physiology of the human respiratory system. </a:t>
            </a:r>
            <a:r>
              <a:rPr lang="en-GB" sz="1000" b="1" i="1" dirty="0">
                <a:latin typeface="Arial" panose="020B0604020202020204" pitchFamily="34" charset="0"/>
                <a:ea typeface="Calibri" panose="020F0502020204030204" pitchFamily="34" charset="0"/>
                <a:cs typeface="Arial" panose="020B0604020202020204" pitchFamily="34" charset="0"/>
              </a:rPr>
              <a:t>Human respiration</a:t>
            </a:r>
            <a:r>
              <a:rPr lang="en-GB" sz="1000" b="1" dirty="0">
                <a:latin typeface="Arial" panose="020B0604020202020204" pitchFamily="34" charset="0"/>
                <a:ea typeface="Calibri" panose="020F0502020204030204" pitchFamily="34" charset="0"/>
                <a:cs typeface="Arial" panose="020B0604020202020204" pitchFamily="34" charset="0"/>
              </a:rPr>
              <a:t>, pp.1-29.</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Jones, T.C., </a:t>
            </a:r>
            <a:r>
              <a:rPr lang="en-GB" sz="1000" b="1" dirty="0" err="1">
                <a:latin typeface="Arial" panose="020B0604020202020204" pitchFamily="34" charset="0"/>
                <a:ea typeface="Calibri" panose="020F0502020204030204" pitchFamily="34" charset="0"/>
                <a:cs typeface="Arial" panose="020B0604020202020204" pitchFamily="34" charset="0"/>
              </a:rPr>
              <a:t>Dungworth</a:t>
            </a:r>
            <a:r>
              <a:rPr lang="en-GB" sz="1000" b="1" dirty="0">
                <a:latin typeface="Arial" panose="020B0604020202020204" pitchFamily="34" charset="0"/>
                <a:ea typeface="Calibri" panose="020F0502020204030204" pitchFamily="34" charset="0"/>
                <a:cs typeface="Arial" panose="020B0604020202020204" pitchFamily="34" charset="0"/>
              </a:rPr>
              <a:t>, D.L. and Mohr, U. (2012). </a:t>
            </a:r>
            <a:r>
              <a:rPr lang="en-GB" sz="1000" b="1" i="1" dirty="0">
                <a:latin typeface="Arial" panose="020B0604020202020204" pitchFamily="34" charset="0"/>
                <a:ea typeface="Calibri" panose="020F0502020204030204" pitchFamily="34" charset="0"/>
                <a:cs typeface="Arial" panose="020B0604020202020204" pitchFamily="34" charset="0"/>
              </a:rPr>
              <a:t>Respiratory System</a:t>
            </a:r>
            <a:r>
              <a:rPr lang="en-GB" sz="1000" b="1" dirty="0">
                <a:latin typeface="Arial" panose="020B0604020202020204" pitchFamily="34" charset="0"/>
                <a:ea typeface="Calibri" panose="020F0502020204030204" pitchFamily="34" charset="0"/>
                <a:cs typeface="Arial" panose="020B0604020202020204" pitchFamily="34" charset="0"/>
              </a:rPr>
              <a:t>. [online] </a:t>
            </a:r>
            <a:r>
              <a:rPr lang="en-GB" sz="1000" b="1" i="1" dirty="0">
                <a:latin typeface="Arial" panose="020B0604020202020204" pitchFamily="34" charset="0"/>
                <a:ea typeface="Calibri" panose="020F0502020204030204" pitchFamily="34" charset="0"/>
                <a:cs typeface="Arial" panose="020B0604020202020204" pitchFamily="34" charset="0"/>
              </a:rPr>
              <a:t>Google Books</a:t>
            </a:r>
            <a:r>
              <a:rPr lang="en-GB" sz="1000" b="1" dirty="0">
                <a:latin typeface="Arial" panose="020B0604020202020204" pitchFamily="34" charset="0"/>
                <a:ea typeface="Calibri" panose="020F0502020204030204" pitchFamily="34" charset="0"/>
                <a:cs typeface="Arial" panose="020B0604020202020204" pitchFamily="34" charset="0"/>
              </a:rPr>
              <a:t>. Springer Science &amp; Business Media.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https://books.google.co.uk/books?hl=en&amp;lr=&amp;id=NfDuCAAAQBAJ&amp;oi=fnd&amp;pg=PA3&amp;dq=functions+of+the+respiratory+system&amp;ots=5xBZiajSTG&amp;sig=JQC2OC7Ep-TAsuaRwZNQ2aOroYk#v=onepage&amp;q=functions%20of%20the%20respiratory%20system&amp;f=false</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rPr>
              <a:t>.</a:t>
            </a:r>
            <a:r>
              <a:rPr lang="en-GB" sz="1000" b="1" dirty="0">
                <a:latin typeface="Arial" panose="020B0604020202020204" pitchFamily="34" charset="0"/>
                <a:ea typeface="Calibri" panose="020F0502020204030204" pitchFamily="34" charset="0"/>
                <a:cs typeface="Arial" panose="020B0604020202020204" pitchFamily="34" charset="0"/>
              </a:rPr>
              <a:t> (Accessed 9</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National Cancer Institute (2019). </a:t>
            </a:r>
            <a:r>
              <a:rPr lang="en-GB" sz="1000" b="1" i="1" dirty="0">
                <a:latin typeface="Arial" panose="020B0604020202020204" pitchFamily="34" charset="0"/>
                <a:ea typeface="Calibri" panose="020F0502020204030204" pitchFamily="34" charset="0"/>
                <a:cs typeface="Arial" panose="020B0604020202020204" pitchFamily="34" charset="0"/>
              </a:rPr>
              <a:t>Conducting Passages | SEER Training</a:t>
            </a:r>
            <a:r>
              <a:rPr lang="en-GB" sz="1000" b="1" dirty="0">
                <a:latin typeface="Arial" panose="020B0604020202020204" pitchFamily="34" charset="0"/>
                <a:ea typeface="Calibri" panose="020F0502020204030204" pitchFamily="34" charset="0"/>
                <a:cs typeface="Arial" panose="020B0604020202020204" pitchFamily="34" charset="0"/>
              </a:rPr>
              <a:t>. [online]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https://training.seer.cancer.gov/anatomy/respiratory/passages/</a:t>
            </a:r>
            <a:r>
              <a:rPr lang="en-GB" sz="1000" b="1" dirty="0">
                <a:latin typeface="Arial" panose="020B0604020202020204" pitchFamily="34" charset="0"/>
                <a:ea typeface="Calibri" panose="020F0502020204030204" pitchFamily="34" charset="0"/>
                <a:cs typeface="Arial" panose="020B0604020202020204" pitchFamily="34" charset="0"/>
              </a:rPr>
              <a:t>. (Accessed 6</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National Cancer Institute (2019). </a:t>
            </a:r>
            <a:r>
              <a:rPr lang="en-GB" sz="1000" b="1" i="1" dirty="0">
                <a:latin typeface="Arial" panose="020B0604020202020204" pitchFamily="34" charset="0"/>
                <a:ea typeface="Calibri" panose="020F0502020204030204" pitchFamily="34" charset="0"/>
                <a:cs typeface="Arial" panose="020B0604020202020204" pitchFamily="34" charset="0"/>
              </a:rPr>
              <a:t>Larynx &amp; Trachea | SEER Training</a:t>
            </a:r>
            <a:r>
              <a:rPr lang="en-GB" sz="1000" b="1" dirty="0">
                <a:latin typeface="Arial" panose="020B0604020202020204" pitchFamily="34" charset="0"/>
                <a:ea typeface="Calibri" panose="020F0502020204030204" pitchFamily="34" charset="0"/>
                <a:cs typeface="Arial" panose="020B0604020202020204" pitchFamily="34" charset="0"/>
              </a:rPr>
              <a:t>. [online] Cancer.gov.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https://training.seer.cancer.gov/anatomy/respiratory/passages/larynx.html</a:t>
            </a:r>
            <a:r>
              <a:rPr lang="en-GB" sz="1000" b="1" dirty="0">
                <a:latin typeface="Arial" panose="020B0604020202020204" pitchFamily="34" charset="0"/>
                <a:ea typeface="Calibri" panose="020F0502020204030204" pitchFamily="34" charset="0"/>
                <a:cs typeface="Arial" panose="020B0604020202020204" pitchFamily="34" charset="0"/>
              </a:rPr>
              <a:t>. </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National Cancer Institute (2019). </a:t>
            </a:r>
            <a:r>
              <a:rPr lang="en-GB" sz="1000" b="1" i="1" dirty="0">
                <a:latin typeface="Arial" panose="020B0604020202020204" pitchFamily="34" charset="0"/>
                <a:ea typeface="Calibri" panose="020F0502020204030204" pitchFamily="34" charset="0"/>
                <a:cs typeface="Arial" panose="020B0604020202020204" pitchFamily="34" charset="0"/>
              </a:rPr>
              <a:t>Pharynx | SEER Training</a:t>
            </a:r>
            <a:r>
              <a:rPr lang="en-GB" sz="1000" b="1" dirty="0">
                <a:latin typeface="Arial" panose="020B0604020202020204" pitchFamily="34" charset="0"/>
                <a:ea typeface="Calibri" panose="020F0502020204030204" pitchFamily="34" charset="0"/>
                <a:cs typeface="Arial" panose="020B0604020202020204" pitchFamily="34" charset="0"/>
              </a:rPr>
              <a:t>. [online] Cancer.gov.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https://training.seer.cancer.gov/anatomy/respiratory/passages/pharynx.html</a:t>
            </a:r>
            <a:r>
              <a:rPr lang="en-GB" sz="1000" b="1" dirty="0">
                <a:latin typeface="Arial" panose="020B0604020202020204" pitchFamily="34" charset="0"/>
                <a:ea typeface="Calibri" panose="020F0502020204030204" pitchFamily="34" charset="0"/>
                <a:cs typeface="Arial" panose="020B0604020202020204" pitchFamily="34" charset="0"/>
              </a:rPr>
              <a:t>. (Accessed 9</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 </a:t>
            </a:r>
            <a:endParaRPr lang="en-GB" sz="1000" b="1"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07772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677334" y="126127"/>
            <a:ext cx="8596668" cy="1004333"/>
          </a:xfrm>
        </p:spPr>
        <p:txBody>
          <a:bodyPr/>
          <a:lstStyle/>
          <a:p>
            <a:r>
              <a:rPr lang="en-GB" dirty="0"/>
              <a:t>Reference List Continued  </a:t>
            </a:r>
          </a:p>
        </p:txBody>
      </p:sp>
      <p:sp>
        <p:nvSpPr>
          <p:cNvPr id="3" name="Content Placeholder 2">
            <a:extLst>
              <a:ext uri="{FF2B5EF4-FFF2-40B4-BE49-F238E27FC236}">
                <a16:creationId xmlns:a16="http://schemas.microsoft.com/office/drawing/2014/main" id="{FFA9AD9B-76B5-4FB6-98EC-A97D17E0492D}"/>
              </a:ext>
            </a:extLst>
          </p:cNvPr>
          <p:cNvSpPr>
            <a:spLocks noGrp="1"/>
          </p:cNvSpPr>
          <p:nvPr>
            <p:ph idx="1"/>
          </p:nvPr>
        </p:nvSpPr>
        <p:spPr>
          <a:xfrm>
            <a:off x="668740" y="804039"/>
            <a:ext cx="10522424" cy="8298015"/>
          </a:xfrm>
        </p:spPr>
        <p:txBody>
          <a:bodyPr>
            <a:noAutofit/>
          </a:bodyPr>
          <a:lstStyle/>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NHS (2019). Overview - Lung cancer. [online] NHS.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3"/>
              </a:rPr>
              <a:t>https://www.nhs.uk/conditions/lung-cancer/</a:t>
            </a:r>
            <a:r>
              <a:rPr lang="en-GB" sz="1000" b="1" dirty="0">
                <a:latin typeface="Arial" panose="020B0604020202020204" pitchFamily="34" charset="0"/>
                <a:ea typeface="Calibri" panose="020F0502020204030204" pitchFamily="34" charset="0"/>
                <a:cs typeface="Arial" panose="020B0604020202020204" pitchFamily="34" charset="0"/>
              </a:rPr>
              <a:t>.  (Accessed 10th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 NHS Choices (2019). Causes - Lung cancer. [online] NHS.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4"/>
              </a:rPr>
              <a:t>https://www.nhs.uk/conditions/lung-cancer/causes/</a:t>
            </a:r>
            <a:r>
              <a:rPr lang="en-GB" sz="1000" b="1" dirty="0">
                <a:latin typeface="Arial" panose="020B0604020202020204" pitchFamily="34" charset="0"/>
                <a:ea typeface="Calibri" panose="020F0502020204030204" pitchFamily="34" charset="0"/>
                <a:cs typeface="Arial" panose="020B0604020202020204" pitchFamily="34" charset="0"/>
              </a:rPr>
              <a:t>.  (Accessed 17th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NHS England (2019). </a:t>
            </a:r>
            <a:r>
              <a:rPr lang="en-GB" sz="1000" b="1" i="1" dirty="0">
                <a:latin typeface="Arial" panose="020B0604020202020204" pitchFamily="34" charset="0"/>
                <a:ea typeface="Calibri" panose="020F0502020204030204" pitchFamily="34" charset="0"/>
                <a:cs typeface="Arial" panose="020B0604020202020204" pitchFamily="34" charset="0"/>
              </a:rPr>
              <a:t>NHS England» respiratory disease</a:t>
            </a:r>
            <a:r>
              <a:rPr lang="en-GB" sz="1000" b="1" dirty="0">
                <a:latin typeface="Arial" panose="020B0604020202020204" pitchFamily="34" charset="0"/>
                <a:ea typeface="Calibri" panose="020F0502020204030204" pitchFamily="34" charset="0"/>
                <a:cs typeface="Arial" panose="020B0604020202020204" pitchFamily="34" charset="0"/>
              </a:rPr>
              <a:t>. [online] England.nhs.uk. Available at: </a:t>
            </a:r>
            <a:r>
              <a:rPr lang="en-GB" sz="1000" b="1"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https://www.england.nhs.uk/ourwork/clinical-policy/respiratory-disease/</a:t>
            </a:r>
            <a:r>
              <a:rPr lang="en-GB" sz="1000" b="1" dirty="0">
                <a:latin typeface="Arial" panose="020B0604020202020204" pitchFamily="34" charset="0"/>
                <a:ea typeface="Calibri" panose="020F0502020204030204" pitchFamily="34" charset="0"/>
                <a:cs typeface="Arial" panose="020B0604020202020204" pitchFamily="34" charset="0"/>
              </a:rPr>
              <a:t>. (Accessed 9</a:t>
            </a:r>
            <a:r>
              <a:rPr lang="en-GB" sz="1000" b="1" baseline="30000" dirty="0">
                <a:latin typeface="Arial" panose="020B0604020202020204" pitchFamily="34" charset="0"/>
                <a:ea typeface="Calibri" panose="020F0502020204030204" pitchFamily="34" charset="0"/>
                <a:cs typeface="Arial" panose="020B0604020202020204" pitchFamily="34" charset="0"/>
              </a:rPr>
              <a:t>th</a:t>
            </a:r>
            <a:r>
              <a:rPr lang="en-GB" sz="1000" b="1" dirty="0">
                <a:latin typeface="Arial" panose="020B0604020202020204" pitchFamily="34" charset="0"/>
                <a:ea typeface="Calibri" panose="020F0502020204030204" pitchFamily="34" charset="0"/>
                <a:cs typeface="Arial" panose="020B0604020202020204" pitchFamily="34" charset="0"/>
              </a:rPr>
              <a:t>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 </a:t>
            </a:r>
            <a:r>
              <a:rPr lang="en-GB" sz="1000" b="1" dirty="0" err="1">
                <a:latin typeface="Arial" panose="020B0604020202020204" pitchFamily="34" charset="0"/>
                <a:ea typeface="Calibri" panose="020F0502020204030204" pitchFamily="34" charset="0"/>
                <a:cs typeface="Arial" panose="020B0604020202020204" pitchFamily="34" charset="0"/>
              </a:rPr>
              <a:t>Peate</a:t>
            </a:r>
            <a:r>
              <a:rPr lang="en-GB" sz="1000" b="1" dirty="0">
                <a:latin typeface="Arial" panose="020B0604020202020204" pitchFamily="34" charset="0"/>
                <a:ea typeface="Calibri" panose="020F0502020204030204" pitchFamily="34" charset="0"/>
                <a:cs typeface="Arial" panose="020B0604020202020204" pitchFamily="34" charset="0"/>
              </a:rPr>
              <a:t>, I. and Nair, M. (2015). Anatomy and Physiology for Nurses at a Glance. [online] Google Books. John Wiley &amp; Sons.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6"/>
              </a:rPr>
              <a:t>https://www.google.co.uk/books/edition/Anatomy_and_Physiology_for_Nurses_at_a_G/YI95BgAAQBAJ?hl=en&amp;gbpv=1&amp;dq=Peat</a:t>
            </a:r>
            <a:r>
              <a:rPr lang="en-GB" sz="1000" b="1" dirty="0">
                <a:latin typeface="Arial" panose="020B0604020202020204" pitchFamily="34" charset="0"/>
                <a:ea typeface="Calibri" panose="020F0502020204030204" pitchFamily="34" charset="0"/>
                <a:cs typeface="Arial" panose="020B0604020202020204" pitchFamily="34" charset="0"/>
              </a:rPr>
              <a:t>.   (Accessed 9th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Waugh, A. and Grant, A. (2018). Ross &amp; Wilson Anatomy and Physiology in Health and Illness. [online] Google Books. Elsevier Health Sciences.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7"/>
              </a:rPr>
              <a:t>https://www.google.co.uk/books/edition/Ross_Wilson_Anatomy_and_Physiology_in_He/9w5kDwAAQBAJ?hl=en&amp;gbpv=1&amp;dq=Ross+and+Wilson+Anatomy+and+Physiology+in+Health+and+Illness+12th+Edition&amp;printsec=frontcover</a:t>
            </a:r>
            <a:r>
              <a:rPr lang="en-GB" sz="1000" b="1" dirty="0">
                <a:latin typeface="Arial" panose="020B0604020202020204" pitchFamily="34" charset="0"/>
                <a:ea typeface="Calibri" panose="020F0502020204030204" pitchFamily="34" charset="0"/>
                <a:cs typeface="Arial" panose="020B0604020202020204" pitchFamily="34" charset="0"/>
              </a:rPr>
              <a:t>.   (Accessed 9th  October 2022).</a:t>
            </a:r>
          </a:p>
          <a:p>
            <a:pPr marL="0" indent="0">
              <a:lnSpc>
                <a:spcPct val="150000"/>
              </a:lnSpc>
              <a:spcAft>
                <a:spcPts val="800"/>
              </a:spcAft>
              <a:buNone/>
            </a:pPr>
            <a:r>
              <a:rPr lang="en-GB" sz="1000" b="1" dirty="0">
                <a:latin typeface="Arial" panose="020B0604020202020204" pitchFamily="34" charset="0"/>
                <a:ea typeface="Calibri" panose="020F0502020204030204" pitchFamily="34" charset="0"/>
                <a:cs typeface="Arial" panose="020B0604020202020204" pitchFamily="34" charset="0"/>
              </a:rPr>
              <a:t>World Health Organization (2022). Cancer. [online] World Health Organization. Available at: </a:t>
            </a:r>
            <a:r>
              <a:rPr lang="en-GB" sz="1000" b="1" dirty="0">
                <a:latin typeface="Arial" panose="020B0604020202020204" pitchFamily="34" charset="0"/>
                <a:ea typeface="Calibri" panose="020F0502020204030204" pitchFamily="34" charset="0"/>
                <a:cs typeface="Arial" panose="020B0604020202020204" pitchFamily="34" charset="0"/>
                <a:hlinkClick r:id="rId8"/>
              </a:rPr>
              <a:t>https://www.who.int/news-room/fact-sheets/detail/cance</a:t>
            </a:r>
            <a:r>
              <a:rPr lang="en-GB" sz="1000" b="1" dirty="0">
                <a:latin typeface="Arial" panose="020B0604020202020204" pitchFamily="34" charset="0"/>
                <a:ea typeface="Calibri" panose="020F0502020204030204" pitchFamily="34" charset="0"/>
                <a:cs typeface="Arial" panose="020B0604020202020204" pitchFamily="34" charset="0"/>
              </a:rPr>
              <a:t>. r (Accessed 17th October 2022).</a:t>
            </a:r>
          </a:p>
          <a:p>
            <a:pPr marL="0" indent="0">
              <a:lnSpc>
                <a:spcPct val="150000"/>
              </a:lnSpc>
              <a:spcAft>
                <a:spcPts val="800"/>
              </a:spcAft>
              <a:buNone/>
            </a:pPr>
            <a:endParaRPr lang="en-GB" sz="800" dirty="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US" sz="8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800" dirty="0">
                <a:solidFill>
                  <a:schemeClr val="tx1"/>
                </a:solidFill>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831743490"/>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2108</TotalTime>
  <Words>1925</Words>
  <Application>Microsoft Office PowerPoint</Application>
  <PresentationFormat>Widescreen</PresentationFormat>
  <Paragraphs>55</Paragraphs>
  <Slides>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Baskerville</vt:lpstr>
      <vt:lpstr>Baskerville Old Face</vt:lpstr>
      <vt:lpstr>Calibri</vt:lpstr>
      <vt:lpstr>Gill Sans Light</vt:lpstr>
      <vt:lpstr>Gill Sans Nova</vt:lpstr>
      <vt:lpstr>Gill Sans Nova Light</vt:lpstr>
      <vt:lpstr>Office Theme</vt:lpstr>
      <vt:lpstr>Individual Academic Poster on Respiratory System </vt:lpstr>
      <vt:lpstr>What do you Know About the Physiology of the Respiratory System RS</vt:lpstr>
      <vt:lpstr>PowerPoint Presentation</vt:lpstr>
      <vt:lpstr>Reference List </vt:lpstr>
      <vt:lpstr>Reference List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Academic Poster on Respiratory System</dc:title>
  <dc:creator>tuty jallow</dc:creator>
  <cp:lastModifiedBy>tuty jallow</cp:lastModifiedBy>
  <cp:revision>2</cp:revision>
  <dcterms:created xsi:type="dcterms:W3CDTF">2022-10-18T12:42:12Z</dcterms:created>
  <dcterms:modified xsi:type="dcterms:W3CDTF">2022-10-20T11:17:07Z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