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B872EB-7A40-224C-9509-58E4B2FA5035}" v="530" dt="2025-03-03T20:14:21.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703"/>
    <p:restoredTop sz="94653"/>
  </p:normalViewPr>
  <p:slideViewPr>
    <p:cSldViewPr snapToGrid="0">
      <p:cViewPr varScale="1">
        <p:scale>
          <a:sx n="86" d="100"/>
          <a:sy n="86" d="100"/>
        </p:scale>
        <p:origin x="7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Demeterova (2314066)" userId="cbec027b-753d-4dd0-9f38-5623423a4ec0" providerId="ADAL" clId="{6BB872EB-7A40-224C-9509-58E4B2FA5035}"/>
    <pc:docChg chg="undo redo custSel addSld modSld">
      <pc:chgData name="Diana Demeterova (2314066)" userId="cbec027b-753d-4dd0-9f38-5623423a4ec0" providerId="ADAL" clId="{6BB872EB-7A40-224C-9509-58E4B2FA5035}" dt="2025-03-03T20:25:32.601" v="18110" actId="14100"/>
      <pc:docMkLst>
        <pc:docMk/>
      </pc:docMkLst>
      <pc:sldChg chg="modAnim modNotesTx">
        <pc:chgData name="Diana Demeterova (2314066)" userId="cbec027b-753d-4dd0-9f38-5623423a4ec0" providerId="ADAL" clId="{6BB872EB-7A40-224C-9509-58E4B2FA5035}" dt="2025-02-25T15:11:36.817" v="5652" actId="113"/>
        <pc:sldMkLst>
          <pc:docMk/>
          <pc:sldMk cId="1014254458" sldId="256"/>
        </pc:sldMkLst>
      </pc:sldChg>
      <pc:sldChg chg="addSp delSp modSp mod modTransition setBg modAnim modNotesTx">
        <pc:chgData name="Diana Demeterova (2314066)" userId="cbec027b-753d-4dd0-9f38-5623423a4ec0" providerId="ADAL" clId="{6BB872EB-7A40-224C-9509-58E4B2FA5035}" dt="2025-02-25T15:12:02.712" v="5654" actId="20577"/>
        <pc:sldMkLst>
          <pc:docMk/>
          <pc:sldMk cId="192318576" sldId="257"/>
        </pc:sldMkLst>
        <pc:spChg chg="mod">
          <ac:chgData name="Diana Demeterova (2314066)" userId="cbec027b-753d-4dd0-9f38-5623423a4ec0" providerId="ADAL" clId="{6BB872EB-7A40-224C-9509-58E4B2FA5035}" dt="2025-02-10T15:35:50.269" v="322" actId="122"/>
          <ac:spMkLst>
            <pc:docMk/>
            <pc:sldMk cId="192318576" sldId="257"/>
            <ac:spMk id="2" creationId="{21D26EDE-E975-B290-071F-AC806AA200E7}"/>
          </ac:spMkLst>
        </pc:spChg>
        <pc:spChg chg="add mod">
          <ac:chgData name="Diana Demeterova (2314066)" userId="cbec027b-753d-4dd0-9f38-5623423a4ec0" providerId="ADAL" clId="{6BB872EB-7A40-224C-9509-58E4B2FA5035}" dt="2025-02-11T13:54:53.351" v="2378" actId="1076"/>
          <ac:spMkLst>
            <pc:docMk/>
            <pc:sldMk cId="192318576" sldId="257"/>
            <ac:spMk id="5" creationId="{A45D9324-F34A-9C6A-96BB-05F7AF76F4E6}"/>
          </ac:spMkLst>
        </pc:spChg>
        <pc:spChg chg="add mod">
          <ac:chgData name="Diana Demeterova (2314066)" userId="cbec027b-753d-4dd0-9f38-5623423a4ec0" providerId="ADAL" clId="{6BB872EB-7A40-224C-9509-58E4B2FA5035}" dt="2025-02-12T16:38:07.795" v="3008" actId="20577"/>
          <ac:spMkLst>
            <pc:docMk/>
            <pc:sldMk cId="192318576" sldId="257"/>
            <ac:spMk id="6" creationId="{2D6EEA12-0D35-AEBD-1F93-58D5E12C0897}"/>
          </ac:spMkLst>
        </pc:spChg>
        <pc:spChg chg="add">
          <ac:chgData name="Diana Demeterova (2314066)" userId="cbec027b-753d-4dd0-9f38-5623423a4ec0" providerId="ADAL" clId="{6BB872EB-7A40-224C-9509-58E4B2FA5035}" dt="2025-02-10T13:24:28.928" v="42" actId="26606"/>
          <ac:spMkLst>
            <pc:docMk/>
            <pc:sldMk cId="192318576" sldId="257"/>
            <ac:spMk id="19" creationId="{B063577F-2949-C31E-B4B0-5E250230FD0F}"/>
          </ac:spMkLst>
        </pc:spChg>
        <pc:spChg chg="add">
          <ac:chgData name="Diana Demeterova (2314066)" userId="cbec027b-753d-4dd0-9f38-5623423a4ec0" providerId="ADAL" clId="{6BB872EB-7A40-224C-9509-58E4B2FA5035}" dt="2025-02-10T13:24:28.928" v="42" actId="26606"/>
          <ac:spMkLst>
            <pc:docMk/>
            <pc:sldMk cId="192318576" sldId="257"/>
            <ac:spMk id="20" creationId="{17E4A51B-BAF6-3729-A2C0-89331F2FB716}"/>
          </ac:spMkLst>
        </pc:spChg>
        <pc:spChg chg="add mod">
          <ac:chgData name="Diana Demeterova (2314066)" userId="cbec027b-753d-4dd0-9f38-5623423a4ec0" providerId="ADAL" clId="{6BB872EB-7A40-224C-9509-58E4B2FA5035}" dt="2025-02-10T18:36:15.182" v="1693" actId="1076"/>
          <ac:spMkLst>
            <pc:docMk/>
            <pc:sldMk cId="192318576" sldId="257"/>
            <ac:spMk id="21" creationId="{A35A5E51-0FFA-5C9D-0C56-B4E561EC586E}"/>
          </ac:spMkLst>
        </pc:spChg>
      </pc:sldChg>
      <pc:sldChg chg="addSp delSp modSp new mod modTransition setBg modAnim modNotesTx">
        <pc:chgData name="Diana Demeterova (2314066)" userId="cbec027b-753d-4dd0-9f38-5623423a4ec0" providerId="ADAL" clId="{6BB872EB-7A40-224C-9509-58E4B2FA5035}" dt="2025-03-03T19:57:25.952" v="17943" actId="20577"/>
        <pc:sldMkLst>
          <pc:docMk/>
          <pc:sldMk cId="3241054180" sldId="258"/>
        </pc:sldMkLst>
        <pc:spChg chg="mod">
          <ac:chgData name="Diana Demeterova (2314066)" userId="cbec027b-753d-4dd0-9f38-5623423a4ec0" providerId="ADAL" clId="{6BB872EB-7A40-224C-9509-58E4B2FA5035}" dt="2025-03-02T00:08:48.643" v="8257" actId="1076"/>
          <ac:spMkLst>
            <pc:docMk/>
            <pc:sldMk cId="3241054180" sldId="258"/>
            <ac:spMk id="2" creationId="{683ABB62-1179-E335-C3B4-F634BDC98120}"/>
          </ac:spMkLst>
        </pc:spChg>
        <pc:spChg chg="mod">
          <ac:chgData name="Diana Demeterova (2314066)" userId="cbec027b-753d-4dd0-9f38-5623423a4ec0" providerId="ADAL" clId="{6BB872EB-7A40-224C-9509-58E4B2FA5035}" dt="2025-03-02T19:48:47.560" v="11553" actId="255"/>
          <ac:spMkLst>
            <pc:docMk/>
            <pc:sldMk cId="3241054180" sldId="258"/>
            <ac:spMk id="3" creationId="{0BCBD48D-AD52-9012-C24D-9BA5E148BDED}"/>
          </ac:spMkLst>
        </pc:spChg>
        <pc:spChg chg="add mod">
          <ac:chgData name="Diana Demeterova (2314066)" userId="cbec027b-753d-4dd0-9f38-5623423a4ec0" providerId="ADAL" clId="{6BB872EB-7A40-224C-9509-58E4B2FA5035}" dt="2025-03-02T00:16:59.105" v="8548" actId="1076"/>
          <ac:spMkLst>
            <pc:docMk/>
            <pc:sldMk cId="3241054180" sldId="258"/>
            <ac:spMk id="4" creationId="{127D4341-9D70-669F-F504-7C14ED8E5764}"/>
          </ac:spMkLst>
        </pc:spChg>
        <pc:spChg chg="add">
          <ac:chgData name="Diana Demeterova (2314066)" userId="cbec027b-753d-4dd0-9f38-5623423a4ec0" providerId="ADAL" clId="{6BB872EB-7A40-224C-9509-58E4B2FA5035}" dt="2025-02-10T18:53:50.046" v="1889" actId="26606"/>
          <ac:spMkLst>
            <pc:docMk/>
            <pc:sldMk cId="3241054180" sldId="258"/>
            <ac:spMk id="8" creationId="{3D00CB3E-22D8-C88A-E699-CC9736BC98D4}"/>
          </ac:spMkLst>
        </pc:spChg>
        <pc:spChg chg="add">
          <ac:chgData name="Diana Demeterova (2314066)" userId="cbec027b-753d-4dd0-9f38-5623423a4ec0" providerId="ADAL" clId="{6BB872EB-7A40-224C-9509-58E4B2FA5035}" dt="2025-02-10T18:53:50.046" v="1889" actId="26606"/>
          <ac:spMkLst>
            <pc:docMk/>
            <pc:sldMk cId="3241054180" sldId="258"/>
            <ac:spMk id="10" creationId="{4625E526-838B-DBE7-6600-D159BFBCE175}"/>
          </ac:spMkLst>
        </pc:spChg>
        <pc:spChg chg="add mod">
          <ac:chgData name="Diana Demeterova (2314066)" userId="cbec027b-753d-4dd0-9f38-5623423a4ec0" providerId="ADAL" clId="{6BB872EB-7A40-224C-9509-58E4B2FA5035}" dt="2025-03-03T02:03:17.507" v="12646" actId="404"/>
          <ac:spMkLst>
            <pc:docMk/>
            <pc:sldMk cId="3241054180" sldId="258"/>
            <ac:spMk id="16" creationId="{46B680DF-43F9-3436-BB70-A494F65C89E2}"/>
          </ac:spMkLst>
        </pc:spChg>
        <pc:picChg chg="add del mod">
          <ac:chgData name="Diana Demeterova (2314066)" userId="cbec027b-753d-4dd0-9f38-5623423a4ec0" providerId="ADAL" clId="{6BB872EB-7A40-224C-9509-58E4B2FA5035}" dt="2025-03-02T00:51:25.910" v="9533" actId="1076"/>
          <ac:picMkLst>
            <pc:docMk/>
            <pc:sldMk cId="3241054180" sldId="258"/>
            <ac:picMk id="3074" creationId="{B5C50AD1-2BEF-017E-5DA0-C0D7B57A0289}"/>
          </ac:picMkLst>
        </pc:picChg>
      </pc:sldChg>
      <pc:sldChg chg="addSp delSp modSp new mod modTransition setBg modAnim modNotesTx">
        <pc:chgData name="Diana Demeterova (2314066)" userId="cbec027b-753d-4dd0-9f38-5623423a4ec0" providerId="ADAL" clId="{6BB872EB-7A40-224C-9509-58E4B2FA5035}" dt="2025-03-02T19:13:09.644" v="11351" actId="20577"/>
        <pc:sldMkLst>
          <pc:docMk/>
          <pc:sldMk cId="476415722" sldId="259"/>
        </pc:sldMkLst>
        <pc:spChg chg="mod">
          <ac:chgData name="Diana Demeterova (2314066)" userId="cbec027b-753d-4dd0-9f38-5623423a4ec0" providerId="ADAL" clId="{6BB872EB-7A40-224C-9509-58E4B2FA5035}" dt="2025-03-02T19:12:52.172" v="11348" actId="1076"/>
          <ac:spMkLst>
            <pc:docMk/>
            <pc:sldMk cId="476415722" sldId="259"/>
            <ac:spMk id="2" creationId="{E13FEE1C-8BDC-F3D5-9E17-9286B30C2FA2}"/>
          </ac:spMkLst>
        </pc:spChg>
        <pc:spChg chg="mod">
          <ac:chgData name="Diana Demeterova (2314066)" userId="cbec027b-753d-4dd0-9f38-5623423a4ec0" providerId="ADAL" clId="{6BB872EB-7A40-224C-9509-58E4B2FA5035}" dt="2025-03-02T19:13:09.644" v="11351" actId="20577"/>
          <ac:spMkLst>
            <pc:docMk/>
            <pc:sldMk cId="476415722" sldId="259"/>
            <ac:spMk id="3" creationId="{BCFF3FA7-0B98-7001-D416-58FBC31694F8}"/>
          </ac:spMkLst>
        </pc:spChg>
        <pc:spChg chg="add mod">
          <ac:chgData name="Diana Demeterova (2314066)" userId="cbec027b-753d-4dd0-9f38-5623423a4ec0" providerId="ADAL" clId="{6BB872EB-7A40-224C-9509-58E4B2FA5035}" dt="2025-03-02T00:35:57.106" v="9150" actId="767"/>
          <ac:spMkLst>
            <pc:docMk/>
            <pc:sldMk cId="476415722" sldId="259"/>
            <ac:spMk id="4" creationId="{178F128E-D57B-E859-A275-C108B2E9FD05}"/>
          </ac:spMkLst>
        </pc:spChg>
        <pc:spChg chg="add del">
          <ac:chgData name="Diana Demeterova (2314066)" userId="cbec027b-753d-4dd0-9f38-5623423a4ec0" providerId="ADAL" clId="{6BB872EB-7A40-224C-9509-58E4B2FA5035}" dt="2025-03-02T00:49:22.839" v="9500" actId="26606"/>
          <ac:spMkLst>
            <pc:docMk/>
            <pc:sldMk cId="476415722" sldId="259"/>
            <ac:spMk id="8" creationId="{B063577F-2949-C31E-B4B0-5E250230FD0F}"/>
          </ac:spMkLst>
        </pc:spChg>
        <pc:spChg chg="add del">
          <ac:chgData name="Diana Demeterova (2314066)" userId="cbec027b-753d-4dd0-9f38-5623423a4ec0" providerId="ADAL" clId="{6BB872EB-7A40-224C-9509-58E4B2FA5035}" dt="2025-03-02T00:49:22.839" v="9500" actId="26606"/>
          <ac:spMkLst>
            <pc:docMk/>
            <pc:sldMk cId="476415722" sldId="259"/>
            <ac:spMk id="10" creationId="{17E4A51B-BAF6-3729-A2C0-89331F2FB716}"/>
          </ac:spMkLst>
        </pc:spChg>
        <pc:spChg chg="add">
          <ac:chgData name="Diana Demeterova (2314066)" userId="cbec027b-753d-4dd0-9f38-5623423a4ec0" providerId="ADAL" clId="{6BB872EB-7A40-224C-9509-58E4B2FA5035}" dt="2025-03-02T00:49:22.839" v="9500" actId="26606"/>
          <ac:spMkLst>
            <pc:docMk/>
            <pc:sldMk cId="476415722" sldId="259"/>
            <ac:spMk id="1031" creationId="{41A06B62-8BB1-9677-4094-5FB84178B453}"/>
          </ac:spMkLst>
        </pc:spChg>
        <pc:picChg chg="add mod">
          <ac:chgData name="Diana Demeterova (2314066)" userId="cbec027b-753d-4dd0-9f38-5623423a4ec0" providerId="ADAL" clId="{6BB872EB-7A40-224C-9509-58E4B2FA5035}" dt="2025-03-02T00:49:22.839" v="9500" actId="26606"/>
          <ac:picMkLst>
            <pc:docMk/>
            <pc:sldMk cId="476415722" sldId="259"/>
            <ac:picMk id="1026" creationId="{1AC4AFB5-9B3A-CC91-0AE0-16EF5D784CF9}"/>
          </ac:picMkLst>
        </pc:picChg>
        <pc:picChg chg="add del mod">
          <ac:chgData name="Diana Demeterova (2314066)" userId="cbec027b-753d-4dd0-9f38-5623423a4ec0" providerId="ADAL" clId="{6BB872EB-7A40-224C-9509-58E4B2FA5035}" dt="2025-03-02T01:06:43.017" v="10237" actId="478"/>
          <ac:picMkLst>
            <pc:docMk/>
            <pc:sldMk cId="476415722" sldId="259"/>
            <ac:picMk id="1028" creationId="{BDE0235F-5E55-A304-AE07-B373EC6A8A03}"/>
          </ac:picMkLst>
        </pc:picChg>
      </pc:sldChg>
      <pc:sldChg chg="addSp delSp modSp new mod modTransition setBg modAnim modNotesTx">
        <pc:chgData name="Diana Demeterova (2314066)" userId="cbec027b-753d-4dd0-9f38-5623423a4ec0" providerId="ADAL" clId="{6BB872EB-7A40-224C-9509-58E4B2FA5035}" dt="2025-03-02T19:11:55.523" v="11340" actId="1076"/>
        <pc:sldMkLst>
          <pc:docMk/>
          <pc:sldMk cId="3958671916" sldId="260"/>
        </pc:sldMkLst>
        <pc:spChg chg="mod">
          <ac:chgData name="Diana Demeterova (2314066)" userId="cbec027b-753d-4dd0-9f38-5623423a4ec0" providerId="ADAL" clId="{6BB872EB-7A40-224C-9509-58E4B2FA5035}" dt="2025-03-02T19:11:55.523" v="11340" actId="1076"/>
          <ac:spMkLst>
            <pc:docMk/>
            <pc:sldMk cId="3958671916" sldId="260"/>
            <ac:spMk id="2" creationId="{9EAE06A6-EB7C-66A8-EDFF-002C6C132592}"/>
          </ac:spMkLst>
        </pc:spChg>
        <pc:spChg chg="add del">
          <ac:chgData name="Diana Demeterova (2314066)" userId="cbec027b-753d-4dd0-9f38-5623423a4ec0" providerId="ADAL" clId="{6BB872EB-7A40-224C-9509-58E4B2FA5035}" dt="2025-03-02T00:49:17.889" v="9499" actId="26606"/>
          <ac:spMkLst>
            <pc:docMk/>
            <pc:sldMk cId="3958671916" sldId="260"/>
            <ac:spMk id="22" creationId="{A110BA01-8798-D640-C7DD-78DBE72D9692}"/>
          </ac:spMkLst>
        </pc:spChg>
        <pc:spChg chg="add del">
          <ac:chgData name="Diana Demeterova (2314066)" userId="cbec027b-753d-4dd0-9f38-5623423a4ec0" providerId="ADAL" clId="{6BB872EB-7A40-224C-9509-58E4B2FA5035}" dt="2025-03-02T00:49:17.889" v="9499" actId="26606"/>
          <ac:spMkLst>
            <pc:docMk/>
            <pc:sldMk cId="3958671916" sldId="260"/>
            <ac:spMk id="23" creationId="{8598B132-658A-928F-C688-90609E4EA0E6}"/>
          </ac:spMkLst>
        </pc:spChg>
        <pc:spChg chg="add mod">
          <ac:chgData name="Diana Demeterova (2314066)" userId="cbec027b-753d-4dd0-9f38-5623423a4ec0" providerId="ADAL" clId="{6BB872EB-7A40-224C-9509-58E4B2FA5035}" dt="2025-03-02T19:11:34.477" v="11336" actId="403"/>
          <ac:spMkLst>
            <pc:docMk/>
            <pc:sldMk cId="3958671916" sldId="260"/>
            <ac:spMk id="24" creationId="{7BC77EE3-ADED-1F9A-A8FC-52B7830C66F7}"/>
          </ac:spMkLst>
        </pc:spChg>
        <pc:spChg chg="add del">
          <ac:chgData name="Diana Demeterova (2314066)" userId="cbec027b-753d-4dd0-9f38-5623423a4ec0" providerId="ADAL" clId="{6BB872EB-7A40-224C-9509-58E4B2FA5035}" dt="2025-03-02T00:49:17.889" v="9499" actId="26606"/>
          <ac:spMkLst>
            <pc:docMk/>
            <pc:sldMk cId="3958671916" sldId="260"/>
            <ac:spMk id="25" creationId="{14AD37D4-765C-FCFF-FC09-2E36C2A25508}"/>
          </ac:spMkLst>
        </pc:spChg>
        <pc:spChg chg="add">
          <ac:chgData name="Diana Demeterova (2314066)" userId="cbec027b-753d-4dd0-9f38-5623423a4ec0" providerId="ADAL" clId="{6BB872EB-7A40-224C-9509-58E4B2FA5035}" dt="2025-03-02T00:49:17.889" v="9499" actId="26606"/>
          <ac:spMkLst>
            <pc:docMk/>
            <pc:sldMk cId="3958671916" sldId="260"/>
            <ac:spMk id="2055" creationId="{41A06B62-8BB1-9677-4094-5FB84178B453}"/>
          </ac:spMkLst>
        </pc:spChg>
        <pc:picChg chg="add mod">
          <ac:chgData name="Diana Demeterova (2314066)" userId="cbec027b-753d-4dd0-9f38-5623423a4ec0" providerId="ADAL" clId="{6BB872EB-7A40-224C-9509-58E4B2FA5035}" dt="2025-03-02T00:49:17.889" v="9499" actId="26606"/>
          <ac:picMkLst>
            <pc:docMk/>
            <pc:sldMk cId="3958671916" sldId="260"/>
            <ac:picMk id="2050" creationId="{EA9A80DD-E60A-8447-2AB8-2B3E70A648A0}"/>
          </ac:picMkLst>
        </pc:picChg>
      </pc:sldChg>
      <pc:sldChg chg="addSp modSp new mod modTransition setBg modAnim modNotesTx">
        <pc:chgData name="Diana Demeterova (2314066)" userId="cbec027b-753d-4dd0-9f38-5623423a4ec0" providerId="ADAL" clId="{6BB872EB-7A40-224C-9509-58E4B2FA5035}" dt="2025-03-03T18:55:08.124" v="16372"/>
        <pc:sldMkLst>
          <pc:docMk/>
          <pc:sldMk cId="2695864466" sldId="261"/>
        </pc:sldMkLst>
        <pc:spChg chg="mod">
          <ac:chgData name="Diana Demeterova (2314066)" userId="cbec027b-753d-4dd0-9f38-5623423a4ec0" providerId="ADAL" clId="{6BB872EB-7A40-224C-9509-58E4B2FA5035}" dt="2025-03-02T19:47:46.200" v="11544" actId="1076"/>
          <ac:spMkLst>
            <pc:docMk/>
            <pc:sldMk cId="2695864466" sldId="261"/>
            <ac:spMk id="2" creationId="{8D48261A-4A09-F16D-36F1-011FC4FD80F6}"/>
          </ac:spMkLst>
        </pc:spChg>
        <pc:spChg chg="mod">
          <ac:chgData name="Diana Demeterova (2314066)" userId="cbec027b-753d-4dd0-9f38-5623423a4ec0" providerId="ADAL" clId="{6BB872EB-7A40-224C-9509-58E4B2FA5035}" dt="2025-03-02T19:48:29.608" v="11552" actId="404"/>
          <ac:spMkLst>
            <pc:docMk/>
            <pc:sldMk cId="2695864466" sldId="261"/>
            <ac:spMk id="3" creationId="{6034212A-3820-805D-C89D-49CC40CE2BE3}"/>
          </ac:spMkLst>
        </pc:spChg>
        <pc:spChg chg="add mod">
          <ac:chgData name="Diana Demeterova (2314066)" userId="cbec027b-753d-4dd0-9f38-5623423a4ec0" providerId="ADAL" clId="{6BB872EB-7A40-224C-9509-58E4B2FA5035}" dt="2025-03-03T14:20:29.025" v="15136" actId="1076"/>
          <ac:spMkLst>
            <pc:docMk/>
            <pc:sldMk cId="2695864466" sldId="261"/>
            <ac:spMk id="4" creationId="{7B57D2F1-C79B-6168-6CBC-603F2FF139B5}"/>
          </ac:spMkLst>
        </pc:spChg>
        <pc:spChg chg="add mod">
          <ac:chgData name="Diana Demeterova (2314066)" userId="cbec027b-753d-4dd0-9f38-5623423a4ec0" providerId="ADAL" clId="{6BB872EB-7A40-224C-9509-58E4B2FA5035}" dt="2025-03-03T03:31:36.054" v="14523" actId="122"/>
          <ac:spMkLst>
            <pc:docMk/>
            <pc:sldMk cId="2695864466" sldId="261"/>
            <ac:spMk id="5" creationId="{36E72AED-32E7-550A-AEC2-2F690D47E4FB}"/>
          </ac:spMkLst>
        </pc:spChg>
        <pc:spChg chg="add">
          <ac:chgData name="Diana Demeterova (2314066)" userId="cbec027b-753d-4dd0-9f38-5623423a4ec0" providerId="ADAL" clId="{6BB872EB-7A40-224C-9509-58E4B2FA5035}" dt="2025-02-25T12:39:09.795" v="4821" actId="26606"/>
          <ac:spMkLst>
            <pc:docMk/>
            <pc:sldMk cId="2695864466" sldId="261"/>
            <ac:spMk id="8" creationId="{80300B1B-B85E-D514-C6B4-30126EBBCDEC}"/>
          </ac:spMkLst>
        </pc:spChg>
        <pc:spChg chg="add">
          <ac:chgData name="Diana Demeterova (2314066)" userId="cbec027b-753d-4dd0-9f38-5623423a4ec0" providerId="ADAL" clId="{6BB872EB-7A40-224C-9509-58E4B2FA5035}" dt="2025-02-25T12:39:09.795" v="4821" actId="26606"/>
          <ac:spMkLst>
            <pc:docMk/>
            <pc:sldMk cId="2695864466" sldId="261"/>
            <ac:spMk id="10" creationId="{C9F9C007-0D35-3681-697A-24E1673AAD01}"/>
          </ac:spMkLst>
        </pc:spChg>
      </pc:sldChg>
      <pc:sldChg chg="addSp delSp modSp new mod modTransition setBg modAnim modNotesTx">
        <pc:chgData name="Diana Demeterova (2314066)" userId="cbec027b-753d-4dd0-9f38-5623423a4ec0" providerId="ADAL" clId="{6BB872EB-7A40-224C-9509-58E4B2FA5035}" dt="2025-03-03T19:36:07.428" v="17335" actId="1076"/>
        <pc:sldMkLst>
          <pc:docMk/>
          <pc:sldMk cId="1316978567" sldId="262"/>
        </pc:sldMkLst>
        <pc:spChg chg="mod">
          <ac:chgData name="Diana Demeterova (2314066)" userId="cbec027b-753d-4dd0-9f38-5623423a4ec0" providerId="ADAL" clId="{6BB872EB-7A40-224C-9509-58E4B2FA5035}" dt="2025-03-03T19:36:07.428" v="17335" actId="1076"/>
          <ac:spMkLst>
            <pc:docMk/>
            <pc:sldMk cId="1316978567" sldId="262"/>
            <ac:spMk id="2" creationId="{4F6FCF89-5715-5C5E-DFEA-2C26CB62205E}"/>
          </ac:spMkLst>
        </pc:spChg>
        <pc:spChg chg="mod">
          <ac:chgData name="Diana Demeterova (2314066)" userId="cbec027b-753d-4dd0-9f38-5623423a4ec0" providerId="ADAL" clId="{6BB872EB-7A40-224C-9509-58E4B2FA5035}" dt="2025-03-03T18:35:39.188" v="15724" actId="26606"/>
          <ac:spMkLst>
            <pc:docMk/>
            <pc:sldMk cId="1316978567" sldId="262"/>
            <ac:spMk id="3" creationId="{F98BCDE1-EB25-0CA6-FB48-DC5DF0D53471}"/>
          </ac:spMkLst>
        </pc:spChg>
        <pc:spChg chg="add del mod">
          <ac:chgData name="Diana Demeterova (2314066)" userId="cbec027b-753d-4dd0-9f38-5623423a4ec0" providerId="ADAL" clId="{6BB872EB-7A40-224C-9509-58E4B2FA5035}" dt="2025-03-03T18:54:39.985" v="16371" actId="478"/>
          <ac:spMkLst>
            <pc:docMk/>
            <pc:sldMk cId="1316978567" sldId="262"/>
            <ac:spMk id="4" creationId="{05D73622-494E-A1DA-57BC-839AAC43D30B}"/>
          </ac:spMkLst>
        </pc:spChg>
        <pc:spChg chg="add del">
          <ac:chgData name="Diana Demeterova (2314066)" userId="cbec027b-753d-4dd0-9f38-5623423a4ec0" providerId="ADAL" clId="{6BB872EB-7A40-224C-9509-58E4B2FA5035}" dt="2025-03-03T18:35:39.188" v="15724" actId="26606"/>
          <ac:spMkLst>
            <pc:docMk/>
            <pc:sldMk cId="1316978567" sldId="262"/>
            <ac:spMk id="8" creationId="{3D00CB3E-22D8-C88A-E699-CC9736BC98D4}"/>
          </ac:spMkLst>
        </pc:spChg>
        <pc:spChg chg="add del">
          <ac:chgData name="Diana Demeterova (2314066)" userId="cbec027b-753d-4dd0-9f38-5623423a4ec0" providerId="ADAL" clId="{6BB872EB-7A40-224C-9509-58E4B2FA5035}" dt="2025-03-03T18:35:39.188" v="15724" actId="26606"/>
          <ac:spMkLst>
            <pc:docMk/>
            <pc:sldMk cId="1316978567" sldId="262"/>
            <ac:spMk id="10" creationId="{4625E526-838B-DBE7-6600-D159BFBCE175}"/>
          </ac:spMkLst>
        </pc:spChg>
        <pc:spChg chg="add">
          <ac:chgData name="Diana Demeterova (2314066)" userId="cbec027b-753d-4dd0-9f38-5623423a4ec0" providerId="ADAL" clId="{6BB872EB-7A40-224C-9509-58E4B2FA5035}" dt="2025-03-03T18:35:39.188" v="15724" actId="26606"/>
          <ac:spMkLst>
            <pc:docMk/>
            <pc:sldMk cId="1316978567" sldId="262"/>
            <ac:spMk id="1031" creationId="{72AA3712-C5CA-A663-E80E-253CE093079F}"/>
          </ac:spMkLst>
        </pc:spChg>
        <pc:picChg chg="add mod">
          <ac:chgData name="Diana Demeterova (2314066)" userId="cbec027b-753d-4dd0-9f38-5623423a4ec0" providerId="ADAL" clId="{6BB872EB-7A40-224C-9509-58E4B2FA5035}" dt="2025-03-03T18:35:39.188" v="15724" actId="26606"/>
          <ac:picMkLst>
            <pc:docMk/>
            <pc:sldMk cId="1316978567" sldId="262"/>
            <ac:picMk id="1026" creationId="{0272CD58-C075-E243-2638-CCF17CA68B54}"/>
          </ac:picMkLst>
        </pc:picChg>
      </pc:sldChg>
      <pc:sldChg chg="addSp delSp modSp new mod modTransition setBg modNotesTx">
        <pc:chgData name="Diana Demeterova (2314066)" userId="cbec027b-753d-4dd0-9f38-5623423a4ec0" providerId="ADAL" clId="{6BB872EB-7A40-224C-9509-58E4B2FA5035}" dt="2025-03-03T19:35:55.497" v="17333" actId="1076"/>
        <pc:sldMkLst>
          <pc:docMk/>
          <pc:sldMk cId="3761372195" sldId="263"/>
        </pc:sldMkLst>
        <pc:spChg chg="mod">
          <ac:chgData name="Diana Demeterova (2314066)" userId="cbec027b-753d-4dd0-9f38-5623423a4ec0" providerId="ADAL" clId="{6BB872EB-7A40-224C-9509-58E4B2FA5035}" dt="2025-03-03T19:35:55.497" v="17333" actId="1076"/>
          <ac:spMkLst>
            <pc:docMk/>
            <pc:sldMk cId="3761372195" sldId="263"/>
            <ac:spMk id="2" creationId="{25888761-D9EE-C038-4B6B-3C49BF6E98C6}"/>
          </ac:spMkLst>
        </pc:spChg>
        <pc:spChg chg="mod">
          <ac:chgData name="Diana Demeterova (2314066)" userId="cbec027b-753d-4dd0-9f38-5623423a4ec0" providerId="ADAL" clId="{6BB872EB-7A40-224C-9509-58E4B2FA5035}" dt="2025-03-03T19:08:58.399" v="16628" actId="114"/>
          <ac:spMkLst>
            <pc:docMk/>
            <pc:sldMk cId="3761372195" sldId="263"/>
            <ac:spMk id="3" creationId="{710225AC-3E1B-570A-AB97-FFF3C806AA2E}"/>
          </ac:spMkLst>
        </pc:spChg>
        <pc:spChg chg="add del">
          <ac:chgData name="Diana Demeterova (2314066)" userId="cbec027b-753d-4dd0-9f38-5623423a4ec0" providerId="ADAL" clId="{6BB872EB-7A40-224C-9509-58E4B2FA5035}" dt="2025-03-03T18:57:29.587" v="16376" actId="26606"/>
          <ac:spMkLst>
            <pc:docMk/>
            <pc:sldMk cId="3761372195" sldId="263"/>
            <ac:spMk id="8" creationId="{6A364E18-0909-04B8-85B7-1D75F7673370}"/>
          </ac:spMkLst>
        </pc:spChg>
        <pc:spChg chg="add del">
          <ac:chgData name="Diana Demeterova (2314066)" userId="cbec027b-753d-4dd0-9f38-5623423a4ec0" providerId="ADAL" clId="{6BB872EB-7A40-224C-9509-58E4B2FA5035}" dt="2025-03-03T18:57:29.587" v="16376" actId="26606"/>
          <ac:spMkLst>
            <pc:docMk/>
            <pc:sldMk cId="3761372195" sldId="263"/>
            <ac:spMk id="10" creationId="{5A4E4C0D-6BCA-FC17-62BD-B629662A9DF1}"/>
          </ac:spMkLst>
        </pc:spChg>
        <pc:spChg chg="add del">
          <ac:chgData name="Diana Demeterova (2314066)" userId="cbec027b-753d-4dd0-9f38-5623423a4ec0" providerId="ADAL" clId="{6BB872EB-7A40-224C-9509-58E4B2FA5035}" dt="2025-03-03T18:57:29.587" v="16376" actId="26606"/>
          <ac:spMkLst>
            <pc:docMk/>
            <pc:sldMk cId="3761372195" sldId="263"/>
            <ac:spMk id="12" creationId="{8B08FA76-1ED5-E432-8E59-C7ABAAB69F5E}"/>
          </ac:spMkLst>
        </pc:spChg>
        <pc:spChg chg="add del">
          <ac:chgData name="Diana Demeterova (2314066)" userId="cbec027b-753d-4dd0-9f38-5623423a4ec0" providerId="ADAL" clId="{6BB872EB-7A40-224C-9509-58E4B2FA5035}" dt="2025-03-03T18:57:29.585" v="16375" actId="26606"/>
          <ac:spMkLst>
            <pc:docMk/>
            <pc:sldMk cId="3761372195" sldId="263"/>
            <ac:spMk id="2055" creationId="{72AA3712-C5CA-A663-E80E-253CE093079F}"/>
          </ac:spMkLst>
        </pc:spChg>
        <pc:spChg chg="add">
          <ac:chgData name="Diana Demeterova (2314066)" userId="cbec027b-753d-4dd0-9f38-5623423a4ec0" providerId="ADAL" clId="{6BB872EB-7A40-224C-9509-58E4B2FA5035}" dt="2025-03-03T18:57:29.587" v="16376" actId="26606"/>
          <ac:spMkLst>
            <pc:docMk/>
            <pc:sldMk cId="3761372195" sldId="263"/>
            <ac:spMk id="2057" creationId="{72AA3712-C5CA-A663-E80E-253CE093079F}"/>
          </ac:spMkLst>
        </pc:spChg>
        <pc:picChg chg="add mod">
          <ac:chgData name="Diana Demeterova (2314066)" userId="cbec027b-753d-4dd0-9f38-5623423a4ec0" providerId="ADAL" clId="{6BB872EB-7A40-224C-9509-58E4B2FA5035}" dt="2025-03-03T18:57:29.587" v="16376" actId="26606"/>
          <ac:picMkLst>
            <pc:docMk/>
            <pc:sldMk cId="3761372195" sldId="263"/>
            <ac:picMk id="2050" creationId="{C7793B6F-ACE6-29DA-FE86-B37D1BB51116}"/>
          </ac:picMkLst>
        </pc:picChg>
      </pc:sldChg>
      <pc:sldChg chg="addSp delSp modSp new mod modTransition setBg">
        <pc:chgData name="Diana Demeterova (2314066)" userId="cbec027b-753d-4dd0-9f38-5623423a4ec0" providerId="ADAL" clId="{6BB872EB-7A40-224C-9509-58E4B2FA5035}" dt="2025-03-03T20:25:32.601" v="18110" actId="14100"/>
        <pc:sldMkLst>
          <pc:docMk/>
          <pc:sldMk cId="1638224297" sldId="264"/>
        </pc:sldMkLst>
        <pc:spChg chg="del mod">
          <ac:chgData name="Diana Demeterova (2314066)" userId="cbec027b-753d-4dd0-9f38-5623423a4ec0" providerId="ADAL" clId="{6BB872EB-7A40-224C-9509-58E4B2FA5035}" dt="2025-03-03T20:13:33.508" v="17956" actId="478"/>
          <ac:spMkLst>
            <pc:docMk/>
            <pc:sldMk cId="1638224297" sldId="264"/>
            <ac:spMk id="2" creationId="{582DF94C-2B73-E414-B01E-A2BC0464710E}"/>
          </ac:spMkLst>
        </pc:spChg>
        <pc:spChg chg="add mod">
          <ac:chgData name="Diana Demeterova (2314066)" userId="cbec027b-753d-4dd0-9f38-5623423a4ec0" providerId="ADAL" clId="{6BB872EB-7A40-224C-9509-58E4B2FA5035}" dt="2025-03-03T20:25:32.601" v="18110" actId="14100"/>
          <ac:spMkLst>
            <pc:docMk/>
            <pc:sldMk cId="1638224297" sldId="264"/>
            <ac:spMk id="3" creationId="{3E81071A-C401-CC6B-107E-11070B2A2D8C}"/>
          </ac:spMkLst>
        </pc:spChg>
        <pc:spChg chg="add del mod">
          <ac:chgData name="Diana Demeterova (2314066)" userId="cbec027b-753d-4dd0-9f38-5623423a4ec0" providerId="ADAL" clId="{6BB872EB-7A40-224C-9509-58E4B2FA5035}" dt="2025-03-03T20:24:27.852" v="18101" actId="1076"/>
          <ac:spMkLst>
            <pc:docMk/>
            <pc:sldMk cId="1638224297" sldId="264"/>
            <ac:spMk id="4" creationId="{19AB201E-3D6E-5BB5-E3BB-A451803A69FC}"/>
          </ac:spMkLst>
        </pc:spChg>
        <pc:spChg chg="add del">
          <ac:chgData name="Diana Demeterova (2314066)" userId="cbec027b-753d-4dd0-9f38-5623423a4ec0" providerId="ADAL" clId="{6BB872EB-7A40-224C-9509-58E4B2FA5035}" dt="2025-03-03T20:20:11.807" v="18037" actId="22"/>
          <ac:spMkLst>
            <pc:docMk/>
            <pc:sldMk cId="1638224297" sldId="264"/>
            <ac:spMk id="7" creationId="{29874F39-ACF3-D985-45CB-190682877598}"/>
          </ac:spMkLst>
        </pc:spChg>
        <pc:spChg chg="add del">
          <ac:chgData name="Diana Demeterova (2314066)" userId="cbec027b-753d-4dd0-9f38-5623423a4ec0" providerId="ADAL" clId="{6BB872EB-7A40-224C-9509-58E4B2FA5035}" dt="2025-03-03T20:13:24.552" v="17953" actId="26606"/>
          <ac:spMkLst>
            <pc:docMk/>
            <pc:sldMk cId="1638224297" sldId="264"/>
            <ac:spMk id="9" creationId="{48D7368D-31D9-8101-473D-CD39E706FD22}"/>
          </ac:spMkLst>
        </pc:spChg>
        <pc:spChg chg="add del">
          <ac:chgData name="Diana Demeterova (2314066)" userId="cbec027b-753d-4dd0-9f38-5623423a4ec0" providerId="ADAL" clId="{6BB872EB-7A40-224C-9509-58E4B2FA5035}" dt="2025-03-03T20:13:24.552" v="17953" actId="26606"/>
          <ac:spMkLst>
            <pc:docMk/>
            <pc:sldMk cId="1638224297" sldId="264"/>
            <ac:spMk id="11" creationId="{3768F94E-2BF1-56A5-87AC-0C427079334B}"/>
          </ac:spMkLst>
        </pc:spChg>
        <pc:spChg chg="add del">
          <ac:chgData name="Diana Demeterova (2314066)" userId="cbec027b-753d-4dd0-9f38-5623423a4ec0" providerId="ADAL" clId="{6BB872EB-7A40-224C-9509-58E4B2FA5035}" dt="2025-03-03T20:13:24.552" v="17953" actId="26606"/>
          <ac:spMkLst>
            <pc:docMk/>
            <pc:sldMk cId="1638224297" sldId="264"/>
            <ac:spMk id="13" creationId="{393D8CD4-7FBE-9118-0CEB-9C1A2FA6AE5A}"/>
          </ac:spMkLst>
        </pc:spChg>
        <pc:spChg chg="add">
          <ac:chgData name="Diana Demeterova (2314066)" userId="cbec027b-753d-4dd0-9f38-5623423a4ec0" providerId="ADAL" clId="{6BB872EB-7A40-224C-9509-58E4B2FA5035}" dt="2025-03-03T20:13:24.552" v="17953" actId="26606"/>
          <ac:spMkLst>
            <pc:docMk/>
            <pc:sldMk cId="1638224297" sldId="264"/>
            <ac:spMk id="18" creationId="{72AA3712-C5CA-A663-E80E-253CE093079F}"/>
          </ac:spMkLst>
        </pc:spChg>
        <pc:picChg chg="add del mod ord">
          <ac:chgData name="Diana Demeterova (2314066)" userId="cbec027b-753d-4dd0-9f38-5623423a4ec0" providerId="ADAL" clId="{6BB872EB-7A40-224C-9509-58E4B2FA5035}" dt="2025-03-03T20:13:27.455" v="17954" actId="478"/>
          <ac:picMkLst>
            <pc:docMk/>
            <pc:sldMk cId="1638224297" sldId="264"/>
            <ac:picMk id="5" creationId="{A6C4CA19-52EB-DB0E-5F4E-943E22FE26E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C6D6D6-9222-114C-B7C1-8FFD19A6E736}" type="datetimeFigureOut">
              <a:rPr lang="en-US" smtClean="0"/>
              <a:t>3/2/25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E55ED-A423-D44A-BA85-1BDF8CF9ADF9}" type="slidenum">
              <a:rPr lang="en-US" smtClean="0"/>
              <a:t>‹#›</a:t>
            </a:fld>
            <a:endParaRPr lang="en-US"/>
          </a:p>
        </p:txBody>
      </p:sp>
    </p:spTree>
    <p:extLst>
      <p:ext uri="{BB962C8B-B14F-4D97-AF65-F5344CB8AC3E}">
        <p14:creationId xmlns:p14="http://schemas.microsoft.com/office/powerpoint/2010/main" val="3092153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US" b="0" dirty="0">
                <a:latin typeface="Calibri" panose="020F0502020204030204" pitchFamily="34" charset="0"/>
                <a:cs typeface="Calibri" panose="020F0502020204030204" pitchFamily="34" charset="0"/>
              </a:rPr>
              <a:t>In this presentation, I will be evaluating two business structures.</a:t>
            </a:r>
          </a:p>
          <a:p>
            <a:pPr>
              <a:lnSpc>
                <a:spcPct val="200000"/>
              </a:lnSpc>
            </a:pPr>
            <a:endParaRPr lang="en-US" b="0" dirty="0">
              <a:latin typeface="Calibri" panose="020F0502020204030204" pitchFamily="34" charset="0"/>
              <a:cs typeface="Calibri" panose="020F0502020204030204" pitchFamily="34" charset="0"/>
            </a:endParaRPr>
          </a:p>
          <a:p>
            <a:pPr>
              <a:lnSpc>
                <a:spcPct val="200000"/>
              </a:lnSpc>
            </a:pPr>
            <a:r>
              <a:rPr lang="en-US" b="0" dirty="0">
                <a:latin typeface="Calibri" panose="020F0502020204030204" pitchFamily="34" charset="0"/>
                <a:cs typeface="Calibri" panose="020F0502020204030204" pitchFamily="34" charset="0"/>
              </a:rPr>
              <a:t> A business structure refers to the legal and organizational framework that governs how a business operates, it influences aspects such as ownership, management, taxation, and legal protection. Selecting the appropriate structure is essential, as it impacts liability, tax responsibilities, decision-making authority, and the ability to secure funding. </a:t>
            </a:r>
            <a:r>
              <a:rPr lang="en-US" b="0" i="1" dirty="0">
                <a:latin typeface="Calibri" panose="020F0502020204030204" pitchFamily="34" charset="0"/>
                <a:cs typeface="Calibri" panose="020F0502020204030204" pitchFamily="34" charset="0"/>
              </a:rPr>
              <a:t>CFI (2015).</a:t>
            </a:r>
          </a:p>
          <a:p>
            <a:pPr>
              <a:lnSpc>
                <a:spcPct val="200000"/>
              </a:lnSpc>
            </a:pPr>
            <a:endParaRPr lang="en-US" b="0" i="1" dirty="0">
              <a:latin typeface="Calibri" panose="020F0502020204030204" pitchFamily="34" charset="0"/>
              <a:cs typeface="Calibri" panose="020F0502020204030204" pitchFamily="34" charset="0"/>
            </a:endParaRPr>
          </a:p>
          <a:p>
            <a:pPr>
              <a:lnSpc>
                <a:spcPct val="200000"/>
              </a:lnSpc>
            </a:pPr>
            <a:r>
              <a:rPr lang="en-US" b="0" i="0" dirty="0">
                <a:latin typeface="Calibri" panose="020F0502020204030204" pitchFamily="34" charset="0"/>
                <a:cs typeface="Calibri" panose="020F0502020204030204" pitchFamily="34" charset="0"/>
              </a:rPr>
              <a:t> The UK provides a diverse range of structures that are suited to meet a variety of business requirements. However, they do come with their benefits and limitations. </a:t>
            </a:r>
            <a:r>
              <a:rPr lang="en-US" b="0" i="1" dirty="0">
                <a:latin typeface="Calibri" panose="020F0502020204030204" pitchFamily="34" charset="0"/>
                <a:cs typeface="Calibri" panose="020F0502020204030204" pitchFamily="34" charset="0"/>
              </a:rPr>
              <a:t>Viv (2022). </a:t>
            </a:r>
            <a:r>
              <a:rPr lang="en-US" b="0" i="0" dirty="0">
                <a:latin typeface="Calibri" panose="020F0502020204030204" pitchFamily="34" charset="0"/>
                <a:cs typeface="Calibri" panose="020F0502020204030204" pitchFamily="34" charset="0"/>
              </a:rPr>
              <a:t>This evaluation focuses on two common structures: sole trader and partnership. I will be examining their key features, benefits, and limitations to understand how they satisfy the various needs for business types and goals. </a:t>
            </a:r>
            <a:endParaRPr lang="en-US" b="0" i="1"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AFEE55ED-A423-D44A-BA85-1BDF8CF9ADF9}" type="slidenum">
              <a:rPr lang="en-US" smtClean="0"/>
              <a:t>1</a:t>
            </a:fld>
            <a:endParaRPr lang="en-US"/>
          </a:p>
        </p:txBody>
      </p:sp>
    </p:spTree>
    <p:extLst>
      <p:ext uri="{BB962C8B-B14F-4D97-AF65-F5344CB8AC3E}">
        <p14:creationId xmlns:p14="http://schemas.microsoft.com/office/powerpoint/2010/main" val="580812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200000"/>
              </a:lnSpc>
            </a:pPr>
            <a:r>
              <a:rPr lang="en-GB" b="0" i="0" u="none" strike="noStrike" dirty="0">
                <a:solidFill>
                  <a:srgbClr val="111111"/>
                </a:solidFill>
                <a:effectLst/>
                <a:latin typeface="Calibri" panose="020F0502020204030204" pitchFamily="34" charset="0"/>
                <a:cs typeface="Calibri" panose="020F0502020204030204" pitchFamily="34" charset="0"/>
              </a:rPr>
              <a:t>A business is an organization that operates with the goal of making a profit. The term business often refers to an entity which is involved in commercial, industrial, or professional enterprise. Certain businesses operate as small firms in a specific industry, while others are large businesses which operate across several industries </a:t>
            </a:r>
            <a:r>
              <a:rPr lang="en-GB" b="0" i="0" u="none" strike="noStrike" dirty="0" err="1">
                <a:solidFill>
                  <a:srgbClr val="111111"/>
                </a:solidFill>
                <a:effectLst/>
                <a:latin typeface="Calibri" panose="020F0502020204030204" pitchFamily="34" charset="0"/>
                <a:cs typeface="Calibri" panose="020F0502020204030204" pitchFamily="34" charset="0"/>
              </a:rPr>
              <a:t>worldwild</a:t>
            </a:r>
            <a:r>
              <a:rPr lang="en-GB" b="0" i="0" u="none" strike="noStrike" dirty="0">
                <a:solidFill>
                  <a:srgbClr val="111111"/>
                </a:solidFill>
                <a:effectLst/>
                <a:latin typeface="Calibri" panose="020F0502020204030204" pitchFamily="34" charset="0"/>
                <a:cs typeface="Calibri" panose="020F0502020204030204" pitchFamily="34" charset="0"/>
              </a:rPr>
              <a:t>. Apple is an example of a well-known and successful business, its strategies and innovation have positioned it as a leader in the global market with key principles such as effective business practice and market adaptations. </a:t>
            </a:r>
            <a:r>
              <a:rPr lang="en-GB" b="0" i="1" u="none" strike="noStrike" dirty="0">
                <a:solidFill>
                  <a:srgbClr val="111111"/>
                </a:solidFill>
                <a:effectLst/>
                <a:latin typeface="Calibri" panose="020F0502020204030204" pitchFamily="34" charset="0"/>
                <a:cs typeface="Calibri" panose="020F0502020204030204" pitchFamily="34" charset="0"/>
              </a:rPr>
              <a:t>Hayes, A. (2003).</a:t>
            </a:r>
          </a:p>
          <a:p>
            <a:pPr algn="l">
              <a:lnSpc>
                <a:spcPct val="200000"/>
              </a:lnSpc>
            </a:pPr>
            <a:endParaRPr lang="en-GB" b="0" i="1" u="none" strike="noStrike" dirty="0">
              <a:solidFill>
                <a:srgbClr val="111111"/>
              </a:solidFill>
              <a:effectLst/>
              <a:latin typeface="Calibri" panose="020F0502020204030204" pitchFamily="34" charset="0"/>
              <a:cs typeface="Calibri" panose="020F0502020204030204" pitchFamily="34" charset="0"/>
            </a:endParaRPr>
          </a:p>
          <a:p>
            <a:pPr algn="l">
              <a:lnSpc>
                <a:spcPct val="200000"/>
              </a:lnSpc>
            </a:pPr>
            <a:r>
              <a:rPr lang="en-GB" b="0" i="0" u="none" strike="noStrike" dirty="0">
                <a:solidFill>
                  <a:srgbClr val="111111"/>
                </a:solidFill>
                <a:effectLst/>
                <a:latin typeface="Calibri" panose="020F0502020204030204" pitchFamily="34" charset="0"/>
                <a:cs typeface="Calibri" panose="020F0502020204030204" pitchFamily="34" charset="0"/>
              </a:rPr>
              <a:t>There are many ways to organize a business with different structures, this includes, sole traders, partnerships, private and public limited companies and limited liability partnerships. </a:t>
            </a:r>
            <a:r>
              <a:rPr lang="en-GB" b="0" i="1" u="none" strike="noStrike" dirty="0">
                <a:solidFill>
                  <a:srgbClr val="111111"/>
                </a:solidFill>
                <a:effectLst/>
                <a:latin typeface="Calibri" panose="020F0502020204030204" pitchFamily="34" charset="0"/>
                <a:cs typeface="Calibri" panose="020F0502020204030204" pitchFamily="34" charset="0"/>
              </a:rPr>
              <a:t>360 Business Law (2022).</a:t>
            </a:r>
            <a:endParaRPr lang="en-GB" b="0" i="0" u="none" strike="noStrike" dirty="0">
              <a:solidFill>
                <a:srgbClr val="111111"/>
              </a:solidFill>
              <a:effectLst/>
              <a:latin typeface="Calibri" panose="020F0502020204030204" pitchFamily="34" charset="0"/>
              <a:cs typeface="Calibri" panose="020F0502020204030204" pitchFamily="34" charset="0"/>
            </a:endParaRPr>
          </a:p>
          <a:p>
            <a:pPr marL="0" marR="0" lvl="0" indent="0" algn="l" defTabSz="914400" rtl="0" eaLnBrk="1" fontAlgn="auto" latinLnBrk="0" hangingPunct="1">
              <a:lnSpc>
                <a:spcPts val="8349"/>
              </a:lnSpc>
              <a:spcBef>
                <a:spcPts val="0"/>
              </a:spcBef>
              <a:spcAft>
                <a:spcPts val="0"/>
              </a:spcAft>
              <a:buClrTx/>
              <a:buSzTx/>
              <a:buFontTx/>
              <a:buNone/>
              <a:tabLst/>
              <a:defRPr/>
            </a:pPr>
            <a:endParaRPr lang="en-GB" dirty="0"/>
          </a:p>
          <a:p>
            <a:pPr marL="0" marR="0" lvl="0" indent="0" algn="l" defTabSz="914400" rtl="0" eaLnBrk="1" fontAlgn="auto" latinLnBrk="0" hangingPunct="1">
              <a:lnSpc>
                <a:spcPts val="8349"/>
              </a:lnSpc>
              <a:spcBef>
                <a:spcPts val="0"/>
              </a:spcBef>
              <a:spcAft>
                <a:spcPts val="0"/>
              </a:spcAft>
              <a:buClrTx/>
              <a:buSzTx/>
              <a:buFontTx/>
              <a:buNone/>
              <a:tabLst/>
              <a:defRPr/>
            </a:pPr>
            <a:endParaRPr lang="en-GB" dirty="0"/>
          </a:p>
          <a:p>
            <a:pPr marL="0" marR="0" lvl="0" indent="0" algn="l" defTabSz="914400" rtl="0" eaLnBrk="1" fontAlgn="auto" latinLnBrk="0" hangingPunct="1">
              <a:lnSpc>
                <a:spcPts val="8349"/>
              </a:lnSpc>
              <a:spcBef>
                <a:spcPts val="0"/>
              </a:spcBef>
              <a:spcAft>
                <a:spcPts val="0"/>
              </a:spcAft>
              <a:buClrTx/>
              <a:buSzTx/>
              <a:buFontTx/>
              <a:buNone/>
              <a:tabLst/>
              <a:defRPr/>
            </a:pPr>
            <a:endParaRPr lang="en-GB" dirty="0"/>
          </a:p>
          <a:p>
            <a:pPr marL="0" marR="0" lvl="0" indent="0" algn="l" defTabSz="914400" rtl="0" eaLnBrk="1" fontAlgn="auto" latinLnBrk="0" hangingPunct="1">
              <a:lnSpc>
                <a:spcPts val="8349"/>
              </a:lnSpc>
              <a:spcBef>
                <a:spcPts val="0"/>
              </a:spcBef>
              <a:spcAft>
                <a:spcPts val="0"/>
              </a:spcAft>
              <a:buClrTx/>
              <a:buSzTx/>
              <a:buFontTx/>
              <a:buNone/>
              <a:tabLst/>
              <a:defRPr/>
            </a:pPr>
            <a:endParaRPr lang="en-GB" dirty="0"/>
          </a:p>
          <a:p>
            <a:pPr marL="0" marR="0" lvl="0" indent="0" algn="l" defTabSz="914400" rtl="0" eaLnBrk="1" fontAlgn="auto" latinLnBrk="0" hangingPunct="1">
              <a:lnSpc>
                <a:spcPts val="8349"/>
              </a:lnSpc>
              <a:spcBef>
                <a:spcPts val="0"/>
              </a:spcBef>
              <a:spcAft>
                <a:spcPts val="0"/>
              </a:spcAft>
              <a:buClrTx/>
              <a:buSzTx/>
              <a:buFontTx/>
              <a:buNone/>
              <a:tabLst/>
              <a:defRPr/>
            </a:pPr>
            <a:br>
              <a:rPr lang="en-GB" dirty="0"/>
            </a:br>
            <a:endParaRPr lang="en-GB" b="0" i="0" u="none" strike="noStrike" dirty="0">
              <a:solidFill>
                <a:srgbClr val="0000EE"/>
              </a:solidFill>
              <a:effectLst/>
              <a:latin typeface="SourceSansPro"/>
            </a:endParaRPr>
          </a:p>
          <a:p>
            <a:pPr algn="l">
              <a:lnSpc>
                <a:spcPts val="8349"/>
              </a:lnSpc>
            </a:pPr>
            <a:endParaRPr lang="en-GB" b="0" i="0" u="none" strike="noStrike" dirty="0">
              <a:solidFill>
                <a:srgbClr val="111111"/>
              </a:solidFill>
              <a:effectLst/>
              <a:latin typeface="SourceSansPro"/>
            </a:endParaRPr>
          </a:p>
          <a:p>
            <a:pPr algn="l">
              <a:lnSpc>
                <a:spcPts val="8349"/>
              </a:lnSpc>
            </a:pPr>
            <a:endParaRPr lang="en-GB" b="0" i="0" u="none" strike="noStrike" dirty="0">
              <a:solidFill>
                <a:srgbClr val="111111"/>
              </a:solidFill>
              <a:effectLst/>
              <a:latin typeface="SourceSansPro"/>
            </a:endParaRPr>
          </a:p>
          <a:p>
            <a:pPr algn="l">
              <a:lnSpc>
                <a:spcPts val="8349"/>
              </a:lnSpc>
            </a:pPr>
            <a:endParaRPr lang="en-US" dirty="0"/>
          </a:p>
        </p:txBody>
      </p:sp>
      <p:sp>
        <p:nvSpPr>
          <p:cNvPr id="4" name="Slide Number Placeholder 3"/>
          <p:cNvSpPr>
            <a:spLocks noGrp="1"/>
          </p:cNvSpPr>
          <p:nvPr>
            <p:ph type="sldNum" sz="quarter" idx="5"/>
          </p:nvPr>
        </p:nvSpPr>
        <p:spPr/>
        <p:txBody>
          <a:bodyPr/>
          <a:lstStyle/>
          <a:p>
            <a:fld id="{AFEE55ED-A423-D44A-BA85-1BDF8CF9ADF9}" type="slidenum">
              <a:rPr lang="en-US" smtClean="0"/>
              <a:t>2</a:t>
            </a:fld>
            <a:endParaRPr lang="en-US"/>
          </a:p>
        </p:txBody>
      </p:sp>
    </p:spTree>
    <p:extLst>
      <p:ext uri="{BB962C8B-B14F-4D97-AF65-F5344CB8AC3E}">
        <p14:creationId xmlns:p14="http://schemas.microsoft.com/office/powerpoint/2010/main" val="297530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B0C0C"/>
                </a:solidFill>
                <a:effectLst/>
                <a:latin typeface="Calibri" panose="020F0502020204030204" pitchFamily="34" charset="0"/>
                <a:cs typeface="Calibri" panose="020F0502020204030204" pitchFamily="34" charset="0"/>
              </a:rPr>
              <a:t>A sole trader is a self-employed individual who owns and runs a business. </a:t>
            </a:r>
            <a:r>
              <a:rPr lang="en-GB" b="0" i="1" u="none" strike="noStrike" dirty="0">
                <a:solidFill>
                  <a:srgbClr val="0B0C0C"/>
                </a:solidFill>
                <a:effectLst/>
                <a:latin typeface="Calibri" panose="020F0502020204030204" pitchFamily="34" charset="0"/>
                <a:cs typeface="Calibri" panose="020F0502020204030204" pitchFamily="34" charset="0"/>
              </a:rPr>
              <a:t>Gov. UK. (2012). </a:t>
            </a:r>
            <a:r>
              <a:rPr lang="en-GB" b="0" i="0" u="none" strike="noStrike" dirty="0">
                <a:solidFill>
                  <a:srgbClr val="0B0C0C"/>
                </a:solidFill>
                <a:effectLst/>
                <a:latin typeface="Calibri" panose="020F0502020204030204" pitchFamily="34" charset="0"/>
                <a:cs typeface="Calibri" panose="020F0502020204030204" pitchFamily="34" charset="0"/>
              </a:rPr>
              <a:t>This suggests that as soon as you start a business, you must register for self-assessment with HMRC. </a:t>
            </a:r>
            <a:r>
              <a:rPr lang="en-GB" b="0" i="1" u="none" strike="noStrike" dirty="0">
                <a:solidFill>
                  <a:srgbClr val="0B0C0C"/>
                </a:solidFill>
                <a:effectLst/>
                <a:latin typeface="Calibri" panose="020F0502020204030204" pitchFamily="34" charset="0"/>
                <a:cs typeface="Calibri" panose="020F0502020204030204" pitchFamily="34" charset="0"/>
              </a:rPr>
              <a:t>Smithson, B. (2018).</a:t>
            </a:r>
            <a:r>
              <a:rPr lang="en-GB" b="0" i="0" u="none" strike="noStrike" dirty="0">
                <a:solidFill>
                  <a:srgbClr val="0B0C0C"/>
                </a:solidFill>
                <a:effectLst/>
                <a:latin typeface="Calibri" panose="020F0502020204030204" pitchFamily="34" charset="0"/>
                <a:cs typeface="Calibri" panose="020F0502020204030204" pitchFamily="34" charset="0"/>
              </a:rPr>
              <a:t> Being a sole trader is only permitted when you are either working for yourself or managing your own company as an individual. </a:t>
            </a:r>
            <a:r>
              <a:rPr lang="en-GB" b="0" i="1" u="none" strike="noStrike" dirty="0">
                <a:solidFill>
                  <a:srgbClr val="0B0C0C"/>
                </a:solidFill>
                <a:effectLst/>
                <a:latin typeface="Calibri" panose="020F0502020204030204" pitchFamily="34" charset="0"/>
                <a:cs typeface="Calibri" panose="020F0502020204030204" pitchFamily="34" charset="0"/>
              </a:rPr>
              <a:t>HM Revenue &amp; Customs (HMRC) (2024).</a:t>
            </a:r>
            <a:r>
              <a:rPr lang="en-GB" b="0" i="0" u="none" strike="noStrike" dirty="0">
                <a:solidFill>
                  <a:srgbClr val="0B0C0C"/>
                </a:solidFill>
                <a:effectLst/>
                <a:latin typeface="Calibri" panose="020F0502020204030204" pitchFamily="34" charset="0"/>
                <a:cs typeface="Calibri" panose="020F0502020204030204" pitchFamily="34" charset="0"/>
              </a:rPr>
              <a:t> </a:t>
            </a:r>
            <a:r>
              <a:rPr lang="en-GB" b="0" i="0" u="none" strike="noStrike" dirty="0">
                <a:solidFill>
                  <a:srgbClr val="000000"/>
                </a:solidFill>
                <a:effectLst/>
                <a:latin typeface="-webkit-standard"/>
              </a:rPr>
              <a:t>The sole trader structure allows for quick, decisive decision-making across all business areas, including supplier selection and working hours, while maintaining strong accountability and fostering a closer relationship between traders.</a:t>
            </a:r>
            <a:r>
              <a:rPr lang="en-GB" b="0" i="0" u="none" strike="noStrike" dirty="0">
                <a:solidFill>
                  <a:srgbClr val="0B0C0C"/>
                </a:solidFill>
                <a:effectLst/>
                <a:latin typeface="Calibri" panose="020F0502020204030204" pitchFamily="34" charset="0"/>
                <a:cs typeface="Calibri" panose="020F0502020204030204" pitchFamily="34" charset="0"/>
              </a:rPr>
              <a:t> sole trader has unlimited liability, which means that although you can keep your profit after tax, your personal assets are liable for any business debts. </a:t>
            </a:r>
            <a:r>
              <a:rPr lang="en-GB" b="0" i="1" u="none" strike="noStrike" dirty="0">
                <a:solidFill>
                  <a:srgbClr val="0B0C0C"/>
                </a:solidFill>
                <a:effectLst/>
                <a:latin typeface="Calibri" panose="020F0502020204030204" pitchFamily="34" charset="0"/>
                <a:cs typeface="Calibri" panose="020F0502020204030204" pitchFamily="34" charset="0"/>
              </a:rPr>
              <a:t>Smithson, B.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strike="noStrike"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B0C0C"/>
                </a:solidFill>
                <a:effectLst/>
                <a:latin typeface="Calibri" panose="020F0502020204030204" pitchFamily="34" charset="0"/>
                <a:cs typeface="Calibri" panose="020F0502020204030204" pitchFamily="34" charset="0"/>
              </a:rPr>
              <a:t>Many key features come with starting your business as a sole trader. For example, you get full control over your business. The sole trader structure allows for quick, decisive decision-making across all business areas, including supplier selection and working hours while maintaining strong accountability and creating closer relationships between trader, clients and customers. </a:t>
            </a:r>
            <a:r>
              <a:rPr lang="en-GB" b="0" i="1" u="none" strike="noStrike" dirty="0">
                <a:solidFill>
                  <a:srgbClr val="0B0C0C"/>
                </a:solidFill>
                <a:effectLst/>
                <a:latin typeface="Calibri" panose="020F0502020204030204" pitchFamily="34" charset="0"/>
                <a:cs typeface="Calibri" panose="020F0502020204030204" pitchFamily="34" charset="0"/>
              </a:rPr>
              <a:t>Sutherland, T.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B0C0C"/>
                </a:solidFill>
                <a:effectLst/>
                <a:latin typeface="GDS Transport"/>
              </a:rPr>
              <a:t>Another key feature of a sole trader is that it has an easy setup procedure. To become a UK-registered sole trader, you must register for a self-assessment with HM Revenue &amp; Customs (HMRC) </a:t>
            </a:r>
            <a:r>
              <a:rPr lang="en-GB" b="0" i="1" u="none" strike="noStrike" dirty="0">
                <a:solidFill>
                  <a:srgbClr val="0B0C0C"/>
                </a:solidFill>
                <a:effectLst/>
                <a:latin typeface="GDS Transport"/>
              </a:rPr>
              <a:t>Sutherland, T. (2023), </a:t>
            </a:r>
            <a:r>
              <a:rPr lang="en-GB" b="0" i="0" u="none" strike="noStrike" dirty="0">
                <a:solidFill>
                  <a:srgbClr val="0B0C0C"/>
                </a:solidFill>
                <a:effectLst/>
                <a:latin typeface="GDS Transport"/>
              </a:rPr>
              <a:t>and follow the Companies Act 2006. this suggests choosing a name, opening an optional business bank account, understand record-keeping requirement, and register for VAT. </a:t>
            </a:r>
            <a:r>
              <a:rPr lang="en-GB" b="0" i="1" u="none" strike="noStrike" dirty="0">
                <a:solidFill>
                  <a:srgbClr val="0B0C0C"/>
                </a:solidFill>
                <a:effectLst/>
                <a:latin typeface="GDS Transport"/>
              </a:rPr>
              <a:t>LexisNexis (2025).</a:t>
            </a:r>
            <a:endParaRPr lang="en-GB" b="0" i="1" u="none" strike="noStrike" dirty="0">
              <a:solidFill>
                <a:srgbClr val="1C1C1C"/>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Helvetica Neue" panose="02000503000000020004"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Helvetica Neue" panose="02000503000000020004" pitchFamily="2" charset="0"/>
              </a:rPr>
              <a:t>The last key feature of a sole trader is Tax Responsibility. The tax system for a sole trader is easier compared to other business structures. Due to sole trader having unlimited liability, the business and personal assets are treated as one which simplifies the taxation process. As a sole trader you should report all business profit, pay income tax and National insurance contribution on the income earned. Sutherland, T. (2023)</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Helvetica Neue" panose="02000503000000020004" pitchFamily="2" charset="0"/>
            </a:endParaRPr>
          </a:p>
          <a:p>
            <a:endParaRPr lang="en-US" b="1" dirty="0"/>
          </a:p>
        </p:txBody>
      </p:sp>
      <p:sp>
        <p:nvSpPr>
          <p:cNvPr id="4" name="Slide Number Placeholder 3"/>
          <p:cNvSpPr>
            <a:spLocks noGrp="1"/>
          </p:cNvSpPr>
          <p:nvPr>
            <p:ph type="sldNum" sz="quarter" idx="5"/>
          </p:nvPr>
        </p:nvSpPr>
        <p:spPr/>
        <p:txBody>
          <a:bodyPr/>
          <a:lstStyle/>
          <a:p>
            <a:fld id="{AFEE55ED-A423-D44A-BA85-1BDF8CF9ADF9}" type="slidenum">
              <a:rPr lang="en-US" smtClean="0"/>
              <a:t>3</a:t>
            </a:fld>
            <a:endParaRPr lang="en-US"/>
          </a:p>
        </p:txBody>
      </p:sp>
    </p:spTree>
    <p:extLst>
      <p:ext uri="{BB962C8B-B14F-4D97-AF65-F5344CB8AC3E}">
        <p14:creationId xmlns:p14="http://schemas.microsoft.com/office/powerpoint/2010/main" val="1617859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Calibri" panose="020F0502020204030204" pitchFamily="34" charset="0"/>
                <a:cs typeface="Calibri" panose="020F0502020204030204" pitchFamily="34" charset="0"/>
              </a:rPr>
              <a:t>There are many advantages that come with being a sole trader. One advantage is that you keep all the profit. This means that you will keep all the profit after tax and there is no need for sharing profit with shareholders or partners.</a:t>
            </a:r>
          </a:p>
          <a:p>
            <a:pPr algn="l"/>
            <a:endParaRPr lang="en-GB" b="0" i="0" u="none" strike="noStrike" dirty="0">
              <a:solidFill>
                <a:srgbClr val="000000"/>
              </a:solidFill>
              <a:effectLst/>
              <a:latin typeface="Calibri" panose="020F0502020204030204" pitchFamily="34" charset="0"/>
              <a:cs typeface="Calibri" panose="020F0502020204030204" pitchFamily="34" charset="0"/>
            </a:endParaRPr>
          </a:p>
          <a:p>
            <a:pPr algn="l"/>
            <a:r>
              <a:rPr lang="en-GB" b="0" i="0" u="none" strike="noStrike" dirty="0">
                <a:solidFill>
                  <a:srgbClr val="000000"/>
                </a:solidFill>
                <a:effectLst/>
                <a:latin typeface="Calibri" panose="020F0502020204030204" pitchFamily="34" charset="0"/>
                <a:cs typeface="Calibri" panose="020F0502020204030204" pitchFamily="34" charset="0"/>
              </a:rPr>
              <a:t>Another advantage of a sole trader is that it has simpler taxation. This means there is no corporation tax to pay or annual accounts to submit to Companies House instead you will pay income tax and national insurance through self-assessment tax returns annually, which is easier than corporate tax filings.  </a:t>
            </a:r>
            <a:r>
              <a:rPr lang="en-GB" b="0" i="1" u="none" strike="noStrike" dirty="0" err="1">
                <a:solidFill>
                  <a:srgbClr val="000000"/>
                </a:solidFill>
                <a:effectLst/>
                <a:latin typeface="Calibri" panose="020F0502020204030204" pitchFamily="34" charset="0"/>
                <a:cs typeface="Calibri" panose="020F0502020204030204" pitchFamily="34" charset="0"/>
              </a:rPr>
              <a:t>Caroola</a:t>
            </a:r>
            <a:r>
              <a:rPr lang="en-GB" b="0" i="1" u="none" strike="noStrike" dirty="0">
                <a:solidFill>
                  <a:srgbClr val="000000"/>
                </a:solidFill>
                <a:effectLst/>
                <a:latin typeface="Calibri" panose="020F0502020204030204" pitchFamily="34" charset="0"/>
                <a:cs typeface="Calibri" panose="020F0502020204030204" pitchFamily="34" charset="0"/>
              </a:rPr>
              <a:t> (2023).</a:t>
            </a:r>
          </a:p>
          <a:p>
            <a:pPr algn="l"/>
            <a:endParaRPr lang="en-GB" b="1" i="0" u="none" strike="noStrike" dirty="0">
              <a:solidFill>
                <a:srgbClr val="000000"/>
              </a:solidFill>
              <a:effectLst/>
            </a:endParaRPr>
          </a:p>
          <a:p>
            <a:endParaRPr lang="en-GB" b="0" i="0" u="none" strike="noStrike" dirty="0">
              <a:solidFill>
                <a:srgbClr val="141414"/>
              </a:solidFill>
              <a:effectLst/>
              <a:latin typeface="Roboto"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AFEE55ED-A423-D44A-BA85-1BDF8CF9ADF9}" type="slidenum">
              <a:rPr lang="en-US" smtClean="0"/>
              <a:t>4</a:t>
            </a:fld>
            <a:endParaRPr lang="en-US"/>
          </a:p>
        </p:txBody>
      </p:sp>
    </p:spTree>
    <p:extLst>
      <p:ext uri="{BB962C8B-B14F-4D97-AF65-F5344CB8AC3E}">
        <p14:creationId xmlns:p14="http://schemas.microsoft.com/office/powerpoint/2010/main" val="76152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Calibri" panose="020F0502020204030204" pitchFamily="34" charset="0"/>
                <a:cs typeface="Calibri" panose="020F0502020204030204" pitchFamily="34" charset="0"/>
              </a:rPr>
              <a:t>There are many disadvantages that come with being a sole trader. One disadvantage is that it has unlimited liability. This means if a business goes into debt, has outstanding tax, or office rent, your personal assets such as home or savings could be at risk. </a:t>
            </a:r>
          </a:p>
          <a:p>
            <a:pPr algn="l"/>
            <a:endParaRPr lang="en-GB" b="0" i="0" u="none" strike="noStrike" dirty="0">
              <a:solidFill>
                <a:srgbClr val="000000"/>
              </a:solidFill>
              <a:effectLst/>
              <a:latin typeface="Calibri" panose="020F0502020204030204" pitchFamily="34" charset="0"/>
              <a:cs typeface="Calibri" panose="020F0502020204030204" pitchFamily="34" charset="0"/>
            </a:endParaRPr>
          </a:p>
          <a:p>
            <a:pPr algn="l"/>
            <a:r>
              <a:rPr lang="en-GB" b="0" i="0" u="none" strike="noStrike" dirty="0">
                <a:solidFill>
                  <a:srgbClr val="000000"/>
                </a:solidFill>
                <a:effectLst/>
                <a:latin typeface="Calibri" panose="020F0502020204030204" pitchFamily="34" charset="0"/>
                <a:cs typeface="Calibri" panose="020F0502020204030204" pitchFamily="34" charset="0"/>
              </a:rPr>
              <a:t>Another disadvantage that come with being a sole trader is the full responsibility and workload. This means you are responsible and accountable for all aspects of the business from finance to operations with no co-owner or shareholder to share decision making, workload or have good advice given to you.  </a:t>
            </a:r>
            <a:r>
              <a:rPr lang="en-GB" b="0" i="1" u="none" strike="noStrike" dirty="0" err="1">
                <a:solidFill>
                  <a:srgbClr val="000000"/>
                </a:solidFill>
                <a:effectLst/>
                <a:latin typeface="Calibri" panose="020F0502020204030204" pitchFamily="34" charset="0"/>
                <a:cs typeface="Calibri" panose="020F0502020204030204" pitchFamily="34" charset="0"/>
              </a:rPr>
              <a:t>Caroola</a:t>
            </a:r>
            <a:r>
              <a:rPr lang="en-GB" b="0" i="1" u="none" strike="noStrike" dirty="0">
                <a:solidFill>
                  <a:srgbClr val="000000"/>
                </a:solidFill>
                <a:effectLst/>
                <a:latin typeface="Calibri" panose="020F0502020204030204" pitchFamily="34" charset="0"/>
                <a:cs typeface="Calibri" panose="020F0502020204030204" pitchFamily="34" charset="0"/>
              </a:rPr>
              <a:t> (2023).</a:t>
            </a:r>
          </a:p>
          <a:p>
            <a:pPr algn="l"/>
            <a:endParaRPr lang="en-GB" b="1" i="0" u="none" strike="noStrike" dirty="0">
              <a:solidFill>
                <a:srgbClr val="000000"/>
              </a:solidFill>
              <a:effectLst/>
            </a:endParaRPr>
          </a:p>
          <a:p>
            <a:pPr marL="0" marR="0" lvl="0" indent="0" algn="l" defTabSz="914400" rtl="0" eaLnBrk="1" fontAlgn="base" latinLnBrk="0" hangingPunct="1">
              <a:lnSpc>
                <a:spcPct val="100000"/>
              </a:lnSpc>
              <a:spcBef>
                <a:spcPts val="0"/>
              </a:spcBef>
              <a:spcAft>
                <a:spcPts val="1125"/>
              </a:spcAft>
              <a:buClrTx/>
              <a:buSzTx/>
              <a:buFontTx/>
              <a:buNone/>
              <a:tabLst/>
              <a:defRPr/>
            </a:pPr>
            <a:endParaRPr lang="en-GB" b="0" i="0" u="none" strike="noStrike" dirty="0">
              <a:solidFill>
                <a:srgbClr val="141414"/>
              </a:solidFill>
              <a:effectLst/>
              <a:latin typeface="inherit"/>
            </a:endParaRPr>
          </a:p>
          <a:p>
            <a:endParaRPr lang="en-US" dirty="0"/>
          </a:p>
        </p:txBody>
      </p:sp>
      <p:sp>
        <p:nvSpPr>
          <p:cNvPr id="4" name="Slide Number Placeholder 3"/>
          <p:cNvSpPr>
            <a:spLocks noGrp="1"/>
          </p:cNvSpPr>
          <p:nvPr>
            <p:ph type="sldNum" sz="quarter" idx="5"/>
          </p:nvPr>
        </p:nvSpPr>
        <p:spPr/>
        <p:txBody>
          <a:bodyPr/>
          <a:lstStyle/>
          <a:p>
            <a:fld id="{AFEE55ED-A423-D44A-BA85-1BDF8CF9ADF9}" type="slidenum">
              <a:rPr lang="en-US" smtClean="0"/>
              <a:t>5</a:t>
            </a:fld>
            <a:endParaRPr lang="en-US"/>
          </a:p>
        </p:txBody>
      </p:sp>
    </p:spTree>
    <p:extLst>
      <p:ext uri="{BB962C8B-B14F-4D97-AF65-F5344CB8AC3E}">
        <p14:creationId xmlns:p14="http://schemas.microsoft.com/office/powerpoint/2010/main" val="438878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Calibri" panose="020F0502020204030204" pitchFamily="34" charset="0"/>
                <a:cs typeface="Calibri" panose="020F0502020204030204" pitchFamily="34" charset="0"/>
              </a:rPr>
              <a:t>A partnership refers to a legal relationship between two or more people who agree to run a business together and share profit and any personal responsibility that comes with it. Gov. UK (2012). This suggests that each partner and the business partnership must register with HM Revenue &amp; Customs (HMRC) at the time of formation. </a:t>
            </a:r>
            <a:r>
              <a:rPr lang="en-GB" b="0" i="1" u="none" strike="noStrike" dirty="0" err="1">
                <a:solidFill>
                  <a:srgbClr val="000000"/>
                </a:solidFill>
                <a:effectLst/>
                <a:latin typeface="Calibri" panose="020F0502020204030204" pitchFamily="34" charset="0"/>
                <a:cs typeface="Calibri" panose="020F0502020204030204" pitchFamily="34" charset="0"/>
              </a:rPr>
              <a:t>Businessdebtline.org</a:t>
            </a:r>
            <a:r>
              <a:rPr lang="en-GB" b="0" i="1" u="none" strike="noStrike" dirty="0">
                <a:solidFill>
                  <a:srgbClr val="000000"/>
                </a:solidFill>
                <a:effectLst/>
                <a:latin typeface="Calibri" panose="020F0502020204030204" pitchFamily="34" charset="0"/>
                <a:cs typeface="Calibri" panose="020F0502020204030204" pitchFamily="34" charset="0"/>
              </a:rPr>
              <a:t>. (2025). </a:t>
            </a:r>
            <a:r>
              <a:rPr lang="en-GB" b="0" i="0" u="none" strike="noStrike" dirty="0">
                <a:solidFill>
                  <a:srgbClr val="000000"/>
                </a:solidFill>
                <a:effectLst/>
                <a:latin typeface="Calibri" panose="020F0502020204030204" pitchFamily="34" charset="0"/>
                <a:cs typeface="Calibri" panose="020F0502020204030204" pitchFamily="34" charset="0"/>
              </a:rPr>
              <a:t>This means all partners pay tax on their share of the profit. </a:t>
            </a:r>
            <a:r>
              <a:rPr lang="en-GB" b="0" i="1" u="none" strike="noStrike" dirty="0" err="1">
                <a:solidFill>
                  <a:srgbClr val="000000"/>
                </a:solidFill>
                <a:effectLst/>
                <a:latin typeface="Calibri" panose="020F0502020204030204" pitchFamily="34" charset="0"/>
                <a:cs typeface="Calibri" panose="020F0502020204030204" pitchFamily="34" charset="0"/>
              </a:rPr>
              <a:t>Gov.UK</a:t>
            </a:r>
            <a:r>
              <a:rPr lang="en-GB" b="0" i="1" u="none" strike="noStrike" dirty="0">
                <a:solidFill>
                  <a:srgbClr val="000000"/>
                </a:solidFill>
                <a:effectLst/>
                <a:latin typeface="Calibri" panose="020F0502020204030204" pitchFamily="34" charset="0"/>
                <a:cs typeface="Calibri" panose="020F0502020204030204" pitchFamily="34" charset="0"/>
              </a:rPr>
              <a:t> (2012). </a:t>
            </a:r>
            <a:r>
              <a:rPr lang="en-GB" b="0" i="0" u="none" strike="noStrike" dirty="0">
                <a:solidFill>
                  <a:srgbClr val="000000"/>
                </a:solidFill>
                <a:effectLst/>
                <a:latin typeface="Calibri" panose="020F0502020204030204" pitchFamily="34" charset="0"/>
                <a:cs typeface="Calibri" panose="020F0502020204030204" pitchFamily="34" charset="0"/>
              </a:rPr>
              <a:t>Partnerships can take several forms and are mostly controlled by the Partnership Act 1890 under UK law. For example, a general partnership. This is where all partners share responsibility for the business and are personally liable for debts. Another example is limited partnership. This includes limited partners who have limited responsibility but invest and general partners who run the company and have unlimited liability. The last example is limited liability partnership. This is where the partners have limited liability, which means they are not personally responsible for business debts. </a:t>
            </a:r>
            <a:r>
              <a:rPr lang="en-GB" b="0" i="1" u="none" strike="noStrike" dirty="0" err="1">
                <a:solidFill>
                  <a:srgbClr val="000000"/>
                </a:solidFill>
                <a:effectLst/>
                <a:latin typeface="Calibri" panose="020F0502020204030204" pitchFamily="34" charset="0"/>
                <a:cs typeface="Calibri" panose="020F0502020204030204" pitchFamily="34" charset="0"/>
              </a:rPr>
              <a:t>Gov.UK</a:t>
            </a:r>
            <a:r>
              <a:rPr lang="en-GB" b="0" i="1" u="none" strike="noStrike" dirty="0">
                <a:solidFill>
                  <a:srgbClr val="000000"/>
                </a:solidFill>
                <a:effectLst/>
                <a:latin typeface="Calibri" panose="020F0502020204030204" pitchFamily="34" charset="0"/>
                <a:cs typeface="Calibri" panose="020F0502020204030204" pitchFamily="34" charset="0"/>
              </a:rPr>
              <a:t>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strike="noStrike" dirty="0">
              <a:solidFill>
                <a:srgbClr val="000000"/>
              </a:solidFill>
              <a:effectLst/>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Calibri" panose="020F0502020204030204" pitchFamily="34" charset="0"/>
                <a:cs typeface="Calibri" panose="020F0502020204030204" pitchFamily="34" charset="0"/>
              </a:rPr>
              <a:t>Many key features come with partnership. For example, Decision- making &amp; management. This means all partners have an equal right to take part in management unless the partnership agreement states otherwise this is general partnership. However limited partners in limited partnership can not be involved in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00000"/>
              </a:solidFill>
              <a:effectLst/>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Calibri" panose="020F0502020204030204" pitchFamily="34" charset="0"/>
                <a:cs typeface="Calibri" panose="020F0502020204030204" pitchFamily="34" charset="0"/>
              </a:rPr>
              <a:t>Another key feature of a partnership is profit sharing. This means all partners share profit and losses based on their agreement, however if no agreement was made, the profits will be shared equally under the Partnership Act 1890.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00000"/>
              </a:solidFill>
              <a:effectLst/>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Calibri" panose="020F0502020204030204" pitchFamily="34" charset="0"/>
                <a:cs typeface="Calibri" panose="020F0502020204030204" pitchFamily="34" charset="0"/>
              </a:rPr>
              <a:t>The last key feature of a partnership is share of ownership. This means the business assets are owned by all of the partners, even if they have agreed that the company might utilise an item that belonged to one of them personally. </a:t>
            </a:r>
            <a:r>
              <a:rPr lang="en-GB" b="0" i="1" u="none" strike="noStrike" dirty="0">
                <a:solidFill>
                  <a:srgbClr val="000000"/>
                </a:solidFill>
                <a:effectLst/>
                <a:latin typeface="Calibri" panose="020F0502020204030204" pitchFamily="34" charset="0"/>
                <a:cs typeface="Calibri" panose="020F0502020204030204" pitchFamily="34" charset="0"/>
              </a:rPr>
              <a:t>Simply-</a:t>
            </a:r>
            <a:r>
              <a:rPr lang="en-GB" b="0" i="1" u="none" strike="noStrike" dirty="0" err="1">
                <a:solidFill>
                  <a:srgbClr val="000000"/>
                </a:solidFill>
                <a:effectLst/>
                <a:latin typeface="Calibri" panose="020F0502020204030204" pitchFamily="34" charset="0"/>
                <a:cs typeface="Calibri" panose="020F0502020204030204" pitchFamily="34" charset="0"/>
              </a:rPr>
              <a:t>docs.co.uk</a:t>
            </a:r>
            <a:r>
              <a:rPr lang="en-GB" b="0" i="1" u="none" strike="noStrike" dirty="0">
                <a:solidFill>
                  <a:srgbClr val="000000"/>
                </a:solidFill>
                <a:effectLst/>
                <a:latin typeface="Calibri" panose="020F0502020204030204" pitchFamily="34" charset="0"/>
                <a:cs typeface="Calibri" panose="020F0502020204030204" pitchFamily="34" charset="0"/>
              </a:rPr>
              <a:t>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00000"/>
              </a:solidFill>
              <a:effectLst/>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00000"/>
              </a:solidFill>
              <a:effectLst/>
              <a:latin typeface="-webkit-standard"/>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fld id="{AFEE55ED-A423-D44A-BA85-1BDF8CF9ADF9}" type="slidenum">
              <a:rPr lang="en-US" smtClean="0"/>
              <a:t>6</a:t>
            </a:fld>
            <a:endParaRPr lang="en-US"/>
          </a:p>
        </p:txBody>
      </p:sp>
    </p:spTree>
    <p:extLst>
      <p:ext uri="{BB962C8B-B14F-4D97-AF65-F5344CB8AC3E}">
        <p14:creationId xmlns:p14="http://schemas.microsoft.com/office/powerpoint/2010/main" val="1212123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Calibri" panose="020F0502020204030204" pitchFamily="34" charset="0"/>
                <a:cs typeface="Calibri" panose="020F0502020204030204" pitchFamily="34" charset="0"/>
              </a:rPr>
              <a:t>There are many advantages of a partnership. One advantage of a partnership is the shared responsibility and decision-making. This means work and management duties can be divided among partners, reducing individual workload. This shows flexibility in operations. </a:t>
            </a:r>
          </a:p>
          <a:p>
            <a:pPr algn="l"/>
            <a:endParaRPr lang="en-GB" b="0" i="0" u="none" strike="noStrike" dirty="0">
              <a:solidFill>
                <a:srgbClr val="000000"/>
              </a:solidFill>
              <a:effectLst/>
              <a:latin typeface="Calibri" panose="020F0502020204030204" pitchFamily="34" charset="0"/>
              <a:cs typeface="Calibri" panose="020F0502020204030204" pitchFamily="34" charset="0"/>
            </a:endParaRPr>
          </a:p>
          <a:p>
            <a:pPr algn="l"/>
            <a:r>
              <a:rPr lang="en-GB" b="0" i="0" u="none" strike="noStrike" dirty="0">
                <a:solidFill>
                  <a:srgbClr val="000000"/>
                </a:solidFill>
                <a:effectLst/>
                <a:latin typeface="Calibri" panose="020F0502020204030204" pitchFamily="34" charset="0"/>
                <a:cs typeface="Calibri" panose="020F0502020204030204" pitchFamily="34" charset="0"/>
              </a:rPr>
              <a:t>Another advantage of a partnership is diversity. This means each partner comes with different skills, knowledge and experience, benefiting and innovating the business in variety of ways. This also suggests gaining access to different suppliers, resources and more. </a:t>
            </a:r>
            <a:r>
              <a:rPr lang="en-GB" b="0" i="1" dirty="0">
                <a:effectLst/>
                <a:latin typeface="Calibri" panose="020F0502020204030204" pitchFamily="34" charset="0"/>
                <a:cs typeface="Calibri" panose="020F0502020204030204" pitchFamily="34" charset="0"/>
              </a:rPr>
              <a:t>Capital One Business (2025)</a:t>
            </a:r>
          </a:p>
          <a:p>
            <a:endParaRPr lang="en-US" dirty="0"/>
          </a:p>
        </p:txBody>
      </p:sp>
      <p:sp>
        <p:nvSpPr>
          <p:cNvPr id="4" name="Slide Number Placeholder 3"/>
          <p:cNvSpPr>
            <a:spLocks noGrp="1"/>
          </p:cNvSpPr>
          <p:nvPr>
            <p:ph type="sldNum" sz="quarter" idx="5"/>
          </p:nvPr>
        </p:nvSpPr>
        <p:spPr/>
        <p:txBody>
          <a:bodyPr/>
          <a:lstStyle/>
          <a:p>
            <a:fld id="{AFEE55ED-A423-D44A-BA85-1BDF8CF9ADF9}" type="slidenum">
              <a:rPr lang="en-US" smtClean="0"/>
              <a:t>7</a:t>
            </a:fld>
            <a:endParaRPr lang="en-US"/>
          </a:p>
        </p:txBody>
      </p:sp>
    </p:spTree>
    <p:extLst>
      <p:ext uri="{BB962C8B-B14F-4D97-AF65-F5344CB8AC3E}">
        <p14:creationId xmlns:p14="http://schemas.microsoft.com/office/powerpoint/2010/main" val="2342463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Calibri" panose="020F0502020204030204" pitchFamily="34" charset="0"/>
                <a:cs typeface="Calibri" panose="020F0502020204030204" pitchFamily="34" charset="0"/>
              </a:rPr>
              <a:t>There are many disadvantages that come with a partnership. One disadvantage is the potential for conflict. This suggests that disagreements over decision making, profit distribution or business direction can arise, which means that without a clear partnership agreement, resolving conflicts can be difficult. </a:t>
            </a:r>
          </a:p>
          <a:p>
            <a:pPr algn="l"/>
            <a:endParaRPr lang="en-GB" b="0" i="0" u="none" strike="noStrike" dirty="0">
              <a:solidFill>
                <a:srgbClr val="000000"/>
              </a:solidFill>
              <a:effectLst/>
              <a:latin typeface="Calibri" panose="020F0502020204030204" pitchFamily="34" charset="0"/>
              <a:cs typeface="Calibri" panose="020F0502020204030204" pitchFamily="34" charset="0"/>
            </a:endParaRPr>
          </a:p>
          <a:p>
            <a:pPr algn="l"/>
            <a:r>
              <a:rPr lang="en-GB" b="0" i="0" u="none" strike="noStrike" dirty="0">
                <a:solidFill>
                  <a:srgbClr val="000000"/>
                </a:solidFill>
                <a:effectLst/>
                <a:latin typeface="Calibri" panose="020F0502020204030204" pitchFamily="34" charset="0"/>
                <a:cs typeface="Calibri" panose="020F0502020204030204" pitchFamily="34" charset="0"/>
              </a:rPr>
              <a:t>Another disadvantage of a partnership is the joint and several liability. This means each partner is personally responsible for the actions and debt of other partners, which suggests that if one partner makes a bad decision for the business, all partners can be held liable. </a:t>
            </a:r>
            <a:r>
              <a:rPr lang="en-GB" b="0" i="1" u="none" strike="noStrike" dirty="0">
                <a:solidFill>
                  <a:srgbClr val="000000"/>
                </a:solidFill>
                <a:effectLst/>
                <a:latin typeface="Calibri" panose="020F0502020204030204" pitchFamily="34" charset="0"/>
                <a:cs typeface="Calibri" panose="020F0502020204030204" pitchFamily="34" charset="0"/>
              </a:rPr>
              <a:t>Capital One Business (2025).</a:t>
            </a:r>
          </a:p>
          <a:p>
            <a:pPr algn="l"/>
            <a:endParaRPr lang="en-GB" b="1" i="0" u="none" strike="noStrike" dirty="0">
              <a:solidFill>
                <a:srgbClr val="000000"/>
              </a:solidFill>
              <a:effectLst/>
            </a:endParaRPr>
          </a:p>
          <a:p>
            <a:endParaRPr lang="en-US" dirty="0"/>
          </a:p>
        </p:txBody>
      </p:sp>
      <p:sp>
        <p:nvSpPr>
          <p:cNvPr id="4" name="Slide Number Placeholder 3"/>
          <p:cNvSpPr>
            <a:spLocks noGrp="1"/>
          </p:cNvSpPr>
          <p:nvPr>
            <p:ph type="sldNum" sz="quarter" idx="5"/>
          </p:nvPr>
        </p:nvSpPr>
        <p:spPr/>
        <p:txBody>
          <a:bodyPr/>
          <a:lstStyle/>
          <a:p>
            <a:fld id="{AFEE55ED-A423-D44A-BA85-1BDF8CF9ADF9}" type="slidenum">
              <a:rPr lang="en-US" smtClean="0"/>
              <a:t>8</a:t>
            </a:fld>
            <a:endParaRPr lang="en-US"/>
          </a:p>
        </p:txBody>
      </p:sp>
    </p:spTree>
    <p:extLst>
      <p:ext uri="{BB962C8B-B14F-4D97-AF65-F5344CB8AC3E}">
        <p14:creationId xmlns:p14="http://schemas.microsoft.com/office/powerpoint/2010/main" val="2455786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EE55ED-A423-D44A-BA85-1BDF8CF9ADF9}" type="slidenum">
              <a:rPr lang="en-US" smtClean="0"/>
              <a:t>9</a:t>
            </a:fld>
            <a:endParaRPr lang="en-US"/>
          </a:p>
        </p:txBody>
      </p:sp>
    </p:spTree>
    <p:extLst>
      <p:ext uri="{BB962C8B-B14F-4D97-AF65-F5344CB8AC3E}">
        <p14:creationId xmlns:p14="http://schemas.microsoft.com/office/powerpoint/2010/main" val="359741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51484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738934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61382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4952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26184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65909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604258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968772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7132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84358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3/2/25</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2345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3/2/25</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747942443"/>
      </p:ext>
    </p:extLst>
  </p:cSld>
  <p:clrMap bg1="lt1" tx1="dk1" bg2="lt2" tx2="dk2" accent1="accent1" accent2="accent2" accent3="accent3" accent4="accent4" accent5="accent5" accent6="accent6" hlink="hlink" folHlink="folHlink"/>
  <p:sldLayoutIdLst>
    <p:sldLayoutId id="2147483863" r:id="rId1"/>
    <p:sldLayoutId id="2147483862" r:id="rId2"/>
    <p:sldLayoutId id="2147483861" r:id="rId3"/>
    <p:sldLayoutId id="2147483860" r:id="rId4"/>
    <p:sldLayoutId id="2147483859" r:id="rId5"/>
    <p:sldLayoutId id="2147483858" r:id="rId6"/>
    <p:sldLayoutId id="2147483857" r:id="rId7"/>
    <p:sldLayoutId id="2147483856" r:id="rId8"/>
    <p:sldLayoutId id="2147483855" r:id="rId9"/>
    <p:sldLayoutId id="2147483854" r:id="rId10"/>
    <p:sldLayoutId id="2147483853"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4F049F8-87E1-403E-2A50-2F4544BF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ntage weighing scales">
            <a:extLst>
              <a:ext uri="{FF2B5EF4-FFF2-40B4-BE49-F238E27FC236}">
                <a16:creationId xmlns:a16="http://schemas.microsoft.com/office/drawing/2014/main" id="{FEF87BB2-1867-C1B0-B9DB-A70138C4CD11}"/>
              </a:ext>
            </a:extLst>
          </p:cNvPr>
          <p:cNvPicPr>
            <a:picLocks noChangeAspect="1"/>
          </p:cNvPicPr>
          <p:nvPr/>
        </p:nvPicPr>
        <p:blipFill>
          <a:blip r:embed="rId3"/>
          <a:srcRect t="18349" b="44104"/>
          <a:stretch/>
        </p:blipFill>
        <p:spPr>
          <a:xfrm>
            <a:off x="20" y="10"/>
            <a:ext cx="12191979" cy="6857989"/>
          </a:xfrm>
          <a:prstGeom prst="rect">
            <a:avLst/>
          </a:prstGeom>
        </p:spPr>
      </p:pic>
      <p:sp>
        <p:nvSpPr>
          <p:cNvPr id="18" name="Freeform: Shape 17">
            <a:extLst>
              <a:ext uri="{FF2B5EF4-FFF2-40B4-BE49-F238E27FC236}">
                <a16:creationId xmlns:a16="http://schemas.microsoft.com/office/drawing/2014/main" id="{DD29B6E1-6E86-A1A0-2491-E5B84B3AA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1035555" y="1445436"/>
            <a:ext cx="11191887" cy="5509960"/>
          </a:xfrm>
          <a:custGeom>
            <a:avLst/>
            <a:gdLst>
              <a:gd name="connsiteX0" fmla="*/ 75794 w 11191887"/>
              <a:gd name="connsiteY0" fmla="*/ 5509960 h 5509960"/>
              <a:gd name="connsiteX1" fmla="*/ 11191887 w 11191887"/>
              <a:gd name="connsiteY1" fmla="*/ 5315928 h 5509960"/>
              <a:gd name="connsiteX2" fmla="*/ 5163097 w 11191887"/>
              <a:gd name="connsiteY2" fmla="*/ 753031 h 5509960"/>
              <a:gd name="connsiteX3" fmla="*/ 5078820 w 11191887"/>
              <a:gd name="connsiteY3" fmla="*/ 692507 h 5509960"/>
              <a:gd name="connsiteX4" fmla="*/ 2926071 w 11191887"/>
              <a:gd name="connsiteY4" fmla="*/ 1150 h 5509960"/>
              <a:gd name="connsiteX5" fmla="*/ 2692814 w 11191887"/>
              <a:gd name="connsiteY5" fmla="*/ 2336 h 5509960"/>
              <a:gd name="connsiteX6" fmla="*/ 95718 w 11191887"/>
              <a:gd name="connsiteY6" fmla="*/ 1073885 h 5509960"/>
              <a:gd name="connsiteX7" fmla="*/ 0 w 11191887"/>
              <a:gd name="connsiteY7" fmla="*/ 1167726 h 5509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91887" h="5509960">
                <a:moveTo>
                  <a:pt x="75794" y="5509960"/>
                </a:moveTo>
                <a:lnTo>
                  <a:pt x="11191887" y="5315928"/>
                </a:lnTo>
                <a:lnTo>
                  <a:pt x="5163097" y="753031"/>
                </a:lnTo>
                <a:lnTo>
                  <a:pt x="5078820" y="692507"/>
                </a:lnTo>
                <a:cubicBezTo>
                  <a:pt x="4421358" y="245206"/>
                  <a:pt x="3672983" y="19009"/>
                  <a:pt x="2926071" y="1150"/>
                </a:cubicBezTo>
                <a:cubicBezTo>
                  <a:pt x="2848268" y="-711"/>
                  <a:pt x="2770480" y="-310"/>
                  <a:pt x="2692814" y="2336"/>
                </a:cubicBezTo>
                <a:cubicBezTo>
                  <a:pt x="1746244" y="34591"/>
                  <a:pt x="817542" y="400481"/>
                  <a:pt x="95718" y="1073885"/>
                </a:cubicBezTo>
                <a:lnTo>
                  <a:pt x="0" y="1167726"/>
                </a:lnTo>
                <a:close/>
              </a:path>
            </a:pathLst>
          </a:custGeom>
          <a:gradFill>
            <a:gsLst>
              <a:gs pos="23000">
                <a:schemeClr val="bg2">
                  <a:alpha val="68000"/>
                </a:schemeClr>
              </a:gs>
              <a:gs pos="100000">
                <a:schemeClr val="accent1">
                  <a:lumMod val="60000"/>
                  <a:lumOff val="40000"/>
                  <a:alpha val="78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C9A872-A531-0D6C-34C9-4158B8BE4140}"/>
              </a:ext>
            </a:extLst>
          </p:cNvPr>
          <p:cNvSpPr>
            <a:spLocks noGrp="1"/>
          </p:cNvSpPr>
          <p:nvPr>
            <p:ph type="ctrTitle"/>
          </p:nvPr>
        </p:nvSpPr>
        <p:spPr>
          <a:xfrm>
            <a:off x="5882446" y="3092651"/>
            <a:ext cx="5429290" cy="2142559"/>
          </a:xfrm>
        </p:spPr>
        <p:txBody>
          <a:bodyPr>
            <a:normAutofit/>
          </a:bodyPr>
          <a:lstStyle/>
          <a:p>
            <a:pPr algn="ctr"/>
            <a:r>
              <a:rPr lang="en-US" dirty="0">
                <a:latin typeface="Calibri" panose="020F0502020204030204" pitchFamily="34" charset="0"/>
                <a:cs typeface="Calibri" panose="020F0502020204030204" pitchFamily="34" charset="0"/>
              </a:rPr>
              <a:t>Evaluate Two of The Different Types of Business Structure </a:t>
            </a:r>
          </a:p>
        </p:txBody>
      </p:sp>
      <p:sp>
        <p:nvSpPr>
          <p:cNvPr id="3" name="Subtitle 2">
            <a:extLst>
              <a:ext uri="{FF2B5EF4-FFF2-40B4-BE49-F238E27FC236}">
                <a16:creationId xmlns:a16="http://schemas.microsoft.com/office/drawing/2014/main" id="{51CF0486-9774-F169-0B6C-C13B73EDF87E}"/>
              </a:ext>
            </a:extLst>
          </p:cNvPr>
          <p:cNvSpPr>
            <a:spLocks noGrp="1"/>
          </p:cNvSpPr>
          <p:nvPr>
            <p:ph type="subTitle" idx="1"/>
          </p:nvPr>
        </p:nvSpPr>
        <p:spPr>
          <a:xfrm>
            <a:off x="5829817" y="5409639"/>
            <a:ext cx="5481920" cy="908807"/>
          </a:xfrm>
        </p:spPr>
        <p:txBody>
          <a:bodyPr>
            <a:normAutofit/>
          </a:bodyPr>
          <a:lstStyle/>
          <a:p>
            <a:pPr algn="r"/>
            <a:r>
              <a:rPr lang="en-US" dirty="0"/>
              <a:t>Business Law and Practice </a:t>
            </a:r>
          </a:p>
          <a:p>
            <a:pPr algn="r"/>
            <a:r>
              <a:rPr lang="en-US" sz="1600" dirty="0"/>
              <a:t>By Diana Demeterova, 2314066</a:t>
            </a:r>
          </a:p>
        </p:txBody>
      </p:sp>
    </p:spTree>
    <p:extLst>
      <p:ext uri="{BB962C8B-B14F-4D97-AF65-F5344CB8AC3E}">
        <p14:creationId xmlns:p14="http://schemas.microsoft.com/office/powerpoint/2010/main" val="1014254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D26EDE-E975-B290-071F-AC806AA200E7}"/>
              </a:ext>
            </a:extLst>
          </p:cNvPr>
          <p:cNvSpPr>
            <a:spLocks noGrp="1"/>
          </p:cNvSpPr>
          <p:nvPr>
            <p:ph type="title"/>
          </p:nvPr>
        </p:nvSpPr>
        <p:spPr>
          <a:xfrm>
            <a:off x="1066800" y="1030311"/>
            <a:ext cx="8905141" cy="1359356"/>
          </a:xfrm>
        </p:spPr>
        <p:txBody>
          <a:bodyPr anchor="ctr">
            <a:normAutofit/>
          </a:bodyPr>
          <a:lstStyle/>
          <a:p>
            <a:r>
              <a:rPr lang="en-US" sz="4800" dirty="0"/>
              <a:t>What is a business?</a:t>
            </a:r>
          </a:p>
        </p:txBody>
      </p:sp>
      <p:sp>
        <p:nvSpPr>
          <p:cNvPr id="21" name="Content Placeholder 2">
            <a:extLst>
              <a:ext uri="{FF2B5EF4-FFF2-40B4-BE49-F238E27FC236}">
                <a16:creationId xmlns:a16="http://schemas.microsoft.com/office/drawing/2014/main" id="{A35A5E51-0FFA-5C9D-0C56-B4E561EC586E}"/>
              </a:ext>
            </a:extLst>
          </p:cNvPr>
          <p:cNvSpPr>
            <a:spLocks noGrp="1"/>
          </p:cNvSpPr>
          <p:nvPr>
            <p:ph idx="1"/>
          </p:nvPr>
        </p:nvSpPr>
        <p:spPr>
          <a:xfrm>
            <a:off x="1334813" y="2749322"/>
            <a:ext cx="5992286" cy="1359356"/>
          </a:xfrm>
        </p:spPr>
        <p:txBody>
          <a:bodyPr>
            <a:normAutofit lnSpcReduction="10000"/>
          </a:bodyPr>
          <a:lstStyle/>
          <a:p>
            <a:pPr marL="0" indent="0" algn="ctr">
              <a:buNone/>
            </a:pPr>
            <a:r>
              <a:rPr lang="en-US" sz="2400" dirty="0">
                <a:latin typeface="Calibri" panose="020F0502020204030204" pitchFamily="34" charset="0"/>
                <a:cs typeface="Calibri" panose="020F0502020204030204" pitchFamily="34" charset="0"/>
              </a:rPr>
              <a:t>A business is an organization that operates with the goal of making a profit. </a:t>
            </a:r>
            <a:r>
              <a:rPr lang="en-GB" sz="2400" b="0" i="0" u="none" strike="noStrike" dirty="0">
                <a:solidFill>
                  <a:srgbClr val="37393C"/>
                </a:solidFill>
                <a:effectLst/>
                <a:latin typeface="Calibri" panose="020F0502020204030204" pitchFamily="34" charset="0"/>
                <a:cs typeface="Calibri" panose="020F0502020204030204" pitchFamily="34" charset="0"/>
              </a:rPr>
              <a:t>Hayes, A. (2003) </a:t>
            </a:r>
            <a:endParaRPr lang="en-US" sz="24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A45D9324-F34A-9C6A-96BB-05F7AF76F4E6}"/>
              </a:ext>
            </a:extLst>
          </p:cNvPr>
          <p:cNvSpPr txBox="1"/>
          <p:nvPr/>
        </p:nvSpPr>
        <p:spPr>
          <a:xfrm>
            <a:off x="8005138" y="2037900"/>
            <a:ext cx="2588821" cy="3333285"/>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dirty="0"/>
              <a:t>Sole Traders </a:t>
            </a:r>
          </a:p>
          <a:p>
            <a:pPr marL="285750" indent="-285750">
              <a:lnSpc>
                <a:spcPct val="200000"/>
              </a:lnSpc>
              <a:buFont typeface="Arial" panose="020B0604020202020204" pitchFamily="34" charset="0"/>
              <a:buChar char="•"/>
            </a:pPr>
            <a:r>
              <a:rPr lang="en-US" dirty="0"/>
              <a:t>Partnerships</a:t>
            </a:r>
          </a:p>
          <a:p>
            <a:pPr marL="285750" indent="-285750">
              <a:lnSpc>
                <a:spcPct val="200000"/>
              </a:lnSpc>
              <a:buFont typeface="Arial" panose="020B0604020202020204" pitchFamily="34" charset="0"/>
              <a:buChar char="•"/>
            </a:pPr>
            <a:r>
              <a:rPr lang="en-US" dirty="0"/>
              <a:t>Private and public  limited companies </a:t>
            </a:r>
          </a:p>
          <a:p>
            <a:pPr marL="285750" indent="-285750">
              <a:lnSpc>
                <a:spcPct val="200000"/>
              </a:lnSpc>
              <a:buFont typeface="Arial" panose="020B0604020202020204" pitchFamily="34" charset="0"/>
              <a:buChar char="•"/>
            </a:pPr>
            <a:r>
              <a:rPr lang="en-US" dirty="0"/>
              <a:t>Limited Liability Partnerships</a:t>
            </a:r>
          </a:p>
        </p:txBody>
      </p:sp>
      <p:sp>
        <p:nvSpPr>
          <p:cNvPr id="6" name="TextBox 5">
            <a:extLst>
              <a:ext uri="{FF2B5EF4-FFF2-40B4-BE49-F238E27FC236}">
                <a16:creationId xmlns:a16="http://schemas.microsoft.com/office/drawing/2014/main" id="{2D6EEA12-0D35-AEBD-1F93-58D5E12C0897}"/>
              </a:ext>
            </a:extLst>
          </p:cNvPr>
          <p:cNvSpPr txBox="1"/>
          <p:nvPr/>
        </p:nvSpPr>
        <p:spPr>
          <a:xfrm>
            <a:off x="2365513" y="4671391"/>
            <a:ext cx="3730487" cy="369332"/>
          </a:xfrm>
          <a:prstGeom prst="rect">
            <a:avLst/>
          </a:prstGeom>
          <a:noFill/>
        </p:spPr>
        <p:txBody>
          <a:bodyPr wrap="square" rtlCol="0">
            <a:spAutoFit/>
          </a:bodyPr>
          <a:lstStyle/>
          <a:p>
            <a:r>
              <a:rPr lang="en-US" dirty="0"/>
              <a:t>Example :      Apple</a:t>
            </a:r>
          </a:p>
        </p:txBody>
      </p:sp>
    </p:spTree>
    <p:extLst>
      <p:ext uri="{BB962C8B-B14F-4D97-AF65-F5344CB8AC3E}">
        <p14:creationId xmlns:p14="http://schemas.microsoft.com/office/powerpoint/2010/main" val="1923185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xEl>
                                              <p:pRg st="0" end="0"/>
                                            </p:txEl>
                                          </p:spTgt>
                                        </p:tgtEl>
                                        <p:attrNameLst>
                                          <p:attrName>style.visibility</p:attrName>
                                        </p:attrNameLst>
                                      </p:cBhvr>
                                      <p:to>
                                        <p:strVal val="visible"/>
                                      </p:to>
                                    </p:set>
                                    <p:anim calcmode="lin" valueType="num">
                                      <p:cBhvr additive="base">
                                        <p:cTn id="1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build="p"/>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ABB62-1179-E335-C3B4-F634BDC98120}"/>
              </a:ext>
            </a:extLst>
          </p:cNvPr>
          <p:cNvSpPr>
            <a:spLocks noGrp="1"/>
          </p:cNvSpPr>
          <p:nvPr>
            <p:ph type="title"/>
          </p:nvPr>
        </p:nvSpPr>
        <p:spPr>
          <a:xfrm>
            <a:off x="539513" y="392214"/>
            <a:ext cx="7608074" cy="1257299"/>
          </a:xfrm>
        </p:spPr>
        <p:txBody>
          <a:bodyPr anchor="ctr">
            <a:normAutofit/>
          </a:bodyPr>
          <a:lstStyle/>
          <a:p>
            <a:r>
              <a:rPr lang="en-US" sz="4800" dirty="0">
                <a:latin typeface="Calibri" panose="020F0502020204030204" pitchFamily="34" charset="0"/>
                <a:cs typeface="Calibri" panose="020F0502020204030204" pitchFamily="34" charset="0"/>
              </a:rPr>
              <a:t>Sole Trader </a:t>
            </a:r>
          </a:p>
        </p:txBody>
      </p:sp>
      <p:sp>
        <p:nvSpPr>
          <p:cNvPr id="10" name="Freeform: Shape 9">
            <a:extLst>
              <a:ext uri="{FF2B5EF4-FFF2-40B4-BE49-F238E27FC236}">
                <a16:creationId xmlns:a16="http://schemas.microsoft.com/office/drawing/2014/main" id="{4625E526-838B-DBE7-6600-D159BFBCE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5827306" y="3434599"/>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BCBD48D-AD52-9012-C24D-9BA5E148BDED}"/>
              </a:ext>
            </a:extLst>
          </p:cNvPr>
          <p:cNvSpPr>
            <a:spLocks noGrp="1"/>
          </p:cNvSpPr>
          <p:nvPr>
            <p:ph idx="1"/>
          </p:nvPr>
        </p:nvSpPr>
        <p:spPr>
          <a:xfrm>
            <a:off x="703426" y="1502614"/>
            <a:ext cx="5094007" cy="909114"/>
          </a:xfrm>
        </p:spPr>
        <p:txBody>
          <a:bodyPr>
            <a:noAutofit/>
          </a:bodyPr>
          <a:lstStyle/>
          <a:p>
            <a:pPr marL="0" indent="0">
              <a:buNone/>
            </a:pPr>
            <a:r>
              <a:rPr lang="en-US" dirty="0">
                <a:latin typeface="Calibri" panose="020F0502020204030204" pitchFamily="34" charset="0"/>
                <a:cs typeface="Calibri" panose="020F0502020204030204" pitchFamily="34" charset="0"/>
              </a:rPr>
              <a:t>A sole trader is a self-employed individual who owns and runs a business. </a:t>
            </a:r>
            <a:r>
              <a:rPr lang="en-US" i="1" dirty="0">
                <a:latin typeface="Calibri" panose="020F0502020204030204" pitchFamily="34" charset="0"/>
                <a:cs typeface="Calibri" panose="020F0502020204030204" pitchFamily="34" charset="0"/>
              </a:rPr>
              <a:t>Gov. UK. (2012)</a:t>
            </a:r>
          </a:p>
        </p:txBody>
      </p:sp>
      <p:sp>
        <p:nvSpPr>
          <p:cNvPr id="4" name="TextBox 3">
            <a:extLst>
              <a:ext uri="{FF2B5EF4-FFF2-40B4-BE49-F238E27FC236}">
                <a16:creationId xmlns:a16="http://schemas.microsoft.com/office/drawing/2014/main" id="{127D4341-9D70-669F-F504-7C14ED8E5764}"/>
              </a:ext>
            </a:extLst>
          </p:cNvPr>
          <p:cNvSpPr txBox="1"/>
          <p:nvPr/>
        </p:nvSpPr>
        <p:spPr>
          <a:xfrm>
            <a:off x="6708925" y="794802"/>
            <a:ext cx="4438768" cy="6063198"/>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Key Features:</a:t>
            </a:r>
          </a:p>
          <a:p>
            <a:pPr marL="457200" indent="-457200">
              <a:lnSpc>
                <a:spcPct val="150000"/>
              </a:lnSpc>
              <a:buFont typeface="Arial" panose="020B0604020202020204" pitchFamily="34" charset="0"/>
              <a:buChar char="•"/>
            </a:pPr>
            <a:r>
              <a:rPr lang="en-US" sz="2000" dirty="0">
                <a:latin typeface="Calibri" panose="020F0502020204030204" pitchFamily="34" charset="0"/>
                <a:cs typeface="Calibri" panose="020F0502020204030204" pitchFamily="34" charset="0"/>
              </a:rPr>
              <a:t>Full control – owner makes all the decisions. </a:t>
            </a:r>
          </a:p>
          <a:p>
            <a:pPr marL="457200" indent="-457200">
              <a:lnSpc>
                <a:spcPct val="150000"/>
              </a:lnSpc>
              <a:buFont typeface="Arial" panose="020B0604020202020204" pitchFamily="34" charset="0"/>
              <a:buChar char="•"/>
            </a:pPr>
            <a:r>
              <a:rPr lang="en-US" sz="2000" dirty="0">
                <a:latin typeface="Calibri" panose="020F0502020204030204" pitchFamily="34" charset="0"/>
                <a:cs typeface="Calibri" panose="020F0502020204030204" pitchFamily="34" charset="0"/>
              </a:rPr>
              <a:t>Easy Setup – few legal formalities &amp; registration with HMRC</a:t>
            </a:r>
          </a:p>
          <a:p>
            <a:pPr marL="457200" indent="-457200">
              <a:lnSpc>
                <a:spcPct val="150000"/>
              </a:lnSpc>
              <a:buFont typeface="Arial" panose="020B0604020202020204" pitchFamily="34" charset="0"/>
              <a:buChar char="•"/>
            </a:pPr>
            <a:r>
              <a:rPr lang="en-US" sz="2000" dirty="0">
                <a:latin typeface="Calibri" panose="020F0502020204030204" pitchFamily="34" charset="0"/>
                <a:cs typeface="Calibri" panose="020F0502020204030204" pitchFamily="34" charset="0"/>
              </a:rPr>
              <a:t>Tax Responsibility – self-assessment is used to tax profit as personal income</a:t>
            </a:r>
          </a:p>
          <a:p>
            <a:pPr algn="ctr"/>
            <a:r>
              <a:rPr lang="en-US" sz="2400" dirty="0">
                <a:latin typeface="Calibri" panose="020F0502020204030204" pitchFamily="34" charset="0"/>
                <a:cs typeface="Calibri" panose="020F0502020204030204" pitchFamily="34" charset="0"/>
              </a:rPr>
              <a:t>Sutherland, T. (2023)</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16" name="TextBox 15">
            <a:extLst>
              <a:ext uri="{FF2B5EF4-FFF2-40B4-BE49-F238E27FC236}">
                <a16:creationId xmlns:a16="http://schemas.microsoft.com/office/drawing/2014/main" id="{46B680DF-43F9-3436-BB70-A494F65C89E2}"/>
              </a:ext>
            </a:extLst>
          </p:cNvPr>
          <p:cNvSpPr txBox="1"/>
          <p:nvPr/>
        </p:nvSpPr>
        <p:spPr>
          <a:xfrm>
            <a:off x="157409" y="2548139"/>
            <a:ext cx="5712431" cy="28623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Calibri" panose="020F0502020204030204" pitchFamily="34" charset="0"/>
                <a:cs typeface="Calibri" panose="020F0502020204030204" pitchFamily="34" charset="0"/>
              </a:rPr>
              <a:t>must register for a self-assessment with HMRC! </a:t>
            </a:r>
            <a:r>
              <a:rPr lang="en-US" i="1" dirty="0">
                <a:latin typeface="Calibri" panose="020F0502020204030204" pitchFamily="34" charset="0"/>
                <a:cs typeface="Calibri" panose="020F0502020204030204" pitchFamily="34" charset="0"/>
              </a:rPr>
              <a:t>Smithson, B. (2018)</a:t>
            </a:r>
          </a:p>
          <a:p>
            <a:pPr marL="285750" indent="-285750">
              <a:lnSpc>
                <a:spcPct val="150000"/>
              </a:lnSpc>
              <a:buFont typeface="Arial" panose="020B0604020202020204" pitchFamily="34" charset="0"/>
              <a:buChar char="•"/>
            </a:pPr>
            <a:r>
              <a:rPr lang="en-US" dirty="0">
                <a:latin typeface="Calibri" panose="020F0502020204030204" pitchFamily="34" charset="0"/>
                <a:cs typeface="Calibri" panose="020F0502020204030204" pitchFamily="34" charset="0"/>
              </a:rPr>
              <a:t>Unlimited Liability! Smithson, B. (2018)</a:t>
            </a:r>
          </a:p>
          <a:p>
            <a:pPr marL="285750" indent="-285750">
              <a:lnSpc>
                <a:spcPct val="150000"/>
              </a:lnSpc>
              <a:buFont typeface="Arial" panose="020B0604020202020204" pitchFamily="34" charset="0"/>
              <a:buChar char="•"/>
            </a:pPr>
            <a:r>
              <a:rPr lang="en-US" dirty="0">
                <a:latin typeface="Calibri" panose="020F0502020204030204" pitchFamily="34" charset="0"/>
                <a:cs typeface="Calibri" panose="020F0502020204030204" pitchFamily="34" charset="0"/>
              </a:rPr>
              <a:t>Only valid when working for yourself or managing a company as an individual! </a:t>
            </a:r>
            <a:r>
              <a:rPr lang="en-US" i="1" dirty="0">
                <a:latin typeface="Calibri" panose="020F0502020204030204" pitchFamily="34" charset="0"/>
                <a:cs typeface="Calibri" panose="020F0502020204030204" pitchFamily="34" charset="0"/>
              </a:rPr>
              <a:t>HM revenue &amp; customs (2024)</a:t>
            </a:r>
          </a:p>
          <a:p>
            <a:pPr marL="285750" indent="-285750">
              <a:buFont typeface="Arial" panose="020B0604020202020204" pitchFamily="34" charset="0"/>
              <a:buChar char="•"/>
            </a:pPr>
            <a:endParaRPr lang="en-US" i="1" dirty="0"/>
          </a:p>
        </p:txBody>
      </p:sp>
    </p:spTree>
    <p:extLst>
      <p:ext uri="{BB962C8B-B14F-4D97-AF65-F5344CB8AC3E}">
        <p14:creationId xmlns:p14="http://schemas.microsoft.com/office/powerpoint/2010/main" val="32410541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 calcmode="lin" valueType="num">
                                      <p:cBhvr additive="base">
                                        <p:cTn id="2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 calcmode="lin" valueType="num">
                                      <p:cBhvr additive="base">
                                        <p:cTn id="3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1A06B62-8BB1-9677-4094-5FB84178B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FEE1C-8BDC-F3D5-9E17-9286B30C2FA2}"/>
              </a:ext>
            </a:extLst>
          </p:cNvPr>
          <p:cNvSpPr>
            <a:spLocks noGrp="1"/>
          </p:cNvSpPr>
          <p:nvPr>
            <p:ph type="title"/>
          </p:nvPr>
        </p:nvSpPr>
        <p:spPr>
          <a:xfrm>
            <a:off x="6667499" y="1123382"/>
            <a:ext cx="5067299" cy="1612290"/>
          </a:xfrm>
        </p:spPr>
        <p:txBody>
          <a:bodyPr anchor="ctr">
            <a:normAutofit/>
          </a:bodyPr>
          <a:lstStyle/>
          <a:p>
            <a:r>
              <a:rPr lang="en-US" dirty="0">
                <a:latin typeface="Calibri" panose="020F0502020204030204" pitchFamily="34" charset="0"/>
                <a:cs typeface="Calibri" panose="020F0502020204030204" pitchFamily="34" charset="0"/>
              </a:rPr>
              <a:t>Advantages of a sole trader</a:t>
            </a:r>
            <a:br>
              <a:rPr lang="en-US" dirty="0"/>
            </a:br>
            <a:endParaRPr lang="en-US" dirty="0"/>
          </a:p>
        </p:txBody>
      </p:sp>
      <p:sp>
        <p:nvSpPr>
          <p:cNvPr id="3" name="Content Placeholder 2">
            <a:extLst>
              <a:ext uri="{FF2B5EF4-FFF2-40B4-BE49-F238E27FC236}">
                <a16:creationId xmlns:a16="http://schemas.microsoft.com/office/drawing/2014/main" id="{BCFF3FA7-0B98-7001-D416-58FBC31694F8}"/>
              </a:ext>
            </a:extLst>
          </p:cNvPr>
          <p:cNvSpPr>
            <a:spLocks noGrp="1"/>
          </p:cNvSpPr>
          <p:nvPr>
            <p:ph idx="1"/>
          </p:nvPr>
        </p:nvSpPr>
        <p:spPr>
          <a:xfrm>
            <a:off x="7238998" y="2369978"/>
            <a:ext cx="3924299" cy="3687921"/>
          </a:xfrm>
        </p:spPr>
        <p:txBody>
          <a:bodyPr>
            <a:noAutofit/>
          </a:bodyPr>
          <a:lstStyle/>
          <a:p>
            <a:r>
              <a:rPr lang="en-US" sz="2000" b="1" dirty="0">
                <a:latin typeface="Calibri" panose="020F0502020204030204" pitchFamily="34" charset="0"/>
                <a:cs typeface="Calibri" panose="020F0502020204030204" pitchFamily="34" charset="0"/>
              </a:rPr>
              <a:t>You keep all the profit! </a:t>
            </a:r>
            <a:r>
              <a:rPr lang="en-US" sz="2000" dirty="0">
                <a:latin typeface="Calibri" panose="020F0502020204030204" pitchFamily="34" charset="0"/>
                <a:cs typeface="Calibri" panose="020F0502020204030204" pitchFamily="34" charset="0"/>
              </a:rPr>
              <a:t>– There is no need for sharing profit with shareholders and partners. </a:t>
            </a:r>
          </a:p>
          <a:p>
            <a:endParaRPr lang="en-US" sz="2000" dirty="0">
              <a:latin typeface="Calibri" panose="020F0502020204030204" pitchFamily="34" charset="0"/>
              <a:cs typeface="Calibri" panose="020F0502020204030204" pitchFamily="34" charset="0"/>
            </a:endParaRPr>
          </a:p>
          <a:p>
            <a:r>
              <a:rPr lang="en-US" sz="2000" b="1" dirty="0">
                <a:latin typeface="Calibri" panose="020F0502020204030204" pitchFamily="34" charset="0"/>
                <a:cs typeface="Calibri" panose="020F0502020204030204" pitchFamily="34" charset="0"/>
              </a:rPr>
              <a:t>Simpler taxation! </a:t>
            </a:r>
            <a:r>
              <a:rPr lang="en-US" sz="2000" dirty="0">
                <a:latin typeface="Calibri" panose="020F0502020204030204" pitchFamily="34" charset="0"/>
                <a:cs typeface="Calibri" panose="020F0502020204030204" pitchFamily="34" charset="0"/>
              </a:rPr>
              <a:t>– You pay income tax and National insurance through self-assessment!</a:t>
            </a:r>
          </a:p>
          <a:p>
            <a:pPr marL="0" indent="0">
              <a:buNone/>
            </a:pPr>
            <a:r>
              <a:rPr lang="en-US" sz="2000" i="1" dirty="0" err="1">
                <a:latin typeface="Calibri" panose="020F0502020204030204" pitchFamily="34" charset="0"/>
                <a:cs typeface="Calibri" panose="020F0502020204030204" pitchFamily="34" charset="0"/>
              </a:rPr>
              <a:t>Caroola</a:t>
            </a:r>
            <a:r>
              <a:rPr lang="en-US" sz="2000" i="1" dirty="0">
                <a:latin typeface="Calibri" panose="020F0502020204030204" pitchFamily="34" charset="0"/>
                <a:cs typeface="Calibri" panose="020F0502020204030204" pitchFamily="34" charset="0"/>
              </a:rPr>
              <a:t> (2023)</a:t>
            </a:r>
          </a:p>
        </p:txBody>
      </p:sp>
      <p:pic>
        <p:nvPicPr>
          <p:cNvPr id="1026" name="Picture 2" descr="StudyCloud">
            <a:extLst>
              <a:ext uri="{FF2B5EF4-FFF2-40B4-BE49-F238E27FC236}">
                <a16:creationId xmlns:a16="http://schemas.microsoft.com/office/drawing/2014/main" id="{1AC4AFB5-9B3A-CC91-0AE0-16EF5D784C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28" r="-1" b="14947"/>
          <a:stretch/>
        </p:blipFill>
        <p:spPr bwMode="auto">
          <a:xfrm>
            <a:off x="1" y="-2357"/>
            <a:ext cx="7872431" cy="4310904"/>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64157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1A06B62-8BB1-9677-4094-5FB84178B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E06A6-EB7C-66A8-EDFF-002C6C132592}"/>
              </a:ext>
            </a:extLst>
          </p:cNvPr>
          <p:cNvSpPr>
            <a:spLocks noGrp="1"/>
          </p:cNvSpPr>
          <p:nvPr>
            <p:ph type="title"/>
          </p:nvPr>
        </p:nvSpPr>
        <p:spPr>
          <a:xfrm>
            <a:off x="6500811" y="787705"/>
            <a:ext cx="5400675" cy="1612290"/>
          </a:xfrm>
        </p:spPr>
        <p:txBody>
          <a:bodyPr anchor="ctr">
            <a:normAutofit/>
          </a:bodyPr>
          <a:lstStyle/>
          <a:p>
            <a:r>
              <a:rPr lang="en-US" dirty="0">
                <a:latin typeface="Calibri" panose="020F0502020204030204" pitchFamily="34" charset="0"/>
                <a:cs typeface="Calibri" panose="020F0502020204030204" pitchFamily="34" charset="0"/>
              </a:rPr>
              <a:t>Disadvantages of a sole trader</a:t>
            </a:r>
          </a:p>
        </p:txBody>
      </p:sp>
      <p:sp>
        <p:nvSpPr>
          <p:cNvPr id="24" name="Content Placeholder 2">
            <a:extLst>
              <a:ext uri="{FF2B5EF4-FFF2-40B4-BE49-F238E27FC236}">
                <a16:creationId xmlns:a16="http://schemas.microsoft.com/office/drawing/2014/main" id="{7BC77EE3-ADED-1F9A-A8FC-52B7830C66F7}"/>
              </a:ext>
            </a:extLst>
          </p:cNvPr>
          <p:cNvSpPr>
            <a:spLocks noGrp="1"/>
          </p:cNvSpPr>
          <p:nvPr>
            <p:ph idx="1"/>
          </p:nvPr>
        </p:nvSpPr>
        <p:spPr>
          <a:xfrm>
            <a:off x="7239000" y="2736850"/>
            <a:ext cx="3924299" cy="2978150"/>
          </a:xfrm>
        </p:spPr>
        <p:txBody>
          <a:bodyPr>
            <a:normAutofit/>
          </a:bodyPr>
          <a:lstStyle/>
          <a:p>
            <a:pPr>
              <a:lnSpc>
                <a:spcPct val="110000"/>
              </a:lnSpc>
            </a:pPr>
            <a:r>
              <a:rPr lang="en-US" b="1" dirty="0">
                <a:latin typeface="Calibri" panose="020F0502020204030204" pitchFamily="34" charset="0"/>
                <a:cs typeface="Calibri" panose="020F0502020204030204" pitchFamily="34" charset="0"/>
              </a:rPr>
              <a:t>Unlimited Liability </a:t>
            </a:r>
            <a:r>
              <a:rPr lang="en-US" dirty="0">
                <a:latin typeface="Calibri" panose="020F0502020204030204" pitchFamily="34" charset="0"/>
                <a:cs typeface="Calibri" panose="020F0502020204030204" pitchFamily="34" charset="0"/>
              </a:rPr>
              <a:t>– You are personally responsible for all business debts! </a:t>
            </a:r>
          </a:p>
          <a:p>
            <a:pPr>
              <a:lnSpc>
                <a:spcPct val="110000"/>
              </a:lnSpc>
            </a:pPr>
            <a:endParaRPr lang="en-US" dirty="0">
              <a:latin typeface="Calibri" panose="020F0502020204030204" pitchFamily="34" charset="0"/>
              <a:cs typeface="Calibri" panose="020F0502020204030204" pitchFamily="34" charset="0"/>
            </a:endParaRPr>
          </a:p>
          <a:p>
            <a:pPr>
              <a:lnSpc>
                <a:spcPct val="110000"/>
              </a:lnSpc>
            </a:pPr>
            <a:r>
              <a:rPr lang="en-US" b="1" dirty="0">
                <a:latin typeface="Calibri" panose="020F0502020204030204" pitchFamily="34" charset="0"/>
                <a:cs typeface="Calibri" panose="020F0502020204030204" pitchFamily="34" charset="0"/>
              </a:rPr>
              <a:t>Full responsibility and workload! </a:t>
            </a:r>
            <a:r>
              <a:rPr lang="en-US" dirty="0">
                <a:latin typeface="Calibri" panose="020F0502020204030204" pitchFamily="34" charset="0"/>
                <a:cs typeface="Calibri" panose="020F0502020204030204" pitchFamily="34" charset="0"/>
              </a:rPr>
              <a:t>– no co-owner or shareholders to share decision-making or workload. </a:t>
            </a:r>
          </a:p>
          <a:p>
            <a:pPr marL="0" indent="0">
              <a:lnSpc>
                <a:spcPct val="110000"/>
              </a:lnSpc>
              <a:buNone/>
            </a:pPr>
            <a:r>
              <a:rPr lang="en-US" i="1" dirty="0" err="1">
                <a:latin typeface="Calibri" panose="020F0502020204030204" pitchFamily="34" charset="0"/>
                <a:cs typeface="Calibri" panose="020F0502020204030204" pitchFamily="34" charset="0"/>
              </a:rPr>
              <a:t>Caroola</a:t>
            </a:r>
            <a:r>
              <a:rPr lang="en-US" i="1" dirty="0">
                <a:latin typeface="Calibri" panose="020F0502020204030204" pitchFamily="34" charset="0"/>
                <a:cs typeface="Calibri" panose="020F0502020204030204" pitchFamily="34" charset="0"/>
              </a:rPr>
              <a:t> (2023)</a:t>
            </a:r>
          </a:p>
          <a:p>
            <a:pPr>
              <a:lnSpc>
                <a:spcPct val="110000"/>
              </a:lnSpc>
            </a:pPr>
            <a:endParaRPr lang="en-US" sz="1500" dirty="0"/>
          </a:p>
        </p:txBody>
      </p:sp>
      <p:pic>
        <p:nvPicPr>
          <p:cNvPr id="2050" name="Picture 2" descr="7 Sole Proprietorship Pros and Cons">
            <a:extLst>
              <a:ext uri="{FF2B5EF4-FFF2-40B4-BE49-F238E27FC236}">
                <a16:creationId xmlns:a16="http://schemas.microsoft.com/office/drawing/2014/main" id="{EA9A80DD-E60A-8447-2AB8-2B3E70A648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889" b="1074"/>
          <a:stretch/>
        </p:blipFill>
        <p:spPr bwMode="auto">
          <a:xfrm>
            <a:off x="1" y="-2357"/>
            <a:ext cx="7872431" cy="4310904"/>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86719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
                                            <p:txEl>
                                              <p:pRg st="0" end="0"/>
                                            </p:txEl>
                                          </p:spTgt>
                                        </p:tgtEl>
                                        <p:attrNameLst>
                                          <p:attrName>style.visibility</p:attrName>
                                        </p:attrNameLst>
                                      </p:cBhvr>
                                      <p:to>
                                        <p:strVal val="visible"/>
                                      </p:to>
                                    </p:set>
                                    <p:anim calcmode="lin" valueType="num">
                                      <p:cBhvr additive="base">
                                        <p:cTn id="13"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 calcmode="lin" valueType="num">
                                      <p:cBhvr additive="base">
                                        <p:cTn id="17" dur="500" fill="hold"/>
                                        <p:tgtEl>
                                          <p:spTgt spid="2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4">
                                            <p:txEl>
                                              <p:pRg st="3" end="3"/>
                                            </p:txEl>
                                          </p:spTgt>
                                        </p:tgtEl>
                                        <p:attrNameLst>
                                          <p:attrName>style.visibility</p:attrName>
                                        </p:attrNameLst>
                                      </p:cBhvr>
                                      <p:to>
                                        <p:strVal val="visible"/>
                                      </p:to>
                                    </p:set>
                                    <p:anim calcmode="lin" valueType="num">
                                      <p:cBhvr additive="base">
                                        <p:cTn id="21" dur="500" fill="hold"/>
                                        <p:tgtEl>
                                          <p:spTgt spid="2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300B1B-B85E-D514-C6B4-30126EBBCD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9F9C007-0D35-3681-697A-24E1673AA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3526" y="-55243"/>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48261A-4A09-F16D-36F1-011FC4FD80F6}"/>
              </a:ext>
            </a:extLst>
          </p:cNvPr>
          <p:cNvSpPr>
            <a:spLocks noGrp="1"/>
          </p:cNvSpPr>
          <p:nvPr>
            <p:ph type="title"/>
          </p:nvPr>
        </p:nvSpPr>
        <p:spPr>
          <a:xfrm>
            <a:off x="619088" y="555496"/>
            <a:ext cx="4420998" cy="1332770"/>
          </a:xfrm>
        </p:spPr>
        <p:txBody>
          <a:bodyPr anchor="t">
            <a:normAutofit/>
          </a:bodyPr>
          <a:lstStyle/>
          <a:p>
            <a:pPr algn="r"/>
            <a:r>
              <a:rPr lang="en-US" sz="4800" dirty="0"/>
              <a:t>Partnership </a:t>
            </a:r>
          </a:p>
        </p:txBody>
      </p:sp>
      <p:sp>
        <p:nvSpPr>
          <p:cNvPr id="3" name="Content Placeholder 2">
            <a:extLst>
              <a:ext uri="{FF2B5EF4-FFF2-40B4-BE49-F238E27FC236}">
                <a16:creationId xmlns:a16="http://schemas.microsoft.com/office/drawing/2014/main" id="{6034212A-3820-805D-C89D-49CC40CE2BE3}"/>
              </a:ext>
            </a:extLst>
          </p:cNvPr>
          <p:cNvSpPr>
            <a:spLocks noGrp="1"/>
          </p:cNvSpPr>
          <p:nvPr>
            <p:ph idx="1"/>
          </p:nvPr>
        </p:nvSpPr>
        <p:spPr>
          <a:xfrm>
            <a:off x="570820" y="1578280"/>
            <a:ext cx="5896155" cy="1332770"/>
          </a:xfrm>
        </p:spPr>
        <p:txBody>
          <a:bodyPr>
            <a:normAutofit/>
          </a:bodyPr>
          <a:lstStyle/>
          <a:p>
            <a:pPr marL="0" indent="0" algn="ctr">
              <a:buNone/>
            </a:pPr>
            <a:r>
              <a:rPr lang="en-US" dirty="0">
                <a:latin typeface="Calibri" panose="020F0502020204030204" pitchFamily="34" charset="0"/>
                <a:cs typeface="Calibri" panose="020F0502020204030204" pitchFamily="34" charset="0"/>
              </a:rPr>
              <a:t>Partnership refers to a legal relationship between two or more people who agree to run a business together and share profit.  Gov. UK (2012)</a:t>
            </a:r>
          </a:p>
        </p:txBody>
      </p:sp>
      <p:sp>
        <p:nvSpPr>
          <p:cNvPr id="4" name="TextBox 3">
            <a:extLst>
              <a:ext uri="{FF2B5EF4-FFF2-40B4-BE49-F238E27FC236}">
                <a16:creationId xmlns:a16="http://schemas.microsoft.com/office/drawing/2014/main" id="{7B57D2F1-C79B-6168-6CBC-603F2FF139B5}"/>
              </a:ext>
            </a:extLst>
          </p:cNvPr>
          <p:cNvSpPr txBox="1"/>
          <p:nvPr/>
        </p:nvSpPr>
        <p:spPr>
          <a:xfrm>
            <a:off x="570820" y="3021939"/>
            <a:ext cx="6524662" cy="304698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Calibri" panose="020F0502020204030204" pitchFamily="34" charset="0"/>
                <a:cs typeface="Calibri" panose="020F0502020204030204" pitchFamily="34" charset="0"/>
              </a:rPr>
              <a:t>Each partner must register with HMRC. </a:t>
            </a:r>
            <a:r>
              <a:rPr lang="en-US" i="1" dirty="0" err="1">
                <a:latin typeface="Calibri" panose="020F0502020204030204" pitchFamily="34" charset="0"/>
                <a:cs typeface="Calibri" panose="020F0502020204030204" pitchFamily="34" charset="0"/>
              </a:rPr>
              <a:t>Businessdebtine.org</a:t>
            </a:r>
            <a:r>
              <a:rPr lang="en-US" i="1" dirty="0">
                <a:latin typeface="Calibri" panose="020F0502020204030204" pitchFamily="34" charset="0"/>
                <a:cs typeface="Calibri" panose="020F0502020204030204" pitchFamily="34" charset="0"/>
              </a:rPr>
              <a:t>. (2025)</a:t>
            </a: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a:latin typeface="Calibri" panose="020F0502020204030204" pitchFamily="34" charset="0"/>
                <a:cs typeface="Calibri" panose="020F0502020204030204" pitchFamily="34" charset="0"/>
              </a:rPr>
              <a:t>Controlled by the Partnership Act 1890. </a:t>
            </a:r>
            <a:r>
              <a:rPr lang="en-US" i="1" dirty="0" err="1">
                <a:latin typeface="Calibri" panose="020F0502020204030204" pitchFamily="34" charset="0"/>
                <a:cs typeface="Calibri" panose="020F0502020204030204" pitchFamily="34" charset="0"/>
              </a:rPr>
              <a:t>Gov.UK</a:t>
            </a:r>
            <a:r>
              <a:rPr lang="en-US" i="1" dirty="0">
                <a:latin typeface="Calibri" panose="020F0502020204030204" pitchFamily="34" charset="0"/>
                <a:cs typeface="Calibri" panose="020F0502020204030204" pitchFamily="34" charset="0"/>
              </a:rPr>
              <a:t> (2025)</a:t>
            </a:r>
          </a:p>
          <a:p>
            <a:pPr marL="285750" indent="-285750">
              <a:buFont typeface="Arial" panose="020B0604020202020204" pitchFamily="34" charset="0"/>
              <a:buChar char="•"/>
            </a:pPr>
            <a:endParaRPr lang="en-US" i="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a:latin typeface="Calibri" panose="020F0502020204030204" pitchFamily="34" charset="0"/>
                <a:cs typeface="Calibri" panose="020F0502020204030204" pitchFamily="34" charset="0"/>
              </a:rPr>
              <a:t>General Partnership (GP), Limited Partnership (LP) and Limited Liability Partnership (LLP). </a:t>
            </a:r>
            <a:r>
              <a:rPr lang="en-US" dirty="0" err="1">
                <a:latin typeface="Calibri" panose="020F0502020204030204" pitchFamily="34" charset="0"/>
                <a:cs typeface="Calibri" panose="020F0502020204030204" pitchFamily="34" charset="0"/>
              </a:rPr>
              <a:t>Gov.UK</a:t>
            </a:r>
            <a:r>
              <a:rPr lang="en-US" dirty="0">
                <a:latin typeface="Calibri" panose="020F0502020204030204" pitchFamily="34" charset="0"/>
                <a:cs typeface="Calibri" panose="020F0502020204030204" pitchFamily="34" charset="0"/>
              </a:rPr>
              <a:t> (2025)</a:t>
            </a: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sz="2400" i="1" dirty="0">
              <a:latin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36E72AED-32E7-550A-AEC2-2F690D47E4FB}"/>
              </a:ext>
            </a:extLst>
          </p:cNvPr>
          <p:cNvSpPr txBox="1"/>
          <p:nvPr/>
        </p:nvSpPr>
        <p:spPr>
          <a:xfrm>
            <a:off x="7207948" y="1072854"/>
            <a:ext cx="4557332" cy="4368888"/>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Key Features:</a:t>
            </a:r>
          </a:p>
          <a:p>
            <a:endParaRPr lang="en-US" sz="2800" b="1" dirty="0">
              <a:latin typeface="Calibri" panose="020F0502020204030204" pitchFamily="34" charset="0"/>
              <a:cs typeface="Calibri" panose="020F0502020204030204" pitchFamily="34" charset="0"/>
            </a:endParaRPr>
          </a:p>
          <a:p>
            <a:pPr marL="457200" indent="-457200">
              <a:lnSpc>
                <a:spcPct val="150000"/>
              </a:lnSpc>
              <a:buFont typeface="Arial" panose="020B0604020202020204" pitchFamily="34" charset="0"/>
              <a:buChar char="•"/>
            </a:pPr>
            <a:r>
              <a:rPr lang="en-US" b="1" dirty="0">
                <a:latin typeface="Calibri" panose="020F0502020204030204" pitchFamily="34" charset="0"/>
                <a:cs typeface="Calibri" panose="020F0502020204030204" pitchFamily="34" charset="0"/>
              </a:rPr>
              <a:t>Decision-making &amp; management. – </a:t>
            </a:r>
            <a:r>
              <a:rPr lang="en-US" dirty="0">
                <a:latin typeface="Calibri" panose="020F0502020204030204" pitchFamily="34" charset="0"/>
                <a:cs typeface="Calibri" panose="020F0502020204030204" pitchFamily="34" charset="0"/>
              </a:rPr>
              <a:t>equal right to take part in management unless it is a limited partnership company</a:t>
            </a:r>
          </a:p>
          <a:p>
            <a:pPr marL="457200" indent="-457200">
              <a:lnSpc>
                <a:spcPct val="150000"/>
              </a:lnSpc>
              <a:buFont typeface="Arial" panose="020B0604020202020204" pitchFamily="34" charset="0"/>
              <a:buChar char="•"/>
            </a:pPr>
            <a:r>
              <a:rPr lang="en-US" sz="2000" b="1" dirty="0">
                <a:latin typeface="Calibri" panose="020F0502020204030204" pitchFamily="34" charset="0"/>
                <a:cs typeface="Calibri" panose="020F0502020204030204" pitchFamily="34" charset="0"/>
              </a:rPr>
              <a:t>Profit sharing. -  </a:t>
            </a:r>
            <a:r>
              <a:rPr lang="en-US" dirty="0">
                <a:latin typeface="Calibri" panose="020F0502020204030204" pitchFamily="34" charset="0"/>
                <a:cs typeface="Calibri" panose="020F0502020204030204" pitchFamily="34" charset="0"/>
              </a:rPr>
              <a:t>Partners share profits and losses. </a:t>
            </a:r>
            <a:endParaRPr lang="en-US" sz="2000" dirty="0">
              <a:latin typeface="Calibri" panose="020F0502020204030204" pitchFamily="34" charset="0"/>
              <a:cs typeface="Calibri" panose="020F0502020204030204" pitchFamily="34" charset="0"/>
            </a:endParaRPr>
          </a:p>
          <a:p>
            <a:pPr marL="457200" indent="-457200">
              <a:lnSpc>
                <a:spcPct val="150000"/>
              </a:lnSpc>
              <a:buFont typeface="Arial" panose="020B0604020202020204" pitchFamily="34" charset="0"/>
              <a:buChar char="•"/>
            </a:pPr>
            <a:r>
              <a:rPr lang="en-US" sz="2000" b="1" dirty="0">
                <a:latin typeface="Calibri" panose="020F0502020204030204" pitchFamily="34" charset="0"/>
                <a:cs typeface="Calibri" panose="020F0502020204030204" pitchFamily="34" charset="0"/>
              </a:rPr>
              <a:t> shared ownership. -  </a:t>
            </a:r>
            <a:r>
              <a:rPr lang="en-US" dirty="0">
                <a:latin typeface="Calibri" panose="020F0502020204030204" pitchFamily="34" charset="0"/>
                <a:cs typeface="Calibri" panose="020F0502020204030204" pitchFamily="34" charset="0"/>
              </a:rPr>
              <a:t>share ownership of the assets the business makes.</a:t>
            </a:r>
          </a:p>
          <a:p>
            <a:pPr algn="ctr">
              <a:lnSpc>
                <a:spcPct val="150000"/>
              </a:lnSpc>
            </a:pPr>
            <a:r>
              <a:rPr lang="en-US" i="1" dirty="0">
                <a:latin typeface="Calibri" panose="020F0502020204030204" pitchFamily="34" charset="0"/>
                <a:cs typeface="Calibri" panose="020F0502020204030204" pitchFamily="34" charset="0"/>
              </a:rPr>
              <a:t>Simply-</a:t>
            </a:r>
            <a:r>
              <a:rPr lang="en-US" i="1" dirty="0" err="1">
                <a:latin typeface="Calibri" panose="020F0502020204030204" pitchFamily="34" charset="0"/>
                <a:cs typeface="Calibri" panose="020F0502020204030204" pitchFamily="34" charset="0"/>
              </a:rPr>
              <a:t>doc.co.uk</a:t>
            </a:r>
            <a:r>
              <a:rPr lang="en-US" i="1" dirty="0">
                <a:latin typeface="Calibri" panose="020F0502020204030204" pitchFamily="34" charset="0"/>
                <a:cs typeface="Calibri" panose="020F0502020204030204" pitchFamily="34" charset="0"/>
              </a:rPr>
              <a:t> (2025)</a:t>
            </a:r>
          </a:p>
        </p:txBody>
      </p:sp>
    </p:spTree>
    <p:extLst>
      <p:ext uri="{BB962C8B-B14F-4D97-AF65-F5344CB8AC3E}">
        <p14:creationId xmlns:p14="http://schemas.microsoft.com/office/powerpoint/2010/main" val="26958644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 calcmode="lin" valueType="num">
                                      <p:cBhvr additive="base">
                                        <p:cTn id="2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anim calcmode="lin" valueType="num">
                                      <p:cBhvr additive="base">
                                        <p:cTn id="3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xEl>
                                              <p:pRg st="5" end="5"/>
                                            </p:txEl>
                                          </p:spTgt>
                                        </p:tgtEl>
                                        <p:attrNameLst>
                                          <p:attrName>style.visibility</p:attrName>
                                        </p:attrNameLst>
                                      </p:cBhvr>
                                      <p:to>
                                        <p:strVal val="visible"/>
                                      </p:to>
                                    </p:set>
                                    <p:anim calcmode="lin" valueType="num">
                                      <p:cBhvr additive="base">
                                        <p:cTn id="4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2AA3712-C5CA-A663-E80E-253CE0930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FCF89-5715-5C5E-DFEA-2C26CB62205E}"/>
              </a:ext>
            </a:extLst>
          </p:cNvPr>
          <p:cNvSpPr>
            <a:spLocks noGrp="1"/>
          </p:cNvSpPr>
          <p:nvPr>
            <p:ph type="title"/>
          </p:nvPr>
        </p:nvSpPr>
        <p:spPr>
          <a:xfrm>
            <a:off x="270411" y="965202"/>
            <a:ext cx="5605976" cy="1257299"/>
          </a:xfrm>
        </p:spPr>
        <p:txBody>
          <a:bodyPr anchor="ctr">
            <a:normAutofit/>
          </a:bodyPr>
          <a:lstStyle/>
          <a:p>
            <a:r>
              <a:rPr lang="en-US" dirty="0"/>
              <a:t>Advantages of partnership </a:t>
            </a:r>
          </a:p>
        </p:txBody>
      </p:sp>
      <p:sp>
        <p:nvSpPr>
          <p:cNvPr id="3" name="Content Placeholder 2">
            <a:extLst>
              <a:ext uri="{FF2B5EF4-FFF2-40B4-BE49-F238E27FC236}">
                <a16:creationId xmlns:a16="http://schemas.microsoft.com/office/drawing/2014/main" id="{F98BCDE1-EB25-0CA6-FB48-DC5DF0D53471}"/>
              </a:ext>
            </a:extLst>
          </p:cNvPr>
          <p:cNvSpPr>
            <a:spLocks noGrp="1"/>
          </p:cNvSpPr>
          <p:nvPr>
            <p:ph idx="1"/>
          </p:nvPr>
        </p:nvSpPr>
        <p:spPr>
          <a:xfrm>
            <a:off x="1066798" y="2736850"/>
            <a:ext cx="4013202" cy="2978152"/>
          </a:xfrm>
        </p:spPr>
        <p:txBody>
          <a:bodyPr>
            <a:normAutofit/>
          </a:bodyPr>
          <a:lstStyle/>
          <a:p>
            <a:pPr>
              <a:lnSpc>
                <a:spcPct val="110000"/>
              </a:lnSpc>
            </a:pPr>
            <a:r>
              <a:rPr lang="en-US" sz="1500" b="1" dirty="0">
                <a:latin typeface="Calibri" panose="020F0502020204030204" pitchFamily="34" charset="0"/>
                <a:cs typeface="Calibri" panose="020F0502020204030204" pitchFamily="34" charset="0"/>
              </a:rPr>
              <a:t>Shared responsibility and decision-making </a:t>
            </a:r>
            <a:r>
              <a:rPr lang="en-US" sz="1500" dirty="0">
                <a:latin typeface="Calibri" panose="020F0502020204030204" pitchFamily="34" charset="0"/>
                <a:cs typeface="Calibri" panose="020F0502020204030204" pitchFamily="34" charset="0"/>
              </a:rPr>
              <a:t>– work and management can be divided among partners, reducing individual workload.</a:t>
            </a:r>
          </a:p>
          <a:p>
            <a:pPr>
              <a:lnSpc>
                <a:spcPct val="110000"/>
              </a:lnSpc>
            </a:pPr>
            <a:endParaRPr lang="en-US" sz="1500" dirty="0">
              <a:latin typeface="Calibri" panose="020F0502020204030204" pitchFamily="34" charset="0"/>
              <a:cs typeface="Calibri" panose="020F0502020204030204" pitchFamily="34" charset="0"/>
            </a:endParaRPr>
          </a:p>
          <a:p>
            <a:pPr>
              <a:lnSpc>
                <a:spcPct val="110000"/>
              </a:lnSpc>
            </a:pPr>
            <a:r>
              <a:rPr lang="en-US" sz="1500" b="1" dirty="0">
                <a:latin typeface="Calibri" panose="020F0502020204030204" pitchFamily="34" charset="0"/>
                <a:cs typeface="Calibri" panose="020F0502020204030204" pitchFamily="34" charset="0"/>
              </a:rPr>
              <a:t>Diversity </a:t>
            </a:r>
            <a:r>
              <a:rPr lang="en-US" sz="1500" dirty="0">
                <a:latin typeface="Calibri" panose="020F0502020204030204" pitchFamily="34" charset="0"/>
                <a:cs typeface="Calibri" panose="020F0502020204030204" pitchFamily="34" charset="0"/>
              </a:rPr>
              <a:t>–  partners come with different skills, knowledge and experience, which innovates the business in variety of ways </a:t>
            </a:r>
          </a:p>
          <a:p>
            <a:pPr marL="0" indent="0">
              <a:lnSpc>
                <a:spcPct val="110000"/>
              </a:lnSpc>
              <a:buNone/>
            </a:pPr>
            <a:r>
              <a:rPr lang="en-US" sz="1500" i="1" dirty="0">
                <a:latin typeface="Calibri" panose="020F0502020204030204" pitchFamily="34" charset="0"/>
                <a:cs typeface="Calibri" panose="020F0502020204030204" pitchFamily="34" charset="0"/>
              </a:rPr>
              <a:t>Capital One Business (2025)</a:t>
            </a:r>
          </a:p>
        </p:txBody>
      </p:sp>
      <p:pic>
        <p:nvPicPr>
          <p:cNvPr id="1026" name="Picture 2" descr="IMPORTANCE OF PARTNERSHIP AND BENEFITS OF PARTNER FIRM OVER A COMPANY - Jus  Corpus">
            <a:extLst>
              <a:ext uri="{FF2B5EF4-FFF2-40B4-BE49-F238E27FC236}">
                <a16:creationId xmlns:a16="http://schemas.microsoft.com/office/drawing/2014/main" id="{0272CD58-C075-E243-2638-CCF17CA68B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218" r="16720" b="-1"/>
          <a:stretch/>
        </p:blipFill>
        <p:spPr bwMode="auto">
          <a:xfrm>
            <a:off x="6120859" y="882650"/>
            <a:ext cx="5184373" cy="5095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69785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72AA3712-C5CA-A663-E80E-253CE0930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88761-D9EE-C038-4B6B-3C49BF6E98C6}"/>
              </a:ext>
            </a:extLst>
          </p:cNvPr>
          <p:cNvSpPr>
            <a:spLocks noGrp="1"/>
          </p:cNvSpPr>
          <p:nvPr>
            <p:ph type="title"/>
          </p:nvPr>
        </p:nvSpPr>
        <p:spPr>
          <a:xfrm>
            <a:off x="416056" y="965202"/>
            <a:ext cx="5184373" cy="1257299"/>
          </a:xfrm>
        </p:spPr>
        <p:txBody>
          <a:bodyPr anchor="ctr">
            <a:normAutofit/>
          </a:bodyPr>
          <a:lstStyle/>
          <a:p>
            <a:r>
              <a:rPr lang="en-US" dirty="0">
                <a:latin typeface="Calibri" panose="020F0502020204030204" pitchFamily="34" charset="0"/>
                <a:cs typeface="Calibri" panose="020F0502020204030204" pitchFamily="34" charset="0"/>
              </a:rPr>
              <a:t>Disadvantages of partnership </a:t>
            </a:r>
          </a:p>
        </p:txBody>
      </p:sp>
      <p:sp>
        <p:nvSpPr>
          <p:cNvPr id="3" name="Content Placeholder 2">
            <a:extLst>
              <a:ext uri="{FF2B5EF4-FFF2-40B4-BE49-F238E27FC236}">
                <a16:creationId xmlns:a16="http://schemas.microsoft.com/office/drawing/2014/main" id="{710225AC-3E1B-570A-AB97-FFF3C806AA2E}"/>
              </a:ext>
            </a:extLst>
          </p:cNvPr>
          <p:cNvSpPr>
            <a:spLocks noGrp="1"/>
          </p:cNvSpPr>
          <p:nvPr>
            <p:ph idx="1"/>
          </p:nvPr>
        </p:nvSpPr>
        <p:spPr>
          <a:xfrm>
            <a:off x="342900" y="2736850"/>
            <a:ext cx="4737100" cy="2978152"/>
          </a:xfrm>
        </p:spPr>
        <p:txBody>
          <a:bodyPr>
            <a:normAutofit/>
          </a:bodyPr>
          <a:lstStyle/>
          <a:p>
            <a:r>
              <a:rPr lang="en-US" b="1" dirty="0">
                <a:latin typeface="Calibri" panose="020F0502020204030204" pitchFamily="34" charset="0"/>
                <a:cs typeface="Calibri" panose="020F0502020204030204" pitchFamily="34" charset="0"/>
              </a:rPr>
              <a:t>Potential for conflict </a:t>
            </a:r>
            <a:r>
              <a:rPr lang="en-US" dirty="0">
                <a:latin typeface="Calibri" panose="020F0502020204030204" pitchFamily="34" charset="0"/>
                <a:cs typeface="Calibri" panose="020F0502020204030204" pitchFamily="34" charset="0"/>
              </a:rPr>
              <a:t>– without a partnership agreement, resolving conflicts can be difficult.</a:t>
            </a:r>
          </a:p>
          <a:p>
            <a:endParaRPr lang="en-US" b="1" dirty="0">
              <a:latin typeface="Calibri" panose="020F0502020204030204" pitchFamily="34" charset="0"/>
              <a:cs typeface="Calibri" panose="020F0502020204030204" pitchFamily="34" charset="0"/>
            </a:endParaRPr>
          </a:p>
          <a:p>
            <a:r>
              <a:rPr lang="en-US" b="1" dirty="0">
                <a:latin typeface="Calibri" panose="020F0502020204030204" pitchFamily="34" charset="0"/>
                <a:cs typeface="Calibri" panose="020F0502020204030204" pitchFamily="34" charset="0"/>
              </a:rPr>
              <a:t>Joint and several liability </a:t>
            </a:r>
            <a:r>
              <a:rPr lang="en-US" dirty="0">
                <a:latin typeface="Calibri" panose="020F0502020204030204" pitchFamily="34" charset="0"/>
                <a:cs typeface="Calibri" panose="020F0502020204030204" pitchFamily="34" charset="0"/>
              </a:rPr>
              <a:t>– each partner is personally responsible. </a:t>
            </a:r>
          </a:p>
          <a:p>
            <a:pPr marL="0" indent="0" algn="ctr">
              <a:buNone/>
            </a:pPr>
            <a:r>
              <a:rPr lang="en-US" i="1" dirty="0">
                <a:latin typeface="Calibri" panose="020F0502020204030204" pitchFamily="34" charset="0"/>
                <a:cs typeface="Calibri" panose="020F0502020204030204" pitchFamily="34" charset="0"/>
              </a:rPr>
              <a:t>Capital One Business (2025)</a:t>
            </a:r>
          </a:p>
        </p:txBody>
      </p:sp>
      <p:pic>
        <p:nvPicPr>
          <p:cNvPr id="2050" name="Picture 2" descr="Role Of A Partner And Designated Partner In Limited Liability Partnerships  - iPleaders">
            <a:extLst>
              <a:ext uri="{FF2B5EF4-FFF2-40B4-BE49-F238E27FC236}">
                <a16:creationId xmlns:a16="http://schemas.microsoft.com/office/drawing/2014/main" id="{C7793B6F-ACE6-29DA-FE86-B37D1BB51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187" r="16800" b="-1"/>
          <a:stretch/>
        </p:blipFill>
        <p:spPr bwMode="auto">
          <a:xfrm>
            <a:off x="6120859" y="882650"/>
            <a:ext cx="5184373" cy="5095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37219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AA3712-C5CA-A663-E80E-253CE0930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E81071A-C401-CC6B-107E-11070B2A2D8C}"/>
              </a:ext>
            </a:extLst>
          </p:cNvPr>
          <p:cNvSpPr txBox="1"/>
          <p:nvPr/>
        </p:nvSpPr>
        <p:spPr>
          <a:xfrm>
            <a:off x="179882" y="300685"/>
            <a:ext cx="11902189" cy="6444889"/>
          </a:xfrm>
          <a:prstGeom prst="rect">
            <a:avLst/>
          </a:prstGeom>
        </p:spPr>
        <p:txBody>
          <a:bodyPr vert="horz" lIns="91440" tIns="45720" rIns="91440" bIns="45720" rtlCol="0">
            <a:noAutofit/>
          </a:bodyPr>
          <a:lstStyle/>
          <a:p>
            <a:pPr indent="-228600" defTabSz="914400">
              <a:lnSpc>
                <a:spcPct val="120000"/>
              </a:lnSpc>
              <a:spcAft>
                <a:spcPts val="600"/>
              </a:spcAft>
            </a:pPr>
            <a:r>
              <a:rPr lang="en-US" sz="1100" i="1" dirty="0">
                <a:effectLst/>
                <a:latin typeface="Calibri" panose="020F0502020204030204" pitchFamily="34" charset="0"/>
                <a:cs typeface="Calibri" panose="020F0502020204030204" pitchFamily="34" charset="0"/>
              </a:rPr>
              <a:t>Advantages and disadvantages of being a sole trader</a:t>
            </a:r>
            <a:r>
              <a:rPr lang="en-US" sz="1100" dirty="0">
                <a:effectLst/>
                <a:latin typeface="Calibri" panose="020F0502020204030204" pitchFamily="34" charset="0"/>
                <a:cs typeface="Calibri" panose="020F0502020204030204" pitchFamily="34" charset="0"/>
              </a:rPr>
              <a:t> (2023) </a:t>
            </a:r>
            <a:r>
              <a:rPr lang="en-US" sz="1100" i="1" dirty="0" err="1">
                <a:effectLst/>
                <a:latin typeface="Calibri" panose="020F0502020204030204" pitchFamily="34" charset="0"/>
                <a:cs typeface="Calibri" panose="020F0502020204030204" pitchFamily="34" charset="0"/>
              </a:rPr>
              <a:t>Caroola</a:t>
            </a:r>
            <a:r>
              <a:rPr lang="en-US" sz="1100" dirty="0">
                <a:effectLst/>
                <a:latin typeface="Calibri" panose="020F0502020204030204" pitchFamily="34" charset="0"/>
                <a:cs typeface="Calibri" panose="020F0502020204030204" pitchFamily="34" charset="0"/>
              </a:rPr>
              <a:t>. Available at: https://</a:t>
            </a:r>
            <a:r>
              <a:rPr lang="en-US" sz="1100" dirty="0" err="1">
                <a:effectLst/>
                <a:latin typeface="Calibri" panose="020F0502020204030204" pitchFamily="34" charset="0"/>
                <a:cs typeface="Calibri" panose="020F0502020204030204" pitchFamily="34" charset="0"/>
              </a:rPr>
              <a:t>caroola.com</a:t>
            </a:r>
            <a:r>
              <a:rPr lang="en-US" sz="1100" dirty="0">
                <a:effectLst/>
                <a:latin typeface="Calibri" panose="020F0502020204030204" pitchFamily="34" charset="0"/>
                <a:cs typeface="Calibri" panose="020F0502020204030204" pitchFamily="34" charset="0"/>
              </a:rPr>
              <a:t>/resources/starting-up/sole-trader-advantages-and-disadvantages/ (Accessed: 2 March 2025).</a:t>
            </a:r>
          </a:p>
          <a:p>
            <a:pPr indent="-228600" defTabSz="914400">
              <a:lnSpc>
                <a:spcPct val="120000"/>
              </a:lnSpc>
              <a:spcAft>
                <a:spcPts val="600"/>
              </a:spcAft>
            </a:pPr>
            <a:r>
              <a:rPr lang="en-US" sz="1100" dirty="0">
                <a:effectLst/>
                <a:latin typeface="Calibri" panose="020F0502020204030204" pitchFamily="34" charset="0"/>
                <a:cs typeface="Calibri" panose="020F0502020204030204" pitchFamily="34" charset="0"/>
              </a:rPr>
              <a:t> </a:t>
            </a:r>
            <a:r>
              <a:rPr lang="en-US" sz="1100" i="1" dirty="0">
                <a:effectLst/>
                <a:latin typeface="Calibri" panose="020F0502020204030204" pitchFamily="34" charset="0"/>
                <a:cs typeface="Calibri" panose="020F0502020204030204" pitchFamily="34" charset="0"/>
              </a:rPr>
              <a:t>Business partnerships</a:t>
            </a:r>
            <a:r>
              <a:rPr lang="en-US" sz="1100" dirty="0">
                <a:effectLst/>
                <a:latin typeface="Calibri" panose="020F0502020204030204" pitchFamily="34" charset="0"/>
                <a:cs typeface="Calibri" panose="020F0502020204030204" pitchFamily="34" charset="0"/>
              </a:rPr>
              <a:t> (2025) </a:t>
            </a:r>
            <a:r>
              <a:rPr lang="en-US" sz="1100" i="1" dirty="0" err="1">
                <a:effectLst/>
                <a:latin typeface="Calibri" panose="020F0502020204030204" pitchFamily="34" charset="0"/>
                <a:cs typeface="Calibri" panose="020F0502020204030204" pitchFamily="34" charset="0"/>
              </a:rPr>
              <a:t>Businessdebtline.org</a:t>
            </a:r>
            <a:r>
              <a:rPr lang="en-US" sz="1100" dirty="0">
                <a:effectLst/>
                <a:latin typeface="Calibri" panose="020F0502020204030204" pitchFamily="34" charset="0"/>
                <a:cs typeface="Calibri" panose="020F0502020204030204" pitchFamily="34" charset="0"/>
              </a:rPr>
              <a:t>. Available at: https://</a:t>
            </a:r>
            <a:r>
              <a:rPr lang="en-US" sz="1100" dirty="0" err="1">
                <a:effectLst/>
                <a:latin typeface="Calibri" panose="020F0502020204030204" pitchFamily="34" charset="0"/>
                <a:cs typeface="Calibri" panose="020F0502020204030204" pitchFamily="34" charset="0"/>
              </a:rPr>
              <a:t>businessdebtline.org</a:t>
            </a:r>
            <a:r>
              <a:rPr lang="en-US" sz="1100" dirty="0">
                <a:effectLst/>
                <a:latin typeface="Calibri" panose="020F0502020204030204" pitchFamily="34" charset="0"/>
                <a:cs typeface="Calibri" panose="020F0502020204030204" pitchFamily="34" charset="0"/>
              </a:rPr>
              <a:t>/fact-sheet-library/business-partnerships-</a:t>
            </a:r>
            <a:r>
              <a:rPr lang="en-US" sz="1100" dirty="0" err="1">
                <a:effectLst/>
                <a:latin typeface="Calibri" panose="020F0502020204030204" pitchFamily="34" charset="0"/>
                <a:cs typeface="Calibri" panose="020F0502020204030204" pitchFamily="34" charset="0"/>
              </a:rPr>
              <a:t>ew</a:t>
            </a:r>
            <a:r>
              <a:rPr lang="en-US" sz="1100" dirty="0">
                <a:effectLst/>
                <a:latin typeface="Calibri" panose="020F0502020204030204" pitchFamily="34" charset="0"/>
                <a:cs typeface="Calibri" panose="020F0502020204030204" pitchFamily="34" charset="0"/>
              </a:rPr>
              <a:t>/ </a:t>
            </a:r>
          </a:p>
          <a:p>
            <a:pPr indent="-228600" defTabSz="914400">
              <a:lnSpc>
                <a:spcPct val="120000"/>
              </a:lnSpc>
              <a:spcAft>
                <a:spcPts val="600"/>
              </a:spcAft>
            </a:pPr>
            <a:r>
              <a:rPr lang="en-US" sz="1100" dirty="0">
                <a:effectLst/>
                <a:latin typeface="Calibri" panose="020F0502020204030204" pitchFamily="34" charset="0"/>
                <a:cs typeface="Calibri" panose="020F0502020204030204" pitchFamily="34" charset="0"/>
              </a:rPr>
              <a:t>(Accessed: 2 March 2025).</a:t>
            </a:r>
          </a:p>
          <a:p>
            <a:pPr indent="-228600" defTabSz="914400">
              <a:lnSpc>
                <a:spcPct val="120000"/>
              </a:lnSpc>
              <a:spcAft>
                <a:spcPts val="600"/>
              </a:spcAft>
            </a:pPr>
            <a:r>
              <a:rPr lang="en-US" sz="1100" dirty="0">
                <a:effectLst/>
                <a:latin typeface="Calibri" panose="020F0502020204030204" pitchFamily="34" charset="0"/>
                <a:cs typeface="Calibri" panose="020F0502020204030204" pitchFamily="34" charset="0"/>
              </a:rPr>
              <a:t> </a:t>
            </a:r>
            <a:r>
              <a:rPr lang="en-US" sz="1100" i="1" dirty="0">
                <a:effectLst/>
                <a:latin typeface="Calibri" panose="020F0502020204030204" pitchFamily="34" charset="0"/>
                <a:cs typeface="Calibri" panose="020F0502020204030204" pitchFamily="34" charset="0"/>
              </a:rPr>
              <a:t>Business structure</a:t>
            </a:r>
            <a:r>
              <a:rPr lang="en-US" sz="1100" dirty="0">
                <a:effectLst/>
                <a:latin typeface="Calibri" panose="020F0502020204030204" pitchFamily="34" charset="0"/>
                <a:cs typeface="Calibri" panose="020F0502020204030204" pitchFamily="34" charset="0"/>
              </a:rPr>
              <a:t> (2015) </a:t>
            </a:r>
            <a:r>
              <a:rPr lang="en-US" sz="1100" i="1" dirty="0">
                <a:effectLst/>
                <a:latin typeface="Calibri" panose="020F0502020204030204" pitchFamily="34" charset="0"/>
                <a:cs typeface="Calibri" panose="020F0502020204030204" pitchFamily="34" charset="0"/>
              </a:rPr>
              <a:t>Corporate Finance Institute</a:t>
            </a:r>
            <a:r>
              <a:rPr lang="en-US" sz="1100" dirty="0">
                <a:effectLst/>
                <a:latin typeface="Calibri" panose="020F0502020204030204" pitchFamily="34" charset="0"/>
                <a:cs typeface="Calibri" panose="020F0502020204030204" pitchFamily="34" charset="0"/>
              </a:rPr>
              <a:t>. Available at: https://</a:t>
            </a:r>
            <a:r>
              <a:rPr lang="en-US" sz="1100" dirty="0" err="1">
                <a:effectLst/>
                <a:latin typeface="Calibri" panose="020F0502020204030204" pitchFamily="34" charset="0"/>
                <a:cs typeface="Calibri" panose="020F0502020204030204" pitchFamily="34" charset="0"/>
              </a:rPr>
              <a:t>corporatefinanceinstitute.com</a:t>
            </a:r>
            <a:r>
              <a:rPr lang="en-US" sz="1100" dirty="0">
                <a:effectLst/>
                <a:latin typeface="Calibri" panose="020F0502020204030204" pitchFamily="34" charset="0"/>
                <a:cs typeface="Calibri" panose="020F0502020204030204" pitchFamily="34" charset="0"/>
              </a:rPr>
              <a:t>/resources/management/business-structure/ (Accessed: 10 February 2025).</a:t>
            </a:r>
          </a:p>
          <a:p>
            <a:pPr indent="-228600" defTabSz="914400">
              <a:lnSpc>
                <a:spcPct val="120000"/>
              </a:lnSpc>
              <a:spcAft>
                <a:spcPts val="600"/>
              </a:spcAft>
            </a:pPr>
            <a:r>
              <a:rPr lang="en-US" sz="1100" dirty="0">
                <a:effectLst/>
                <a:latin typeface="Calibri" panose="020F0502020204030204" pitchFamily="34" charset="0"/>
                <a:cs typeface="Calibri" panose="020F0502020204030204" pitchFamily="34" charset="0"/>
              </a:rPr>
              <a:t> Capital One Business (2025) </a:t>
            </a:r>
            <a:r>
              <a:rPr lang="en-US" sz="1100" i="1" dirty="0">
                <a:effectLst/>
                <a:latin typeface="Calibri" panose="020F0502020204030204" pitchFamily="34" charset="0"/>
                <a:cs typeface="Calibri" panose="020F0502020204030204" pitchFamily="34" charset="0"/>
              </a:rPr>
              <a:t>Business partnership pros &amp; cons</a:t>
            </a:r>
            <a:r>
              <a:rPr lang="en-US" sz="1100" dirty="0">
                <a:effectLst/>
                <a:latin typeface="Calibri" panose="020F0502020204030204" pitchFamily="34" charset="0"/>
                <a:cs typeface="Calibri" panose="020F0502020204030204" pitchFamily="34" charset="0"/>
              </a:rPr>
              <a:t>, </a:t>
            </a:r>
            <a:r>
              <a:rPr lang="en-US" sz="1100" i="1" dirty="0">
                <a:effectLst/>
                <a:latin typeface="Calibri" panose="020F0502020204030204" pitchFamily="34" charset="0"/>
                <a:cs typeface="Calibri" panose="020F0502020204030204" pitchFamily="34" charset="0"/>
              </a:rPr>
              <a:t>Capital One</a:t>
            </a:r>
            <a:r>
              <a:rPr lang="en-US" sz="1100" dirty="0">
                <a:effectLst/>
                <a:latin typeface="Calibri" panose="020F0502020204030204" pitchFamily="34" charset="0"/>
                <a:cs typeface="Calibri" panose="020F0502020204030204" pitchFamily="34" charset="0"/>
              </a:rPr>
              <a:t>. Available at: https://</a:t>
            </a:r>
            <a:r>
              <a:rPr lang="en-US" sz="1100" dirty="0" err="1">
                <a:effectLst/>
                <a:latin typeface="Calibri" panose="020F0502020204030204" pitchFamily="34" charset="0"/>
                <a:cs typeface="Calibri" panose="020F0502020204030204" pitchFamily="34" charset="0"/>
              </a:rPr>
              <a:t>www.capitalone.com</a:t>
            </a:r>
            <a:r>
              <a:rPr lang="en-US" sz="1100" dirty="0">
                <a:effectLst/>
                <a:latin typeface="Calibri" panose="020F0502020204030204" pitchFamily="34" charset="0"/>
                <a:cs typeface="Calibri" panose="020F0502020204030204" pitchFamily="34" charset="0"/>
              </a:rPr>
              <a:t>/learn-grow/business-resources/pros-cons-of-a-business-partnership/ (Accessed: 3 March 2025).</a:t>
            </a:r>
          </a:p>
          <a:p>
            <a:pPr indent="-228600" defTabSz="914400">
              <a:lnSpc>
                <a:spcPct val="120000"/>
              </a:lnSpc>
              <a:spcAft>
                <a:spcPts val="600"/>
              </a:spcAft>
            </a:pPr>
            <a:r>
              <a:rPr lang="en-US" sz="1100" dirty="0">
                <a:effectLst/>
                <a:latin typeface="Calibri" panose="020F0502020204030204" pitchFamily="34" charset="0"/>
                <a:cs typeface="Calibri" panose="020F0502020204030204" pitchFamily="34" charset="0"/>
              </a:rPr>
              <a:t> Hayes, A. (2003) </a:t>
            </a:r>
            <a:r>
              <a:rPr lang="en-US" sz="1100" i="1" dirty="0">
                <a:effectLst/>
                <a:latin typeface="Calibri" panose="020F0502020204030204" pitchFamily="34" charset="0"/>
                <a:cs typeface="Calibri" panose="020F0502020204030204" pitchFamily="34" charset="0"/>
              </a:rPr>
              <a:t>What is a business? Understanding different types and company sizes</a:t>
            </a:r>
            <a:r>
              <a:rPr lang="en-US" sz="1100" dirty="0">
                <a:effectLst/>
                <a:latin typeface="Calibri" panose="020F0502020204030204" pitchFamily="34" charset="0"/>
                <a:cs typeface="Calibri" panose="020F0502020204030204" pitchFamily="34" charset="0"/>
              </a:rPr>
              <a:t>, </a:t>
            </a:r>
            <a:r>
              <a:rPr lang="en-US" sz="1100" i="1" dirty="0">
                <a:effectLst/>
                <a:latin typeface="Calibri" panose="020F0502020204030204" pitchFamily="34" charset="0"/>
                <a:cs typeface="Calibri" panose="020F0502020204030204" pitchFamily="34" charset="0"/>
              </a:rPr>
              <a:t>Investopedia</a:t>
            </a:r>
            <a:r>
              <a:rPr lang="en-US" sz="1100" dirty="0">
                <a:effectLst/>
                <a:latin typeface="Calibri" panose="020F0502020204030204" pitchFamily="34" charset="0"/>
                <a:cs typeface="Calibri" panose="020F0502020204030204" pitchFamily="34" charset="0"/>
              </a:rPr>
              <a:t>. Available at: https://</a:t>
            </a:r>
            <a:r>
              <a:rPr lang="en-US" sz="1100" dirty="0" err="1">
                <a:effectLst/>
                <a:latin typeface="Calibri" panose="020F0502020204030204" pitchFamily="34" charset="0"/>
                <a:cs typeface="Calibri" panose="020F0502020204030204" pitchFamily="34" charset="0"/>
              </a:rPr>
              <a:t>www.investopedia.com</a:t>
            </a:r>
            <a:r>
              <a:rPr lang="en-US" sz="1100" dirty="0">
                <a:effectLst/>
                <a:latin typeface="Calibri" panose="020F0502020204030204" pitchFamily="34" charset="0"/>
                <a:cs typeface="Calibri" panose="020F0502020204030204" pitchFamily="34" charset="0"/>
              </a:rPr>
              <a:t>/terms/b/</a:t>
            </a:r>
            <a:r>
              <a:rPr lang="en-US" sz="1100" dirty="0" err="1">
                <a:effectLst/>
                <a:latin typeface="Calibri" panose="020F0502020204030204" pitchFamily="34" charset="0"/>
                <a:cs typeface="Calibri" panose="020F0502020204030204" pitchFamily="34" charset="0"/>
              </a:rPr>
              <a:t>business.asp</a:t>
            </a:r>
            <a:r>
              <a:rPr lang="en-US" sz="1100" dirty="0">
                <a:effectLst/>
                <a:latin typeface="Calibri" panose="020F0502020204030204" pitchFamily="34" charset="0"/>
                <a:cs typeface="Calibri" panose="020F0502020204030204" pitchFamily="34" charset="0"/>
              </a:rPr>
              <a:t> (Accessed: 10 February 2025).</a:t>
            </a:r>
          </a:p>
          <a:p>
            <a:pPr indent="-228600" defTabSz="914400">
              <a:lnSpc>
                <a:spcPct val="120000"/>
              </a:lnSpc>
              <a:spcAft>
                <a:spcPts val="600"/>
              </a:spcAft>
            </a:pPr>
            <a:r>
              <a:rPr lang="en-US" sz="1100" dirty="0">
                <a:effectLst/>
                <a:latin typeface="Calibri" panose="020F0502020204030204" pitchFamily="34" charset="0"/>
                <a:cs typeface="Calibri" panose="020F0502020204030204" pitchFamily="34" charset="0"/>
              </a:rPr>
              <a:t>HM Revenue &amp; Customs (HMRC) (2024). </a:t>
            </a:r>
            <a:r>
              <a:rPr lang="en-US" sz="1100" i="1" dirty="0">
                <a:effectLst/>
                <a:latin typeface="Calibri" panose="020F0502020204030204" pitchFamily="34" charset="0"/>
                <a:cs typeface="Calibri" panose="020F0502020204030204" pitchFamily="34" charset="0"/>
              </a:rPr>
              <a:t>Set up as a sole trader</a:t>
            </a:r>
            <a:r>
              <a:rPr lang="en-US" sz="1100" dirty="0">
                <a:effectLst/>
                <a:latin typeface="Calibri" panose="020F0502020204030204" pitchFamily="34" charset="0"/>
                <a:cs typeface="Calibri" panose="020F0502020204030204" pitchFamily="34" charset="0"/>
              </a:rPr>
              <a:t>. Available at: https://</a:t>
            </a:r>
            <a:r>
              <a:rPr lang="en-US" sz="1100" dirty="0" err="1">
                <a:effectLst/>
                <a:latin typeface="Calibri" panose="020F0502020204030204" pitchFamily="34" charset="0"/>
                <a:cs typeface="Calibri" panose="020F0502020204030204" pitchFamily="34" charset="0"/>
              </a:rPr>
              <a:t>www.gov.uk</a:t>
            </a:r>
            <a:r>
              <a:rPr lang="en-US" sz="1100" dirty="0">
                <a:effectLst/>
                <a:latin typeface="Calibri" panose="020F0502020204030204" pitchFamily="34" charset="0"/>
                <a:cs typeface="Calibri" panose="020F0502020204030204" pitchFamily="34" charset="0"/>
              </a:rPr>
              <a:t>/set-up-sole-trader(Accessed: 15 February 2025).</a:t>
            </a:r>
          </a:p>
          <a:p>
            <a:pPr>
              <a:lnSpc>
                <a:spcPct val="120000"/>
              </a:lnSpc>
            </a:pPr>
            <a:r>
              <a:rPr lang="en-GB" sz="1100" i="1" kern="0" dirty="0">
                <a:effectLst/>
                <a:latin typeface="Calibri" panose="020F0502020204030204" pitchFamily="34" charset="0"/>
                <a:ea typeface="Aptos" panose="020B0004020202020204" pitchFamily="34" charset="0"/>
                <a:cs typeface="Calibri" panose="020F0502020204030204" pitchFamily="34" charset="0"/>
              </a:rPr>
              <a:t>Key features of a partnership agreement</a:t>
            </a:r>
            <a:r>
              <a:rPr lang="en-GB" sz="1100" kern="0" dirty="0">
                <a:effectLst/>
                <a:latin typeface="Calibri" panose="020F0502020204030204" pitchFamily="34" charset="0"/>
                <a:ea typeface="Aptos" panose="020B0004020202020204" pitchFamily="34" charset="0"/>
                <a:cs typeface="Calibri" panose="020F0502020204030204" pitchFamily="34" charset="0"/>
              </a:rPr>
              <a:t> (2025) </a:t>
            </a:r>
            <a:r>
              <a:rPr lang="en-GB" sz="1100" i="1" kern="0" dirty="0">
                <a:effectLst/>
                <a:latin typeface="Calibri" panose="020F0502020204030204" pitchFamily="34" charset="0"/>
                <a:ea typeface="Aptos" panose="020B0004020202020204" pitchFamily="34" charset="0"/>
                <a:cs typeface="Calibri" panose="020F0502020204030204" pitchFamily="34" charset="0"/>
              </a:rPr>
              <a:t>Simply-</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docs.co.uk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https://simply-</a:t>
            </a:r>
            <a:r>
              <a:rPr lang="en-GB" sz="1100" kern="0" dirty="0" err="1">
                <a:effectLst/>
                <a:latin typeface="Calibri" panose="020F0502020204030204" pitchFamily="34" charset="0"/>
                <a:ea typeface="Aptos" panose="020B0004020202020204" pitchFamily="34" charset="0"/>
                <a:cs typeface="Calibri" panose="020F0502020204030204" pitchFamily="34" charset="0"/>
              </a:rPr>
              <a:t>docs.co.uk</a:t>
            </a:r>
            <a:r>
              <a:rPr lang="en-GB" sz="1100" kern="0" dirty="0">
                <a:effectLst/>
                <a:latin typeface="Calibri" panose="020F0502020204030204" pitchFamily="34" charset="0"/>
                <a:ea typeface="Aptos" panose="020B0004020202020204" pitchFamily="34" charset="0"/>
                <a:cs typeface="Calibri" panose="020F0502020204030204" pitchFamily="34" charset="0"/>
              </a:rPr>
              <a:t>/Partnership/What-are-the-key-features-of-a-partnership (Accessed: 3 March 2025)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lnSpc>
                <a:spcPct val="120000"/>
              </a:lnSpc>
            </a:pPr>
            <a:r>
              <a:rPr lang="en-GB" sz="1100" kern="0" dirty="0">
                <a:effectLst/>
                <a:latin typeface="Calibri" panose="020F0502020204030204" pitchFamily="34" charset="0"/>
                <a:ea typeface="Aptos" panose="020B0004020202020204" pitchFamily="34" charset="0"/>
                <a:cs typeface="Calibri" panose="020F0502020204030204" pitchFamily="34" charset="0"/>
              </a:rPr>
              <a:t> </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lnSpc>
                <a:spcPct val="120000"/>
              </a:lnSpc>
            </a:pPr>
            <a:r>
              <a:rPr lang="en-GB" sz="1100" kern="0" dirty="0" err="1">
                <a:effectLst/>
                <a:latin typeface="Calibri" panose="020F0502020204030204" pitchFamily="34" charset="0"/>
                <a:ea typeface="Aptos" panose="020B0004020202020204" pitchFamily="34" charset="0"/>
                <a:cs typeface="Calibri" panose="020F0502020204030204" pitchFamily="34" charset="0"/>
              </a:rPr>
              <a:t>Lexisnexis.co.uk</a:t>
            </a:r>
            <a:r>
              <a:rPr lang="en-GB" sz="1100" kern="0" dirty="0">
                <a:effectLst/>
                <a:latin typeface="Calibri" panose="020F0502020204030204" pitchFamily="34" charset="0"/>
                <a:ea typeface="Aptos" panose="020B0004020202020204" pitchFamily="34" charset="0"/>
                <a:cs typeface="Calibri" panose="020F0502020204030204" pitchFamily="34" charset="0"/>
              </a:rPr>
              <a:t> (2021). 1158 Meaning of ‘UK-registered company.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www.lexisnexis.co.uk</a:t>
            </a:r>
            <a:r>
              <a:rPr lang="en-GB" sz="1100" kern="0" dirty="0">
                <a:effectLst/>
                <a:latin typeface="Calibri" panose="020F0502020204030204" pitchFamily="34" charset="0"/>
                <a:ea typeface="Aptos" panose="020B0004020202020204" pitchFamily="34" charset="0"/>
                <a:cs typeface="Calibri" panose="020F0502020204030204" pitchFamily="34" charset="0"/>
              </a:rPr>
              <a:t>/legal/legislation/</a:t>
            </a:r>
            <a:r>
              <a:rPr lang="en-GB" sz="1100" kern="0" dirty="0" err="1">
                <a:effectLst/>
                <a:latin typeface="Calibri" panose="020F0502020204030204" pitchFamily="34" charset="0"/>
                <a:ea typeface="Aptos" panose="020B0004020202020204" pitchFamily="34" charset="0"/>
                <a:cs typeface="Calibri" panose="020F0502020204030204" pitchFamily="34" charset="0"/>
              </a:rPr>
              <a:t>uk</a:t>
            </a:r>
            <a:r>
              <a:rPr lang="en-GB" sz="1100" kern="0" dirty="0">
                <a:effectLst/>
                <a:latin typeface="Calibri" panose="020F0502020204030204" pitchFamily="34" charset="0"/>
                <a:ea typeface="Aptos" panose="020B0004020202020204" pitchFamily="34" charset="0"/>
                <a:cs typeface="Calibri" panose="020F0502020204030204" pitchFamily="34" charset="0"/>
              </a:rPr>
              <a:t>-parliament-acts/companies-act-2006-c46/part-38/section-1158 (Accessed: 10 February 2025).</a:t>
            </a:r>
          </a:p>
          <a:p>
            <a:pPr>
              <a:lnSpc>
                <a:spcPct val="120000"/>
              </a:lnSpc>
            </a:pPr>
            <a:endParaRPr lang="en-GB" sz="1100" kern="0" dirty="0">
              <a:latin typeface="Calibri" panose="020F0502020204030204" pitchFamily="34" charset="0"/>
              <a:ea typeface="Aptos" panose="020B0004020202020204" pitchFamily="34" charset="0"/>
              <a:cs typeface="Calibri" panose="020F0502020204030204" pitchFamily="34" charset="0"/>
            </a:endParaRPr>
          </a:p>
          <a:p>
            <a:pPr>
              <a:lnSpc>
                <a:spcPct val="120000"/>
              </a:lnSpc>
            </a:pPr>
            <a:r>
              <a:rPr lang="en-GB" sz="1100" kern="0" dirty="0">
                <a:effectLst/>
                <a:latin typeface="Calibri" panose="020F0502020204030204" pitchFamily="34" charset="0"/>
                <a:ea typeface="Aptos" panose="020B0004020202020204" pitchFamily="34" charset="0"/>
                <a:cs typeface="Calibri" panose="020F0502020204030204" pitchFamily="34" charset="0"/>
              </a:rPr>
              <a:t> </a:t>
            </a:r>
            <a:r>
              <a:rPr lang="en-GB" sz="1100" i="1" kern="0" dirty="0">
                <a:effectLst/>
                <a:latin typeface="Calibri" panose="020F0502020204030204" pitchFamily="34" charset="0"/>
                <a:ea typeface="Aptos" panose="020B0004020202020204" pitchFamily="34" charset="0"/>
                <a:cs typeface="Calibri" panose="020F0502020204030204" pitchFamily="34" charset="0"/>
              </a:rPr>
              <a:t>Set up a business partnership</a:t>
            </a:r>
            <a:r>
              <a:rPr lang="en-GB" sz="1100" kern="0" dirty="0">
                <a:effectLst/>
                <a:latin typeface="Calibri" panose="020F0502020204030204" pitchFamily="34" charset="0"/>
                <a:ea typeface="Aptos" panose="020B0004020202020204" pitchFamily="34" charset="0"/>
                <a:cs typeface="Calibri" panose="020F0502020204030204" pitchFamily="34" charset="0"/>
              </a:rPr>
              <a:t> (2012)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Gov.uk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www.gov.uk</a:t>
            </a:r>
            <a:r>
              <a:rPr lang="en-GB" sz="1100" kern="0" dirty="0">
                <a:effectLst/>
                <a:latin typeface="Calibri" panose="020F0502020204030204" pitchFamily="34" charset="0"/>
                <a:ea typeface="Aptos" panose="020B0004020202020204" pitchFamily="34" charset="0"/>
                <a:cs typeface="Calibri" panose="020F0502020204030204" pitchFamily="34" charset="0"/>
              </a:rPr>
              <a:t>/set-up-business-partnership (Accessed: 2 March 2025). </a:t>
            </a:r>
          </a:p>
          <a:p>
            <a:pPr>
              <a:lnSpc>
                <a:spcPct val="120000"/>
              </a:lnSpc>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lnSpc>
                <a:spcPct val="120000"/>
              </a:lnSpc>
            </a:pPr>
            <a:r>
              <a:rPr lang="en-GB" sz="1100" kern="0" dirty="0">
                <a:effectLst/>
                <a:latin typeface="Calibri" panose="020F0502020204030204" pitchFamily="34" charset="0"/>
                <a:ea typeface="Aptos" panose="020B0004020202020204" pitchFamily="34" charset="0"/>
                <a:cs typeface="Calibri" panose="020F0502020204030204" pitchFamily="34" charset="0"/>
              </a:rPr>
              <a:t>Smithson, B. (2018) </a:t>
            </a:r>
            <a:r>
              <a:rPr lang="en-GB" sz="1100" i="1" kern="0" dirty="0">
                <a:effectLst/>
                <a:latin typeface="Calibri" panose="020F0502020204030204" pitchFamily="34" charset="0"/>
                <a:ea typeface="Aptos" panose="020B0004020202020204" pitchFamily="34" charset="0"/>
                <a:cs typeface="Calibri" panose="020F0502020204030204" pitchFamily="34" charset="0"/>
              </a:rPr>
              <a:t>Choosing the right business structure</a:t>
            </a:r>
            <a:r>
              <a:rPr lang="en-GB" sz="1100" kern="0" dirty="0">
                <a:effectLst/>
                <a:latin typeface="Calibri" panose="020F0502020204030204" pitchFamily="34" charset="0"/>
                <a:ea typeface="Aptos" panose="020B0004020202020204" pitchFamily="34" charset="0"/>
                <a:cs typeface="Calibri" panose="020F0502020204030204" pitchFamily="34" charset="0"/>
              </a:rPr>
              <a:t>,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Gov.uk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companieshouse.blog.gov.uk</a:t>
            </a:r>
            <a:r>
              <a:rPr lang="en-GB" sz="1100" kern="0" dirty="0">
                <a:effectLst/>
                <a:latin typeface="Calibri" panose="020F0502020204030204" pitchFamily="34" charset="0"/>
                <a:ea typeface="Aptos" panose="020B0004020202020204" pitchFamily="34" charset="0"/>
                <a:cs typeface="Calibri" panose="020F0502020204030204" pitchFamily="34" charset="0"/>
              </a:rPr>
              <a:t>/2018/07/18/choosing-the-right-business-structure/ (Accessed: 23 February 2025).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a:lnSpc>
                <a:spcPct val="120000"/>
              </a:lnSpc>
            </a:pP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pPr indent="-228600" defTabSz="914400">
              <a:lnSpc>
                <a:spcPct val="110000"/>
              </a:lnSpc>
              <a:spcAft>
                <a:spcPts val="600"/>
              </a:spcAft>
            </a:pPr>
            <a:r>
              <a:rPr lang="en-GB" sz="1100" i="1" kern="0" dirty="0">
                <a:effectLst/>
                <a:latin typeface="Calibri" panose="020F0502020204030204" pitchFamily="34" charset="0"/>
                <a:ea typeface="Aptos" panose="020B0004020202020204" pitchFamily="34" charset="0"/>
                <a:cs typeface="Calibri" panose="020F0502020204030204" pitchFamily="34" charset="0"/>
              </a:rPr>
              <a:t>STSM091030 - Partnerships: Partnerships and partnership interests: different types of partnership - HMRC internal manual -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Gov.uk</a:t>
            </a:r>
            <a:r>
              <a:rPr lang="en-GB" sz="1100" kern="0" dirty="0">
                <a:effectLst/>
                <a:latin typeface="Calibri" panose="020F0502020204030204" pitchFamily="34" charset="0"/>
                <a:ea typeface="Aptos" panose="020B0004020202020204" pitchFamily="34" charset="0"/>
                <a:cs typeface="Calibri" panose="020F0502020204030204" pitchFamily="34" charset="0"/>
              </a:rPr>
              <a:t> (2025)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Gov.uk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www.gov.uk</a:t>
            </a:r>
            <a:r>
              <a:rPr lang="en-GB" sz="1100" kern="0" dirty="0">
                <a:effectLst/>
                <a:latin typeface="Calibri" panose="020F0502020204030204" pitchFamily="34" charset="0"/>
                <a:ea typeface="Aptos" panose="020B0004020202020204" pitchFamily="34" charset="0"/>
                <a:cs typeface="Calibri" panose="020F0502020204030204" pitchFamily="34" charset="0"/>
              </a:rPr>
              <a:t>/</a:t>
            </a:r>
            <a:r>
              <a:rPr lang="en-GB" sz="1100" kern="0" dirty="0" err="1">
                <a:effectLst/>
                <a:latin typeface="Calibri" panose="020F0502020204030204" pitchFamily="34" charset="0"/>
                <a:ea typeface="Aptos" panose="020B0004020202020204" pitchFamily="34" charset="0"/>
                <a:cs typeface="Calibri" panose="020F0502020204030204" pitchFamily="34" charset="0"/>
              </a:rPr>
              <a:t>hmrc</a:t>
            </a:r>
            <a:r>
              <a:rPr lang="en-GB" sz="1100" kern="0" dirty="0">
                <a:effectLst/>
                <a:latin typeface="Calibri" panose="020F0502020204030204" pitchFamily="34" charset="0"/>
                <a:ea typeface="Aptos" panose="020B0004020202020204" pitchFamily="34" charset="0"/>
                <a:cs typeface="Calibri" panose="020F0502020204030204" pitchFamily="34" charset="0"/>
              </a:rPr>
              <a:t>-internal-manuals/stamp-taxes-shares-manual/stsm091030 (Accessed: 3 March 2025).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endParaRPr lang="en-US" sz="1100" dirty="0">
              <a:latin typeface="Calibri" panose="020F0502020204030204" pitchFamily="34" charset="0"/>
              <a:cs typeface="Calibri" panose="020F0502020204030204" pitchFamily="34" charset="0"/>
            </a:endParaRPr>
          </a:p>
          <a:p>
            <a:r>
              <a:rPr lang="en-GB" sz="1100" kern="0" dirty="0">
                <a:effectLst/>
                <a:latin typeface="Calibri" panose="020F0502020204030204" pitchFamily="34" charset="0"/>
                <a:ea typeface="Aptos" panose="020B0004020202020204" pitchFamily="34" charset="0"/>
                <a:cs typeface="Calibri" panose="020F0502020204030204" pitchFamily="34" charset="0"/>
              </a:rPr>
              <a:t>Sutherland, T. (2023) </a:t>
            </a:r>
            <a:r>
              <a:rPr lang="en-GB" sz="1100" i="1" kern="0" dirty="0">
                <a:effectLst/>
                <a:latin typeface="Calibri" panose="020F0502020204030204" pitchFamily="34" charset="0"/>
                <a:ea typeface="Aptos" panose="020B0004020202020204" pitchFamily="34" charset="0"/>
                <a:cs typeface="Calibri" panose="020F0502020204030204" pitchFamily="34" charset="0"/>
              </a:rPr>
              <a:t>5 key features of a sole trader business</a:t>
            </a:r>
            <a:r>
              <a:rPr lang="en-GB" sz="1100" kern="0" dirty="0">
                <a:effectLst/>
                <a:latin typeface="Calibri" panose="020F0502020204030204" pitchFamily="34" charset="0"/>
                <a:ea typeface="Aptos" panose="020B0004020202020204" pitchFamily="34" charset="0"/>
                <a:cs typeface="Calibri" panose="020F0502020204030204" pitchFamily="34" charset="0"/>
              </a:rPr>
              <a:t>,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LegalVision</a:t>
            </a:r>
            <a:r>
              <a:rPr lang="en-GB" sz="1100" i="1" kern="0" dirty="0">
                <a:effectLst/>
                <a:latin typeface="Calibri" panose="020F0502020204030204" pitchFamily="34" charset="0"/>
                <a:ea typeface="Aptos" panose="020B0004020202020204" pitchFamily="34" charset="0"/>
                <a:cs typeface="Calibri" panose="020F0502020204030204" pitchFamily="34" charset="0"/>
              </a:rPr>
              <a:t> 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legalvision.co.uk</a:t>
            </a:r>
            <a:r>
              <a:rPr lang="en-GB" sz="1100" kern="0" dirty="0">
                <a:effectLst/>
                <a:latin typeface="Calibri" panose="020F0502020204030204" pitchFamily="34" charset="0"/>
                <a:ea typeface="Aptos" panose="020B0004020202020204" pitchFamily="34" charset="0"/>
                <a:cs typeface="Calibri" panose="020F0502020204030204" pitchFamily="34" charset="0"/>
              </a:rPr>
              <a:t>/business-structures/features-sole-trader/ (Accessed: 23 February 2025).</a:t>
            </a:r>
          </a:p>
          <a:p>
            <a:endParaRPr lang="en-GB" sz="1100" kern="0" dirty="0">
              <a:latin typeface="Calibri" panose="020F0502020204030204" pitchFamily="34" charset="0"/>
              <a:ea typeface="Aptos" panose="020B0004020202020204" pitchFamily="34" charset="0"/>
              <a:cs typeface="Calibri" panose="020F0502020204030204" pitchFamily="34" charset="0"/>
            </a:endParaRPr>
          </a:p>
          <a:p>
            <a:r>
              <a:rPr lang="en-GB" sz="1100" i="1" kern="0" dirty="0">
                <a:effectLst/>
                <a:latin typeface="Calibri" panose="020F0502020204030204" pitchFamily="34" charset="0"/>
                <a:ea typeface="Aptos" panose="020B0004020202020204" pitchFamily="34" charset="0"/>
                <a:cs typeface="Calibri" panose="020F0502020204030204" pitchFamily="34" charset="0"/>
              </a:rPr>
              <a:t>Types of business structure in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U.k</a:t>
            </a:r>
            <a:r>
              <a:rPr lang="en-GB" sz="1100" kern="0" dirty="0">
                <a:effectLst/>
                <a:latin typeface="Calibri" panose="020F0502020204030204" pitchFamily="34" charset="0"/>
                <a:ea typeface="Aptos" panose="020B0004020202020204" pitchFamily="34" charset="0"/>
                <a:cs typeface="Calibri" panose="020F0502020204030204" pitchFamily="34" charset="0"/>
              </a:rPr>
              <a:t> (2022) </a:t>
            </a:r>
            <a:r>
              <a:rPr lang="en-GB" sz="1100" i="1" kern="0" dirty="0">
                <a:effectLst/>
                <a:latin typeface="Calibri" panose="020F0502020204030204" pitchFamily="34" charset="0"/>
                <a:ea typeface="Aptos" panose="020B0004020202020204" pitchFamily="34" charset="0"/>
                <a:cs typeface="Calibri" panose="020F0502020204030204" pitchFamily="34" charset="0"/>
              </a:rPr>
              <a:t>360 Business Law</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https://www.360businesslaw.com/blog/types-of-business-structure-in-the-u-k/ (Accessed: 10 February 2025).</a:t>
            </a:r>
          </a:p>
          <a:p>
            <a:endParaRPr lang="en-GB" sz="1100" kern="0" dirty="0">
              <a:latin typeface="Calibri" panose="020F0502020204030204" pitchFamily="34" charset="0"/>
              <a:ea typeface="Aptos" panose="020B0004020202020204" pitchFamily="34" charset="0"/>
              <a:cs typeface="Calibri" panose="020F0502020204030204" pitchFamily="34" charset="0"/>
            </a:endParaRPr>
          </a:p>
          <a:p>
            <a:r>
              <a:rPr lang="en-GB" sz="1100" i="1" kern="0" dirty="0">
                <a:effectLst/>
                <a:latin typeface="Calibri" panose="020F0502020204030204" pitchFamily="34" charset="0"/>
                <a:ea typeface="Aptos" panose="020B0004020202020204" pitchFamily="34" charset="0"/>
                <a:cs typeface="Calibri" panose="020F0502020204030204" pitchFamily="34" charset="0"/>
              </a:rPr>
              <a:t>UK-registered company definition</a:t>
            </a:r>
            <a:r>
              <a:rPr lang="en-GB" sz="1100" kern="0" dirty="0">
                <a:effectLst/>
                <a:latin typeface="Calibri" panose="020F0502020204030204" pitchFamily="34" charset="0"/>
                <a:ea typeface="Aptos" panose="020B0004020202020204" pitchFamily="34" charset="0"/>
                <a:cs typeface="Calibri" panose="020F0502020204030204" pitchFamily="34" charset="0"/>
              </a:rPr>
              <a:t> (2025) </a:t>
            </a:r>
            <a:r>
              <a:rPr lang="en-GB" sz="1100" i="1" kern="0" dirty="0" err="1">
                <a:effectLst/>
                <a:latin typeface="Calibri" panose="020F0502020204030204" pitchFamily="34" charset="0"/>
                <a:ea typeface="Aptos" panose="020B0004020202020204" pitchFamily="34" charset="0"/>
                <a:cs typeface="Calibri" panose="020F0502020204030204" pitchFamily="34" charset="0"/>
              </a:rPr>
              <a:t>Lexisnexis.co.uk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www.lexisnexis.co.uk</a:t>
            </a:r>
            <a:r>
              <a:rPr lang="en-GB" sz="1100" kern="0" dirty="0">
                <a:effectLst/>
                <a:latin typeface="Calibri" panose="020F0502020204030204" pitchFamily="34" charset="0"/>
                <a:ea typeface="Aptos" panose="020B0004020202020204" pitchFamily="34" charset="0"/>
                <a:cs typeface="Calibri" panose="020F0502020204030204" pitchFamily="34" charset="0"/>
              </a:rPr>
              <a:t>/legal/glossary/</a:t>
            </a:r>
            <a:r>
              <a:rPr lang="en-GB" sz="1100" kern="0" dirty="0" err="1">
                <a:effectLst/>
                <a:latin typeface="Calibri" panose="020F0502020204030204" pitchFamily="34" charset="0"/>
                <a:ea typeface="Aptos" panose="020B0004020202020204" pitchFamily="34" charset="0"/>
                <a:cs typeface="Calibri" panose="020F0502020204030204" pitchFamily="34" charset="0"/>
              </a:rPr>
              <a:t>uk</a:t>
            </a:r>
            <a:r>
              <a:rPr lang="en-GB" sz="1100" kern="0" dirty="0">
                <a:effectLst/>
                <a:latin typeface="Calibri" panose="020F0502020204030204" pitchFamily="34" charset="0"/>
                <a:ea typeface="Aptos" panose="020B0004020202020204" pitchFamily="34" charset="0"/>
                <a:cs typeface="Calibri" panose="020F0502020204030204" pitchFamily="34" charset="0"/>
              </a:rPr>
              <a:t>-registered-company (Accessed: 10 February 2025).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endParaRPr lang="en-GB" sz="1100" kern="100" dirty="0">
              <a:latin typeface="Calibri" panose="020F0502020204030204" pitchFamily="34" charset="0"/>
              <a:ea typeface="Aptos" panose="020B0004020202020204" pitchFamily="34" charset="0"/>
              <a:cs typeface="Calibri" panose="020F0502020204030204" pitchFamily="34" charset="0"/>
            </a:endParaRPr>
          </a:p>
          <a:p>
            <a:r>
              <a:rPr lang="en-GB" sz="1100" kern="0" dirty="0">
                <a:effectLst/>
                <a:latin typeface="Calibri" panose="020F0502020204030204" pitchFamily="34" charset="0"/>
                <a:ea typeface="Aptos" panose="020B0004020202020204" pitchFamily="34" charset="0"/>
                <a:cs typeface="Calibri" panose="020F0502020204030204" pitchFamily="34" charset="0"/>
              </a:rPr>
              <a:t>Viv (2022) </a:t>
            </a:r>
            <a:r>
              <a:rPr lang="en-GB" sz="1100" i="1" kern="0" dirty="0">
                <a:effectLst/>
                <a:latin typeface="Calibri" panose="020F0502020204030204" pitchFamily="34" charset="0"/>
                <a:ea typeface="Aptos" panose="020B0004020202020204" pitchFamily="34" charset="0"/>
                <a:cs typeface="Calibri" panose="020F0502020204030204" pitchFamily="34" charset="0"/>
              </a:rPr>
              <a:t>United Kingdom Companies Act 2006 explained</a:t>
            </a:r>
            <a:r>
              <a:rPr lang="en-GB" sz="1100" kern="0" dirty="0">
                <a:effectLst/>
                <a:latin typeface="Calibri" panose="020F0502020204030204" pitchFamily="34" charset="0"/>
                <a:ea typeface="Aptos" panose="020B0004020202020204" pitchFamily="34" charset="0"/>
                <a:cs typeface="Calibri" panose="020F0502020204030204" pitchFamily="34" charset="0"/>
              </a:rPr>
              <a:t>, </a:t>
            </a:r>
            <a:r>
              <a:rPr lang="en-GB" sz="1100" i="1" kern="0" dirty="0">
                <a:effectLst/>
                <a:latin typeface="Calibri" panose="020F0502020204030204" pitchFamily="34" charset="0"/>
                <a:ea typeface="Aptos" panose="020B0004020202020204" pitchFamily="34" charset="0"/>
                <a:cs typeface="Calibri" panose="020F0502020204030204" pitchFamily="34" charset="0"/>
              </a:rPr>
              <a:t>Leading</a:t>
            </a:r>
            <a:r>
              <a:rPr lang="en-GB" sz="1100" kern="0" dirty="0">
                <a:effectLst/>
                <a:latin typeface="Calibri" panose="020F0502020204030204" pitchFamily="34" charset="0"/>
                <a:ea typeface="Aptos" panose="020B0004020202020204" pitchFamily="34" charset="0"/>
                <a:cs typeface="Calibri" panose="020F0502020204030204" pitchFamily="34" charset="0"/>
              </a:rPr>
              <a:t>. Leading UK.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www.leading.uk.com</a:t>
            </a:r>
            <a:r>
              <a:rPr lang="en-GB" sz="1100" kern="0" dirty="0">
                <a:effectLst/>
                <a:latin typeface="Calibri" panose="020F0502020204030204" pitchFamily="34" charset="0"/>
                <a:ea typeface="Aptos" panose="020B0004020202020204" pitchFamily="34" charset="0"/>
                <a:cs typeface="Calibri" panose="020F0502020204030204" pitchFamily="34" charset="0"/>
              </a:rPr>
              <a:t>/united-kingdom-companies-act-2006-explained/ (Accessed: 10 February 2025).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r>
              <a:rPr lang="en-GB" sz="1100" kern="0" dirty="0">
                <a:effectLst/>
                <a:latin typeface="Calibri" panose="020F0502020204030204" pitchFamily="34" charset="0"/>
                <a:ea typeface="Aptos" panose="020B0004020202020204" pitchFamily="34" charset="0"/>
                <a:cs typeface="Calibri" panose="020F0502020204030204" pitchFamily="34" charset="0"/>
              </a:rPr>
              <a:t> </a:t>
            </a:r>
          </a:p>
          <a:p>
            <a:r>
              <a:rPr lang="en-GB" sz="1100" i="1" kern="0" dirty="0">
                <a:effectLst/>
                <a:latin typeface="Calibri" panose="020F0502020204030204" pitchFamily="34" charset="0"/>
                <a:ea typeface="Aptos" panose="020B0004020202020204" pitchFamily="34" charset="0"/>
                <a:cs typeface="Calibri" panose="020F0502020204030204" pitchFamily="34" charset="0"/>
              </a:rPr>
              <a:t>What a sole trader is</a:t>
            </a:r>
            <a:r>
              <a:rPr lang="en-GB" sz="1100" kern="0" dirty="0">
                <a:effectLst/>
                <a:latin typeface="Calibri" panose="020F0502020204030204" pitchFamily="34" charset="0"/>
                <a:ea typeface="Aptos" panose="020B0004020202020204" pitchFamily="34" charset="0"/>
                <a:cs typeface="Calibri" panose="020F0502020204030204" pitchFamily="34" charset="0"/>
              </a:rPr>
              <a:t> (2012) </a:t>
            </a:r>
            <a:r>
              <a:rPr lang="en-GB" sz="1100" i="1" kern="0" dirty="0">
                <a:effectLst/>
                <a:latin typeface="Calibri" panose="020F0502020204030204" pitchFamily="34" charset="0"/>
                <a:ea typeface="Aptos" panose="020B0004020202020204" pitchFamily="34" charset="0"/>
                <a:cs typeface="Calibri" panose="020F0502020204030204" pitchFamily="34" charset="0"/>
              </a:rPr>
              <a:t>Gov. UK</a:t>
            </a:r>
            <a:r>
              <a:rPr lang="en-GB" sz="1100" kern="0" dirty="0">
                <a:effectLst/>
                <a:latin typeface="Calibri" panose="020F0502020204030204" pitchFamily="34" charset="0"/>
                <a:ea typeface="Aptos" panose="020B0004020202020204" pitchFamily="34" charset="0"/>
                <a:cs typeface="Calibri" panose="020F0502020204030204" pitchFamily="34" charset="0"/>
              </a:rPr>
              <a:t>. Available at: https://</a:t>
            </a:r>
            <a:r>
              <a:rPr lang="en-GB" sz="1100" kern="0" dirty="0" err="1">
                <a:effectLst/>
                <a:latin typeface="Calibri" panose="020F0502020204030204" pitchFamily="34" charset="0"/>
                <a:ea typeface="Aptos" panose="020B0004020202020204" pitchFamily="34" charset="0"/>
                <a:cs typeface="Calibri" panose="020F0502020204030204" pitchFamily="34" charset="0"/>
              </a:rPr>
              <a:t>www.gov.uk</a:t>
            </a:r>
            <a:r>
              <a:rPr lang="en-GB" sz="1100" kern="0" dirty="0">
                <a:effectLst/>
                <a:latin typeface="Calibri" panose="020F0502020204030204" pitchFamily="34" charset="0"/>
                <a:ea typeface="Aptos" panose="020B0004020202020204" pitchFamily="34" charset="0"/>
                <a:cs typeface="Calibri" panose="020F0502020204030204" pitchFamily="34" charset="0"/>
              </a:rPr>
              <a:t>/become-sole-trader (Accessed: 15 February 2025).</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a:p>
            <a:endParaRPr lang="en-US" sz="1100" dirty="0">
              <a:effectLst/>
              <a:latin typeface="Calibri" panose="020F0502020204030204" pitchFamily="34" charset="0"/>
              <a:cs typeface="Calibri" panose="020F0502020204030204" pitchFamily="34" charset="0"/>
            </a:endParaRPr>
          </a:p>
          <a:p>
            <a:pPr indent="-228600" defTabSz="914400">
              <a:lnSpc>
                <a:spcPct val="110000"/>
              </a:lnSpc>
              <a:spcAft>
                <a:spcPts val="600"/>
              </a:spcAft>
            </a:pPr>
            <a:r>
              <a:rPr lang="en-US" sz="1100" dirty="0">
                <a:effectLst/>
              </a:rPr>
              <a:t> </a:t>
            </a:r>
          </a:p>
        </p:txBody>
      </p:sp>
      <p:sp>
        <p:nvSpPr>
          <p:cNvPr id="4" name="TextBox 3">
            <a:extLst>
              <a:ext uri="{FF2B5EF4-FFF2-40B4-BE49-F238E27FC236}">
                <a16:creationId xmlns:a16="http://schemas.microsoft.com/office/drawing/2014/main" id="{19AB201E-3D6E-5BB5-E3BB-A451803A69FC}"/>
              </a:ext>
            </a:extLst>
          </p:cNvPr>
          <p:cNvSpPr txBox="1"/>
          <p:nvPr/>
        </p:nvSpPr>
        <p:spPr>
          <a:xfrm>
            <a:off x="9297743" y="2445951"/>
            <a:ext cx="4905437" cy="261610"/>
          </a:xfrm>
          <a:prstGeom prst="rect">
            <a:avLst/>
          </a:prstGeom>
          <a:noFill/>
        </p:spPr>
        <p:txBody>
          <a:bodyPr wrap="square" rtlCol="0">
            <a:spAutoFit/>
          </a:bodyPr>
          <a:lstStyle/>
          <a:p>
            <a:r>
              <a:rPr lang="en-GB" sz="1100" kern="0" dirty="0">
                <a:effectLst/>
                <a:latin typeface="Calibri" panose="020F0502020204030204" pitchFamily="34" charset="0"/>
                <a:ea typeface="Aptos" panose="020B0004020202020204" pitchFamily="34" charset="0"/>
                <a:cs typeface="Calibri" panose="020F0502020204030204" pitchFamily="34" charset="0"/>
              </a:rPr>
              <a:t> </a:t>
            </a:r>
            <a:endParaRPr lang="en-GB" sz="1100" kern="100" dirty="0">
              <a:effectLst/>
              <a:latin typeface="Calibri" panose="020F0502020204030204" pitchFamily="34" charset="0"/>
              <a:ea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1638224297"/>
      </p:ext>
    </p:extLst>
  </p:cSld>
  <p:clrMapOvr>
    <a:masterClrMapping/>
  </p:clrMapOvr>
  <p:transition spd="slow">
    <p:push dir="u"/>
  </p:transition>
</p:sld>
</file>

<file path=ppt/theme/theme1.xml><?xml version="1.0" encoding="utf-8"?>
<a:theme xmlns:a="http://schemas.openxmlformats.org/drawingml/2006/main" name="Swell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14059</TotalTime>
  <Words>2492</Words>
  <Application>Microsoft Macintosh PowerPoint</Application>
  <PresentationFormat>Widescreen</PresentationFormat>
  <Paragraphs>144</Paragraphs>
  <Slides>9</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9</vt:i4>
      </vt:variant>
    </vt:vector>
  </HeadingPairs>
  <TitlesOfParts>
    <vt:vector size="21" baseType="lpstr">
      <vt:lpstr>-webkit-standard</vt:lpstr>
      <vt:lpstr>Aptos</vt:lpstr>
      <vt:lpstr>Arial</vt:lpstr>
      <vt:lpstr>Calibri</vt:lpstr>
      <vt:lpstr>GDS Transport</vt:lpstr>
      <vt:lpstr>Helvetica Neue</vt:lpstr>
      <vt:lpstr>inherit</vt:lpstr>
      <vt:lpstr>Inter</vt:lpstr>
      <vt:lpstr>Neue Haas Grotesk Text Pro</vt:lpstr>
      <vt:lpstr>Roboto</vt:lpstr>
      <vt:lpstr>SourceSansPro</vt:lpstr>
      <vt:lpstr>SwellVTI</vt:lpstr>
      <vt:lpstr>Evaluate Two of The Different Types of Business Structure </vt:lpstr>
      <vt:lpstr>What is a business?</vt:lpstr>
      <vt:lpstr>Sole Trader </vt:lpstr>
      <vt:lpstr>Advantages of a sole trader </vt:lpstr>
      <vt:lpstr>Disadvantages of a sole trader</vt:lpstr>
      <vt:lpstr>Partnership </vt:lpstr>
      <vt:lpstr>Advantages of partnership </vt:lpstr>
      <vt:lpstr>Disadvantages of partnership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Diana Demeterova (2314066)</dc:creator>
  <cp:lastModifiedBy>Diana Demeterova (2314066)</cp:lastModifiedBy>
  <cp:revision>1</cp:revision>
  <dcterms:created xsi:type="dcterms:W3CDTF">2025-02-06T10:04:53Z</dcterms:created>
  <dcterms:modified xsi:type="dcterms:W3CDTF">2025-03-03T20:25:39Z</dcterms:modified>
</cp:coreProperties>
</file>