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56" r:id="rId2"/>
    <p:sldId id="345" r:id="rId3"/>
    <p:sldId id="346" r:id="rId4"/>
    <p:sldId id="347" r:id="rId5"/>
    <p:sldId id="348" r:id="rId6"/>
    <p:sldId id="349" r:id="rId7"/>
    <p:sldId id="350" r:id="rId8"/>
    <p:sldId id="351" r:id="rId9"/>
    <p:sldId id="352" r:id="rId10"/>
    <p:sldId id="353" r:id="rId11"/>
    <p:sldId id="354" r:id="rId12"/>
    <p:sldId id="359" r:id="rId13"/>
    <p:sldId id="360" r:id="rId14"/>
    <p:sldId id="357" r:id="rId15"/>
    <p:sldId id="358" r:id="rId16"/>
    <p:sldId id="355" r:id="rId17"/>
    <p:sldId id="356" r:id="rId18"/>
    <p:sldId id="367" r:id="rId19"/>
    <p:sldId id="361" r:id="rId20"/>
    <p:sldId id="362" r:id="rId21"/>
    <p:sldId id="363" r:id="rId22"/>
    <p:sldId id="364" r:id="rId23"/>
    <p:sldId id="365" r:id="rId24"/>
    <p:sldId id="366" r:id="rId25"/>
    <p:sldId id="305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729"/>
  </p:normalViewPr>
  <p:slideViewPr>
    <p:cSldViewPr snapToGrid="0">
      <p:cViewPr varScale="1">
        <p:scale>
          <a:sx n="90" d="100"/>
          <a:sy n="90" d="100"/>
        </p:scale>
        <p:origin x="232" y="5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E383A7-D1E2-4A30-8C83-BDF066ED64AB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D50D17-5A76-45E5-A458-0D255AFA8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543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Amazon Web Services (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AWS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is a subsidiary of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Amazon.com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that provides on-demand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cloud computing platforms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to individuals, companies and governments, on a paid subscription basis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D50D17-5A76-45E5-A458-0D255AFA8D4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9120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>
            <a:extLst>
              <a:ext uri="{FF2B5EF4-FFF2-40B4-BE49-F238E27FC236}">
                <a16:creationId xmlns:a16="http://schemas.microsoft.com/office/drawing/2014/main" id="{E07F1BA7-31F3-4D01-913A-A446EC5A644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0659" name="Notes Placeholder 2">
            <a:extLst>
              <a:ext uri="{FF2B5EF4-FFF2-40B4-BE49-F238E27FC236}">
                <a16:creationId xmlns:a16="http://schemas.microsoft.com/office/drawing/2014/main" id="{F0A00EB4-00FC-44A3-949F-3EB1E00C1C0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52228" name="Slide Number Placeholder 3">
            <a:extLst>
              <a:ext uri="{FF2B5EF4-FFF2-40B4-BE49-F238E27FC236}">
                <a16:creationId xmlns:a16="http://schemas.microsoft.com/office/drawing/2014/main" id="{21291A5B-6BD5-45C3-8EDC-84BE1E6258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2F89CA0D-2E99-4E4A-85E0-53C9C6B9CCF7}" type="slidenum">
              <a:rPr lang="en-US" altLang="en-US">
                <a:latin typeface="Calibri" panose="020F0502020204030204" pitchFamily="34" charset="0"/>
              </a:rPr>
              <a:pPr eaLnBrk="1" hangingPunct="1"/>
              <a:t>13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517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>
            <a:extLst>
              <a:ext uri="{FF2B5EF4-FFF2-40B4-BE49-F238E27FC236}">
                <a16:creationId xmlns:a16="http://schemas.microsoft.com/office/drawing/2014/main" id="{AB79AECE-F27F-4F00-B56A-F2413A561B9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9635" name="Notes Placeholder 2">
            <a:extLst>
              <a:ext uri="{FF2B5EF4-FFF2-40B4-BE49-F238E27FC236}">
                <a16:creationId xmlns:a16="http://schemas.microsoft.com/office/drawing/2014/main" id="{E7D45A6E-2FC2-42C4-BFC2-44C31FD836C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0E268EF6-D667-4A72-8C34-6491D1633E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13D37C06-9026-4640-9660-85BAA3F9C485}" type="slidenum">
              <a:rPr lang="en-US" altLang="en-US">
                <a:latin typeface="Calibri" panose="020F0502020204030204" pitchFamily="34" charset="0"/>
              </a:rPr>
              <a:pPr eaLnBrk="1" hangingPunct="1"/>
              <a:t>15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64458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Slide Image Placeholder 1">
            <a:extLst>
              <a:ext uri="{FF2B5EF4-FFF2-40B4-BE49-F238E27FC236}">
                <a16:creationId xmlns:a16="http://schemas.microsoft.com/office/drawing/2014/main" id="{A6C98F2C-A585-494E-BA53-1C48EAD908D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8611" name="Notes Placeholder 2">
            <a:extLst>
              <a:ext uri="{FF2B5EF4-FFF2-40B4-BE49-F238E27FC236}">
                <a16:creationId xmlns:a16="http://schemas.microsoft.com/office/drawing/2014/main" id="{223478F1-AE22-4073-9B2F-A38350CF456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 altLang="en-US"/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F33A23F8-4AA3-472D-BFE0-C67BDDDEF8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EF976E86-FDCD-4CFD-876B-96445772F411}" type="slidenum">
              <a:rPr lang="en-US" altLang="en-US">
                <a:latin typeface="Calibri" panose="020F0502020204030204" pitchFamily="34" charset="0"/>
              </a:rPr>
              <a:pPr eaLnBrk="1" hangingPunct="1"/>
              <a:t>17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38962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Questions</a:t>
            </a:r>
            <a:r>
              <a:rPr lang="en-US" baseline="0" dirty="0"/>
              <a:t> and Answers section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7E8E53-FB47-4CBB-8CE0-B6A37821A0A1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0423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9823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620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66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77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027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7936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6204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6383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11B4D2E5-81E6-4850-BCC9-B0429176F2E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554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89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0541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4D2E5-81E6-4850-BCC9-B0429176F2E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2645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11B4D2E5-81E6-4850-BCC9-B0429176F2EA}" type="datetimeFigureOut">
              <a:rPr lang="en-GB" smtClean="0"/>
              <a:t>07/11/2018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C2451737-7599-460E-9056-A5C09DE66254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7657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jpeg"/><Relationship Id="rId7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jpeg"/><Relationship Id="rId3" Type="http://schemas.openxmlformats.org/officeDocument/2006/relationships/image" Target="../media/image32.png"/><Relationship Id="rId7" Type="http://schemas.openxmlformats.org/officeDocument/2006/relationships/image" Target="../media/image3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4.png"/><Relationship Id="rId5" Type="http://schemas.openxmlformats.org/officeDocument/2006/relationships/image" Target="../media/image25.jpeg"/><Relationship Id="rId4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1.jpeg"/><Relationship Id="rId5" Type="http://schemas.openxmlformats.org/officeDocument/2006/relationships/image" Target="../media/image40.jpeg"/><Relationship Id="rId4" Type="http://schemas.openxmlformats.org/officeDocument/2006/relationships/image" Target="../media/image39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9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473EE-04EA-4879-884B-D637C5636E8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en-US" dirty="0"/>
              <a:t>CLOUD in IoT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8235AD-A50C-4572-BA03-560539C6F71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16415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4C306A3D-D4EF-463C-8B25-CDC917CEDF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What is CLOUD</a:t>
            </a:r>
            <a:endParaRPr lang="en-IN" altLang="en-US" dirty="0"/>
          </a:p>
        </p:txBody>
      </p:sp>
      <p:sp>
        <p:nvSpPr>
          <p:cNvPr id="38915" name="Content Placeholder 2">
            <a:extLst>
              <a:ext uri="{FF2B5EF4-FFF2-40B4-BE49-F238E27FC236}">
                <a16:creationId xmlns:a16="http://schemas.microsoft.com/office/drawing/2014/main" id="{F08A1739-95E5-49BB-9081-0DC47035BD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altLang="en-US" dirty="0"/>
              <a:t>we can say that Cloud is something, which is present at remote location.</a:t>
            </a:r>
          </a:p>
          <a:p>
            <a:r>
              <a:rPr lang="en-IN" altLang="en-US" dirty="0"/>
              <a:t> Cloud can provide services over network, i.e., on public networks or on private networks, i.e., WAN, LAN or VPN. </a:t>
            </a:r>
          </a:p>
          <a:p>
            <a:r>
              <a:rPr lang="en-IN" altLang="en-US" dirty="0"/>
              <a:t>Applications such as e-mail, web conferencing, customer relationship management (CRM),all run on cloud.</a:t>
            </a:r>
          </a:p>
        </p:txBody>
      </p:sp>
      <p:pic>
        <p:nvPicPr>
          <p:cNvPr id="38916" name="Picture 3" descr="Officeworks.jpg">
            <a:extLst>
              <a:ext uri="{FF2B5EF4-FFF2-40B4-BE49-F238E27FC236}">
                <a16:creationId xmlns:a16="http://schemas.microsoft.com/office/drawing/2014/main" id="{AEE97E34-DC47-42EB-9BEF-BC9583326E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247" y="3551955"/>
            <a:ext cx="3927584" cy="26161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2790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4EF64C6E-B1DA-43DA-AB49-73A4BD363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Computing History</a:t>
            </a:r>
            <a:endParaRPr lang="en-IN" altLang="en-US"/>
          </a:p>
        </p:txBody>
      </p:sp>
      <p:pic>
        <p:nvPicPr>
          <p:cNvPr id="39940" name="Picture 2">
            <a:extLst>
              <a:ext uri="{FF2B5EF4-FFF2-40B4-BE49-F238E27FC236}">
                <a16:creationId xmlns:a16="http://schemas.microsoft.com/office/drawing/2014/main" id="{80DED7B4-D726-41A9-A21A-B813CC10F4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225" y="1981365"/>
            <a:ext cx="7449961" cy="4121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0735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62" name="Title 1">
            <a:extLst>
              <a:ext uri="{FF2B5EF4-FFF2-40B4-BE49-F238E27FC236}">
                <a16:creationId xmlns:a16="http://schemas.microsoft.com/office/drawing/2014/main" id="{19712521-F709-448D-B724-FEEE1CFBF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US" altLang="en-US"/>
              <a:t>What is CLOUD COMPUTING</a:t>
            </a:r>
            <a:endParaRPr lang="en-IN" altLang="en-US"/>
          </a:p>
        </p:txBody>
      </p:sp>
      <p:pic>
        <p:nvPicPr>
          <p:cNvPr id="40964" name="Picture 2">
            <a:extLst>
              <a:ext uri="{FF2B5EF4-FFF2-40B4-BE49-F238E27FC236}">
                <a16:creationId xmlns:a16="http://schemas.microsoft.com/office/drawing/2014/main" id="{2FD4AFF2-B632-4DF0-A41A-F0A2A47420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92" y="1803855"/>
            <a:ext cx="5451627" cy="2930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63" name="Content Placeholder 2">
            <a:extLst>
              <a:ext uri="{FF2B5EF4-FFF2-40B4-BE49-F238E27FC236}">
                <a16:creationId xmlns:a16="http://schemas.microsoft.com/office/drawing/2014/main" id="{BBB5723C-3A0A-411C-9722-DC3EB5F85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198914"/>
            <a:ext cx="5127172" cy="3670180"/>
          </a:xfrm>
        </p:spPr>
        <p:txBody>
          <a:bodyPr>
            <a:normAutofit/>
          </a:bodyPr>
          <a:lstStyle/>
          <a:p>
            <a:r>
              <a:rPr lang="en-IN" altLang="en-US" dirty="0"/>
              <a:t>Cloud Computing refers to manipulating, configuring, and accessing the applications online.</a:t>
            </a:r>
          </a:p>
          <a:p>
            <a:r>
              <a:rPr lang="en-IN" altLang="en-US" dirty="0"/>
              <a:t> It offers online data storage, infrastructure and application.</a:t>
            </a:r>
          </a:p>
          <a:p>
            <a:r>
              <a:rPr lang="en-IN" altLang="en-US" dirty="0"/>
              <a:t>We need not to install a piece of software on our local PC and this is how the cloud computing overcomes platform dependency issues. </a:t>
            </a:r>
          </a:p>
          <a:p>
            <a:r>
              <a:rPr lang="en-IN" altLang="en-US" dirty="0"/>
              <a:t>Hence, the Cloud Computing is making our business application mobile and collaborative.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631061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509C2DAF-02A7-41D2-9C70-5A3FCD15BCC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Some Commercial Cloud Offerings</a:t>
            </a:r>
          </a:p>
        </p:txBody>
      </p:sp>
      <p:sp>
        <p:nvSpPr>
          <p:cNvPr id="24589" name="Slide Number Placeholder 4">
            <a:extLst>
              <a:ext uri="{FF2B5EF4-FFF2-40B4-BE49-F238E27FC236}">
                <a16:creationId xmlns:a16="http://schemas.microsoft.com/office/drawing/2014/main" id="{ED874012-4909-4471-900B-3454A825DE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72BCD3E-2D39-4965-8C23-02733674A8FB}" type="slidenum">
              <a:rPr lang="en-GB" altLang="en-US" smtClean="0"/>
              <a:pPr/>
              <a:t>5</a:t>
            </a:fld>
            <a:endParaRPr lang="en-GB" altLang="en-US"/>
          </a:p>
        </p:txBody>
      </p:sp>
      <p:pic>
        <p:nvPicPr>
          <p:cNvPr id="41987" name="Picture 4">
            <a:extLst>
              <a:ext uri="{FF2B5EF4-FFF2-40B4-BE49-F238E27FC236}">
                <a16:creationId xmlns:a16="http://schemas.microsoft.com/office/drawing/2014/main" id="{55E26AF4-638F-406D-B60C-891582A739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931" y="1878013"/>
            <a:ext cx="5421312" cy="681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8" name="Picture 5">
            <a:extLst>
              <a:ext uri="{FF2B5EF4-FFF2-40B4-BE49-F238E27FC236}">
                <a16:creationId xmlns:a16="http://schemas.microsoft.com/office/drawing/2014/main" id="{551FFF33-8BA8-4D63-A603-FC790F853D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4774" y="2761457"/>
            <a:ext cx="3529012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89" name="Picture 6">
            <a:extLst>
              <a:ext uri="{FF2B5EF4-FFF2-40B4-BE49-F238E27FC236}">
                <a16:creationId xmlns:a16="http://schemas.microsoft.com/office/drawing/2014/main" id="{0D5F1946-087C-42A3-9C27-7635BC8756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8417" y="3966369"/>
            <a:ext cx="989012" cy="155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90" name="Picture 7">
            <a:extLst>
              <a:ext uri="{FF2B5EF4-FFF2-40B4-BE49-F238E27FC236}">
                <a16:creationId xmlns:a16="http://schemas.microsoft.com/office/drawing/2014/main" id="{9B9E7445-D065-47FD-9E22-C3F28257BDE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0693" y="5329239"/>
            <a:ext cx="1857375" cy="690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91" name="Picture 9">
            <a:extLst>
              <a:ext uri="{FF2B5EF4-FFF2-40B4-BE49-F238E27FC236}">
                <a16:creationId xmlns:a16="http://schemas.microsoft.com/office/drawing/2014/main" id="{C4FE61A5-12CE-4081-B916-485126E423E8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1093" y="4003676"/>
            <a:ext cx="2654300" cy="71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92" name="Picture 10">
            <a:extLst>
              <a:ext uri="{FF2B5EF4-FFF2-40B4-BE49-F238E27FC236}">
                <a16:creationId xmlns:a16="http://schemas.microsoft.com/office/drawing/2014/main" id="{D1B2AE88-8107-4A1B-87E6-9805F266DFC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4198" y="2019935"/>
            <a:ext cx="2695575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93" name="Picture 11">
            <a:extLst>
              <a:ext uri="{FF2B5EF4-FFF2-40B4-BE49-F238E27FC236}">
                <a16:creationId xmlns:a16="http://schemas.microsoft.com/office/drawing/2014/main" id="{502CF28F-F186-4078-BE86-FA02DACF67F2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9937" y="5338764"/>
            <a:ext cx="1851025" cy="681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94" name="Picture 12">
            <a:extLst>
              <a:ext uri="{FF2B5EF4-FFF2-40B4-BE49-F238E27FC236}">
                <a16:creationId xmlns:a16="http://schemas.microsoft.com/office/drawing/2014/main" id="{85537244-79E5-47E3-A6F8-831092DF2F6F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931" y="3863976"/>
            <a:ext cx="1787525" cy="850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95" name="Picture 11">
            <a:extLst>
              <a:ext uri="{FF2B5EF4-FFF2-40B4-BE49-F238E27FC236}">
                <a16:creationId xmlns:a16="http://schemas.microsoft.com/office/drawing/2014/main" id="{0910F94F-42A3-4931-AE5F-325734D3B5B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4943" y="3833815"/>
            <a:ext cx="1131888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996" name="Picture 7">
            <a:extLst>
              <a:ext uri="{FF2B5EF4-FFF2-40B4-BE49-F238E27FC236}">
                <a16:creationId xmlns:a16="http://schemas.microsoft.com/office/drawing/2014/main" id="{E78E016C-BCA1-4ADC-88AE-F102BF8800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6813" y="2876551"/>
            <a:ext cx="4338637" cy="57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2950269"/>
      </p:ext>
    </p:extLst>
  </p:cSld>
  <p:clrMapOvr>
    <a:masterClrMapping/>
  </p:clrMapOvr>
  <p:transition>
    <p:random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1" name="Picture 4">
            <a:extLst>
              <a:ext uri="{FF2B5EF4-FFF2-40B4-BE49-F238E27FC236}">
                <a16:creationId xmlns:a16="http://schemas.microsoft.com/office/drawing/2014/main" id="{0D82BBC9-CC47-4FE7-B5C4-4F1257F3D3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5629" y="2566635"/>
            <a:ext cx="6850051" cy="33626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0ABEA27-77A9-4696-AF74-1B52B3DD1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855" y="512145"/>
            <a:ext cx="10515600" cy="1325563"/>
          </a:xfrm>
        </p:spPr>
        <p:txBody>
          <a:bodyPr/>
          <a:lstStyle/>
          <a:p>
            <a:r>
              <a:rPr lang="en-US" dirty="0"/>
              <a:t>Deployment 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11225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9278356-3EED-4E1A-9BCE-8D26F5853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PUBLIC CLOUD </a:t>
            </a:r>
          </a:p>
        </p:txBody>
      </p:sp>
      <p:sp>
        <p:nvSpPr>
          <p:cNvPr id="44034" name="Content Placeholder 2">
            <a:extLst>
              <a:ext uri="{FF2B5EF4-FFF2-40B4-BE49-F238E27FC236}">
                <a16:creationId xmlns:a16="http://schemas.microsoft.com/office/drawing/2014/main" id="{DBF34339-7F86-4282-A188-C739B8D5CC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 altLang="en-US" dirty="0"/>
              <a:t>The Public Cloud allows systems and services to be easily accessible to the general public. Public cloud may be less secure because of its openness, e.g., e-mail. </a:t>
            </a:r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IN" altLang="en-US" dirty="0"/>
          </a:p>
        </p:txBody>
      </p:sp>
      <p:pic>
        <p:nvPicPr>
          <p:cNvPr id="44035" name="Picture 3">
            <a:extLst>
              <a:ext uri="{FF2B5EF4-FFF2-40B4-BE49-F238E27FC236}">
                <a16:creationId xmlns:a16="http://schemas.microsoft.com/office/drawing/2014/main" id="{D459E65B-8A84-4D8A-BDF9-E0F7957E67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3004084"/>
            <a:ext cx="3987800" cy="30538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4036" name="Picture 4">
            <a:extLst>
              <a:ext uri="{FF2B5EF4-FFF2-40B4-BE49-F238E27FC236}">
                <a16:creationId xmlns:a16="http://schemas.microsoft.com/office/drawing/2014/main" id="{D5E6E531-7B5F-475F-8F77-95F5863F0D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1112" y="3004084"/>
            <a:ext cx="4343400" cy="273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21054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9984C6-2B9B-4655-8124-BB91B1CFF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IN"/>
              <a:t>PRIVATE CLOUD 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B4DF8-DCC6-4B51-B7BD-A89B1A88AF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023360"/>
          </a:xfrm>
        </p:spPr>
        <p:txBody>
          <a:bodyPr/>
          <a:lstStyle/>
          <a:p>
            <a:r>
              <a:rPr lang="en-IN"/>
              <a:t>The Private Cloud allows systems and services to be accessible within an organization. It offers increased security because of its private nature. </a:t>
            </a:r>
          </a:p>
          <a:p>
            <a:endParaRPr lang="en-IN" dirty="0"/>
          </a:p>
        </p:txBody>
      </p:sp>
      <p:pic>
        <p:nvPicPr>
          <p:cNvPr id="45060" name="Picture 2">
            <a:extLst>
              <a:ext uri="{FF2B5EF4-FFF2-40B4-BE49-F238E27FC236}">
                <a16:creationId xmlns:a16="http://schemas.microsoft.com/office/drawing/2014/main" id="{BBE3AE9D-A333-4DD8-857B-B19886CDF5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9644" y="3278421"/>
            <a:ext cx="4156075" cy="27153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5061" name="Picture 3">
            <a:extLst>
              <a:ext uri="{FF2B5EF4-FFF2-40B4-BE49-F238E27FC236}">
                <a16:creationId xmlns:a16="http://schemas.microsoft.com/office/drawing/2014/main" id="{BFCEC1E1-2B83-4F91-9500-4BE5B6F5CA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6281" y="3381227"/>
            <a:ext cx="4156075" cy="239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65439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52ABB703-2B0E-4C3B-B4A2-F3973548E5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792F45-D988-4EEF-A15E-6E0C57AC3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1685" y="634946"/>
            <a:ext cx="5127171" cy="1450757"/>
          </a:xfrm>
        </p:spPr>
        <p:txBody>
          <a:bodyPr>
            <a:normAutofit/>
          </a:bodyPr>
          <a:lstStyle/>
          <a:p>
            <a:r>
              <a:rPr lang="en-IN" sz="4400"/>
              <a:t>COMMUNITY CLOUD </a:t>
            </a:r>
            <a:br>
              <a:rPr lang="en-IN" sz="4400"/>
            </a:br>
            <a:endParaRPr lang="en-IN" sz="4400"/>
          </a:p>
        </p:txBody>
      </p:sp>
      <p:pic>
        <p:nvPicPr>
          <p:cNvPr id="46084" name="Picture 2">
            <a:extLst>
              <a:ext uri="{FF2B5EF4-FFF2-40B4-BE49-F238E27FC236}">
                <a16:creationId xmlns:a16="http://schemas.microsoft.com/office/drawing/2014/main" id="{FAB3BCF6-4714-4CED-A4F1-C775068D2C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192" y="999740"/>
            <a:ext cx="5451627" cy="4538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9C21570E-E159-49A6-9891-FA397B7A92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11684" y="2086188"/>
            <a:ext cx="4748808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C2B5A-50B9-48FE-AB04-5DE5434CB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1684" y="2198914"/>
            <a:ext cx="5127172" cy="3670180"/>
          </a:xfrm>
        </p:spPr>
        <p:txBody>
          <a:bodyPr>
            <a:normAutofit/>
          </a:bodyPr>
          <a:lstStyle/>
          <a:p>
            <a:endParaRPr lang="en-IN" dirty="0"/>
          </a:p>
          <a:p>
            <a:r>
              <a:rPr lang="en-IN" dirty="0"/>
              <a:t>The Community Cloud allows systems and services to be accessible by group of organizations. </a:t>
            </a:r>
          </a:p>
          <a:p>
            <a:endParaRPr lang="en-IN" dirty="0"/>
          </a:p>
          <a:p>
            <a:endParaRPr lang="en-IN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E95DA498-D9A2-4DA9-B9DA-B3776E08C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82A73093-4B9D-420D-B17E-52293703A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090990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902EF-89C4-43C9-8F51-FB8F1880E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/>
              <a:t>HYBRID CLOUD </a:t>
            </a:r>
            <a:br>
              <a:rPr lang="en-IN"/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CF58C-3C13-435F-9E92-D54EAD156E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IN"/>
              <a:t>The Hybrid Cloud is mixture of public and private cloud. However, the critical activities are performed using private cloud while the non-critical activities are performed using public cloud.</a:t>
            </a:r>
          </a:p>
          <a:p>
            <a:endParaRPr lang="en-IN" dirty="0"/>
          </a:p>
        </p:txBody>
      </p:sp>
      <p:pic>
        <p:nvPicPr>
          <p:cNvPr id="47108" name="Picture 2">
            <a:extLst>
              <a:ext uri="{FF2B5EF4-FFF2-40B4-BE49-F238E27FC236}">
                <a16:creationId xmlns:a16="http://schemas.microsoft.com/office/drawing/2014/main" id="{351D6010-284D-4FFD-8DF5-8EE9C10874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9066" y="3555473"/>
            <a:ext cx="6534150" cy="252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9" name="Picture 3">
            <a:extLst>
              <a:ext uri="{FF2B5EF4-FFF2-40B4-BE49-F238E27FC236}">
                <a16:creationId xmlns:a16="http://schemas.microsoft.com/office/drawing/2014/main" id="{81AD453D-7EB3-4990-A7E3-D424229A72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0934" y="3869268"/>
            <a:ext cx="3302000" cy="2055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19591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3" name="Rectangle 71">
            <a:extLst>
              <a:ext uri="{FF2B5EF4-FFF2-40B4-BE49-F238E27FC236}">
                <a16:creationId xmlns:a16="http://schemas.microsoft.com/office/drawing/2014/main" id="{25C8D2C1-DA83-420D-9635-D52CE066B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8134" name="Rectangle 73">
            <a:extLst>
              <a:ext uri="{FF2B5EF4-FFF2-40B4-BE49-F238E27FC236}">
                <a16:creationId xmlns:a16="http://schemas.microsoft.com/office/drawing/2014/main" id="{434F74C9-6A0B-409E-AD1C-45B58BE91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8135" name="Straight Connector 75">
            <a:extLst>
              <a:ext uri="{FF2B5EF4-FFF2-40B4-BE49-F238E27FC236}">
                <a16:creationId xmlns:a16="http://schemas.microsoft.com/office/drawing/2014/main" id="{F5486A9D-1265-4B57-91E6-68E666B9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8136" name="Rectangle 77">
            <a:extLst>
              <a:ext uri="{FF2B5EF4-FFF2-40B4-BE49-F238E27FC236}">
                <a16:creationId xmlns:a16="http://schemas.microsoft.com/office/drawing/2014/main" id="{BE268116-E2A7-4F98-8812-192B4975E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130" name="Title 1">
            <a:extLst>
              <a:ext uri="{FF2B5EF4-FFF2-40B4-BE49-F238E27FC236}">
                <a16:creationId xmlns:a16="http://schemas.microsoft.com/office/drawing/2014/main" id="{FA850DED-0CBA-40B2-80A7-88F3D8DCC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4550229"/>
            <a:ext cx="10909073" cy="10576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6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CLOUD SERVICE MODELS</a:t>
            </a:r>
          </a:p>
        </p:txBody>
      </p:sp>
      <p:pic>
        <p:nvPicPr>
          <p:cNvPr id="48131" name="Picture 2">
            <a:extLst>
              <a:ext uri="{FF2B5EF4-FFF2-40B4-BE49-F238E27FC236}">
                <a16:creationId xmlns:a16="http://schemas.microsoft.com/office/drawing/2014/main" id="{123FAABE-35AF-4DD5-8443-F954A42F68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78" r="-1" b="5797"/>
          <a:stretch/>
        </p:blipFill>
        <p:spPr bwMode="auto">
          <a:xfrm>
            <a:off x="635457" y="640080"/>
            <a:ext cx="10916463" cy="3602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8137" name="Straight Connector 79">
            <a:extLst>
              <a:ext uri="{FF2B5EF4-FFF2-40B4-BE49-F238E27FC236}">
                <a16:creationId xmlns:a16="http://schemas.microsoft.com/office/drawing/2014/main" id="{73D8893D-DEBE-4F67-901F-166F75E9C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18770"/>
            <a:ext cx="10515600" cy="0"/>
          </a:xfrm>
          <a:prstGeom prst="line">
            <a:avLst/>
          </a:prstGeom>
          <a:ln w="6350">
            <a:solidFill>
              <a:schemeClr val="tx2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138" name="Rectangle 81">
            <a:extLst>
              <a:ext uri="{FF2B5EF4-FFF2-40B4-BE49-F238E27FC236}">
                <a16:creationId xmlns:a16="http://schemas.microsoft.com/office/drawing/2014/main" id="{FBEFFA83-BC6D-4CD2-A2BA-98AD67423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8139" name="Rectangle 83">
            <a:extLst>
              <a:ext uri="{FF2B5EF4-FFF2-40B4-BE49-F238E27FC236}">
                <a16:creationId xmlns:a16="http://schemas.microsoft.com/office/drawing/2014/main" id="{AB5696BF-D495-4CAC-AA8A-4EBFF2C32A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744195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1">
            <a:extLst>
              <a:ext uri="{FF2B5EF4-FFF2-40B4-BE49-F238E27FC236}">
                <a16:creationId xmlns:a16="http://schemas.microsoft.com/office/drawing/2014/main" id="{3D3548A0-6B8F-4BA5-B5FD-ABC4F1D15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SaaS</a:t>
            </a:r>
            <a:endParaRPr lang="en-IN" altLang="en-US"/>
          </a:p>
        </p:txBody>
      </p:sp>
      <p:pic>
        <p:nvPicPr>
          <p:cNvPr id="53252" name="Picture 2">
            <a:extLst>
              <a:ext uri="{FF2B5EF4-FFF2-40B4-BE49-F238E27FC236}">
                <a16:creationId xmlns:a16="http://schemas.microsoft.com/office/drawing/2014/main" id="{1ED09403-3170-40AF-8295-CF868EC768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701" y="2238376"/>
            <a:ext cx="6672437" cy="3676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91159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>
            <a:extLst>
              <a:ext uri="{FF2B5EF4-FFF2-40B4-BE49-F238E27FC236}">
                <a16:creationId xmlns:a16="http://schemas.microsoft.com/office/drawing/2014/main" id="{071E6357-1F4C-4B32-BA93-EAEE5750C3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SaaS Examples</a:t>
            </a:r>
          </a:p>
        </p:txBody>
      </p:sp>
      <p:pic>
        <p:nvPicPr>
          <p:cNvPr id="54275" name="Picture 2" descr="http://t0.gstatic.com/images?q=tbn:ANd9GcTliclbzYOB1lvqjEnm9WBaDejVwS42psNRbLzsZeF4_sW6hv0&amp;t=1&amp;usg=__cZB_3rGzg8xvJPYY4tc82NblvWI=">
            <a:extLst>
              <a:ext uri="{FF2B5EF4-FFF2-40B4-BE49-F238E27FC236}">
                <a16:creationId xmlns:a16="http://schemas.microsoft.com/office/drawing/2014/main" id="{50BA1AB5-EF42-44B0-8A3C-F17394B175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9483" y="2151321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4276" name="Picture 4" descr="http://www.techworld.com/cmsdata/news/3240189/Google%20Apps.jpg">
            <a:extLst>
              <a:ext uri="{FF2B5EF4-FFF2-40B4-BE49-F238E27FC236}">
                <a16:creationId xmlns:a16="http://schemas.microsoft.com/office/drawing/2014/main" id="{CFCE48D6-2E75-4743-88B0-7CA530EF3A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541" y="2582009"/>
            <a:ext cx="2514600" cy="1874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4277" name="Picture 6" descr="http://t2.gstatic.com/images?q=tbn:ANd9GcQqbJmSmTD3o9k__9ttyqvyj95bzDyDyeID_4oOwwMpvpKDLwM&amp;t=1&amp;usg=__0199aaMna2MUAhEr1vbyxNnQI9w=">
            <a:extLst>
              <a:ext uri="{FF2B5EF4-FFF2-40B4-BE49-F238E27FC236}">
                <a16:creationId xmlns:a16="http://schemas.microsoft.com/office/drawing/2014/main" id="{C25EB4F3-C6A2-4267-848F-A2C84C4A07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1358" y="4221164"/>
            <a:ext cx="3248025" cy="140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4278" name="Picture 2" descr="http://www.mindfiresolutions.com/images/netsuite.jpg">
            <a:extLst>
              <a:ext uri="{FF2B5EF4-FFF2-40B4-BE49-F238E27FC236}">
                <a16:creationId xmlns:a16="http://schemas.microsoft.com/office/drawing/2014/main" id="{2F54C8BD-ED6A-407A-87C7-D2283D58F9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1828800"/>
            <a:ext cx="2667000" cy="1087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4279" name="Picture 2">
            <a:extLst>
              <a:ext uri="{FF2B5EF4-FFF2-40B4-BE49-F238E27FC236}">
                <a16:creationId xmlns:a16="http://schemas.microsoft.com/office/drawing/2014/main" id="{264AB1D2-DBA3-47CF-B503-0D86E68F98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1" y="5334000"/>
            <a:ext cx="1362075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4280" name="Picture 2" descr="http://t0.gstatic.com/images?q=tbn:ANd9GcTzkF-qqiIbINVzvZEYMevQhwiXvWzPOgQVNzEbDxfM-2jwvZg&amp;t=1&amp;usg=__siwPRYn1rB_U51TBD1ogvdsj2Rw=">
            <a:extLst>
              <a:ext uri="{FF2B5EF4-FFF2-40B4-BE49-F238E27FC236}">
                <a16:creationId xmlns:a16="http://schemas.microsoft.com/office/drawing/2014/main" id="{FCF1F167-D270-4F36-B7D7-EDF286C533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1" y="3352801"/>
            <a:ext cx="2130425" cy="86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09679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>
            <a:extLst>
              <a:ext uri="{FF2B5EF4-FFF2-40B4-BE49-F238E27FC236}">
                <a16:creationId xmlns:a16="http://schemas.microsoft.com/office/drawing/2014/main" id="{E6CE71C6-2FA2-492A-BFA5-DA1185543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PaaS</a:t>
            </a:r>
            <a:endParaRPr lang="en-IN" altLang="en-US"/>
          </a:p>
        </p:txBody>
      </p:sp>
      <p:pic>
        <p:nvPicPr>
          <p:cNvPr id="51203" name="Picture 2">
            <a:extLst>
              <a:ext uri="{FF2B5EF4-FFF2-40B4-BE49-F238E27FC236}">
                <a16:creationId xmlns:a16="http://schemas.microsoft.com/office/drawing/2014/main" id="{F8A94DF6-8AA2-40E6-94AA-DC10C3F74B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1915" y="1900360"/>
            <a:ext cx="6210300" cy="4151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34632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>
            <a:extLst>
              <a:ext uri="{FF2B5EF4-FFF2-40B4-BE49-F238E27FC236}">
                <a16:creationId xmlns:a16="http://schemas.microsoft.com/office/drawing/2014/main" id="{CF5F840A-D8A2-4132-8116-7D893795AD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PaaS Examples</a:t>
            </a:r>
          </a:p>
        </p:txBody>
      </p:sp>
      <p:pic>
        <p:nvPicPr>
          <p:cNvPr id="52227" name="Picture 6">
            <a:extLst>
              <a:ext uri="{FF2B5EF4-FFF2-40B4-BE49-F238E27FC236}">
                <a16:creationId xmlns:a16="http://schemas.microsoft.com/office/drawing/2014/main" id="{8AE604E2-C39F-41E5-90B2-98498F5735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599" y="2057400"/>
            <a:ext cx="2466975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28" name="Picture 7">
            <a:extLst>
              <a:ext uri="{FF2B5EF4-FFF2-40B4-BE49-F238E27FC236}">
                <a16:creationId xmlns:a16="http://schemas.microsoft.com/office/drawing/2014/main" id="{281A9105-F8F1-4941-95DB-EB854CC06E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0275" y="5076827"/>
            <a:ext cx="1928813" cy="75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9" name="AutoShape 12" descr="data:image/jpg;base64,/9j/4AAQSkZJRgABAQAAAQABAAD/2wCEAAkGBhQSERQRERMWFRUWFx8UFBgUGBwdIBocFBQVFhUXFB4eJyYqGBwjJRUXHy8sIycqOCwuGB8yOzItQSc3LDUBCQoKDQsOGQ4PGTUhHiI1NS8yLzU1NTQ2LCwpNS4pNCk1LzU1LCw1Lyw0KS8pLDIsKTUpNjUpNCw0MCwsLCksLP/AABEIACgAoAMBIgACEQEDEQH/xAAbAAACAwEBAQAAAAAAAAAAAAAABAMFBgECB//EADoQAAIBAwIEAggDBgcBAAAAAAECAwAEERIhBQYTMQdRIjJBYXGBkbFyodEUM0JiweFDUlSSotLiI//EABsBAAIDAQEBAAAAAAAAAAAAAAACAQMEBQYH/8QAMBEAAQIDBQYDCQAAAAAAAAAAAQACAwQREiExQVEyYXGh0fAFE+EGFCJSYoGRwfH/2gAMAwEAAhEDEQA/APuNGaUvL8Jt3Pl+tVU/EC27HA+grnTPiMGXNmtTormQXPvVzJdqPb9KhbiI9g+tZG95lC7RjUfM7D+9VaPdXLaULHzCeiB+I/qa5jvFnvNlgv3LUJQAVcttc8eVPXdE+JGfpVXPzzCv+IzfgU/1xSlh4d53nkx5hP6sf0q+tOULWPtEGPm/pffatLGT0W8/Dx9EhMBm9Z5/EBScJFK3zA+2a9LzPdP6llIfiW/QVtIrdU2VQo/lAH2qStAk4p2onJIY7MmLFjifET2tAPix/wCwr2Lnif8Ap4/93/qtjXasEkPnPLol8/6QsgL3iY720Z+En96kXjV+PWsifwyCtXRTe6kYRHcuijzgcWhZlea5B+8s7hfgmr7VPFzpbnZyYz5SKV+4q+xXl4wdiAR796byowwifkfxRbYcW81Ba8SjkGUdWHuINM5qun5et2OTCgPmo0n6riuJwhk/dTOP5X9Mfng/nTB0Zu00Hh0PVKQw4HvvcrOilIp3G0ij8SHI+YO4/Omgaua8OSEUXaKKKdQsheXJ6j6u+o5+tVfEJS/o/wAP3+NanjXAur6cZAf257N8fI1lJi0TaZlK/Efbz+VfO56QmJWK5zqkHPj+12YMRjxdiu8I4N1pQh2Hdj7h5e+k/EvjE1tLaWdg7Qs4Zj08DOSFTPfPZzV9wi5COJF9IdjjyNR3nJjXPE4+IdZDFGoVY9JzsjDc9u7k9q9H7NRJey4nbFcdMvt3oss5atDRfOo+eb17SCJLmTryXLLryNWnREqL27apCflV14j3XELGTqi+bRK5EUabFVjQbkkb+zPvanOXvBuSC5gmkuI3WJw5UIwJ07jGTtvg/KtBzvyHJxC4t5OqqxReshUknMgZ8EHAyFAr2BiQg8UpS/JYUhw3lfiphcvxE65I16eQf/mSys5O25wCvzNZLgN1xO7u5bSLiDgxasyH1T03CZAxncmvtsgODpxnG2e2fZmsb4fcgPw95pJZVleUKAVUjGCzNnPfJI+lVNjCy4mlcrlCkteJXaunD4WjlmhiV7q4n1FQZCdKqq4LMcE7kYApqXniO3zHdEtJGB+0vbxu0UWs+h1Cc6cjB9uKL/l25S7kurKaJDMipMk6MwzHkI6aSCDgkYOxpG+5GmdrmJZ0FtdyiacaD1OyB0Rs4CtoG5G2TSCwce9fRCsLvxDtY5GjbqnRKIHdYmKhyoZV1DuTnAx7a8jxFtsLhZy7O8XSETaw8KqzqV9mzKfnS1pyOyiENIpC3r3suFPpE6xEq+WnK9/8tRWPIkkcrzGZDIUucEKdpLuQMH79lVVX5UUhaoTkHiTaONQMoUxPOrNGwVlhGZQhPdl9o86av+d7eFdUhcD9nF2fQO0ZZVGfJiWAx8ao7rw2Z4UhEwVY7E2iHSfXdkZ5Dv6p0Yx33Ndm5DuJmZ7iaIl/2dCI0YARW0hleNck+sQu599TZhaoVjd87RvDL0meKVXjhAmgYkNcMBEenkFlbfG47U5bc4xSNIsSTyLGG1SRxMUZovWRGHrtnbbuaQueTHkujcNIuDdpclcHOm3gMcSfEMxbNJR8k3S2bWK3EXSVg0J0OrMvV6jR3BVt1Iyp04NRSHqhNcV8RY44ZHSCYypIsJhdCpDS4MevvgMDtjOTtUsnOsaSyF3YKqxIIei3UMs4Lqo39JtI3XHo+01Wx+HkqRt05IVkN3HdgCNhHiFAqxlQc4By2c96YuOR5eo1zHNH1xdm6TWjFNJhEIjcA52UZyPbU0haoVgef7bQr4l1NMbfpdJuoJFXWUZO42wfmK4niDbssfTWZ3k14iSIl16LaZda/wAOk7UpwnkeSO5iuZZlkcPLPLhSA0syJGugZ9FEVNIzk70jH4fT6beMzQjpS9cyqjiUO8xklEZ1YCvkKc5+dFIWvd6Fv6jnt1caXUMD7GGRXKKzEA3FCpbjk6InVEXib+Q7fMGoo+F3cRyjxyj35jb8sg0UVidIS7jaDaHUXK4R34E1T0PFJRtLbyD3phh/xP8ASnYeII3tI9zAr98UUVbR0IbVeKgUflRM0UUVpVSKKKKEIooooQiiiihCKKKKEIooooQiiiihC//Z">
            <a:extLst>
              <a:ext uri="{FF2B5EF4-FFF2-40B4-BE49-F238E27FC236}">
                <a16:creationId xmlns:a16="http://schemas.microsoft.com/office/drawing/2014/main" id="{7F6A2D69-6FD2-4BB3-98A8-42B06AD735B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52230" name="AutoShape 14" descr="data:image/jpg;base64,/9j/4AAQSkZJRgABAQAAAQABAAD/2wCEAAkGBhQSERQRERMWFRUWFx8UFBgUGBwdIBocFBQVFhUXFB4eJyYqGBwjJRUXHy8sIycqOCwuGB8yOzItQSc3LDUBCQoKDQsOGQ4PGTUhHiI1NS8yLzU1NTQ2LCwpNS4pNCk1LzU1LCw1Lyw0KS8pLDIsKTUpNjUpNCw0MCwsLCksLP/AABEIACgAoAMBIgACEQEDEQH/xAAbAAACAwEBAQAAAAAAAAAAAAAABAMFBgECB//EADoQAAIBAwIEAggDBgcBAAAAAAECAwAEERIhBQYTMQdRIjJBYXGBkbFyodEUM0JiweFDUlSSotLiI//EABsBAAIDAQEBAAAAAAAAAAAAAAACAQMEBQYH/8QAMBEAAQIDBQYDCQAAAAAAAAAAAQACAwQREiExQVEyYXGh0fAFE+EGFCJSYoGRwfH/2gAMAwEAAhEDEQA/APuNGaUvL8Jt3Pl+tVU/EC27HA+grnTPiMGXNmtTormQXPvVzJdqPb9KhbiI9g+tZG95lC7RjUfM7D+9VaPdXLaULHzCeiB+I/qa5jvFnvNlgv3LUJQAVcttc8eVPXdE+JGfpVXPzzCv+IzfgU/1xSlh4d53nkx5hP6sf0q+tOULWPtEGPm/pffatLGT0W8/Dx9EhMBm9Z5/EBScJFK3zA+2a9LzPdP6llIfiW/QVtIrdU2VQo/lAH2qStAk4p2onJIY7MmLFjifET2tAPix/wCwr2Lnif8Ap4/93/qtjXasEkPnPLol8/6QsgL3iY720Z+En96kXjV+PWsifwyCtXRTe6kYRHcuijzgcWhZlea5B+8s7hfgmr7VPFzpbnZyYz5SKV+4q+xXl4wdiAR796byowwifkfxRbYcW81Ba8SjkGUdWHuINM5qun5et2OTCgPmo0n6riuJwhk/dTOP5X9Mfng/nTB0Zu00Hh0PVKQw4HvvcrOilIp3G0ij8SHI+YO4/Omgaua8OSEUXaKKKdQsheXJ6j6u+o5+tVfEJS/o/wAP3+NanjXAur6cZAf257N8fI1lJi0TaZlK/Efbz+VfO56QmJWK5zqkHPj+12YMRjxdiu8I4N1pQh2Hdj7h5e+k/EvjE1tLaWdg7Qs4Zj08DOSFTPfPZzV9wi5COJF9IdjjyNR3nJjXPE4+IdZDFGoVY9JzsjDc9u7k9q9H7NRJey4nbFcdMvt3oss5atDRfOo+eb17SCJLmTryXLLryNWnREqL27apCflV14j3XELGTqi+bRK5EUabFVjQbkkb+zPvanOXvBuSC5gmkuI3WJw5UIwJ07jGTtvg/KtBzvyHJxC4t5OqqxReshUknMgZ8EHAyFAr2BiQg8UpS/JYUhw3lfiphcvxE65I16eQf/mSys5O25wCvzNZLgN1xO7u5bSLiDgxasyH1T03CZAxncmvtsgODpxnG2e2fZmsb4fcgPw95pJZVleUKAVUjGCzNnPfJI+lVNjCy4mlcrlCkteJXaunD4WjlmhiV7q4n1FQZCdKqq4LMcE7kYApqXniO3zHdEtJGB+0vbxu0UWs+h1Cc6cjB9uKL/l25S7kurKaJDMipMk6MwzHkI6aSCDgkYOxpG+5GmdrmJZ0FtdyiacaD1OyB0Rs4CtoG5G2TSCwce9fRCsLvxDtY5GjbqnRKIHdYmKhyoZV1DuTnAx7a8jxFtsLhZy7O8XSETaw8KqzqV9mzKfnS1pyOyiENIpC3r3suFPpE6xEq+WnK9/8tRWPIkkcrzGZDIUucEKdpLuQMH79lVVX5UUhaoTkHiTaONQMoUxPOrNGwVlhGZQhPdl9o86av+d7eFdUhcD9nF2fQO0ZZVGfJiWAx8ao7rw2Z4UhEwVY7E2iHSfXdkZ5Dv6p0Yx33Ndm5DuJmZ7iaIl/2dCI0YARW0hleNck+sQu599TZhaoVjd87RvDL0meKVXjhAmgYkNcMBEenkFlbfG47U5bc4xSNIsSTyLGG1SRxMUZovWRGHrtnbbuaQueTHkujcNIuDdpclcHOm3gMcSfEMxbNJR8k3S2bWK3EXSVg0J0OrMvV6jR3BVt1Iyp04NRSHqhNcV8RY44ZHSCYypIsJhdCpDS4MevvgMDtjOTtUsnOsaSyF3YKqxIIei3UMs4Lqo39JtI3XHo+01Wx+HkqRt05IVkN3HdgCNhHiFAqxlQc4By2c96YuOR5eo1zHNH1xdm6TWjFNJhEIjcA52UZyPbU0haoVgef7bQr4l1NMbfpdJuoJFXWUZO42wfmK4niDbssfTWZ3k14iSIl16LaZda/wAOk7UpwnkeSO5iuZZlkcPLPLhSA0syJGugZ9FEVNIzk70jH4fT6beMzQjpS9cyqjiUO8xklEZ1YCvkKc5+dFIWvd6Fv6jnt1caXUMD7GGRXKKzEA3FCpbjk6InVEXib+Q7fMGoo+F3cRyjxyj35jb8sg0UVidIS7jaDaHUXK4R34E1T0PFJRtLbyD3phh/xP8ASnYeII3tI9zAr98UUVbR0IbVeKgUflRM0UUVpVSKKKKEIooooQiiiihCKKKKEIooooQiiiihC//Z">
            <a:extLst>
              <a:ext uri="{FF2B5EF4-FFF2-40B4-BE49-F238E27FC236}">
                <a16:creationId xmlns:a16="http://schemas.microsoft.com/office/drawing/2014/main" id="{9497AB0B-414E-41FD-80B4-CC3C915ED79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52231" name="AutoShape 18" descr="data:image/jpg;base64,/9j/4AAQSkZJRgABAQAAAQABAAD/2wCEAAkGBhISERQUEBQWFRUVFxcWFRQWGB8aFxYVFhYVHRwXFRgdGyYeGBojGRUUHy8gIygpLCwtFSAyNTAqNSYrLCkBCQoKDgwOGg8PGi4jHyQpKSosKSwsLzUsLC0vLC0sLy8vNCo0LSwpLzQqLCwsLCkuKSwsLCksLCwsLCwsLCwsLP/AABEIAGMAiQMBIgACEQEDEQH/xAAcAAABBAMBAAAAAAAAAAAAAAAEAwUGBwABAgj/xABLEAABAgMEBAoECgYLAQAAAAABAgMABBEFEiExBkFRYQcTIjJxgZGTodFDU7HTFBUzQlJicoPB0lSjs8Lh8BYjJTR0gpKisuLxJP/EABoBAAIDAQEAAAAAAAAAAAAAAAMEAQIFAAb/xAAwEQACAQIEBAQFBAMAAAAAAAABAgADEQQSIVExYXHBEyJB0RSBkaGxBTJC8BUz4f/aAAwDAQACEQMRAD8AYJGzmSw0S02SW2ySUJqSUJxJpCgsdk5NN92nygmzJc8QyCPRNEdbaYf5KzUpSVuEJSMyf5zj2IamiAkDhPOgMzHWMsrow0r0Lfdp8odGNBmjiWW+7T5RNJCyxTAU3w7s2YIx636gt/Is0Uwh/kZXh0HZp8iz3aPKA5nQ9pPoWu7T+WLYTZydkJPWOk6oCmPsdVEu2E2Mpp+w2U+ha7tP5YF+LGR6Fru0+UWLbtltocSgkBSwSnfQ5eXQYi0/Z5SThG1h6tKoNBMyqjIeMZRZrPqWu7T5Ro2Yz6lru0+UFERzSG/DTYRbO28FNls+pa7tPlGCy2fUtd2nygukbAici7CdnbeB/FTPqmu7T5Rv4qZ9U13afKDKRsJjsi7CRnbeCCymfUtd2nyjfxUz6lru0+UFxukRkXYTs7bwVNksVH9S1mPRp/LFYU6IttAxHSPbFS0jH/U1AyW59ppYBic1+XeembL0fbds6UWaJKZVhRVqoGEVr1Vhn0lspS2UlsFSEG8UgYlJGCqa6fjDjNzCxYculvBS5WXBpncDTd6nV7Yj+j2lTrACAOMbH0jQgfVV5iEaHisoKm9jwhMS9JGKPpmHGd2RpPMsgJF1SBkleNBsBGI7YkDPCKBz2U1+qv8AApjhdr2W/wD3hsoUczQjtKDj2QVLWTZCuYtPW4U/8qQZvCOr0yOgiiGuNKVZSOZ7ERNfCaimDOO9f/WG97TqbfNyXSgE6kJUtXjh4RJmNHrNGIS0rpWFfvQ5InpRkUC2WxsCkp8AYD4lBf2UyTz/AKYfwsS/+ysAOX9EiFi6DvuOh+dUcwq4VVUojEXjkkbh4QRpNZqQq7hVQUoDaEkVp2jth2ndO5VANxfGq1JRl/qOAhps2UfmnVTUym4kIKWUbjr2036zuEWFSrm8WpoB6ewkqtFR4NHzEnU8fmTIJOsXTAoESO2JLlxH5m35Fk3XX03hmlIKiOm6CBG78SioGYxI0WZrKJyEwQ3JkiDbFVLzQKpZxLgTzgMFJ6UnERDtNtLmFOSok31gIWePu3k4BSc8r2AVAK2PRFzDWEpYR3ax0kiUyRHN2HCWt+SnHSiUcK1AFVCgp5IIFcRvEA2tpNIyrnFPOErFLwQm9d3KOVd0X+Np5cxMGcNUzZQJiUQQmTJGUGyKWnWw80oKaIKrw2JrWozqKHCIRpNpowuck1Sz7gYQU8fQKSPlKmqfncmBVsclMAjW8vSwrVCQdLST8TQjpHtin4umXtyUm1K+CLKwgpKqpKaBRNM+gxTFIRx9QVVRl59o7gkNMspG3eX5NWqthiyiBVHwRu8n6VWmcOnkg9UKjR9mbTfkXUpPzmlaujWnxEbtJptVm2cHDdSuXZRxn0HOIbKCfqkXweqI/NSrktS8CPoKScFb0qECwwuoymzfmBxjZWOcZl+49u8c3NE5hrNlR+snlezHwgZUo6PQvH7tXlBdm6WzjYxdvDYsBQ7Tj4w7M8JTvqUr3glPtrDmauPQHofeZ2XCn+RXqL/iMcvYs0s8mWc6VJujtVSHuS4P3l/KlDY2c5Xhh4wYjhJOuW7HAf3Y5XwnDIMEHVeXh4JgTvijoqgfP/sPTTArq7k/Ijt3j1ZWhEqwQq5fWPnLxodychHWktthpIab5T7vJbQMwTUXjsAhlM9ak18iEsoOayKYbQVVJ6hDgzZLUmhTqyXHTgVnnKUrC6gZ4mg24boRdSDmqtmO3vtNKmwK5aCZV9WIt9N+sYrQkyClOZSAK7aACvhEKmLVsKSdc41pLzqlErSlHGBKtYF43E68BriV6XTDglJgt/KBpRFMwaY03gFVOiI5wVz1lsSSXFuMIfqovKcUkODlKoE3sbt2lLvtgtZyQqHaXpKASwkZsG2ZVVuy67OaWw07yHGlAAVUFBV0AkXeYabRDnwt2PLNPyHEstovuK4y6kC/y2+dtzPbA07pY3PaQyrjNS02pDaFEUvXbxKqb1KNNwEOHDKSDJPUqhtwhVNRqhQHWEq7IUAuhPOMk2cCTRmyJVl4lhhps4iqEhJpUYYasB2RWLVvN2bOWky4w3NuPqIaVVKsVlRurONOeKgY3k0iwLWttt+SmHZB1C3OJWtIQoFaajWnnJUMcxmIiOiVi2NMWOoTDrTUwSpTjq1gOtrClXCkE1Ui7TkjnVOuDVyCFCwNAEXLR/0PsX4tkkNz60NreWpQbWoCl4JFzE0KqUqBlepEb4QLGlmrTs5DbLaELKeMQlIAX/XU5Q14YQ16F2smZtCWFpPlaGEFEoVjkLUlXIvKPgTrSkGH/haVxc7Z8yQS2hVFEDIpcCqdN0k9UUzZqfSXtlqdZJZ6Rl2FkS7TbV4itxN2tDhWnSe2KJi9pmdYmCFy7qHBgeQoEgE4XhmnriiaQ3iguRMvPtFMKW8R83LvPUNn2OmZseWbOuVlyk7FpZbII9kQiUtaYlV8UsBbdDyFpvIVTWmuWOrVrEWXoaf7Pk/8NL/sW4a9KdGnCovSyUrri7LqHJX9dH0V7aZ+1ShVC+VuENiaJbzobEbbd5HG56znzR1pxkjMtqqns/hDrK2BZy+bMnoKkpPikRHG25Mro5xsss5hQvIqOnlCHSX0Vac+TmkKHQK9l6HmZQP3MPuO/wCZnKjMf2K32Pb8STy+iciMTy/tOVHgQIOQqSl8iy3TemvnEaZ0Db+e8T9lAHiSYJ+J7Pl8XCkkesXX/aPKFHKtoXZvl7x1FdNRTVeZPtHJzTFtaiiVQt9f1RdQPtLOUNr6F3y5MrC3ADdQn5NpJ+iNajleOrKO/jsrTdlW7iB6RabqelCMCrpNB05Qy2lNhIKQSScVKJqVHafKCUKOZrKLD7yKtXKLsbn6D3PXhtA5q0SFwwO6I2c4u+tgVJqQlSkpJ+yDSCnVVMcUjbbDowAYTJGJdTdTFnbNlLzSksoSpj5K7UXca5A447YIemEOpUh5IWhWBSoVBgOkYIkYdALASDiHJuTOrEseVk1qXLIKFKF1XKJFK1oAThCEzojZziy4tgXiakJUpKSfsg0haNiB/CU7WtLfF1L3vF7TkJR9tttxlBQ1g2kClwHMJpqOdNuMKzCmnWi08gLboBdVjlljnUbc4EpGRcYemPSUOJqHW84suxJaVKvgyCm+U3qqKq3SaZnDnGKbi6UZjpHtil4zMei0wgXn2mlgKjVC5bl3nrLQ1X/wSf8Ahpf9iiHkPpGFRUZjXFWzWmfESclLtKosysspxQzSCyiiRsJzO6m2N2Zp0GxTMnt7Iz1oMy3E17yw5+ypeYBC0pUegE9kMD+gbROCE9pH4xF7Q01vG8klKhkRgQYmeh+lCZxhSlEBxs3XN9RVKgNQUK9aTElHpi4MG6I/ECN39Ckj0ZP+dVPbBkvovcFUNIB3UvdpxhwetIhygJpTOmFemC2Zs0rWo844mpbU3+sAop38ot0AkLtK0SCUkEEGhGWMMj5vCvti0i+lXOQOmlYFn7CZdBN26o/OAEO0sYqaFbRKrg3fUNeV7ZFil9RBXcSM1UvEk1oEiortzyh/e0ATcvJfIpmXEgJpTVQ4Y7YXasxMvQ1qVHMCmW78YIthRUyjOgV1ZYHpglXE1GcZGsOkpRoIEPiLc9YBZthstoo4G3HAb1+hIFKUSATQgbxjWHhNiS0wFBTSQSAeMQm4qoGY3+EAWcwkUqT/AAiTSrd3m4gwpXqte+Y3jdCmpFiBbaVLMMhK1JBvBKiArK8AaVA30hWUs9x2oabUumd0Vp0nIZHOLTmrLZXTjGkKwu1KRgmtabhWFEywQAG0gDUAKAbctsM/5Ty6Lrzi3+M82racpWs9o0+02HFp5JzocUE/TGrphrpFtTbIdZKClVFgoOogHAnGIXaOhLjYq2rjcaBITQ0OutaQbDY4PpVNjeBxOBKa09RaRtAxHSPbFK0i/laPPpIKm1UqMcNuUUJc3QH9QdWy2O/aG/TkZS9xt3lnaOTS0z0wFFYAspKgUc4JEjLlJTiMRjTfCLFplUhPPNreU6j4MhC3cHkyqjyyCDgku3klQOQArD5pLodMOyMlOWapaZhEnLoeQ0opW62GkEFJBBKkn5usUpimhqj+kc2h/jS+8H0i7xhWrjAMRdJJrTcYz1Nxpym1J3ohpBNrmHUvuO1+BTDgCqgkhhNxw5EqupRRRxwEPXAnPOvvTi3VqWC00FqJqSqpCanWbqVY7oq+zZuemZk/B1vuzDvJUUKUXFg531VwTgK1IAAxyi+tDdFhZkmGVKHHOm++tOpVKBCdqUjCu0k64sdTaUchVuZJJiRvABDyk01XUqx8I0qTcQCAsGo51ACdmGUIy7gTTM78/wDyC1TBKFKIOFaAZk6qRJJGnpFLLx9es7alRTllROuhI68KQJMLbQo85WNcVGgprArCkpMlXJUm6oZ1y6oQtNAVhTLEmm7IGOAOaxkNYrcQCZng4vkpAA15k+UEzTaiyaHZhAbKQSAmHN0cgge2mftgrELa0GgzXJjXITRScDSJBK2oNcR5uynTXkkfzqjaFqQbp/msc6q8shZDJAu0FFeVU9GUH8aSBQCurHZshKWIU2nDMY9UL1oMqQkxHoI4oPEmIm+cyMqkVhJ2YcS2ShF9QySCBSFFoFQVVoNZOHWBgYTlUobvXVUBJIrqJ1CJHSUN78ZDLScmXFBSgogkCiUqoMRUYjDGPO0eqLfadUQppxVBQ3U4UO041xFY8s1VvhqtUzItresVw1PK7g3PDX6yU2bwl2k022ht8BKEISkcU0aJSkACpbqcAM45nNNZqYUTMcQ6o/OXKy6lYby1WMjIQJmmItJcIk/L1Eu400DmG5ZhNabaNYxzM8KFpqPKmK/dNe7jUZEqSNZVgDxiSeEi0Rk/+qb/ACQo3wnWlWpmATvaa93GRkEzNvKFFvwhB4U7U/SB3LPu42vhUtQihmB3LPu4yMgdzL5V2g44TLS9enuWvdwsnhUtSv8AeB3LPu4yMizMZCoo4CLHhbtb9JHcs+7gV/hNtJRqXwcvQtavu4yMiASOEswBGsJb4WrVGUyB9yz7uOzwuWt+k/qWfdxqMipk+k0rhZtU5zI7ln3cYOFa1P0gdwz7uNxkdedYQWZ4TbSUoKL4qKeia1V1cXEE+Fq2+A8oyMi9yQJQKATYT//Z">
            <a:extLst>
              <a:ext uri="{FF2B5EF4-FFF2-40B4-BE49-F238E27FC236}">
                <a16:creationId xmlns:a16="http://schemas.microsoft.com/office/drawing/2014/main" id="{E24620CC-2C41-45FD-901A-A7C22A08D1D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52232" name="AutoShape 20" descr="data:image/jpg;base64,/9j/4AAQSkZJRgABAQAAAQABAAD/2wCEAAkGBhISERQUEBQWFRUVFxcWFRQWGB8aFxYVFhYVHRwXFRgdGyYeGBojGRUUHy8gIygpLCwtFSAyNTAqNSYrLCkBCQoKDgwOGg8PGi4jHyQpKSosKSwsLzUsLC0vLC0sLy8vNCo0LSwpLzQqLCwsLCkuKSwsLCksLCwsLCwsLCwsLP/AABEIAGMAiQMBIgACEQEDEQH/xAAcAAABBAMBAAAAAAAAAAAAAAAEAwUGBwABAgj/xABLEAABAgMEBAoECgYLAQAAAAABAgMABBEFEiExBkFRYQcTIjJxgZGTodFDU7HTFBUzQlJicoPB0lSjs8Lh8BYjJTR0gpKisuLxJP/EABoBAAIDAQEAAAAAAAAAAAAAAAMEAQIFAAb/xAAwEQACAQIEBAQFBAMAAAAAAAABAgADEQQSIVExYXHBEyJB0RSBkaGxBTJC8BUz4f/aAAwDAQACEQMRAD8AYJGzmSw0S02SW2ySUJqSUJxJpCgsdk5NN92nygmzJc8QyCPRNEdbaYf5KzUpSVuEJSMyf5zj2IamiAkDhPOgMzHWMsrow0r0Lfdp8odGNBmjiWW+7T5RNJCyxTAU3w7s2YIx636gt/Is0Uwh/kZXh0HZp8iz3aPKA5nQ9pPoWu7T+WLYTZydkJPWOk6oCmPsdVEu2E2Mpp+w2U+ha7tP5YF+LGR6Fru0+UWLbtltocSgkBSwSnfQ5eXQYi0/Z5SThG1h6tKoNBMyqjIeMZRZrPqWu7T5Ro2Yz6lru0+UFERzSG/DTYRbO28FNls+pa7tPlGCy2fUtd2nygukbAici7CdnbeB/FTPqmu7T5Rv4qZ9U13afKDKRsJjsi7CRnbeCCymfUtd2nyjfxUz6lru0+UFxukRkXYTs7bwVNksVH9S1mPRp/LFYU6IttAxHSPbFS0jH/U1AyW59ppYBic1+XeembL0fbds6UWaJKZVhRVqoGEVr1Vhn0lspS2UlsFSEG8UgYlJGCqa6fjDjNzCxYculvBS5WXBpncDTd6nV7Yj+j2lTrACAOMbH0jQgfVV5iEaHisoKm9jwhMS9JGKPpmHGd2RpPMsgJF1SBkleNBsBGI7YkDPCKBz2U1+qv8AApjhdr2W/wD3hsoUczQjtKDj2QVLWTZCuYtPW4U/8qQZvCOr0yOgiiGuNKVZSOZ7ERNfCaimDOO9f/WG97TqbfNyXSgE6kJUtXjh4RJmNHrNGIS0rpWFfvQ5InpRkUC2WxsCkp8AYD4lBf2UyTz/AKYfwsS/+ysAOX9EiFi6DvuOh+dUcwq4VVUojEXjkkbh4QRpNZqQq7hVQUoDaEkVp2jth2ndO5VANxfGq1JRl/qOAhps2UfmnVTUym4kIKWUbjr2036zuEWFSrm8WpoB6ewkqtFR4NHzEnU8fmTIJOsXTAoESO2JLlxH5m35Fk3XX03hmlIKiOm6CBG78SioGYxI0WZrKJyEwQ3JkiDbFVLzQKpZxLgTzgMFJ6UnERDtNtLmFOSok31gIWePu3k4BSc8r2AVAK2PRFzDWEpYR3ax0kiUyRHN2HCWt+SnHSiUcK1AFVCgp5IIFcRvEA2tpNIyrnFPOErFLwQm9d3KOVd0X+Np5cxMGcNUzZQJiUQQmTJGUGyKWnWw80oKaIKrw2JrWozqKHCIRpNpowuck1Sz7gYQU8fQKSPlKmqfncmBVsclMAjW8vSwrVCQdLST8TQjpHtin4umXtyUm1K+CLKwgpKqpKaBRNM+gxTFIRx9QVVRl59o7gkNMspG3eX5NWqthiyiBVHwRu8n6VWmcOnkg9UKjR9mbTfkXUpPzmlaujWnxEbtJptVm2cHDdSuXZRxn0HOIbKCfqkXweqI/NSrktS8CPoKScFb0qECwwuoymzfmBxjZWOcZl+49u8c3NE5hrNlR+snlezHwgZUo6PQvH7tXlBdm6WzjYxdvDYsBQ7Tj4w7M8JTvqUr3glPtrDmauPQHofeZ2XCn+RXqL/iMcvYs0s8mWc6VJujtVSHuS4P3l/KlDY2c5Xhh4wYjhJOuW7HAf3Y5XwnDIMEHVeXh4JgTvijoqgfP/sPTTArq7k/Ijt3j1ZWhEqwQq5fWPnLxodychHWktthpIab5T7vJbQMwTUXjsAhlM9ak18iEsoOayKYbQVVJ6hDgzZLUmhTqyXHTgVnnKUrC6gZ4mg24boRdSDmqtmO3vtNKmwK5aCZV9WIt9N+sYrQkyClOZSAK7aACvhEKmLVsKSdc41pLzqlErSlHGBKtYF43E68BriV6XTDglJgt/KBpRFMwaY03gFVOiI5wVz1lsSSXFuMIfqovKcUkODlKoE3sbt2lLvtgtZyQqHaXpKASwkZsG2ZVVuy67OaWw07yHGlAAVUFBV0AkXeYabRDnwt2PLNPyHEstovuK4y6kC/y2+dtzPbA07pY3PaQyrjNS02pDaFEUvXbxKqb1KNNwEOHDKSDJPUqhtwhVNRqhQHWEq7IUAuhPOMk2cCTRmyJVl4lhhps4iqEhJpUYYasB2RWLVvN2bOWky4w3NuPqIaVVKsVlRurONOeKgY3k0iwLWttt+SmHZB1C3OJWtIQoFaajWnnJUMcxmIiOiVi2NMWOoTDrTUwSpTjq1gOtrClXCkE1Ui7TkjnVOuDVyCFCwNAEXLR/0PsX4tkkNz60NreWpQbWoCl4JFzE0KqUqBlepEb4QLGlmrTs5DbLaELKeMQlIAX/XU5Q14YQ16F2smZtCWFpPlaGEFEoVjkLUlXIvKPgTrSkGH/haVxc7Z8yQS2hVFEDIpcCqdN0k9UUzZqfSXtlqdZJZ6Rl2FkS7TbV4itxN2tDhWnSe2KJi9pmdYmCFy7qHBgeQoEgE4XhmnriiaQ3iguRMvPtFMKW8R83LvPUNn2OmZseWbOuVlyk7FpZbII9kQiUtaYlV8UsBbdDyFpvIVTWmuWOrVrEWXoaf7Pk/8NL/sW4a9KdGnCovSyUrri7LqHJX9dH0V7aZ+1ShVC+VuENiaJbzobEbbd5HG56znzR1pxkjMtqqns/hDrK2BZy+bMnoKkpPikRHG25Mro5xsss5hQvIqOnlCHSX0Vac+TmkKHQK9l6HmZQP3MPuO/wCZnKjMf2K32Pb8STy+iciMTy/tOVHgQIOQqSl8iy3TemvnEaZ0Db+e8T9lAHiSYJ+J7Pl8XCkkesXX/aPKFHKtoXZvl7x1FdNRTVeZPtHJzTFtaiiVQt9f1RdQPtLOUNr6F3y5MrC3ADdQn5NpJ+iNajleOrKO/jsrTdlW7iB6RabqelCMCrpNB05Qy2lNhIKQSScVKJqVHafKCUKOZrKLD7yKtXKLsbn6D3PXhtA5q0SFwwO6I2c4u+tgVJqQlSkpJ+yDSCnVVMcUjbbDowAYTJGJdTdTFnbNlLzSksoSpj5K7UXca5A447YIemEOpUh5IWhWBSoVBgOkYIkYdALASDiHJuTOrEseVk1qXLIKFKF1XKJFK1oAThCEzojZziy4tgXiakJUpKSfsg0haNiB/CU7WtLfF1L3vF7TkJR9tttxlBQ1g2kClwHMJpqOdNuMKzCmnWi08gLboBdVjlljnUbc4EpGRcYemPSUOJqHW84suxJaVKvgyCm+U3qqKq3SaZnDnGKbi6UZjpHtil4zMei0wgXn2mlgKjVC5bl3nrLQ1X/wSf8Ahpf9iiHkPpGFRUZjXFWzWmfESclLtKosysspxQzSCyiiRsJzO6m2N2Zp0GxTMnt7Iz1oMy3E17yw5+ypeYBC0pUegE9kMD+gbROCE9pH4xF7Q01vG8klKhkRgQYmeh+lCZxhSlEBxs3XN9RVKgNQUK9aTElHpi4MG6I/ECN39Ckj0ZP+dVPbBkvovcFUNIB3UvdpxhwetIhygJpTOmFemC2Zs0rWo844mpbU3+sAop38ot0AkLtK0SCUkEEGhGWMMj5vCvti0i+lXOQOmlYFn7CZdBN26o/OAEO0sYqaFbRKrg3fUNeV7ZFil9RBXcSM1UvEk1oEiortzyh/e0ATcvJfIpmXEgJpTVQ4Y7YXasxMvQ1qVHMCmW78YIthRUyjOgV1ZYHpglXE1GcZGsOkpRoIEPiLc9YBZthstoo4G3HAb1+hIFKUSATQgbxjWHhNiS0wFBTSQSAeMQm4qoGY3+EAWcwkUqT/AAiTSrd3m4gwpXqte+Y3jdCmpFiBbaVLMMhK1JBvBKiArK8AaVA30hWUs9x2oabUumd0Vp0nIZHOLTmrLZXTjGkKwu1KRgmtabhWFEywQAG0gDUAKAbctsM/5Ty6Lrzi3+M82racpWs9o0+02HFp5JzocUE/TGrphrpFtTbIdZKClVFgoOogHAnGIXaOhLjYq2rjcaBITQ0OutaQbDY4PpVNjeBxOBKa09RaRtAxHSPbFK0i/laPPpIKm1UqMcNuUUJc3QH9QdWy2O/aG/TkZS9xt3lnaOTS0z0wFFYAspKgUc4JEjLlJTiMRjTfCLFplUhPPNreU6j4MhC3cHkyqjyyCDgku3klQOQArD5pLodMOyMlOWapaZhEnLoeQ0opW62GkEFJBBKkn5usUpimhqj+kc2h/jS+8H0i7xhWrjAMRdJJrTcYz1Nxpym1J3ohpBNrmHUvuO1+BTDgCqgkhhNxw5EqupRRRxwEPXAnPOvvTi3VqWC00FqJqSqpCanWbqVY7oq+zZuemZk/B1vuzDvJUUKUXFg531VwTgK1IAAxyi+tDdFhZkmGVKHHOm++tOpVKBCdqUjCu0k64sdTaUchVuZJJiRvABDyk01XUqx8I0qTcQCAsGo51ACdmGUIy7gTTM78/wDyC1TBKFKIOFaAZk6qRJJGnpFLLx9es7alRTllROuhI68KQJMLbQo85WNcVGgprArCkpMlXJUm6oZ1y6oQtNAVhTLEmm7IGOAOaxkNYrcQCZng4vkpAA15k+UEzTaiyaHZhAbKQSAmHN0cgge2mftgrELa0GgzXJjXITRScDSJBK2oNcR5uynTXkkfzqjaFqQbp/msc6q8shZDJAu0FFeVU9GUH8aSBQCurHZshKWIU2nDMY9UL1oMqQkxHoI4oPEmIm+cyMqkVhJ2YcS2ShF9QySCBSFFoFQVVoNZOHWBgYTlUobvXVUBJIrqJ1CJHSUN78ZDLScmXFBSgogkCiUqoMRUYjDGPO0eqLfadUQppxVBQ3U4UO041xFY8s1VvhqtUzItresVw1PK7g3PDX6yU2bwl2k022ht8BKEISkcU0aJSkACpbqcAM45nNNZqYUTMcQ6o/OXKy6lYby1WMjIQJmmItJcIk/L1Eu400DmG5ZhNabaNYxzM8KFpqPKmK/dNe7jUZEqSNZVgDxiSeEi0Rk/+qb/ACQo3wnWlWpmATvaa93GRkEzNvKFFvwhB4U7U/SB3LPu42vhUtQihmB3LPu4yMgdzL5V2g44TLS9enuWvdwsnhUtSv8AeB3LPu4yMizMZCoo4CLHhbtb9JHcs+7gV/hNtJRqXwcvQtavu4yMiASOEswBGsJb4WrVGUyB9yz7uOzwuWt+k/qWfdxqMipk+k0rhZtU5zI7ln3cYOFa1P0gdwz7uNxkdedYQWZ4TbSUoKL4qKeia1V1cXEE+Fq2+A8oyMi9yQJQKATYT//Z">
            <a:extLst>
              <a:ext uri="{FF2B5EF4-FFF2-40B4-BE49-F238E27FC236}">
                <a16:creationId xmlns:a16="http://schemas.microsoft.com/office/drawing/2014/main" id="{3AFAA718-B543-4F4A-88F7-F9A2F7C0C1C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  <p:pic>
        <p:nvPicPr>
          <p:cNvPr id="52233" name="Picture 2" descr="http://t0.gstatic.com/images?q=tbn:ANd9GcTliclbzYOB1lvqjEnm9WBaDejVwS42psNRbLzsZeF4_sW6hv0&amp;t=1&amp;usg=__cZB_3rGzg8xvJPYY4tc82NblvWI=">
            <a:extLst>
              <a:ext uri="{FF2B5EF4-FFF2-40B4-BE49-F238E27FC236}">
                <a16:creationId xmlns:a16="http://schemas.microsoft.com/office/drawing/2014/main" id="{EF00172F-F58D-4F7B-9302-B50BD4E477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9088" y="3228977"/>
            <a:ext cx="2466975" cy="184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34" name="Picture 2" descr="https://static.fsf.org/fsforg/patrons/joyent-web.png">
            <a:extLst>
              <a:ext uri="{FF2B5EF4-FFF2-40B4-BE49-F238E27FC236}">
                <a16:creationId xmlns:a16="http://schemas.microsoft.com/office/drawing/2014/main" id="{091EB218-D8AF-47AF-A240-2945F2CA11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480" y="2413000"/>
            <a:ext cx="2076450" cy="73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35" name="Picture 4" descr="3Tera utility computing logo">
            <a:extLst>
              <a:ext uri="{FF2B5EF4-FFF2-40B4-BE49-F238E27FC236}">
                <a16:creationId xmlns:a16="http://schemas.microsoft.com/office/drawing/2014/main" id="{E2C2497F-8F89-422A-A51C-B66772F479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8787" y="5076827"/>
            <a:ext cx="3333750" cy="428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236" name="Picture 6" descr="http://www.jackbe.com/enterprise-mashup/sites/default/files/azure-logo_2.jpg">
            <a:extLst>
              <a:ext uri="{FF2B5EF4-FFF2-40B4-BE49-F238E27FC236}">
                <a16:creationId xmlns:a16="http://schemas.microsoft.com/office/drawing/2014/main" id="{2F9718C8-72C3-4122-98E9-0B04A62406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0450" y="3143250"/>
            <a:ext cx="1447800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44037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>
            <a:extLst>
              <a:ext uri="{FF2B5EF4-FFF2-40B4-BE49-F238E27FC236}">
                <a16:creationId xmlns:a16="http://schemas.microsoft.com/office/drawing/2014/main" id="{FCCEE6C9-BA06-40FA-9342-7E9100A44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IaaS</a:t>
            </a:r>
            <a:endParaRPr lang="en-IN" altLang="en-US"/>
          </a:p>
        </p:txBody>
      </p:sp>
      <p:pic>
        <p:nvPicPr>
          <p:cNvPr id="49155" name="Picture 2">
            <a:extLst>
              <a:ext uri="{FF2B5EF4-FFF2-40B4-BE49-F238E27FC236}">
                <a16:creationId xmlns:a16="http://schemas.microsoft.com/office/drawing/2014/main" id="{EA080EEA-8EB1-4B68-8665-39AB7B5E43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7327" y="1857375"/>
            <a:ext cx="6175198" cy="42596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47358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>
            <a:extLst>
              <a:ext uri="{FF2B5EF4-FFF2-40B4-BE49-F238E27FC236}">
                <a16:creationId xmlns:a16="http://schemas.microsoft.com/office/drawing/2014/main" id="{52162223-2AB9-46C2-AB40-43A98E819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IaaS Examples</a:t>
            </a:r>
          </a:p>
        </p:txBody>
      </p:sp>
      <p:pic>
        <p:nvPicPr>
          <p:cNvPr id="50179" name="Picture 2" descr="http://wire.ggl.com/wp/wp-content/uploads/2009/05/blizzard-logo.gif">
            <a:extLst>
              <a:ext uri="{FF2B5EF4-FFF2-40B4-BE49-F238E27FC236}">
                <a16:creationId xmlns:a16="http://schemas.microsoft.com/office/drawing/2014/main" id="{525BAFB0-9685-48FA-9192-C74113D24E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8750" y="4999038"/>
            <a:ext cx="1568450" cy="944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180" name="Picture 10" descr="http://fusecapital.com/images/portfolio/logos/opsource.gif">
            <a:extLst>
              <a:ext uri="{FF2B5EF4-FFF2-40B4-BE49-F238E27FC236}">
                <a16:creationId xmlns:a16="http://schemas.microsoft.com/office/drawing/2014/main" id="{5DDAA99C-4AE4-4E5F-9BAE-E6C5393643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550" y="2209800"/>
            <a:ext cx="3200400" cy="1719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0181" name="AutoShape 12" descr="data:image/jpg;base64,/9j/4AAQSkZJRgABAQAAAQABAAD/2wCEAAkGBhQSERQRERMWFRUWFx8UFBgUGBwdIBocFBQVFhUXFB4eJyYqGBwjJRUXHy8sIycqOCwuGB8yOzItQSc3LDUBCQoKDQsOGQ4PGTUhHiI1NS8yLzU1NTQ2LCwpNS4pNCk1LzU1LCw1Lyw0KS8pLDIsKTUpNjUpNCw0MCwsLCksLP/AABEIACgAoAMBIgACEQEDEQH/xAAbAAACAwEBAQAAAAAAAAAAAAAABAMFBgECB//EADoQAAIBAwIEAggDBgcBAAAAAAECAwAEERIhBQYTMQdRIjJBYXGBkbFyodEUM0JiweFDUlSSotLiI//EABsBAAIDAQEBAAAAAAAAAAAAAAACAQMEBQYH/8QAMBEAAQIDBQYDCQAAAAAAAAAAAQACAwQREiExQVEyYXGh0fAFE+EGFCJSYoGRwfH/2gAMAwEAAhEDEQA/APuNGaUvL8Jt3Pl+tVU/EC27HA+grnTPiMGXNmtTormQXPvVzJdqPb9KhbiI9g+tZG95lC7RjUfM7D+9VaPdXLaULHzCeiB+I/qa5jvFnvNlgv3LUJQAVcttc8eVPXdE+JGfpVXPzzCv+IzfgU/1xSlh4d53nkx5hP6sf0q+tOULWPtEGPm/pffatLGT0W8/Dx9EhMBm9Z5/EBScJFK3zA+2a9LzPdP6llIfiW/QVtIrdU2VQo/lAH2qStAk4p2onJIY7MmLFjifET2tAPix/wCwr2Lnif8Ap4/93/qtjXasEkPnPLol8/6QsgL3iY720Z+En96kXjV+PWsifwyCtXRTe6kYRHcuijzgcWhZlea5B+8s7hfgmr7VPFzpbnZyYz5SKV+4q+xXl4wdiAR796byowwifkfxRbYcW81Ba8SjkGUdWHuINM5qun5et2OTCgPmo0n6riuJwhk/dTOP5X9Mfng/nTB0Zu00Hh0PVKQw4HvvcrOilIp3G0ij8SHI+YO4/Omgaua8OSEUXaKKKdQsheXJ6j6u+o5+tVfEJS/o/wAP3+NanjXAur6cZAf257N8fI1lJi0TaZlK/Efbz+VfO56QmJWK5zqkHPj+12YMRjxdiu8I4N1pQh2Hdj7h5e+k/EvjE1tLaWdg7Qs4Zj08DOSFTPfPZzV9wi5COJF9IdjjyNR3nJjXPE4+IdZDFGoVY9JzsjDc9u7k9q9H7NRJey4nbFcdMvt3oss5atDRfOo+eb17SCJLmTryXLLryNWnREqL27apCflV14j3XELGTqi+bRK5EUabFVjQbkkb+zPvanOXvBuSC5gmkuI3WJw5UIwJ07jGTtvg/KtBzvyHJxC4t5OqqxReshUknMgZ8EHAyFAr2BiQg8UpS/JYUhw3lfiphcvxE65I16eQf/mSys5O25wCvzNZLgN1xO7u5bSLiDgxasyH1T03CZAxncmvtsgODpxnG2e2fZmsb4fcgPw95pJZVleUKAVUjGCzNnPfJI+lVNjCy4mlcrlCkteJXaunD4WjlmhiV7q4n1FQZCdKqq4LMcE7kYApqXniO3zHdEtJGB+0vbxu0UWs+h1Cc6cjB9uKL/l25S7kurKaJDMipMk6MwzHkI6aSCDgkYOxpG+5GmdrmJZ0FtdyiacaD1OyB0Rs4CtoG5G2TSCwce9fRCsLvxDtY5GjbqnRKIHdYmKhyoZV1DuTnAx7a8jxFtsLhZy7O8XSETaw8KqzqV9mzKfnS1pyOyiENIpC3r3suFPpE6xEq+WnK9/8tRWPIkkcrzGZDIUucEKdpLuQMH79lVVX5UUhaoTkHiTaONQMoUxPOrNGwVlhGZQhPdl9o86av+d7eFdUhcD9nF2fQO0ZZVGfJiWAx8ao7rw2Z4UhEwVY7E2iHSfXdkZ5Dv6p0Yx33Ndm5DuJmZ7iaIl/2dCI0YARW0hleNck+sQu599TZhaoVjd87RvDL0meKVXjhAmgYkNcMBEenkFlbfG47U5bc4xSNIsSTyLGG1SRxMUZovWRGHrtnbbuaQueTHkujcNIuDdpclcHOm3gMcSfEMxbNJR8k3S2bWK3EXSVg0J0OrMvV6jR3BVt1Iyp04NRSHqhNcV8RY44ZHSCYypIsJhdCpDS4MevvgMDtjOTtUsnOsaSyF3YKqxIIei3UMs4Lqo39JtI3XHo+01Wx+HkqRt05IVkN3HdgCNhHiFAqxlQc4By2c96YuOR5eo1zHNH1xdm6TWjFNJhEIjcA52UZyPbU0haoVgef7bQr4l1NMbfpdJuoJFXWUZO42wfmK4niDbssfTWZ3k14iSIl16LaZda/wAOk7UpwnkeSO5iuZZlkcPLPLhSA0syJGugZ9FEVNIzk70jH4fT6beMzQjpS9cyqjiUO8xklEZ1YCvkKc5+dFIWvd6Fv6jnt1caXUMD7GGRXKKzEA3FCpbjk6InVEXib+Q7fMGoo+F3cRyjxyj35jb8sg0UVidIS7jaDaHUXK4R34E1T0PFJRtLbyD3phh/xP8ASnYeII3tI9zAr98UUVbR0IbVeKgUflRM0UUVpVSKKKKEIooooQiiiihCKKKKEIooooQiiiihC//Z">
            <a:extLst>
              <a:ext uri="{FF2B5EF4-FFF2-40B4-BE49-F238E27FC236}">
                <a16:creationId xmlns:a16="http://schemas.microsoft.com/office/drawing/2014/main" id="{1CD0BAFE-C305-4359-89D5-4448CA2292A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50182" name="AutoShape 14" descr="data:image/jpg;base64,/9j/4AAQSkZJRgABAQAAAQABAAD/2wCEAAkGBhQSERQRERMWFRUWFx8UFBgUGBwdIBocFBQVFhUXFB4eJyYqGBwjJRUXHy8sIycqOCwuGB8yOzItQSc3LDUBCQoKDQsOGQ4PGTUhHiI1NS8yLzU1NTQ2LCwpNS4pNCk1LzU1LCw1Lyw0KS8pLDIsKTUpNjUpNCw0MCwsLCksLP/AABEIACgAoAMBIgACEQEDEQH/xAAbAAACAwEBAQAAAAAAAAAAAAAABAMFBgECB//EADoQAAIBAwIEAggDBgcBAAAAAAECAwAEERIhBQYTMQdRIjJBYXGBkbFyodEUM0JiweFDUlSSotLiI//EABsBAAIDAQEBAAAAAAAAAAAAAAACAQMEBQYH/8QAMBEAAQIDBQYDCQAAAAAAAAAAAQACAwQREiExQVEyYXGh0fAFE+EGFCJSYoGRwfH/2gAMAwEAAhEDEQA/APuNGaUvL8Jt3Pl+tVU/EC27HA+grnTPiMGXNmtTormQXPvVzJdqPb9KhbiI9g+tZG95lC7RjUfM7D+9VaPdXLaULHzCeiB+I/qa5jvFnvNlgv3LUJQAVcttc8eVPXdE+JGfpVXPzzCv+IzfgU/1xSlh4d53nkx5hP6sf0q+tOULWPtEGPm/pffatLGT0W8/Dx9EhMBm9Z5/EBScJFK3zA+2a9LzPdP6llIfiW/QVtIrdU2VQo/lAH2qStAk4p2onJIY7MmLFjifET2tAPix/wCwr2Lnif8Ap4/93/qtjXasEkPnPLol8/6QsgL3iY720Z+En96kXjV+PWsifwyCtXRTe6kYRHcuijzgcWhZlea5B+8s7hfgmr7VPFzpbnZyYz5SKV+4q+xXl4wdiAR796byowwifkfxRbYcW81Ba8SjkGUdWHuINM5qun5et2OTCgPmo0n6riuJwhk/dTOP5X9Mfng/nTB0Zu00Hh0PVKQw4HvvcrOilIp3G0ij8SHI+YO4/Omgaua8OSEUXaKKKdQsheXJ6j6u+o5+tVfEJS/o/wAP3+NanjXAur6cZAf257N8fI1lJi0TaZlK/Efbz+VfO56QmJWK5zqkHPj+12YMRjxdiu8I4N1pQh2Hdj7h5e+k/EvjE1tLaWdg7Qs4Zj08DOSFTPfPZzV9wi5COJF9IdjjyNR3nJjXPE4+IdZDFGoVY9JzsjDc9u7k9q9H7NRJey4nbFcdMvt3oss5atDRfOo+eb17SCJLmTryXLLryNWnREqL27apCflV14j3XELGTqi+bRK5EUabFVjQbkkb+zPvanOXvBuSC5gmkuI3WJw5UIwJ07jGTtvg/KtBzvyHJxC4t5OqqxReshUknMgZ8EHAyFAr2BiQg8UpS/JYUhw3lfiphcvxE65I16eQf/mSys5O25wCvzNZLgN1xO7u5bSLiDgxasyH1T03CZAxncmvtsgODpxnG2e2fZmsb4fcgPw95pJZVleUKAVUjGCzNnPfJI+lVNjCy4mlcrlCkteJXaunD4WjlmhiV7q4n1FQZCdKqq4LMcE7kYApqXniO3zHdEtJGB+0vbxu0UWs+h1Cc6cjB9uKL/l25S7kurKaJDMipMk6MwzHkI6aSCDgkYOxpG+5GmdrmJZ0FtdyiacaD1OyB0Rs4CtoG5G2TSCwce9fRCsLvxDtY5GjbqnRKIHdYmKhyoZV1DuTnAx7a8jxFtsLhZy7O8XSETaw8KqzqV9mzKfnS1pyOyiENIpC3r3suFPpE6xEq+WnK9/8tRWPIkkcrzGZDIUucEKdpLuQMH79lVVX5UUhaoTkHiTaONQMoUxPOrNGwVlhGZQhPdl9o86av+d7eFdUhcD9nF2fQO0ZZVGfJiWAx8ao7rw2Z4UhEwVY7E2iHSfXdkZ5Dv6p0Yx33Ndm5DuJmZ7iaIl/2dCI0YARW0hleNck+sQu599TZhaoVjd87RvDL0meKVXjhAmgYkNcMBEenkFlbfG47U5bc4xSNIsSTyLGG1SRxMUZovWRGHrtnbbuaQueTHkujcNIuDdpclcHOm3gMcSfEMxbNJR8k3S2bWK3EXSVg0J0OrMvV6jR3BVt1Iyp04NRSHqhNcV8RY44ZHSCYypIsJhdCpDS4MevvgMDtjOTtUsnOsaSyF3YKqxIIei3UMs4Lqo39JtI3XHo+01Wx+HkqRt05IVkN3HdgCNhHiFAqxlQc4By2c96YuOR5eo1zHNH1xdm6TWjFNJhEIjcA52UZyPbU0haoVgef7bQr4l1NMbfpdJuoJFXWUZO42wfmK4niDbssfTWZ3k14iSIl16LaZda/wAOk7UpwnkeSO5iuZZlkcPLPLhSA0syJGugZ9FEVNIzk70jH4fT6beMzQjpS9cyqjiUO8xklEZ1YCvkKc5+dFIWvd6Fv6jnt1caXUMD7GGRXKKzEA3FCpbjk6InVEXib+Q7fMGoo+F3cRyjxyj35jb8sg0UVidIS7jaDaHUXK4R34E1T0PFJRtLbyD3phh/xP8ASnYeII3tI9zAr98UUVbR0IbVeKgUflRM0UUVpVSKKKKEIooooQiiiihCKKKKEIooooQiiiihC//Z">
            <a:extLst>
              <a:ext uri="{FF2B5EF4-FFF2-40B4-BE49-F238E27FC236}">
                <a16:creationId xmlns:a16="http://schemas.microsoft.com/office/drawing/2014/main" id="{065B9792-BED3-42C3-826B-303222DDBFEE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  <p:pic>
        <p:nvPicPr>
          <p:cNvPr id="50183" name="Picture 16" descr="http://www.wsta.org/var/plain_site/storage/images/media/images/logos/resource_guide_logos/ntt_communications_logo/515-1-eng-US/ntt_communications_logo_resourceGuideLogo.jpg">
            <a:extLst>
              <a:ext uri="{FF2B5EF4-FFF2-40B4-BE49-F238E27FC236}">
                <a16:creationId xmlns:a16="http://schemas.microsoft.com/office/drawing/2014/main" id="{CD1E7067-0249-4401-A83D-71EF1BA6B1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209800"/>
            <a:ext cx="30480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0184" name="AutoShape 18" descr="data:image/jpg;base64,/9j/4AAQSkZJRgABAQAAAQABAAD/2wCEAAkGBhISERQUEBQWFRUVFxcWFRQWGB8aFxYVFhYVHRwXFRgdGyYeGBojGRUUHy8gIygpLCwtFSAyNTAqNSYrLCkBCQoKDgwOGg8PGi4jHyQpKSosKSwsLzUsLC0vLC0sLy8vNCo0LSwpLzQqLCwsLCkuKSwsLCksLCwsLCwsLCwsLP/AABEIAGMAiQMBIgACEQEDEQH/xAAcAAABBAMBAAAAAAAAAAAAAAAEAwUGBwABAgj/xABLEAABAgMEBAoECgYLAQAAAAABAgMABBEFEiExBkFRYQcTIjJxgZGTodFDU7HTFBUzQlJicoPB0lSjs8Lh8BYjJTR0gpKisuLxJP/EABoBAAIDAQEAAAAAAAAAAAAAAAMEAQIFAAb/xAAwEQACAQIEBAQFBAMAAAAAAAABAgADEQQSIVExYXHBEyJB0RSBkaGxBTJC8BUz4f/aAAwDAQACEQMRAD8AYJGzmSw0S02SW2ySUJqSUJxJpCgsdk5NN92nygmzJc8QyCPRNEdbaYf5KzUpSVuEJSMyf5zj2IamiAkDhPOgMzHWMsrow0r0Lfdp8odGNBmjiWW+7T5RNJCyxTAU3w7s2YIx636gt/Is0Uwh/kZXh0HZp8iz3aPKA5nQ9pPoWu7T+WLYTZydkJPWOk6oCmPsdVEu2E2Mpp+w2U+ha7tP5YF+LGR6Fru0+UWLbtltocSgkBSwSnfQ5eXQYi0/Z5SThG1h6tKoNBMyqjIeMZRZrPqWu7T5Ro2Yz6lru0+UFERzSG/DTYRbO28FNls+pa7tPlGCy2fUtd2nygukbAici7CdnbeB/FTPqmu7T5Rv4qZ9U13afKDKRsJjsi7CRnbeCCymfUtd2nyjfxUz6lru0+UFxukRkXYTs7bwVNksVH9S1mPRp/LFYU6IttAxHSPbFS0jH/U1AyW59ppYBic1+XeembL0fbds6UWaJKZVhRVqoGEVr1Vhn0lspS2UlsFSEG8UgYlJGCqa6fjDjNzCxYculvBS5WXBpncDTd6nV7Yj+j2lTrACAOMbH0jQgfVV5iEaHisoKm9jwhMS9JGKPpmHGd2RpPMsgJF1SBkleNBsBGI7YkDPCKBz2U1+qv8AApjhdr2W/wD3hsoUczQjtKDj2QVLWTZCuYtPW4U/8qQZvCOr0yOgiiGuNKVZSOZ7ERNfCaimDOO9f/WG97TqbfNyXSgE6kJUtXjh4RJmNHrNGIS0rpWFfvQ5InpRkUC2WxsCkp8AYD4lBf2UyTz/AKYfwsS/+ysAOX9EiFi6DvuOh+dUcwq4VVUojEXjkkbh4QRpNZqQq7hVQUoDaEkVp2jth2ndO5VANxfGq1JRl/qOAhps2UfmnVTUym4kIKWUbjr2036zuEWFSrm8WpoB6ewkqtFR4NHzEnU8fmTIJOsXTAoESO2JLlxH5m35Fk3XX03hmlIKiOm6CBG78SioGYxI0WZrKJyEwQ3JkiDbFVLzQKpZxLgTzgMFJ6UnERDtNtLmFOSok31gIWePu3k4BSc8r2AVAK2PRFzDWEpYR3ax0kiUyRHN2HCWt+SnHSiUcK1AFVCgp5IIFcRvEA2tpNIyrnFPOErFLwQm9d3KOVd0X+Np5cxMGcNUzZQJiUQQmTJGUGyKWnWw80oKaIKrw2JrWozqKHCIRpNpowuck1Sz7gYQU8fQKSPlKmqfncmBVsclMAjW8vSwrVCQdLST8TQjpHtin4umXtyUm1K+CLKwgpKqpKaBRNM+gxTFIRx9QVVRl59o7gkNMspG3eX5NWqthiyiBVHwRu8n6VWmcOnkg9UKjR9mbTfkXUpPzmlaujWnxEbtJptVm2cHDdSuXZRxn0HOIbKCfqkXweqI/NSrktS8CPoKScFb0qECwwuoymzfmBxjZWOcZl+49u8c3NE5hrNlR+snlezHwgZUo6PQvH7tXlBdm6WzjYxdvDYsBQ7Tj4w7M8JTvqUr3glPtrDmauPQHofeZ2XCn+RXqL/iMcvYs0s8mWc6VJujtVSHuS4P3l/KlDY2c5Xhh4wYjhJOuW7HAf3Y5XwnDIMEHVeXh4JgTvijoqgfP/sPTTArq7k/Ijt3j1ZWhEqwQq5fWPnLxodychHWktthpIab5T7vJbQMwTUXjsAhlM9ak18iEsoOayKYbQVVJ6hDgzZLUmhTqyXHTgVnnKUrC6gZ4mg24boRdSDmqtmO3vtNKmwK5aCZV9WIt9N+sYrQkyClOZSAK7aACvhEKmLVsKSdc41pLzqlErSlHGBKtYF43E68BriV6XTDglJgt/KBpRFMwaY03gFVOiI5wVz1lsSSXFuMIfqovKcUkODlKoE3sbt2lLvtgtZyQqHaXpKASwkZsG2ZVVuy67OaWw07yHGlAAVUFBV0AkXeYabRDnwt2PLNPyHEstovuK4y6kC/y2+dtzPbA07pY3PaQyrjNS02pDaFEUvXbxKqb1KNNwEOHDKSDJPUqhtwhVNRqhQHWEq7IUAuhPOMk2cCTRmyJVl4lhhps4iqEhJpUYYasB2RWLVvN2bOWky4w3NuPqIaVVKsVlRurONOeKgY3k0iwLWttt+SmHZB1C3OJWtIQoFaajWnnJUMcxmIiOiVi2NMWOoTDrTUwSpTjq1gOtrClXCkE1Ui7TkjnVOuDVyCFCwNAEXLR/0PsX4tkkNz60NreWpQbWoCl4JFzE0KqUqBlepEb4QLGlmrTs5DbLaELKeMQlIAX/XU5Q14YQ16F2smZtCWFpPlaGEFEoVjkLUlXIvKPgTrSkGH/haVxc7Z8yQS2hVFEDIpcCqdN0k9UUzZqfSXtlqdZJZ6Rl2FkS7TbV4itxN2tDhWnSe2KJi9pmdYmCFy7qHBgeQoEgE4XhmnriiaQ3iguRMvPtFMKW8R83LvPUNn2OmZseWbOuVlyk7FpZbII9kQiUtaYlV8UsBbdDyFpvIVTWmuWOrVrEWXoaf7Pk/8NL/sW4a9KdGnCovSyUrri7LqHJX9dH0V7aZ+1ShVC+VuENiaJbzobEbbd5HG56znzR1pxkjMtqqns/hDrK2BZy+bMnoKkpPikRHG25Mro5xsss5hQvIqOnlCHSX0Vac+TmkKHQK9l6HmZQP3MPuO/wCZnKjMf2K32Pb8STy+iciMTy/tOVHgQIOQqSl8iy3TemvnEaZ0Db+e8T9lAHiSYJ+J7Pl8XCkkesXX/aPKFHKtoXZvl7x1FdNRTVeZPtHJzTFtaiiVQt9f1RdQPtLOUNr6F3y5MrC3ADdQn5NpJ+iNajleOrKO/jsrTdlW7iB6RabqelCMCrpNB05Qy2lNhIKQSScVKJqVHafKCUKOZrKLD7yKtXKLsbn6D3PXhtA5q0SFwwO6I2c4u+tgVJqQlSkpJ+yDSCnVVMcUjbbDowAYTJGJdTdTFnbNlLzSksoSpj5K7UXca5A447YIemEOpUh5IWhWBSoVBgOkYIkYdALASDiHJuTOrEseVk1qXLIKFKF1XKJFK1oAThCEzojZziy4tgXiakJUpKSfsg0haNiB/CU7WtLfF1L3vF7TkJR9tttxlBQ1g2kClwHMJpqOdNuMKzCmnWi08gLboBdVjlljnUbc4EpGRcYemPSUOJqHW84suxJaVKvgyCm+U3qqKq3SaZnDnGKbi6UZjpHtil4zMei0wgXn2mlgKjVC5bl3nrLQ1X/wSf8Ahpf9iiHkPpGFRUZjXFWzWmfESclLtKosysspxQzSCyiiRsJzO6m2N2Zp0GxTMnt7Iz1oMy3E17yw5+ypeYBC0pUegE9kMD+gbROCE9pH4xF7Q01vG8klKhkRgQYmeh+lCZxhSlEBxs3XN9RVKgNQUK9aTElHpi4MG6I/ECN39Ckj0ZP+dVPbBkvovcFUNIB3UvdpxhwetIhygJpTOmFemC2Zs0rWo844mpbU3+sAop38ot0AkLtK0SCUkEEGhGWMMj5vCvti0i+lXOQOmlYFn7CZdBN26o/OAEO0sYqaFbRKrg3fUNeV7ZFil9RBXcSM1UvEk1oEiortzyh/e0ATcvJfIpmXEgJpTVQ4Y7YXasxMvQ1qVHMCmW78YIthRUyjOgV1ZYHpglXE1GcZGsOkpRoIEPiLc9YBZthstoo4G3HAb1+hIFKUSATQgbxjWHhNiS0wFBTSQSAeMQm4qoGY3+EAWcwkUqT/AAiTSrd3m4gwpXqte+Y3jdCmpFiBbaVLMMhK1JBvBKiArK8AaVA30hWUs9x2oabUumd0Vp0nIZHOLTmrLZXTjGkKwu1KRgmtabhWFEywQAG0gDUAKAbctsM/5Ty6Lrzi3+M82racpWs9o0+02HFp5JzocUE/TGrphrpFtTbIdZKClVFgoOogHAnGIXaOhLjYq2rjcaBITQ0OutaQbDY4PpVNjeBxOBKa09RaRtAxHSPbFK0i/laPPpIKm1UqMcNuUUJc3QH9QdWy2O/aG/TkZS9xt3lnaOTS0z0wFFYAspKgUc4JEjLlJTiMRjTfCLFplUhPPNreU6j4MhC3cHkyqjyyCDgku3klQOQArD5pLodMOyMlOWapaZhEnLoeQ0opW62GkEFJBBKkn5usUpimhqj+kc2h/jS+8H0i7xhWrjAMRdJJrTcYz1Nxpym1J3ohpBNrmHUvuO1+BTDgCqgkhhNxw5EqupRRRxwEPXAnPOvvTi3VqWC00FqJqSqpCanWbqVY7oq+zZuemZk/B1vuzDvJUUKUXFg531VwTgK1IAAxyi+tDdFhZkmGVKHHOm++tOpVKBCdqUjCu0k64sdTaUchVuZJJiRvABDyk01XUqx8I0qTcQCAsGo51ACdmGUIy7gTTM78/wDyC1TBKFKIOFaAZk6qRJJGnpFLLx9es7alRTllROuhI68KQJMLbQo85WNcVGgprArCkpMlXJUm6oZ1y6oQtNAVhTLEmm7IGOAOaxkNYrcQCZng4vkpAA15k+UEzTaiyaHZhAbKQSAmHN0cgge2mftgrELa0GgzXJjXITRScDSJBK2oNcR5uynTXkkfzqjaFqQbp/msc6q8shZDJAu0FFeVU9GUH8aSBQCurHZshKWIU2nDMY9UL1oMqQkxHoI4oPEmIm+cyMqkVhJ2YcS2ShF9QySCBSFFoFQVVoNZOHWBgYTlUobvXVUBJIrqJ1CJHSUN78ZDLScmXFBSgogkCiUqoMRUYjDGPO0eqLfadUQppxVBQ3U4UO041xFY8s1VvhqtUzItresVw1PK7g3PDX6yU2bwl2k022ht8BKEISkcU0aJSkACpbqcAM45nNNZqYUTMcQ6o/OXKy6lYby1WMjIQJmmItJcIk/L1Eu400DmG5ZhNabaNYxzM8KFpqPKmK/dNe7jUZEqSNZVgDxiSeEi0Rk/+qb/ACQo3wnWlWpmATvaa93GRkEzNvKFFvwhB4U7U/SB3LPu42vhUtQihmB3LPu4yMgdzL5V2g44TLS9enuWvdwsnhUtSv8AeB3LPu4yMizMZCoo4CLHhbtb9JHcs+7gV/hNtJRqXwcvQtavu4yMiASOEswBGsJb4WrVGUyB9yz7uOzwuWt+k/qWfdxqMipk+k0rhZtU5zI7ln3cYOFa1P0gdwz7uNxkdedYQWZ4TbSUoKL4qKeia1V1cXEE+Fq2+A8oyMi9yQJQKATYT//Z">
            <a:extLst>
              <a:ext uri="{FF2B5EF4-FFF2-40B4-BE49-F238E27FC236}">
                <a16:creationId xmlns:a16="http://schemas.microsoft.com/office/drawing/2014/main" id="{6A0E5FEF-4EA7-4073-9667-74886ABFC1B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  <p:sp>
        <p:nvSpPr>
          <p:cNvPr id="50185" name="AutoShape 20" descr="data:image/jpg;base64,/9j/4AAQSkZJRgABAQAAAQABAAD/2wCEAAkGBhISERQUEBQWFRUVFxcWFRQWGB8aFxYVFhYVHRwXFRgdGyYeGBojGRUUHy8gIygpLCwtFSAyNTAqNSYrLCkBCQoKDgwOGg8PGi4jHyQpKSosKSwsLzUsLC0vLC0sLy8vNCo0LSwpLzQqLCwsLCkuKSwsLCksLCwsLCwsLCwsLP/AABEIAGMAiQMBIgACEQEDEQH/xAAcAAABBAMBAAAAAAAAAAAAAAAEAwUGBwABAgj/xABLEAABAgMEBAoECgYLAQAAAAABAgMABBEFEiExBkFRYQcTIjJxgZGTodFDU7HTFBUzQlJicoPB0lSjs8Lh8BYjJTR0gpKisuLxJP/EABoBAAIDAQEAAAAAAAAAAAAAAAMEAQIFAAb/xAAwEQACAQIEBAQFBAMAAAAAAAABAgADEQQSIVExYXHBEyJB0RSBkaGxBTJC8BUz4f/aAAwDAQACEQMRAD8AYJGzmSw0S02SW2ySUJqSUJxJpCgsdk5NN92nygmzJc8QyCPRNEdbaYf5KzUpSVuEJSMyf5zj2IamiAkDhPOgMzHWMsrow0r0Lfdp8odGNBmjiWW+7T5RNJCyxTAU3w7s2YIx636gt/Is0Uwh/kZXh0HZp8iz3aPKA5nQ9pPoWu7T+WLYTZydkJPWOk6oCmPsdVEu2E2Mpp+w2U+ha7tP5YF+LGR6Fru0+UWLbtltocSgkBSwSnfQ5eXQYi0/Z5SThG1h6tKoNBMyqjIeMZRZrPqWu7T5Ro2Yz6lru0+UFERzSG/DTYRbO28FNls+pa7tPlGCy2fUtd2nygukbAici7CdnbeB/FTPqmu7T5Rv4qZ9U13afKDKRsJjsi7CRnbeCCymfUtd2nyjfxUz6lru0+UFxukRkXYTs7bwVNksVH9S1mPRp/LFYU6IttAxHSPbFS0jH/U1AyW59ppYBic1+XeembL0fbds6UWaJKZVhRVqoGEVr1Vhn0lspS2UlsFSEG8UgYlJGCqa6fjDjNzCxYculvBS5WXBpncDTd6nV7Yj+j2lTrACAOMbH0jQgfVV5iEaHisoKm9jwhMS9JGKPpmHGd2RpPMsgJF1SBkleNBsBGI7YkDPCKBz2U1+qv8AApjhdr2W/wD3hsoUczQjtKDj2QVLWTZCuYtPW4U/8qQZvCOr0yOgiiGuNKVZSOZ7ERNfCaimDOO9f/WG97TqbfNyXSgE6kJUtXjh4RJmNHrNGIS0rpWFfvQ5InpRkUC2WxsCkp8AYD4lBf2UyTz/AKYfwsS/+ysAOX9EiFi6DvuOh+dUcwq4VVUojEXjkkbh4QRpNZqQq7hVQUoDaEkVp2jth2ndO5VANxfGq1JRl/qOAhps2UfmnVTUym4kIKWUbjr2036zuEWFSrm8WpoB6ewkqtFR4NHzEnU8fmTIJOsXTAoESO2JLlxH5m35Fk3XX03hmlIKiOm6CBG78SioGYxI0WZrKJyEwQ3JkiDbFVLzQKpZxLgTzgMFJ6UnERDtNtLmFOSok31gIWePu3k4BSc8r2AVAK2PRFzDWEpYR3ax0kiUyRHN2HCWt+SnHSiUcK1AFVCgp5IIFcRvEA2tpNIyrnFPOErFLwQm9d3KOVd0X+Np5cxMGcNUzZQJiUQQmTJGUGyKWnWw80oKaIKrw2JrWozqKHCIRpNpowuck1Sz7gYQU8fQKSPlKmqfncmBVsclMAjW8vSwrVCQdLST8TQjpHtin4umXtyUm1K+CLKwgpKqpKaBRNM+gxTFIRx9QVVRl59o7gkNMspG3eX5NWqthiyiBVHwRu8n6VWmcOnkg9UKjR9mbTfkXUpPzmlaujWnxEbtJptVm2cHDdSuXZRxn0HOIbKCfqkXweqI/NSrktS8CPoKScFb0qECwwuoymzfmBxjZWOcZl+49u8c3NE5hrNlR+snlezHwgZUo6PQvH7tXlBdm6WzjYxdvDYsBQ7Tj4w7M8JTvqUr3glPtrDmauPQHofeZ2XCn+RXqL/iMcvYs0s8mWc6VJujtVSHuS4P3l/KlDY2c5Xhh4wYjhJOuW7HAf3Y5XwnDIMEHVeXh4JgTvijoqgfP/sPTTArq7k/Ijt3j1ZWhEqwQq5fWPnLxodychHWktthpIab5T7vJbQMwTUXjsAhlM9ak18iEsoOayKYbQVVJ6hDgzZLUmhTqyXHTgVnnKUrC6gZ4mg24boRdSDmqtmO3vtNKmwK5aCZV9WIt9N+sYrQkyClOZSAK7aACvhEKmLVsKSdc41pLzqlErSlHGBKtYF43E68BriV6XTDglJgt/KBpRFMwaY03gFVOiI5wVz1lsSSXFuMIfqovKcUkODlKoE3sbt2lLvtgtZyQqHaXpKASwkZsG2ZVVuy67OaWw07yHGlAAVUFBV0AkXeYabRDnwt2PLNPyHEstovuK4y6kC/y2+dtzPbA07pY3PaQyrjNS02pDaFEUvXbxKqb1KNNwEOHDKSDJPUqhtwhVNRqhQHWEq7IUAuhPOMk2cCTRmyJVl4lhhps4iqEhJpUYYasB2RWLVvN2bOWky4w3NuPqIaVVKsVlRurONOeKgY3k0iwLWttt+SmHZB1C3OJWtIQoFaajWnnJUMcxmIiOiVi2NMWOoTDrTUwSpTjq1gOtrClXCkE1Ui7TkjnVOuDVyCFCwNAEXLR/0PsX4tkkNz60NreWpQbWoCl4JFzE0KqUqBlepEb4QLGlmrTs5DbLaELKeMQlIAX/XU5Q14YQ16F2smZtCWFpPlaGEFEoVjkLUlXIvKPgTrSkGH/haVxc7Z8yQS2hVFEDIpcCqdN0k9UUzZqfSXtlqdZJZ6Rl2FkS7TbV4itxN2tDhWnSe2KJi9pmdYmCFy7qHBgeQoEgE4XhmnriiaQ3iguRMvPtFMKW8R83LvPUNn2OmZseWbOuVlyk7FpZbII9kQiUtaYlV8UsBbdDyFpvIVTWmuWOrVrEWXoaf7Pk/8NL/sW4a9KdGnCovSyUrri7LqHJX9dH0V7aZ+1ShVC+VuENiaJbzobEbbd5HG56znzR1pxkjMtqqns/hDrK2BZy+bMnoKkpPikRHG25Mro5xsss5hQvIqOnlCHSX0Vac+TmkKHQK9l6HmZQP3MPuO/wCZnKjMf2K32Pb8STy+iciMTy/tOVHgQIOQqSl8iy3TemvnEaZ0Db+e8T9lAHiSYJ+J7Pl8XCkkesXX/aPKFHKtoXZvl7x1FdNRTVeZPtHJzTFtaiiVQt9f1RdQPtLOUNr6F3y5MrC3ADdQn5NpJ+iNajleOrKO/jsrTdlW7iB6RabqelCMCrpNB05Qy2lNhIKQSScVKJqVHafKCUKOZrKLD7yKtXKLsbn6D3PXhtA5q0SFwwO6I2c4u+tgVJqQlSkpJ+yDSCnVVMcUjbbDowAYTJGJdTdTFnbNlLzSksoSpj5K7UXca5A447YIemEOpUh5IWhWBSoVBgOkYIkYdALASDiHJuTOrEseVk1qXLIKFKF1XKJFK1oAThCEzojZziy4tgXiakJUpKSfsg0haNiB/CU7WtLfF1L3vF7TkJR9tttxlBQ1g2kClwHMJpqOdNuMKzCmnWi08gLboBdVjlljnUbc4EpGRcYemPSUOJqHW84suxJaVKvgyCm+U3qqKq3SaZnDnGKbi6UZjpHtil4zMei0wgXn2mlgKjVC5bl3nrLQ1X/wSf8Ahpf9iiHkPpGFRUZjXFWzWmfESclLtKosysspxQzSCyiiRsJzO6m2N2Zp0GxTMnt7Iz1oMy3E17yw5+ypeYBC0pUegE9kMD+gbROCE9pH4xF7Q01vG8klKhkRgQYmeh+lCZxhSlEBxs3XN9RVKgNQUK9aTElHpi4MG6I/ECN39Ckj0ZP+dVPbBkvovcFUNIB3UvdpxhwetIhygJpTOmFemC2Zs0rWo844mpbU3+sAop38ot0AkLtK0SCUkEEGhGWMMj5vCvti0i+lXOQOmlYFn7CZdBN26o/OAEO0sYqaFbRKrg3fUNeV7ZFil9RBXcSM1UvEk1oEiortzyh/e0ATcvJfIpmXEgJpTVQ4Y7YXasxMvQ1qVHMCmW78YIthRUyjOgV1ZYHpglXE1GcZGsOkpRoIEPiLc9YBZthstoo4G3HAb1+hIFKUSATQgbxjWHhNiS0wFBTSQSAeMQm4qoGY3+EAWcwkUqT/AAiTSrd3m4gwpXqte+Y3jdCmpFiBbaVLMMhK1JBvBKiArK8AaVA30hWUs9x2oabUumd0Vp0nIZHOLTmrLZXTjGkKwu1KRgmtabhWFEywQAG0gDUAKAbctsM/5Ty6Lrzi3+M82racpWs9o0+02HFp5JzocUE/TGrphrpFtTbIdZKClVFgoOogHAnGIXaOhLjYq2rjcaBITQ0OutaQbDY4PpVNjeBxOBKa09RaRtAxHSPbFK0i/laPPpIKm1UqMcNuUUJc3QH9QdWy2O/aG/TkZS9xt3lnaOTS0z0wFFYAspKgUc4JEjLlJTiMRjTfCLFplUhPPNreU6j4MhC3cHkyqjyyCDgku3klQOQArD5pLodMOyMlOWapaZhEnLoeQ0opW62GkEFJBBKkn5usUpimhqj+kc2h/jS+8H0i7xhWrjAMRdJJrTcYz1Nxpym1J3ohpBNrmHUvuO1+BTDgCqgkhhNxw5EqupRRRxwEPXAnPOvvTi3VqWC00FqJqSqpCanWbqVY7oq+zZuemZk/B1vuzDvJUUKUXFg531VwTgK1IAAxyi+tDdFhZkmGVKHHOm++tOpVKBCdqUjCu0k64sdTaUchVuZJJiRvABDyk01XUqx8I0qTcQCAsGo51ACdmGUIy7gTTM78/wDyC1TBKFKIOFaAZk6qRJJGnpFLLx9es7alRTllROuhI68KQJMLbQo85WNcVGgprArCkpMlXJUm6oZ1y6oQtNAVhTLEmm7IGOAOaxkNYrcQCZng4vkpAA15k+UEzTaiyaHZhAbKQSAmHN0cgge2mftgrELa0GgzXJjXITRScDSJBK2oNcR5uynTXkkfzqjaFqQbp/msc6q8shZDJAu0FFeVU9GUH8aSBQCurHZshKWIU2nDMY9UL1oMqQkxHoI4oPEmIm+cyMqkVhJ2YcS2ShF9QySCBSFFoFQVVoNZOHWBgYTlUobvXVUBJIrqJ1CJHSUN78ZDLScmXFBSgogkCiUqoMRUYjDGPO0eqLfadUQppxVBQ3U4UO041xFY8s1VvhqtUzItresVw1PK7g3PDX6yU2bwl2k022ht8BKEISkcU0aJSkACpbqcAM45nNNZqYUTMcQ6o/OXKy6lYby1WMjIQJmmItJcIk/L1Eu400DmG5ZhNabaNYxzM8KFpqPKmK/dNe7jUZEqSNZVgDxiSeEi0Rk/+qb/ACQo3wnWlWpmATvaa93GRkEzNvKFFvwhB4U7U/SB3LPu42vhUtQihmB3LPu4yMgdzL5V2g44TLS9enuWvdwsnhUtSv8AeB3LPu4yMizMZCoo4CLHhbtb9JHcs+7gV/hNtJRqXwcvQtavu4yMiASOEswBGsJb4WrVGUyB9yz7uOzwuWt+k/qWfdxqMipk+k0rhZtU5zI7ln3cYOFa1P0gdwz7uNxkdedYQWZ4TbSUoKL4qKeia1V1cXEE+Fq2+A8oyMi9yQJQKATYT//Z">
            <a:extLst>
              <a:ext uri="{FF2B5EF4-FFF2-40B4-BE49-F238E27FC236}">
                <a16:creationId xmlns:a16="http://schemas.microsoft.com/office/drawing/2014/main" id="{F14D7E49-11AD-4BE7-9102-5BA87D244D1D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latin typeface="Calibri" panose="020F0502020204030204" pitchFamily="34" charset="0"/>
            </a:endParaRPr>
          </a:p>
        </p:txBody>
      </p:sp>
      <p:pic>
        <p:nvPicPr>
          <p:cNvPr id="50186" name="Picture 22" descr="http://www.technewsworld.com/images/rw570375/cloud-att.jpg">
            <a:extLst>
              <a:ext uri="{FF2B5EF4-FFF2-40B4-BE49-F238E27FC236}">
                <a16:creationId xmlns:a16="http://schemas.microsoft.com/office/drawing/2014/main" id="{C9CB6B7B-2A0D-41A5-9A82-3F028112DE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4800600"/>
            <a:ext cx="1638300" cy="118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187" name="Picture 24" descr="http://profile.ak.fbcdn.net/object3/1343/89/n12731148364_5930.jpg">
            <a:extLst>
              <a:ext uri="{FF2B5EF4-FFF2-40B4-BE49-F238E27FC236}">
                <a16:creationId xmlns:a16="http://schemas.microsoft.com/office/drawing/2014/main" id="{B7547D38-5826-4143-86A3-38FC139811E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7280" y="3276600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188" name="Picture 10">
            <a:extLst>
              <a:ext uri="{FF2B5EF4-FFF2-40B4-BE49-F238E27FC236}">
                <a16:creationId xmlns:a16="http://schemas.microsoft.com/office/drawing/2014/main" id="{DA0A34D8-1A0E-42E1-9989-A421A5D42B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0400" y="3505201"/>
            <a:ext cx="1181100" cy="69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7546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5C8D2C1-DA83-420D-9635-D52CE066B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34F74C9-6A0B-409E-AD1C-45B58BE91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5486A9D-1265-4B57-91E6-68E666B9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4AC7C065-079F-2948-9719-7C00B137AC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895"/>
          <a:stretch/>
        </p:blipFill>
        <p:spPr>
          <a:xfrm>
            <a:off x="-32" y="10"/>
            <a:ext cx="12192031" cy="4915066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76D919A-FC3E-4B4E-BAF0-ED6CFB8DC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BE35A-06A8-AC44-BCBE-8F8709676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197" y="5120640"/>
            <a:ext cx="10058400" cy="8229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CLOUD SERVICE MODELS</a:t>
            </a:r>
            <a:endParaRPr lang="en-US" sz="3600" dirty="0">
              <a:solidFill>
                <a:srgbClr val="FFFFFF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F66ACBD-1C82-4782-AA7C-05504DD7D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285972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Title 1">
            <a:extLst>
              <a:ext uri="{FF2B5EF4-FFF2-40B4-BE49-F238E27FC236}">
                <a16:creationId xmlns:a16="http://schemas.microsoft.com/office/drawing/2014/main" id="{B0C43235-4764-46F1-8334-B753CC2D2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Benefits of CLOUD</a:t>
            </a:r>
            <a:endParaRPr lang="en-IN" altLang="en-US"/>
          </a:p>
        </p:txBody>
      </p:sp>
      <p:pic>
        <p:nvPicPr>
          <p:cNvPr id="55300" name="Picture 2">
            <a:extLst>
              <a:ext uri="{FF2B5EF4-FFF2-40B4-BE49-F238E27FC236}">
                <a16:creationId xmlns:a16="http://schemas.microsoft.com/office/drawing/2014/main" id="{2D15D969-11A8-470C-AEF7-67CD353280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6138" y="1881188"/>
            <a:ext cx="5848351" cy="41033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29935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itle 1">
            <a:extLst>
              <a:ext uri="{FF2B5EF4-FFF2-40B4-BE49-F238E27FC236}">
                <a16:creationId xmlns:a16="http://schemas.microsoft.com/office/drawing/2014/main" id="{E4CE04E8-9B2E-4653-A2FB-A4A6D0395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Cloud Distribution Examined</a:t>
            </a:r>
          </a:p>
        </p:txBody>
      </p:sp>
      <p:pic>
        <p:nvPicPr>
          <p:cNvPr id="56323" name="Picture 2">
            <a:extLst>
              <a:ext uri="{FF2B5EF4-FFF2-40B4-BE49-F238E27FC236}">
                <a16:creationId xmlns:a16="http://schemas.microsoft.com/office/drawing/2014/main" id="{3AC846A9-8B0C-4885-8967-77EA4BA50B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1" t="22107" r="27274" b="5365"/>
          <a:stretch>
            <a:fillRect/>
          </a:stretch>
        </p:blipFill>
        <p:spPr bwMode="auto">
          <a:xfrm>
            <a:off x="2804636" y="1928812"/>
            <a:ext cx="6643687" cy="41694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01732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3F87243A-F810-42AD-AA74-3FA38B1D8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E4710C0A-057C-4274-BA2D-001F1025E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BEFAE2A0-B30D-40C7-BB2F-AE3D6D5D0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28508911-8AF6-4A7F-958D-155C5FA41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045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CD9CD4F8-76BB-4EE6-A72A-A4F8A8198A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7346" name="Title 1">
            <a:extLst>
              <a:ext uri="{FF2B5EF4-FFF2-40B4-BE49-F238E27FC236}">
                <a16:creationId xmlns:a16="http://schemas.microsoft.com/office/drawing/2014/main" id="{BE3C1736-6595-44F5-8851-D13E63325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40080"/>
            <a:ext cx="3659246" cy="29260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>
                <a:solidFill>
                  <a:srgbClr val="FFFFFF"/>
                </a:solidFill>
              </a:rPr>
              <a:t>Cloud for IoT</a:t>
            </a:r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B3571E7A-6F77-40FC-B29C-21FB8D754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5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9D769687-EAF6-4372-9E47-6B4890C37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5290" y="321732"/>
            <a:ext cx="3654966" cy="3674848"/>
          </a:xfrm>
          <a:prstGeom prst="rect">
            <a:avLst/>
          </a:prstGeom>
          <a:solidFill>
            <a:srgbClr val="FFFFFF"/>
          </a:solidFill>
          <a:ln w="635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7348" name="Picture 4" descr="download (1).png">
            <a:extLst>
              <a:ext uri="{FF2B5EF4-FFF2-40B4-BE49-F238E27FC236}">
                <a16:creationId xmlns:a16="http://schemas.microsoft.com/office/drawing/2014/main" id="{9192F96F-1BC7-4AAB-A843-AD5C643F67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8565" y="1772630"/>
            <a:ext cx="3328416" cy="773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8" name="Rectangle 87">
            <a:extLst>
              <a:ext uri="{FF2B5EF4-FFF2-40B4-BE49-F238E27FC236}">
                <a16:creationId xmlns:a16="http://schemas.microsoft.com/office/drawing/2014/main" id="{079C6E80-D8C1-448A-896C-DD09EF229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78534" y="321732"/>
            <a:ext cx="3088456" cy="21082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DCF3FBA5-8829-4A8F-9C54-C661520F70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8288" y="2617577"/>
            <a:ext cx="3068701" cy="3809118"/>
          </a:xfrm>
          <a:prstGeom prst="rect">
            <a:avLst/>
          </a:prstGeom>
          <a:solidFill>
            <a:srgbClr val="FFFFFF"/>
          </a:solidFill>
          <a:ln w="635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7347" name="Picture 3" descr="aws-iot-product.png">
            <a:extLst>
              <a:ext uri="{FF2B5EF4-FFF2-40B4-BE49-F238E27FC236}">
                <a16:creationId xmlns:a16="http://schemas.microsoft.com/office/drawing/2014/main" id="{88176542-6835-4BDC-A94B-515BA14E11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1038" y="3325415"/>
            <a:ext cx="2743200" cy="2393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" name="Rectangle 91">
            <a:extLst>
              <a:ext uri="{FF2B5EF4-FFF2-40B4-BE49-F238E27FC236}">
                <a16:creationId xmlns:a16="http://schemas.microsoft.com/office/drawing/2014/main" id="{A5906F46-0376-4A54-B1DD-5DC0200D6C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65290" y="4157448"/>
            <a:ext cx="3654966" cy="2302337"/>
          </a:xfrm>
          <a:prstGeom prst="rect">
            <a:avLst/>
          </a:prstGeom>
          <a:solidFill>
            <a:srgbClr val="FFFFFF"/>
          </a:solidFill>
          <a:ln w="6350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7349" name="Picture 5" descr="download.png">
            <a:extLst>
              <a:ext uri="{FF2B5EF4-FFF2-40B4-BE49-F238E27FC236}">
                <a16:creationId xmlns:a16="http://schemas.microsoft.com/office/drawing/2014/main" id="{E3D53BE3-9F8E-466A-BA58-495A2708A3C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8266" y="4956258"/>
            <a:ext cx="3313507" cy="701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57888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4CC594A-A820-450F-B363-C19201FCF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9FAB3DA-E9ED-4574-ABCC-378BC0FF1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5B44D3C-3C51-7849-9A80-824B113AA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2103875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Thingspeak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E39F97-A934-844A-A59B-AA94823522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371" y="2653800"/>
            <a:ext cx="3084844" cy="333551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 new MathWorks web service hosted on AWS </a:t>
            </a:r>
          </a:p>
          <a:p>
            <a:r>
              <a:rPr lang="en-GB" dirty="0">
                <a:solidFill>
                  <a:srgbClr val="FFFFFF"/>
                </a:solidFill>
              </a:rPr>
              <a:t> Lets you collect, analyse and act on data from “things” 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 Evaluates MATLAB code in the cloud 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Over 130,000 users worldwide </a:t>
            </a:r>
          </a:p>
          <a:p>
            <a:pPr marL="0" indent="0">
              <a:buNone/>
            </a:pPr>
            <a:r>
              <a:rPr lang="en-GB" dirty="0">
                <a:solidFill>
                  <a:srgbClr val="FFFFFF"/>
                </a:solidFill>
              </a:rPr>
              <a:t> It’s free to get started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3B8D6B0-55D6-48DC-86D8-FD95D5F11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B7971F2-F421-CB4D-A25B-B6073E4E9B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2017" y="1771968"/>
            <a:ext cx="6798082" cy="3314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617466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9D4FB79-B3BC-364A-9620-14027492B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ThingSpeak</a:t>
            </a:r>
            <a:r>
              <a:rPr lang="en-GB" dirty="0"/>
              <a:t> and toolboxes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806D00-4551-E040-8FB5-BF8CEB16FE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402666"/>
          </a:xfrm>
        </p:spPr>
        <p:txBody>
          <a:bodyPr>
            <a:normAutofit/>
          </a:bodyPr>
          <a:lstStyle/>
          <a:p>
            <a:r>
              <a:rPr lang="en-GB" dirty="0"/>
              <a:t>When you are logged into </a:t>
            </a:r>
            <a:r>
              <a:rPr lang="en-GB" dirty="0" err="1"/>
              <a:t>ThingSpeak</a:t>
            </a:r>
            <a:r>
              <a:rPr lang="en-GB" dirty="0"/>
              <a:t>™ using your MathWorks® Account, you can use functions from the following toolboxes if you are licensed to use them: </a:t>
            </a:r>
          </a:p>
          <a:p>
            <a:pPr lvl="1"/>
            <a:r>
              <a:rPr lang="en-GB" dirty="0"/>
              <a:t>– Statistics and Machine Learning Toolbox™ (Statistics and Machine Learning Toolbox) </a:t>
            </a:r>
          </a:p>
          <a:p>
            <a:pPr lvl="1"/>
            <a:r>
              <a:rPr lang="en-GB" dirty="0"/>
              <a:t>– Curve Fitting Toolbox™ (Curve Fitting Toolbox) </a:t>
            </a:r>
          </a:p>
          <a:p>
            <a:pPr lvl="1"/>
            <a:r>
              <a:rPr lang="en-GB" dirty="0"/>
              <a:t>– Control System Toolbox™ (Control System Toolbox) </a:t>
            </a:r>
          </a:p>
          <a:p>
            <a:pPr lvl="1"/>
            <a:r>
              <a:rPr lang="en-GB" dirty="0"/>
              <a:t>– Signal Processing Toolbox™ (Signal Processing Toolbox) </a:t>
            </a:r>
          </a:p>
          <a:p>
            <a:pPr lvl="1"/>
            <a:r>
              <a:rPr lang="en-GB" dirty="0"/>
              <a:t>– Mapping Toolbox™ (Mapping Toolbox) </a:t>
            </a:r>
          </a:p>
          <a:p>
            <a:pPr lvl="1"/>
            <a:r>
              <a:rPr lang="en-GB" dirty="0"/>
              <a:t>– System Identification Toolbox™ (System Identification Toolbox)</a:t>
            </a:r>
          </a:p>
          <a:p>
            <a:pPr lvl="1"/>
            <a:r>
              <a:rPr lang="en-GB" dirty="0"/>
              <a:t> – Neural Network Toolbox™ (Neural Network Toolbox) </a:t>
            </a:r>
          </a:p>
          <a:p>
            <a:pPr lvl="1"/>
            <a:r>
              <a:rPr lang="en-GB" dirty="0"/>
              <a:t>– DSP System Toolbox™ (DSP System Toolbox) </a:t>
            </a:r>
          </a:p>
          <a:p>
            <a:pPr lvl="1"/>
            <a:r>
              <a:rPr lang="en-GB" dirty="0"/>
              <a:t>– </a:t>
            </a:r>
            <a:r>
              <a:rPr lang="en-GB" dirty="0" err="1"/>
              <a:t>Datafeed</a:t>
            </a:r>
            <a:r>
              <a:rPr lang="en-GB" dirty="0"/>
              <a:t> Toolbox™ (</a:t>
            </a:r>
            <a:r>
              <a:rPr lang="en-GB" dirty="0" err="1"/>
              <a:t>Datafeed</a:t>
            </a:r>
            <a:r>
              <a:rPr lang="en-GB" dirty="0"/>
              <a:t> Toolbox) </a:t>
            </a:r>
          </a:p>
          <a:p>
            <a:pPr lvl="1"/>
            <a:r>
              <a:rPr lang="en-GB" dirty="0"/>
              <a:t>– Financial Toolbox™ (Financial Toolbox)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89838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25C8D2C1-DA83-420D-9635-D52CE066B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34F74C9-6A0B-409E-AD1C-45B58BE91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F5486A9D-1265-4B57-91E6-68E666B9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600B9FE-022F-B740-8520-4BA7B8B0C8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36" b="498"/>
          <a:stretch/>
        </p:blipFill>
        <p:spPr>
          <a:xfrm>
            <a:off x="-32" y="10"/>
            <a:ext cx="12192031" cy="4915066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B76D919A-FC3E-4B4E-BAF0-ED6CFB8DC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9D3BFE-7D95-844D-8843-38500B808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5197" y="5120640"/>
            <a:ext cx="10058400" cy="8229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>
                <a:solidFill>
                  <a:srgbClr val="FFFFFF"/>
                </a:solidFill>
              </a:rPr>
              <a:t>Custom Visualizations with ThingSpeak- Weather Station Example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F66ACBD-1C82-4782-AA7C-05504DD7D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309037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Questions and Discussion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2235" y="2072032"/>
            <a:ext cx="5270269" cy="3952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803152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</Template>
  <TotalTime>81</TotalTime>
  <Words>488</Words>
  <Application>Microsoft Macintosh PowerPoint</Application>
  <PresentationFormat>Widescreen</PresentationFormat>
  <Paragraphs>64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Calibri Light</vt:lpstr>
      <vt:lpstr>Retrospect</vt:lpstr>
      <vt:lpstr>CLOUD in IoT</vt:lpstr>
      <vt:lpstr>What is CLOUD</vt:lpstr>
      <vt:lpstr>Computing History</vt:lpstr>
      <vt:lpstr>What is CLOUD COMPUTING</vt:lpstr>
      <vt:lpstr>Some Commercial Cloud Offerings</vt:lpstr>
      <vt:lpstr>Deployment Model</vt:lpstr>
      <vt:lpstr>PUBLIC CLOUD </vt:lpstr>
      <vt:lpstr>PRIVATE CLOUD </vt:lpstr>
      <vt:lpstr>COMMUNITY CLOUD  </vt:lpstr>
      <vt:lpstr>HYBRID CLOUD  </vt:lpstr>
      <vt:lpstr>CLOUD SERVICE MODELS</vt:lpstr>
      <vt:lpstr>SaaS</vt:lpstr>
      <vt:lpstr>SaaS Examples</vt:lpstr>
      <vt:lpstr>PaaS</vt:lpstr>
      <vt:lpstr>PaaS Examples</vt:lpstr>
      <vt:lpstr>IaaS</vt:lpstr>
      <vt:lpstr>IaaS Examples</vt:lpstr>
      <vt:lpstr>CLOUD SERVICE MODELS</vt:lpstr>
      <vt:lpstr>Benefits of CLOUD</vt:lpstr>
      <vt:lpstr>Cloud Distribution Examined</vt:lpstr>
      <vt:lpstr>Cloud for IoT</vt:lpstr>
      <vt:lpstr>Thingspeak </vt:lpstr>
      <vt:lpstr>ThingSpeak and toolboxes</vt:lpstr>
      <vt:lpstr>Custom Visualizations with ThingSpeak- Weather Station Example</vt:lpstr>
      <vt:lpstr>Questions and Discussion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CLOUD in IoT</dc:title>
  <dc:creator>Mabrouka Abuhmida</dc:creator>
  <cp:lastModifiedBy>Abuhmida M.S.</cp:lastModifiedBy>
  <cp:revision>12</cp:revision>
  <dcterms:created xsi:type="dcterms:W3CDTF">2018-09-12T09:53:28Z</dcterms:created>
  <dcterms:modified xsi:type="dcterms:W3CDTF">2018-11-07T21:07:18Z</dcterms:modified>
</cp:coreProperties>
</file>