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331" r:id="rId3"/>
    <p:sldId id="258" r:id="rId4"/>
    <p:sldId id="332" r:id="rId5"/>
    <p:sldId id="333" r:id="rId6"/>
    <p:sldId id="334" r:id="rId7"/>
    <p:sldId id="351" r:id="rId8"/>
    <p:sldId id="358" r:id="rId9"/>
    <p:sldId id="354" r:id="rId10"/>
    <p:sldId id="339" r:id="rId11"/>
    <p:sldId id="359" r:id="rId12"/>
    <p:sldId id="348"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73" d="100"/>
          <a:sy n="73" d="100"/>
        </p:scale>
        <p:origin x="13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16/02/2023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16/02/2023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16/02/2023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16/02/2023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ACCA6022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Name:Switching</a:t>
            </a:r>
            <a:r>
              <a:rPr lang="en-GB" altLang="en-US" dirty="0">
                <a:solidFill>
                  <a:schemeClr val="tx1"/>
                </a:solidFill>
              </a:rPr>
              <a:t>, Routing and Wireless</a:t>
            </a:r>
          </a:p>
          <a:p>
            <a:pPr eaLnBrk="1" hangingPunct="1"/>
            <a:endParaRPr lang="en-GB" altLang="en-US" dirty="0">
              <a:solidFill>
                <a:schemeClr val="tx1"/>
              </a:solidFill>
            </a:endParaRPr>
          </a:p>
          <a:p>
            <a:pPr eaLnBrk="1" hangingPunct="1"/>
            <a:r>
              <a:rPr lang="en-GB" altLang="en-US" dirty="0">
                <a:solidFill>
                  <a:schemeClr val="tx1"/>
                </a:solidFill>
              </a:rPr>
              <a:t>Lesson 7</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VLAN, Inter VLAN and Trunking</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VLAN</a:t>
            </a:r>
          </a:p>
          <a:p>
            <a:pPr marL="0" indent="0" eaLnBrk="1" hangingPunct="1">
              <a:buNone/>
              <a:defRPr/>
            </a:pPr>
            <a:endParaRPr lang="en-GB" altLang="en-US" sz="2400" dirty="0"/>
          </a:p>
          <a:p>
            <a:pPr eaLnBrk="1" hangingPunct="1">
              <a:defRPr/>
            </a:pPr>
            <a:r>
              <a:rPr lang="en-GB" altLang="en-US" sz="2400" dirty="0"/>
              <a:t>Trunking</a:t>
            </a:r>
          </a:p>
          <a:p>
            <a:pPr marL="0" indent="0" eaLnBrk="1" hangingPunct="1">
              <a:buNone/>
              <a:defRPr/>
            </a:pPr>
            <a:endParaRPr lang="en-GB" altLang="en-US" sz="2400" dirty="0"/>
          </a:p>
          <a:p>
            <a:pPr eaLnBrk="1" hangingPunct="1">
              <a:defRPr/>
            </a:pPr>
            <a:r>
              <a:rPr lang="en-GB" altLang="en-US" sz="2400" dirty="0"/>
              <a:t>Inter </a:t>
            </a:r>
            <a:r>
              <a:rPr lang="en-GB" altLang="en-US" sz="2400" dirty="0" err="1"/>
              <a:t>Vlan</a:t>
            </a:r>
            <a:r>
              <a:rPr lang="en-GB" altLang="en-US" sz="2400" dirty="0"/>
              <a:t> Routing</a:t>
            </a:r>
          </a:p>
          <a:p>
            <a:pPr eaLnBrk="1" hangingPunct="1">
              <a:defRPr/>
            </a:pPr>
            <a:endParaRPr lang="en-GB" altLang="en-US" sz="2400" dirty="0"/>
          </a:p>
          <a:p>
            <a:pPr eaLnBrk="1" hangingPunct="1">
              <a:defRPr/>
            </a:pPr>
            <a:r>
              <a:rPr lang="en-GB" altLang="en-US" sz="2400" dirty="0"/>
              <a:t>Advantages of VLAN</a:t>
            </a:r>
          </a:p>
          <a:p>
            <a:pPr eaLnBrk="1" hangingPunct="1">
              <a:defRPr/>
            </a:pPr>
            <a:endParaRPr lang="en-GB" altLang="en-US" sz="2400" dirty="0"/>
          </a:p>
          <a:p>
            <a:pPr eaLnBrk="1" hangingPunct="1">
              <a:defRPr/>
            </a:pPr>
            <a:r>
              <a:rPr lang="en-GB" altLang="en-US" sz="2400" dirty="0"/>
              <a:t>Practical tasks on VLAN</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6" end="6"/>
                                            </p:txEl>
                                          </p:spTgt>
                                        </p:tgtEl>
                                        <p:attrNameLst>
                                          <p:attrName>style.visibility</p:attrName>
                                        </p:attrNameLst>
                                      </p:cBhvr>
                                      <p:to>
                                        <p:strVal val="visible"/>
                                      </p:to>
                                    </p:set>
                                    <p:anim calcmode="lin" valueType="num">
                                      <p:cBhvr additive="base">
                                        <p:cTn id="25" dur="500" fill="hold"/>
                                        <p:tgtEl>
                                          <p:spTgt spid="7172">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8" end="8"/>
                                            </p:txEl>
                                          </p:spTgt>
                                        </p:tgtEl>
                                        <p:attrNameLst>
                                          <p:attrName>style.visibility</p:attrName>
                                        </p:attrNameLst>
                                      </p:cBhvr>
                                      <p:to>
                                        <p:strVal val="visible"/>
                                      </p:to>
                                    </p:set>
                                    <p:anim calcmode="lin" valueType="num">
                                      <p:cBhvr additive="base">
                                        <p:cTn id="31" dur="500" fill="hold"/>
                                        <p:tgtEl>
                                          <p:spTgt spid="7172">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114300"/>
            <a:ext cx="8229600" cy="1082452"/>
          </a:xfrm>
        </p:spPr>
        <p:txBody>
          <a:bodyPr/>
          <a:lstStyle/>
          <a:p>
            <a:pPr eaLnBrk="1" hangingPunct="1"/>
            <a:r>
              <a:rPr lang="en-GB" altLang="en-US" dirty="0"/>
              <a:t>VLAN</a:t>
            </a:r>
          </a:p>
        </p:txBody>
      </p:sp>
      <p:sp>
        <p:nvSpPr>
          <p:cNvPr id="9222" name="Rectangle 3"/>
          <p:cNvSpPr>
            <a:spLocks noGrp="1"/>
          </p:cNvSpPr>
          <p:nvPr>
            <p:ph type="body" idx="1"/>
          </p:nvPr>
        </p:nvSpPr>
        <p:spPr>
          <a:xfrm>
            <a:off x="457200" y="1340769"/>
            <a:ext cx="8229600" cy="3384376"/>
          </a:xfrm>
        </p:spPr>
        <p:txBody>
          <a:bodyPr/>
          <a:lstStyle/>
          <a:p>
            <a:pPr eaLnBrk="1" hangingPunct="1">
              <a:buNone/>
            </a:pPr>
            <a:r>
              <a:rPr lang="en-GB" altLang="en-US" sz="2000" dirty="0"/>
              <a:t>     VLANs allow network administrators to automatically limit access to a specified group of users by dividing workstations into different isolated LAN segments.</a:t>
            </a:r>
          </a:p>
          <a:p>
            <a:pPr eaLnBrk="1" hangingPunct="1">
              <a:buNone/>
            </a:pPr>
            <a:endParaRPr lang="en-GB" altLang="en-US" sz="2000" dirty="0"/>
          </a:p>
          <a:p>
            <a:pPr eaLnBrk="1" hangingPunct="1">
              <a:buNone/>
            </a:pPr>
            <a:r>
              <a:rPr lang="en-GB" altLang="en-US" sz="2000" dirty="0"/>
              <a:t>     A VLAN (virtual LAN) is a subnetwork which can group together collections of devices on separate physical local area networks (LANs)</a:t>
            </a:r>
          </a:p>
          <a:p>
            <a:pPr eaLnBrk="1" hangingPunct="1">
              <a:buNone/>
            </a:pPr>
            <a:endParaRPr lang="en-GB" altLang="en-US" sz="2000" dirty="0"/>
          </a:p>
          <a:p>
            <a:pPr eaLnBrk="1" hangingPunct="1">
              <a:buNone/>
            </a:pPr>
            <a:endParaRPr lang="en-GB" alt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98178"/>
          </a:xfrm>
        </p:spPr>
        <p:txBody>
          <a:bodyPr/>
          <a:lstStyle/>
          <a:p>
            <a:r>
              <a:rPr lang="en-US" sz="3600" b="1" dirty="0"/>
              <a:t>Purpose of VLANs</a:t>
            </a:r>
          </a:p>
        </p:txBody>
      </p:sp>
      <p:sp>
        <p:nvSpPr>
          <p:cNvPr id="3" name="Content Placeholder 2"/>
          <p:cNvSpPr>
            <a:spLocks noGrp="1"/>
          </p:cNvSpPr>
          <p:nvPr>
            <p:ph idx="1"/>
          </p:nvPr>
        </p:nvSpPr>
        <p:spPr>
          <a:xfrm>
            <a:off x="457200" y="1700808"/>
            <a:ext cx="8229600" cy="2393528"/>
          </a:xfrm>
        </p:spPr>
        <p:txBody>
          <a:bodyPr/>
          <a:lstStyle/>
          <a:p>
            <a:pPr marL="0" indent="0" algn="just">
              <a:buNone/>
            </a:pPr>
            <a:r>
              <a:rPr lang="en-GB" sz="2000" dirty="0"/>
              <a:t>VLANs address issues such as scalability, security, and network management. Network architects set up VLANs to provide network segmentation. Routers between VLANs filter broadcast traffic, enhance network security, perform address summarization, and mitigate network congestion. Under IEEE 802.1Q, the maximum number of VLANs on a given Ethernet network is 4,094</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a:t>Example of VLAN</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pPr>
              <a:lnSpc>
                <a:spcPct val="90000"/>
              </a:lnSpc>
            </a:pPr>
            <a:r>
              <a:rPr lang="en-GB" sz="2400"/>
              <a:t>Each virtual switch, or VLAN, is simply a number assigned to each switch port. For example, the two switch ports in the red mini-switch might be assigned to VLAN #10 . The two ports in the orange mini-switch might be assigned to VLAN #20 </a:t>
            </a:r>
          </a:p>
          <a:p>
            <a:pPr>
              <a:lnSpc>
                <a:spcPct val="90000"/>
              </a:lnSpc>
            </a:pPr>
            <a:endParaRPr lang="en-US" sz="2400"/>
          </a:p>
        </p:txBody>
      </p:sp>
      <p:pic>
        <p:nvPicPr>
          <p:cNvPr id="6" name="Picture 5">
            <a:extLst>
              <a:ext uri="{FF2B5EF4-FFF2-40B4-BE49-F238E27FC236}">
                <a16:creationId xmlns:a16="http://schemas.microsoft.com/office/drawing/2014/main" id="{2665555A-506D-4FEC-8734-C9B024EC3C8A}"/>
              </a:ext>
            </a:extLst>
          </p:cNvPr>
          <p:cNvPicPr>
            <a:picLocks noChangeAspect="1"/>
          </p:cNvPicPr>
          <p:nvPr/>
        </p:nvPicPr>
        <p:blipFill>
          <a:blip r:embed="rId2"/>
          <a:stretch>
            <a:fillRect/>
          </a:stretch>
        </p:blipFill>
        <p:spPr>
          <a:xfrm>
            <a:off x="4648200" y="1844824"/>
            <a:ext cx="4038600" cy="2736304"/>
          </a:xfrm>
          <a:prstGeom prst="rect">
            <a:avLst/>
          </a:prstGeom>
          <a:noFill/>
        </p:spPr>
      </p:pic>
      <p:sp>
        <p:nvSpPr>
          <p:cNvPr id="4" name="Date Placeholder 3"/>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16/02/2023</a:t>
            </a:fld>
            <a:endParaRPr lang="en-GB" altLang="en-US" sz="900"/>
          </a:p>
        </p:txBody>
      </p:sp>
      <p:sp>
        <p:nvSpPr>
          <p:cNvPr id="5" name="Slide Number Placeholder 4"/>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Tagged or untagged or Native VLAN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3" name="Rectangle 1">
            <a:extLst>
              <a:ext uri="{FF2B5EF4-FFF2-40B4-BE49-F238E27FC236}">
                <a16:creationId xmlns:a16="http://schemas.microsoft.com/office/drawing/2014/main" id="{DAEFD4C6-EF83-4214-8C67-A409C910B8DB}"/>
              </a:ext>
            </a:extLst>
          </p:cNvPr>
          <p:cNvSpPr>
            <a:spLocks noGrp="1" noChangeArrowheads="1"/>
          </p:cNvSpPr>
          <p:nvPr>
            <p:ph idx="1"/>
          </p:nvPr>
        </p:nvSpPr>
        <p:spPr bwMode="auto">
          <a:xfrm>
            <a:off x="457200" y="1991271"/>
            <a:ext cx="8507288"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rPr>
              <a:t>VLAN-enabled ports are generally categorized in one of two ways, tagged or untagged. These may also be referred to as "trunk" or "access" respectively. The purpose of a tagged or "trunked" port is to pass traffic for multiple VLAN's, whereas an untagged or "access" port accepts traffic for only a single VLAN.</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rPr>
              <a:t>The IEEE 802.1Q trunking protocol describes something called the native VLAN. All native VLAN traffic is untagged; it doesn't have an 802.1Q tag on the Ethernet frame.</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ABC18-E50B-4DCD-8109-EA24059C3F20}"/>
              </a:ext>
            </a:extLst>
          </p:cNvPr>
          <p:cNvSpPr>
            <a:spLocks noGrp="1"/>
          </p:cNvSpPr>
          <p:nvPr>
            <p:ph type="title"/>
          </p:nvPr>
        </p:nvSpPr>
        <p:spPr/>
        <p:txBody>
          <a:bodyPr/>
          <a:lstStyle/>
          <a:p>
            <a:r>
              <a:rPr lang="en-GB" dirty="0"/>
              <a:t>Trunk Mode And Access Mode</a:t>
            </a:r>
          </a:p>
        </p:txBody>
      </p:sp>
      <p:sp>
        <p:nvSpPr>
          <p:cNvPr id="3" name="Content Placeholder 2">
            <a:extLst>
              <a:ext uri="{FF2B5EF4-FFF2-40B4-BE49-F238E27FC236}">
                <a16:creationId xmlns:a16="http://schemas.microsoft.com/office/drawing/2014/main" id="{D32B45AB-7505-4A93-8202-5DDD3087C444}"/>
              </a:ext>
            </a:extLst>
          </p:cNvPr>
          <p:cNvSpPr>
            <a:spLocks noGrp="1"/>
          </p:cNvSpPr>
          <p:nvPr>
            <p:ph idx="1"/>
          </p:nvPr>
        </p:nvSpPr>
        <p:spPr>
          <a:xfrm>
            <a:off x="107504" y="1417638"/>
            <a:ext cx="9036496" cy="4387626"/>
          </a:xfrm>
        </p:spPr>
        <p:txBody>
          <a:bodyPr/>
          <a:lstStyle/>
          <a:p>
            <a:pPr marL="0" indent="0">
              <a:buNone/>
            </a:pPr>
            <a:r>
              <a:rPr lang="en-GB" dirty="0"/>
              <a:t>Trunk Mode:</a:t>
            </a:r>
          </a:p>
          <a:p>
            <a:pPr marL="0" indent="0">
              <a:buNone/>
            </a:pPr>
            <a:r>
              <a:rPr lang="en-GB" dirty="0"/>
              <a:t>A trunk port can carry traffic in one or more VLANs on the same physical link. </a:t>
            </a:r>
          </a:p>
          <a:p>
            <a:pPr marL="0" indent="0">
              <a:buNone/>
            </a:pPr>
            <a:r>
              <a:rPr lang="en-GB" dirty="0"/>
              <a:t>Access Mode: Access ports are part of only one VLAN and normally used for terminating end devices likes PC, Laptop and printer. An access port can carry traffic in one VLAN only. By default, an access port carries traffic for VLAN1</a:t>
            </a:r>
          </a:p>
        </p:txBody>
      </p:sp>
      <p:sp>
        <p:nvSpPr>
          <p:cNvPr id="4" name="Date Placeholder 3">
            <a:extLst>
              <a:ext uri="{FF2B5EF4-FFF2-40B4-BE49-F238E27FC236}">
                <a16:creationId xmlns:a16="http://schemas.microsoft.com/office/drawing/2014/main" id="{49D52511-3327-44C0-AC76-15AFCE9E76F0}"/>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AA7589C7-7E39-49C9-A302-473E2279292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905327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26D5-BC3E-4E98-8D26-17AA30C8AD27}"/>
              </a:ext>
            </a:extLst>
          </p:cNvPr>
          <p:cNvSpPr>
            <a:spLocks noGrp="1"/>
          </p:cNvSpPr>
          <p:nvPr>
            <p:ph type="title"/>
          </p:nvPr>
        </p:nvSpPr>
        <p:spPr/>
        <p:txBody>
          <a:bodyPr/>
          <a:lstStyle/>
          <a:p>
            <a:r>
              <a:rPr lang="en-GB" dirty="0"/>
              <a:t>Example of Commands</a:t>
            </a:r>
          </a:p>
        </p:txBody>
      </p:sp>
      <p:pic>
        <p:nvPicPr>
          <p:cNvPr id="6" name="Content Placeholder 5">
            <a:extLst>
              <a:ext uri="{FF2B5EF4-FFF2-40B4-BE49-F238E27FC236}">
                <a16:creationId xmlns:a16="http://schemas.microsoft.com/office/drawing/2014/main" id="{CDB898C2-9837-4078-A6F5-9AB040F5B929}"/>
              </a:ext>
            </a:extLst>
          </p:cNvPr>
          <p:cNvPicPr>
            <a:picLocks noGrp="1" noChangeAspect="1"/>
          </p:cNvPicPr>
          <p:nvPr>
            <p:ph idx="1"/>
          </p:nvPr>
        </p:nvPicPr>
        <p:blipFill>
          <a:blip r:embed="rId2"/>
          <a:stretch>
            <a:fillRect/>
          </a:stretch>
        </p:blipFill>
        <p:spPr>
          <a:xfrm>
            <a:off x="1347787" y="1767681"/>
            <a:ext cx="6448425" cy="3581400"/>
          </a:xfrm>
          <a:prstGeom prst="rect">
            <a:avLst/>
          </a:prstGeom>
        </p:spPr>
      </p:pic>
      <p:sp>
        <p:nvSpPr>
          <p:cNvPr id="4" name="Date Placeholder 3">
            <a:extLst>
              <a:ext uri="{FF2B5EF4-FFF2-40B4-BE49-F238E27FC236}">
                <a16:creationId xmlns:a16="http://schemas.microsoft.com/office/drawing/2014/main" id="{6D746395-D576-4812-9848-3F66487CA094}"/>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FDE2564D-E499-448D-BEFF-E38266D7DC7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029899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9E95-5656-466A-A2BE-847844B82DAC}"/>
              </a:ext>
            </a:extLst>
          </p:cNvPr>
          <p:cNvSpPr>
            <a:spLocks noGrp="1"/>
          </p:cNvSpPr>
          <p:nvPr>
            <p:ph type="title"/>
          </p:nvPr>
        </p:nvSpPr>
        <p:spPr/>
        <p:txBody>
          <a:bodyPr/>
          <a:lstStyle/>
          <a:p>
            <a:br>
              <a:rPr lang="en-GB" dirty="0"/>
            </a:br>
            <a:r>
              <a:rPr lang="en-GB" dirty="0"/>
              <a:t>Example of Commands</a:t>
            </a:r>
          </a:p>
        </p:txBody>
      </p:sp>
      <p:pic>
        <p:nvPicPr>
          <p:cNvPr id="6" name="Content Placeholder 5">
            <a:extLst>
              <a:ext uri="{FF2B5EF4-FFF2-40B4-BE49-F238E27FC236}">
                <a16:creationId xmlns:a16="http://schemas.microsoft.com/office/drawing/2014/main" id="{0C22FD98-C944-42B6-BD65-9374524ECE4C}"/>
              </a:ext>
            </a:extLst>
          </p:cNvPr>
          <p:cNvPicPr>
            <a:picLocks noGrp="1" noChangeAspect="1"/>
          </p:cNvPicPr>
          <p:nvPr>
            <p:ph idx="1"/>
          </p:nvPr>
        </p:nvPicPr>
        <p:blipFill>
          <a:blip r:embed="rId2"/>
          <a:stretch>
            <a:fillRect/>
          </a:stretch>
        </p:blipFill>
        <p:spPr>
          <a:xfrm>
            <a:off x="1763689" y="1600200"/>
            <a:ext cx="5419220" cy="3916363"/>
          </a:xfrm>
          <a:prstGeom prst="rect">
            <a:avLst/>
          </a:prstGeom>
        </p:spPr>
      </p:pic>
      <p:sp>
        <p:nvSpPr>
          <p:cNvPr id="4" name="Date Placeholder 3">
            <a:extLst>
              <a:ext uri="{FF2B5EF4-FFF2-40B4-BE49-F238E27FC236}">
                <a16:creationId xmlns:a16="http://schemas.microsoft.com/office/drawing/2014/main" id="{98086284-20D2-4979-870D-B87A86D1E39E}"/>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1B933A98-47B4-4EA7-8E4D-8DC3D9D354A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027712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Practical Task 1 Using VLAN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9" name="Content Placeholder 8">
            <a:extLst>
              <a:ext uri="{FF2B5EF4-FFF2-40B4-BE49-F238E27FC236}">
                <a16:creationId xmlns:a16="http://schemas.microsoft.com/office/drawing/2014/main" id="{088F7266-828D-4539-A799-BAFEA3F9200C}"/>
              </a:ext>
            </a:extLst>
          </p:cNvPr>
          <p:cNvPicPr>
            <a:picLocks noGrp="1" noChangeAspect="1"/>
          </p:cNvPicPr>
          <p:nvPr>
            <p:ph idx="1"/>
          </p:nvPr>
        </p:nvPicPr>
        <p:blipFill>
          <a:blip r:embed="rId2"/>
          <a:stretch>
            <a:fillRect/>
          </a:stretch>
        </p:blipFill>
        <p:spPr>
          <a:xfrm>
            <a:off x="457200" y="1268760"/>
            <a:ext cx="8229600" cy="4320480"/>
          </a:xfrm>
        </p:spPr>
      </p:pic>
    </p:spTree>
    <p:extLst>
      <p:ext uri="{BB962C8B-B14F-4D97-AF65-F5344CB8AC3E}">
        <p14:creationId xmlns:p14="http://schemas.microsoft.com/office/powerpoint/2010/main" val="1831834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A1134-3A46-45D0-8E08-1E54E19C1EAA}"/>
              </a:ext>
            </a:extLst>
          </p:cNvPr>
          <p:cNvSpPr>
            <a:spLocks noGrp="1"/>
          </p:cNvSpPr>
          <p:nvPr>
            <p:ph type="title"/>
          </p:nvPr>
        </p:nvSpPr>
        <p:spPr/>
        <p:txBody>
          <a:bodyPr/>
          <a:lstStyle/>
          <a:p>
            <a:r>
              <a:rPr lang="en-GB" dirty="0"/>
              <a:t>Practical Task 2 Using VLAN with wireless</a:t>
            </a:r>
          </a:p>
        </p:txBody>
      </p:sp>
      <p:pic>
        <p:nvPicPr>
          <p:cNvPr id="8" name="Content Placeholder 7">
            <a:extLst>
              <a:ext uri="{FF2B5EF4-FFF2-40B4-BE49-F238E27FC236}">
                <a16:creationId xmlns:a16="http://schemas.microsoft.com/office/drawing/2014/main" id="{F30EDA36-C02A-4573-AFDD-479AECE807B8}"/>
              </a:ext>
            </a:extLst>
          </p:cNvPr>
          <p:cNvPicPr>
            <a:picLocks noGrp="1" noChangeAspect="1"/>
          </p:cNvPicPr>
          <p:nvPr>
            <p:ph idx="1"/>
          </p:nvPr>
        </p:nvPicPr>
        <p:blipFill>
          <a:blip r:embed="rId2"/>
          <a:stretch>
            <a:fillRect/>
          </a:stretch>
        </p:blipFill>
        <p:spPr>
          <a:xfrm>
            <a:off x="457200" y="1484784"/>
            <a:ext cx="8229600" cy="4032448"/>
          </a:xfrm>
        </p:spPr>
      </p:pic>
      <p:sp>
        <p:nvSpPr>
          <p:cNvPr id="4" name="Date Placeholder 3">
            <a:extLst>
              <a:ext uri="{FF2B5EF4-FFF2-40B4-BE49-F238E27FC236}">
                <a16:creationId xmlns:a16="http://schemas.microsoft.com/office/drawing/2014/main" id="{E3BFB74E-2C53-452B-B6DF-5682A04997C5}"/>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92729D04-3B3C-4429-B2C1-2D7EDFEDA39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437858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1276</TotalTime>
  <Words>504</Words>
  <Application>Microsoft Office PowerPoint</Application>
  <PresentationFormat>On-screen Show (4:3)</PresentationFormat>
  <Paragraphs>71</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Verdana</vt:lpstr>
      <vt:lpstr>20140311PresentationUWTSDTemplate</vt:lpstr>
      <vt:lpstr>Module Code:ACCA6022  </vt:lpstr>
      <vt:lpstr>Lesson Aims</vt:lpstr>
      <vt:lpstr>VLAN</vt:lpstr>
      <vt:lpstr>Purpose of VLANs</vt:lpstr>
      <vt:lpstr>Example of VLAN</vt:lpstr>
      <vt:lpstr>Tagged or untagged or Native VLAN</vt:lpstr>
      <vt:lpstr>Trunk Mode And Access Mode</vt:lpstr>
      <vt:lpstr>Example of Commands</vt:lpstr>
      <vt:lpstr> Example of Commands</vt:lpstr>
      <vt:lpstr>Practical Task 1 Using VLAN</vt:lpstr>
      <vt:lpstr>Practical Task 2 Using VLAN with wireless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AMIT NAIK</cp:lastModifiedBy>
  <cp:revision>186</cp:revision>
  <cp:lastPrinted>2018-07-09T15:27:01Z</cp:lastPrinted>
  <dcterms:created xsi:type="dcterms:W3CDTF">2002-10-07T19:43:58Z</dcterms:created>
  <dcterms:modified xsi:type="dcterms:W3CDTF">2023-02-16T17:26:25Z</dcterms:modified>
</cp:coreProperties>
</file>