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035" autoAdjust="0"/>
  </p:normalViewPr>
  <p:slideViewPr>
    <p:cSldViewPr snapToGrid="0">
      <p:cViewPr varScale="1">
        <p:scale>
          <a:sx n="59" d="100"/>
          <a:sy n="59" d="100"/>
        </p:scale>
        <p:origin x="964"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2238681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23026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25684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875485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2498021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1951406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687056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3912534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2654038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1712376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1116381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11467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1059983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544780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95081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11768620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B452E2-D828-4033-99B4-4F92333C66CD}" type="datetimeFigureOut">
              <a:rPr lang="en-US" smtClean="0"/>
              <a:t>Sat 17-Sep-2022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596B50-977F-4EE6-A7AD-27FFF16B9DCE}" type="slidenum">
              <a:rPr lang="en-US" smtClean="0"/>
              <a:t>‹#›</a:t>
            </a:fld>
            <a:endParaRPr lang="en-US"/>
          </a:p>
        </p:txBody>
      </p:sp>
    </p:spTree>
    <p:extLst>
      <p:ext uri="{BB962C8B-B14F-4D97-AF65-F5344CB8AC3E}">
        <p14:creationId xmlns:p14="http://schemas.microsoft.com/office/powerpoint/2010/main" val="3952086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FB452E2-D828-4033-99B4-4F92333C66CD}" type="datetimeFigureOut">
              <a:rPr lang="en-US" smtClean="0"/>
              <a:t>Sat 17-Sep-2022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A596B50-977F-4EE6-A7AD-27FFF16B9DCE}" type="slidenum">
              <a:rPr lang="en-US" smtClean="0"/>
              <a:t>‹#›</a:t>
            </a:fld>
            <a:endParaRPr lang="en-US"/>
          </a:p>
        </p:txBody>
      </p:sp>
    </p:spTree>
    <p:extLst>
      <p:ext uri="{BB962C8B-B14F-4D97-AF65-F5344CB8AC3E}">
        <p14:creationId xmlns:p14="http://schemas.microsoft.com/office/powerpoint/2010/main" val="2207086042"/>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GB" b="1" dirty="0"/>
              <a:t>MARKETING FUNDAMENTALS - </a:t>
            </a:r>
            <a:r>
              <a:rPr lang="ro-RO" b="1" dirty="0" smtClean="0"/>
              <a:t>Blog</a:t>
            </a:r>
            <a:endParaRPr lang="en-US" dirty="0"/>
          </a:p>
          <a:p>
            <a:r>
              <a:rPr lang="en-GB" b="1" dirty="0"/>
              <a:t>Assignment </a:t>
            </a:r>
            <a:r>
              <a:rPr lang="en-GB" b="1" dirty="0" err="1"/>
              <a:t>Nr</a:t>
            </a:r>
            <a:r>
              <a:rPr lang="en-GB" b="1" dirty="0"/>
              <a:t> 1</a:t>
            </a:r>
            <a:endParaRPr lang="en-US" dirty="0"/>
          </a:p>
          <a:p>
            <a:r>
              <a:rPr lang="en-GB" b="1" dirty="0"/>
              <a:t>Module Name: Marketing Fundamentals </a:t>
            </a:r>
            <a:endParaRPr lang="en-US" dirty="0"/>
          </a:p>
          <a:p>
            <a:r>
              <a:rPr lang="en-GB" b="1" dirty="0"/>
              <a:t>Module Code: LCBB4004</a:t>
            </a:r>
            <a:endParaRPr lang="en-US" dirty="0"/>
          </a:p>
          <a:p>
            <a:r>
              <a:rPr lang="en-GB" b="1" dirty="0"/>
              <a:t>STUDENT NAME: Adrian </a:t>
            </a:r>
            <a:r>
              <a:rPr lang="en-GB" b="1" dirty="0" err="1"/>
              <a:t>Adasan</a:t>
            </a:r>
            <a:r>
              <a:rPr lang="en-GB" b="1" dirty="0"/>
              <a:t> (2123845)</a:t>
            </a:r>
            <a:endParaRPr lang="en-US" dirty="0"/>
          </a:p>
          <a:p>
            <a:r>
              <a:rPr lang="en-GB" b="1" dirty="0"/>
              <a:t>Lecturer: </a:t>
            </a:r>
            <a:r>
              <a:rPr lang="ro-RO" b="1" dirty="0" smtClean="0"/>
              <a:t>Gasso Wilson Mwaluseke</a:t>
            </a:r>
            <a:endParaRPr lang="en-US" dirty="0"/>
          </a:p>
          <a:p>
            <a:r>
              <a:rPr lang="en-GB" b="1" dirty="0"/>
              <a:t>Date: 02/09/2022</a:t>
            </a:r>
            <a:endParaRPr lang="en-US" dirty="0"/>
          </a:p>
          <a:p>
            <a:endParaRPr lang="en-US" dirty="0"/>
          </a:p>
        </p:txBody>
      </p:sp>
    </p:spTree>
    <p:extLst>
      <p:ext uri="{BB962C8B-B14F-4D97-AF65-F5344CB8AC3E}">
        <p14:creationId xmlns:p14="http://schemas.microsoft.com/office/powerpoint/2010/main" val="973969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967D0A0C-0DB2-D124-767A-AB5D5C6D0087}"/>
              </a:ext>
            </a:extLst>
          </p:cNvPr>
          <p:cNvPicPr>
            <a:picLocks noChangeAspect="1"/>
          </p:cNvPicPr>
          <p:nvPr/>
        </p:nvPicPr>
        <p:blipFill>
          <a:blip r:embed="rId2"/>
          <a:stretch>
            <a:fillRect/>
          </a:stretch>
        </p:blipFill>
        <p:spPr>
          <a:xfrm>
            <a:off x="18047" y="-1"/>
            <a:ext cx="7040480" cy="6858000"/>
          </a:xfrm>
          <a:prstGeom prst="rect">
            <a:avLst/>
          </a:prstGeom>
        </p:spPr>
      </p:pic>
      <p:pic>
        <p:nvPicPr>
          <p:cNvPr id="5" name="Picture 4">
            <a:extLst>
              <a:ext uri="{FF2B5EF4-FFF2-40B4-BE49-F238E27FC236}">
                <a16:creationId xmlns:a16="http://schemas.microsoft.com/office/drawing/2014/main" xmlns="" id="{40B2A84F-8587-EC10-2DD3-56563A6B44A1}"/>
              </a:ext>
            </a:extLst>
          </p:cNvPr>
          <p:cNvPicPr>
            <a:picLocks noChangeAspect="1"/>
          </p:cNvPicPr>
          <p:nvPr/>
        </p:nvPicPr>
        <p:blipFill>
          <a:blip r:embed="rId3"/>
          <a:stretch>
            <a:fillRect/>
          </a:stretch>
        </p:blipFill>
        <p:spPr>
          <a:xfrm>
            <a:off x="7058527" y="0"/>
            <a:ext cx="5133473" cy="6858000"/>
          </a:xfrm>
          <a:prstGeom prst="rect">
            <a:avLst/>
          </a:prstGeom>
        </p:spPr>
      </p:pic>
    </p:spTree>
    <p:extLst>
      <p:ext uri="{BB962C8B-B14F-4D97-AF65-F5344CB8AC3E}">
        <p14:creationId xmlns:p14="http://schemas.microsoft.com/office/powerpoint/2010/main" val="4274645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8CA495-AA38-7BAF-3394-770BBC0BF2BD}"/>
              </a:ext>
            </a:extLst>
          </p:cNvPr>
          <p:cNvSpPr>
            <a:spLocks noGrp="1"/>
          </p:cNvSpPr>
          <p:nvPr>
            <p:ph type="ctrTitle"/>
          </p:nvPr>
        </p:nvSpPr>
        <p:spPr>
          <a:xfrm>
            <a:off x="4778188" y="340659"/>
            <a:ext cx="3711388" cy="385482"/>
          </a:xfrm>
        </p:spPr>
        <p:txBody>
          <a:bodyPr>
            <a:noAutofit/>
          </a:bodyPr>
          <a:lstStyle/>
          <a:p>
            <a:r>
              <a:rPr lang="en-GB" sz="2800" b="1" dirty="0">
                <a:effectLst/>
                <a:latin typeface="Times New Roman" panose="02020603050405020304" pitchFamily="18" charset="0"/>
                <a:ea typeface="Arial" panose="020B0604020202020204" pitchFamily="34" charset="0"/>
              </a:rPr>
              <a:t>History of Burberry</a:t>
            </a:r>
            <a:endParaRPr lang="en-US" sz="2800" dirty="0"/>
          </a:p>
        </p:txBody>
      </p:sp>
      <p:sp>
        <p:nvSpPr>
          <p:cNvPr id="4" name="Rectangle 3">
            <a:extLst>
              <a:ext uri="{FF2B5EF4-FFF2-40B4-BE49-F238E27FC236}">
                <a16:creationId xmlns:a16="http://schemas.microsoft.com/office/drawing/2014/main" xmlns="" id="{294A511A-39A5-48D0-0B90-3102ADC12FAC}"/>
              </a:ext>
            </a:extLst>
          </p:cNvPr>
          <p:cNvSpPr/>
          <p:nvPr/>
        </p:nvSpPr>
        <p:spPr>
          <a:xfrm>
            <a:off x="394446" y="905437"/>
            <a:ext cx="3272117" cy="568362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marL="0" marR="0">
              <a:lnSpc>
                <a:spcPct val="150000"/>
              </a:lnSpc>
              <a:spcBef>
                <a:spcPts val="0"/>
              </a:spcBef>
              <a:spcAft>
                <a:spcPts val="0"/>
              </a:spcAft>
            </a:pPr>
            <a:r>
              <a:rPr lang="en-GB" sz="800" dirty="0">
                <a:effectLst/>
                <a:latin typeface="Times New Roman" panose="02020603050405020304" pitchFamily="18" charset="0"/>
                <a:ea typeface="Arial" panose="020B0604020202020204" pitchFamily="34" charset="0"/>
              </a:rPr>
              <a:t>A 21 years old boy filled with dedication and strong </a:t>
            </a:r>
            <a:r>
              <a:rPr lang="en-GB" sz="800" dirty="0" err="1">
                <a:effectLst/>
                <a:latin typeface="Times New Roman" panose="02020603050405020304" pitchFamily="18" charset="0"/>
                <a:ea typeface="Arial" panose="020B0604020202020204" pitchFamily="34" charset="0"/>
              </a:rPr>
              <a:t>vigor</a:t>
            </a:r>
            <a:r>
              <a:rPr lang="en-GB" sz="800" dirty="0">
                <a:effectLst/>
                <a:latin typeface="Times New Roman" panose="02020603050405020304" pitchFamily="18" charset="0"/>
                <a:ea typeface="Arial" panose="020B0604020202020204" pitchFamily="34" charset="0"/>
              </a:rPr>
              <a:t> named Thomas Burberry founded a company under his namesake in 1856. His fame spread like fire around the entire world when he made the first waterproof fabric in the world named ‘gabardine’ in 1879. Gabardine was considered an alternative lightweight to rubber. The armed forces of the UK were also enchanted by the practical qualities of gabardine and Burberry became the sole company to provide the material to them during the World Wars (</a:t>
            </a:r>
            <a:r>
              <a:rPr lang="en-GB" sz="800" dirty="0" err="1">
                <a:effectLst/>
                <a:latin typeface="Times New Roman" panose="02020603050405020304" pitchFamily="18" charset="0"/>
                <a:ea typeface="Arial" panose="020B0604020202020204" pitchFamily="34" charset="0"/>
              </a:rPr>
              <a:t>Theculturetrip</a:t>
            </a:r>
            <a:r>
              <a:rPr lang="en-GB" sz="800" dirty="0">
                <a:effectLst/>
                <a:latin typeface="Times New Roman" panose="02020603050405020304" pitchFamily="18" charset="0"/>
                <a:ea typeface="Arial" panose="020B0604020202020204" pitchFamily="34" charset="0"/>
              </a:rPr>
              <a:t>, 2022).</a:t>
            </a:r>
            <a:endParaRPr lang="en-US" sz="8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800" dirty="0">
                <a:effectLst/>
                <a:latin typeface="Times New Roman" panose="02020603050405020304" pitchFamily="18" charset="0"/>
                <a:ea typeface="Arial" panose="020B0604020202020204" pitchFamily="34" charset="0"/>
              </a:rPr>
              <a:t>In 1891 Burberry opened its first shop in London. From the period between 1900 to 1929 Burberry started to flourish its business model throughout the UK. In 1909, it opened its first store in Paris. In 1913, Burberry shifted its course of business to a large premise in London. The motorbike jacket of Burberry (1918), the green wool ski suit made of gabardine for ladies was also launched in this timespan. The year 1930-50 witnessed the promotional strategy of Burberry as in 1930, it started its advertising campaign, which was photographed by a famous photographer Henry Guttman. The Burberry ski suits were also launched in 1930. The summer campaign of Burberry was launched in Tatler. The advertising campaign for Burberry outerwear was launched in 1938. From 1951-80, the advert for the blueblood coat of the Burberry (1959), the Burberry cotton coat of men known as 'Commander II' (1960). In 1968, the advertising campaign for Burberry outerwear was shot at the Hayward Gallery. From 1981-2000, the menswear and womenswear trench coats (1982-83) were launched. From 1984-86, the coat of the Burberry was decorated with a badge to felicitate the expedition of the “Footsteps of the Scott”, who created history to reach the South Pole by walking 900 miles (</a:t>
            </a:r>
            <a:r>
              <a:rPr lang="en-GB" sz="800" dirty="0" err="1">
                <a:effectLst/>
                <a:latin typeface="Times New Roman" panose="02020603050405020304" pitchFamily="18" charset="0"/>
                <a:ea typeface="Arial" panose="020B0604020202020204" pitchFamily="34" charset="0"/>
              </a:rPr>
              <a:t>Fashiongear</a:t>
            </a:r>
            <a:r>
              <a:rPr lang="en-GB" sz="800" dirty="0">
                <a:effectLst/>
                <a:latin typeface="Times New Roman" panose="02020603050405020304" pitchFamily="18" charset="0"/>
                <a:ea typeface="Arial" panose="020B0604020202020204" pitchFamily="34" charset="0"/>
              </a:rPr>
              <a:t>, 2022).</a:t>
            </a:r>
            <a:endParaRPr lang="en-US" sz="800" dirty="0">
              <a:effectLst/>
              <a:latin typeface="Arial" panose="020B0604020202020204" pitchFamily="34" charset="0"/>
              <a:ea typeface="Arial" panose="020B0604020202020204" pitchFamily="34" charset="0"/>
            </a:endParaRPr>
          </a:p>
        </p:txBody>
      </p:sp>
      <p:sp>
        <p:nvSpPr>
          <p:cNvPr id="5" name="Oval 4">
            <a:extLst>
              <a:ext uri="{FF2B5EF4-FFF2-40B4-BE49-F238E27FC236}">
                <a16:creationId xmlns:a16="http://schemas.microsoft.com/office/drawing/2014/main" xmlns="" id="{3C92671D-0069-5FD3-89F7-146552EEF41E}"/>
              </a:ext>
            </a:extLst>
          </p:cNvPr>
          <p:cNvSpPr/>
          <p:nvPr/>
        </p:nvSpPr>
        <p:spPr>
          <a:xfrm>
            <a:off x="9727688" y="1057836"/>
            <a:ext cx="2447364" cy="5611904"/>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a:lnSpc>
                <a:spcPct val="150000"/>
              </a:lnSpc>
              <a:spcBef>
                <a:spcPts val="0"/>
              </a:spcBef>
              <a:spcAft>
                <a:spcPts val="0"/>
              </a:spcAft>
            </a:pPr>
            <a:r>
              <a:rPr lang="en-GB" sz="900" dirty="0">
                <a:effectLst/>
                <a:latin typeface="Times New Roman" panose="02020603050405020304" pitchFamily="18" charset="0"/>
                <a:ea typeface="Arial" panose="020B0604020202020204" pitchFamily="34" charset="0"/>
              </a:rPr>
              <a:t>In 1990, HRH granted a Royal Warrant to Burberry by outfitting the Prince of Wales. In 1999, the name of Burberrys was changed to Burberry. In 2002, Burberry was listed on the London Stock Exchange. In 2004, it launched its transactional website for the customers of the USA. In 2011, it expanded the e-commerce website to serve 44 countries in thirteen languages. In 2016, Burberry offered collections to buy online. In 2018, it introduced the Burberry Rainbow check to support LGBTQIA+ communities. In 2019, it redesigned the packaging of the papers from coffee cups that were recycled (</a:t>
            </a:r>
            <a:r>
              <a:rPr lang="en-GB" sz="900" dirty="0" err="1">
                <a:effectLst/>
                <a:latin typeface="Times New Roman" panose="02020603050405020304" pitchFamily="18" charset="0"/>
                <a:ea typeface="Arial" panose="020B0604020202020204" pitchFamily="34" charset="0"/>
              </a:rPr>
              <a:t>burberry</a:t>
            </a:r>
            <a:r>
              <a:rPr lang="en-GB" sz="900" dirty="0">
                <a:effectLst/>
                <a:latin typeface="Times New Roman" panose="02020603050405020304" pitchFamily="18" charset="0"/>
                <a:ea typeface="Arial" panose="020B0604020202020204" pitchFamily="34" charset="0"/>
              </a:rPr>
              <a:t> Corporate Website, 2022). </a:t>
            </a:r>
            <a:endParaRPr lang="en-US" sz="900" dirty="0">
              <a:effectLst/>
              <a:latin typeface="Arial" panose="020B0604020202020204" pitchFamily="34" charset="0"/>
              <a:ea typeface="Arial" panose="020B0604020202020204" pitchFamily="34" charset="0"/>
            </a:endParaRPr>
          </a:p>
        </p:txBody>
      </p:sp>
      <p:pic>
        <p:nvPicPr>
          <p:cNvPr id="6" name="Picture 5">
            <a:extLst>
              <a:ext uri="{FF2B5EF4-FFF2-40B4-BE49-F238E27FC236}">
                <a16:creationId xmlns:a16="http://schemas.microsoft.com/office/drawing/2014/main" xmlns="" id="{CD3D4ACA-F879-C7AC-8748-F7C423B871C3}"/>
              </a:ext>
            </a:extLst>
          </p:cNvPr>
          <p:cNvPicPr>
            <a:picLocks noChangeAspect="1"/>
          </p:cNvPicPr>
          <p:nvPr/>
        </p:nvPicPr>
        <p:blipFill>
          <a:blip r:embed="rId2"/>
          <a:stretch>
            <a:fillRect/>
          </a:stretch>
        </p:blipFill>
        <p:spPr>
          <a:xfrm>
            <a:off x="3757192" y="905436"/>
            <a:ext cx="3420264" cy="5611905"/>
          </a:xfrm>
          <a:prstGeom prst="rect">
            <a:avLst/>
          </a:prstGeom>
        </p:spPr>
      </p:pic>
      <p:pic>
        <p:nvPicPr>
          <p:cNvPr id="7" name="Picture 6">
            <a:extLst>
              <a:ext uri="{FF2B5EF4-FFF2-40B4-BE49-F238E27FC236}">
                <a16:creationId xmlns:a16="http://schemas.microsoft.com/office/drawing/2014/main" xmlns="" id="{B0DDCBC7-61AF-10B4-67E8-1576994CFE22}"/>
              </a:ext>
            </a:extLst>
          </p:cNvPr>
          <p:cNvPicPr>
            <a:picLocks noChangeAspect="1"/>
          </p:cNvPicPr>
          <p:nvPr/>
        </p:nvPicPr>
        <p:blipFill>
          <a:blip r:embed="rId3"/>
          <a:stretch>
            <a:fillRect/>
          </a:stretch>
        </p:blipFill>
        <p:spPr>
          <a:xfrm>
            <a:off x="7268085" y="977152"/>
            <a:ext cx="2368974" cy="5611905"/>
          </a:xfrm>
          <a:prstGeom prst="rect">
            <a:avLst/>
          </a:prstGeom>
        </p:spPr>
      </p:pic>
    </p:spTree>
    <p:extLst>
      <p:ext uri="{BB962C8B-B14F-4D97-AF65-F5344CB8AC3E}">
        <p14:creationId xmlns:p14="http://schemas.microsoft.com/office/powerpoint/2010/main" val="2133615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079CD4-5816-E6EA-9FDC-83D1111192A5}"/>
              </a:ext>
            </a:extLst>
          </p:cNvPr>
          <p:cNvSpPr>
            <a:spLocks noGrp="1"/>
          </p:cNvSpPr>
          <p:nvPr>
            <p:ph type="title"/>
          </p:nvPr>
        </p:nvSpPr>
        <p:spPr>
          <a:xfrm>
            <a:off x="4096871" y="277906"/>
            <a:ext cx="3823638" cy="762000"/>
          </a:xfrm>
        </p:spPr>
        <p:txBody>
          <a:bodyPr>
            <a:normAutofit/>
          </a:bodyPr>
          <a:lstStyle/>
          <a:p>
            <a:r>
              <a:rPr lang="en-GB" sz="2800" b="1" dirty="0">
                <a:effectLst/>
                <a:latin typeface="Times New Roman" panose="02020603050405020304" pitchFamily="18" charset="0"/>
                <a:ea typeface="Arial" panose="020B0604020202020204" pitchFamily="34" charset="0"/>
              </a:rPr>
              <a:t>The Logo of Burberry</a:t>
            </a:r>
            <a:endParaRPr lang="en-US" sz="2800" dirty="0"/>
          </a:p>
        </p:txBody>
      </p:sp>
      <p:sp>
        <p:nvSpPr>
          <p:cNvPr id="4" name="Rectangle: Rounded Corners 3">
            <a:extLst>
              <a:ext uri="{FF2B5EF4-FFF2-40B4-BE49-F238E27FC236}">
                <a16:creationId xmlns:a16="http://schemas.microsoft.com/office/drawing/2014/main" xmlns="" id="{086B6937-DF5C-C143-A821-54DD646EACE3}"/>
              </a:ext>
            </a:extLst>
          </p:cNvPr>
          <p:cNvSpPr/>
          <p:nvPr/>
        </p:nvSpPr>
        <p:spPr>
          <a:xfrm>
            <a:off x="251013" y="461970"/>
            <a:ext cx="2760939" cy="5522259"/>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a:lnSpc>
                <a:spcPct val="150000"/>
              </a:lnSpc>
              <a:spcBef>
                <a:spcPts val="0"/>
              </a:spcBef>
              <a:spcAft>
                <a:spcPts val="0"/>
              </a:spcAft>
            </a:pPr>
            <a:r>
              <a:rPr lang="en-GB" sz="1200" dirty="0">
                <a:effectLst/>
                <a:latin typeface="Times New Roman" panose="02020603050405020304" pitchFamily="18" charset="0"/>
                <a:ea typeface="Arial" panose="020B0604020202020204" pitchFamily="34" charset="0"/>
              </a:rPr>
              <a:t>The evolution of the logos of Burberry undergoes many stages. </a:t>
            </a:r>
            <a:endParaRPr lang="en-US" sz="12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200" b="1" dirty="0">
                <a:effectLst/>
                <a:latin typeface="Times New Roman" panose="02020603050405020304" pitchFamily="18" charset="0"/>
                <a:ea typeface="Arial" panose="020B0604020202020204" pitchFamily="34" charset="0"/>
              </a:rPr>
              <a:t>1901-1968-</a:t>
            </a:r>
            <a:endParaRPr lang="en-US" sz="12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200" dirty="0">
                <a:effectLst/>
                <a:latin typeface="Times New Roman" panose="02020603050405020304" pitchFamily="18" charset="0"/>
                <a:ea typeface="Arial" panose="020B0604020202020204" pitchFamily="34" charset="0"/>
              </a:rPr>
              <a:t>The first logo was designed in 1901 which had a reddish emblem that portrayed a dominant rider of a horse holding a pike that waved a flag and a shield with the alphabet “B” embedded in it and took over the whole space. It continued till 1968 (1000logos, 2022).</a:t>
            </a:r>
            <a:endParaRPr lang="en-US" sz="12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200" b="1" dirty="0">
                <a:effectLst/>
                <a:latin typeface="Times New Roman" panose="02020603050405020304" pitchFamily="18" charset="0"/>
                <a:ea typeface="Arial" panose="020B0604020202020204" pitchFamily="34" charset="0"/>
              </a:rPr>
              <a:t>1968-1999-</a:t>
            </a:r>
            <a:endParaRPr lang="en-US" sz="12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200" dirty="0">
                <a:effectLst/>
                <a:latin typeface="Times New Roman" panose="02020603050405020304" pitchFamily="18" charset="0"/>
                <a:ea typeface="Arial" panose="020B0604020202020204" pitchFamily="34" charset="0"/>
              </a:rPr>
              <a:t>After that, the emblem became small, with a solid black shadow without any details and letters. The inscription of Burberry was put down in serif font and rendered in the title with the slogan “Of London” in uppercase. It continued till 1999 (1000logos, 2022). </a:t>
            </a:r>
            <a:endParaRPr lang="en-US" sz="1200" dirty="0">
              <a:effectLst/>
              <a:latin typeface="Arial" panose="020B0604020202020204" pitchFamily="34" charset="0"/>
              <a:ea typeface="Arial" panose="020B0604020202020204" pitchFamily="34" charset="0"/>
            </a:endParaRPr>
          </a:p>
        </p:txBody>
      </p:sp>
      <p:sp>
        <p:nvSpPr>
          <p:cNvPr id="5" name="Rectangle: Top Corners One Rounded and One Snipped 4">
            <a:extLst>
              <a:ext uri="{FF2B5EF4-FFF2-40B4-BE49-F238E27FC236}">
                <a16:creationId xmlns:a16="http://schemas.microsoft.com/office/drawing/2014/main" xmlns="" id="{251F38B3-A9E9-40BE-83FA-FA6A448B0AF8}"/>
              </a:ext>
            </a:extLst>
          </p:cNvPr>
          <p:cNvSpPr/>
          <p:nvPr/>
        </p:nvSpPr>
        <p:spPr>
          <a:xfrm>
            <a:off x="7714129" y="1467968"/>
            <a:ext cx="4545106" cy="5224184"/>
          </a:xfrm>
          <a:prstGeom prst="snip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a:lnSpc>
                <a:spcPct val="150000"/>
              </a:lnSpc>
              <a:spcBef>
                <a:spcPts val="0"/>
              </a:spcBef>
              <a:spcAft>
                <a:spcPts val="0"/>
              </a:spcAft>
            </a:pPr>
            <a:r>
              <a:rPr lang="en-GB" sz="1200" b="1" dirty="0">
                <a:effectLst/>
                <a:latin typeface="Times New Roman" panose="02020603050405020304" pitchFamily="18" charset="0"/>
                <a:ea typeface="Arial" panose="020B0604020202020204" pitchFamily="34" charset="0"/>
              </a:rPr>
              <a:t>1999-2018- </a:t>
            </a:r>
            <a:endParaRPr lang="en-US" sz="12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200" dirty="0">
                <a:effectLst/>
                <a:latin typeface="Times New Roman" panose="02020603050405020304" pitchFamily="18" charset="0"/>
                <a:ea typeface="Arial" panose="020B0604020202020204" pitchFamily="34" charset="0"/>
              </a:rPr>
              <a:t>Next, the inscription becomes smaller and the emblem becomes larger, the wordmark now looks more like the fonts of the Bodoni family with sophisticated lines and a delicate touch of serifs. The slogan in the letters uppercase becomes only “London” but in smaller size and thinner lines (1000logos, 2022).</a:t>
            </a:r>
            <a:endParaRPr lang="en-US" sz="12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200" b="1" dirty="0">
                <a:effectLst/>
                <a:latin typeface="Times New Roman" panose="02020603050405020304" pitchFamily="18" charset="0"/>
                <a:ea typeface="Arial" panose="020B0604020202020204" pitchFamily="34" charset="0"/>
              </a:rPr>
              <a:t>2018- present-</a:t>
            </a:r>
            <a:endParaRPr lang="en-US" sz="1200" dirty="0">
              <a:effectLst/>
              <a:latin typeface="Arial" panose="020B0604020202020204" pitchFamily="34" charset="0"/>
              <a:ea typeface="Arial" panose="020B0604020202020204" pitchFamily="34" charset="0"/>
            </a:endParaRPr>
          </a:p>
          <a:p>
            <a:pPr>
              <a:lnSpc>
                <a:spcPct val="150000"/>
              </a:lnSpc>
            </a:pPr>
            <a:r>
              <a:rPr lang="en-GB" sz="1200" dirty="0">
                <a:effectLst/>
                <a:latin typeface="Times New Roman" panose="02020603050405020304" pitchFamily="18" charset="0"/>
                <a:ea typeface="Arial" panose="020B0604020202020204" pitchFamily="34" charset="0"/>
              </a:rPr>
              <a:t>The new logo portrays the new developmental era of Burberry. It signifies a modern approach to emphasizing and designing the characters in the world of fashion. The inscription sometimes is added with the slogan “England London” and the “equestrian knight” is omitted but remains in the packaging and tags of the brand (1000logos, 2022).</a:t>
            </a:r>
            <a:endParaRPr lang="en-US" sz="1200" dirty="0"/>
          </a:p>
        </p:txBody>
      </p:sp>
      <p:pic>
        <p:nvPicPr>
          <p:cNvPr id="6" name="Picture 5">
            <a:extLst>
              <a:ext uri="{FF2B5EF4-FFF2-40B4-BE49-F238E27FC236}">
                <a16:creationId xmlns:a16="http://schemas.microsoft.com/office/drawing/2014/main" xmlns="" id="{CC66A9C1-2D6D-E870-8E6A-2D4DFC1A5FC2}"/>
              </a:ext>
            </a:extLst>
          </p:cNvPr>
          <p:cNvPicPr>
            <a:picLocks noChangeAspect="1"/>
          </p:cNvPicPr>
          <p:nvPr/>
        </p:nvPicPr>
        <p:blipFill>
          <a:blip r:embed="rId2"/>
          <a:stretch>
            <a:fillRect/>
          </a:stretch>
        </p:blipFill>
        <p:spPr>
          <a:xfrm>
            <a:off x="3209175" y="1286310"/>
            <a:ext cx="4307732" cy="3331689"/>
          </a:xfrm>
          <a:prstGeom prst="rect">
            <a:avLst/>
          </a:prstGeom>
        </p:spPr>
      </p:pic>
      <p:pic>
        <p:nvPicPr>
          <p:cNvPr id="7" name="Picture 6">
            <a:extLst>
              <a:ext uri="{FF2B5EF4-FFF2-40B4-BE49-F238E27FC236}">
                <a16:creationId xmlns:a16="http://schemas.microsoft.com/office/drawing/2014/main" xmlns="" id="{A561AE77-3A05-1AEB-9FCA-AC88F854CB1E}"/>
              </a:ext>
            </a:extLst>
          </p:cNvPr>
          <p:cNvPicPr>
            <a:picLocks noChangeAspect="1"/>
          </p:cNvPicPr>
          <p:nvPr/>
        </p:nvPicPr>
        <p:blipFill>
          <a:blip r:embed="rId3"/>
          <a:stretch>
            <a:fillRect/>
          </a:stretch>
        </p:blipFill>
        <p:spPr>
          <a:xfrm>
            <a:off x="3209174" y="4443062"/>
            <a:ext cx="4374968" cy="2380789"/>
          </a:xfrm>
          <a:prstGeom prst="rect">
            <a:avLst/>
          </a:prstGeom>
        </p:spPr>
      </p:pic>
    </p:spTree>
    <p:extLst>
      <p:ext uri="{BB962C8B-B14F-4D97-AF65-F5344CB8AC3E}">
        <p14:creationId xmlns:p14="http://schemas.microsoft.com/office/powerpoint/2010/main" val="1391734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CA3659-3666-7750-FBEC-AA4D233DA049}"/>
              </a:ext>
            </a:extLst>
          </p:cNvPr>
          <p:cNvSpPr>
            <a:spLocks noGrp="1"/>
          </p:cNvSpPr>
          <p:nvPr>
            <p:ph type="ctrTitle"/>
          </p:nvPr>
        </p:nvSpPr>
        <p:spPr>
          <a:xfrm>
            <a:off x="2707341" y="322729"/>
            <a:ext cx="7243482" cy="475129"/>
          </a:xfrm>
        </p:spPr>
        <p:txBody>
          <a:bodyPr>
            <a:normAutofit/>
          </a:bodyPr>
          <a:lstStyle/>
          <a:p>
            <a:r>
              <a:rPr lang="en-GB" sz="2400" b="1" dirty="0">
                <a:effectLst/>
                <a:latin typeface="Times New Roman" panose="02020603050405020304" pitchFamily="18" charset="0"/>
                <a:ea typeface="Arial" panose="020B0604020202020204" pitchFamily="34" charset="0"/>
              </a:rPr>
              <a:t>Mission, Vision, and objectives of Burberry</a:t>
            </a:r>
            <a:endParaRPr lang="en-US" sz="2400" dirty="0"/>
          </a:p>
        </p:txBody>
      </p:sp>
      <p:sp>
        <p:nvSpPr>
          <p:cNvPr id="4" name="Rectangle: Rounded Corners 3">
            <a:extLst>
              <a:ext uri="{FF2B5EF4-FFF2-40B4-BE49-F238E27FC236}">
                <a16:creationId xmlns:a16="http://schemas.microsoft.com/office/drawing/2014/main" xmlns="" id="{67B69F24-AC96-998B-81DE-8A09435D1DB3}"/>
              </a:ext>
            </a:extLst>
          </p:cNvPr>
          <p:cNvSpPr/>
          <p:nvPr/>
        </p:nvSpPr>
        <p:spPr>
          <a:xfrm>
            <a:off x="3621741" y="1353671"/>
            <a:ext cx="5764306" cy="5181600"/>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According to</a:t>
            </a:r>
            <a:r>
              <a:rPr lang="en-GB" sz="1100" b="1" dirty="0">
                <a:effectLst/>
                <a:latin typeface="Times New Roman" panose="02020603050405020304" pitchFamily="18" charset="0"/>
                <a:ea typeface="Arial" panose="020B0604020202020204" pitchFamily="34" charset="0"/>
              </a:rPr>
              <a:t> </a:t>
            </a:r>
            <a:r>
              <a:rPr lang="en-GB" sz="1100" dirty="0" err="1">
                <a:solidFill>
                  <a:srgbClr val="222222"/>
                </a:solidFill>
                <a:effectLst/>
                <a:latin typeface="Times New Roman" panose="02020603050405020304" pitchFamily="18" charset="0"/>
                <a:ea typeface="Arial" panose="020B0604020202020204" pitchFamily="34" charset="0"/>
              </a:rPr>
              <a:t>Lalaounis</a:t>
            </a:r>
            <a:r>
              <a:rPr lang="en-GB" sz="1100" dirty="0">
                <a:solidFill>
                  <a:srgbClr val="222222"/>
                </a:solidFill>
                <a:effectLst/>
                <a:latin typeface="Times New Roman" panose="02020603050405020304" pitchFamily="18" charset="0"/>
                <a:ea typeface="Arial" panose="020B0604020202020204" pitchFamily="34" charset="0"/>
              </a:rPr>
              <a:t>, (2020), the mission, vision, and objectives are the three core values that help Burberry to shape the business in an upward way and flourish it.</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dirty="0">
                <a:solidFill>
                  <a:srgbClr val="222222"/>
                </a:solidFill>
                <a:effectLst/>
                <a:latin typeface="Times New Roman" panose="02020603050405020304" pitchFamily="18" charset="0"/>
                <a:ea typeface="Arial" panose="020B0604020202020204" pitchFamily="34" charset="0"/>
              </a:rPr>
              <a:t> </a:t>
            </a:r>
            <a:r>
              <a:rPr lang="en-GB" sz="1100" b="1" dirty="0">
                <a:effectLst/>
                <a:latin typeface="Times New Roman" panose="02020603050405020304" pitchFamily="18" charset="0"/>
                <a:ea typeface="Arial" panose="020B0604020202020204" pitchFamily="34" charset="0"/>
              </a:rPr>
              <a:t>The mission of Burberry-</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The aspects related to the mission of Burberry juxtapose a few components-</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b="1" dirty="0">
                <a:effectLst/>
                <a:latin typeface="Times New Roman" panose="02020603050405020304" pitchFamily="18" charset="0"/>
                <a:ea typeface="Arial" panose="020B0604020202020204" pitchFamily="34" charset="0"/>
              </a:rPr>
              <a:t>The satisfaction of the customer-</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The main mission of Burberry is to satisfy its customers. Burberry targets the customer groups, identifies their choices, and serves their needs (Essay48, 2022).</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b="1" dirty="0">
                <a:effectLst/>
                <a:latin typeface="Times New Roman" panose="02020603050405020304" pitchFamily="18" charset="0"/>
                <a:ea typeface="Arial" panose="020B0604020202020204" pitchFamily="34" charset="0"/>
              </a:rPr>
              <a:t>Clear and realistic-</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While drafting the mission statement Burberry uses lucid language which helps every stakeholder to cope with the values of the mission and the realistic approach helps it to gain their trust (Essay48, 2022).</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b="1" dirty="0">
                <a:effectLst/>
                <a:latin typeface="Times New Roman" panose="02020603050405020304" pitchFamily="18" charset="0"/>
                <a:ea typeface="Arial" panose="020B0604020202020204" pitchFamily="34" charset="0"/>
              </a:rPr>
              <a:t>Inspirational and motivational-</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Burberry always inspires its employees and motivates them to give their optimal best while performing any task. It also develops the progress in the individuals for squeezing out the betterments not only for the company but also for their own sake (Essay48, 2022).</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b="1" dirty="0">
                <a:effectLst/>
                <a:latin typeface="Times New Roman" panose="02020603050405020304" pitchFamily="18" charset="0"/>
                <a:ea typeface="Arial" panose="020B0604020202020204" pitchFamily="34" charset="0"/>
              </a:rPr>
              <a:t>Sharp and specific-</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The missional aspect of Burberry is brief and precise that can be understood well by the customers and communicates well with the stakeholders (Essay48, 2022).</a:t>
            </a:r>
            <a:endParaRPr lang="en-US" sz="1100"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xmlns="" id="{286B098E-1900-E501-B035-52526C9281D7}"/>
              </a:ext>
            </a:extLst>
          </p:cNvPr>
          <p:cNvPicPr>
            <a:picLocks noChangeAspect="1"/>
          </p:cNvPicPr>
          <p:nvPr/>
        </p:nvPicPr>
        <p:blipFill>
          <a:blip r:embed="rId2"/>
          <a:stretch>
            <a:fillRect/>
          </a:stretch>
        </p:blipFill>
        <p:spPr>
          <a:xfrm>
            <a:off x="116541" y="1353671"/>
            <a:ext cx="3415553" cy="4939553"/>
          </a:xfrm>
          <a:prstGeom prst="rect">
            <a:avLst/>
          </a:prstGeom>
        </p:spPr>
      </p:pic>
      <p:pic>
        <p:nvPicPr>
          <p:cNvPr id="6" name="Picture 5">
            <a:extLst>
              <a:ext uri="{FF2B5EF4-FFF2-40B4-BE49-F238E27FC236}">
                <a16:creationId xmlns:a16="http://schemas.microsoft.com/office/drawing/2014/main" xmlns="" id="{F67BDD70-2952-D079-29F4-3857CE79210F}"/>
              </a:ext>
            </a:extLst>
          </p:cNvPr>
          <p:cNvPicPr>
            <a:picLocks noChangeAspect="1"/>
          </p:cNvPicPr>
          <p:nvPr/>
        </p:nvPicPr>
        <p:blipFill>
          <a:blip r:embed="rId3"/>
          <a:stretch>
            <a:fillRect/>
          </a:stretch>
        </p:blipFill>
        <p:spPr>
          <a:xfrm>
            <a:off x="9475694" y="1658470"/>
            <a:ext cx="2599766" cy="4769225"/>
          </a:xfrm>
          <a:prstGeom prst="rect">
            <a:avLst/>
          </a:prstGeom>
        </p:spPr>
      </p:pic>
    </p:spTree>
    <p:extLst>
      <p:ext uri="{BB962C8B-B14F-4D97-AF65-F5344CB8AC3E}">
        <p14:creationId xmlns:p14="http://schemas.microsoft.com/office/powerpoint/2010/main" val="670800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47848A-AFC5-99F8-4B84-FFC5906571AA}"/>
              </a:ext>
            </a:extLst>
          </p:cNvPr>
          <p:cNvSpPr>
            <a:spLocks noGrp="1"/>
          </p:cNvSpPr>
          <p:nvPr>
            <p:ph type="ctrTitle"/>
          </p:nvPr>
        </p:nvSpPr>
        <p:spPr>
          <a:xfrm>
            <a:off x="3370728" y="349625"/>
            <a:ext cx="6015319" cy="394446"/>
          </a:xfrm>
        </p:spPr>
        <p:txBody>
          <a:bodyPr>
            <a:normAutofit fontScale="90000"/>
          </a:bodyPr>
          <a:lstStyle/>
          <a:p>
            <a:r>
              <a:rPr lang="en-GB" sz="2400" b="1" dirty="0">
                <a:effectLst/>
                <a:latin typeface="Times New Roman" panose="02020603050405020304" pitchFamily="18" charset="0"/>
                <a:ea typeface="Arial" panose="020B0604020202020204" pitchFamily="34" charset="0"/>
              </a:rPr>
              <a:t>Mission, Vision, and objectives of Burberry</a:t>
            </a:r>
            <a:endParaRPr lang="en-US" sz="2400" dirty="0"/>
          </a:p>
        </p:txBody>
      </p:sp>
      <p:sp>
        <p:nvSpPr>
          <p:cNvPr id="4" name="Rectangle: Diagonal Corners Rounded 3">
            <a:extLst>
              <a:ext uri="{FF2B5EF4-FFF2-40B4-BE49-F238E27FC236}">
                <a16:creationId xmlns:a16="http://schemas.microsoft.com/office/drawing/2014/main" xmlns="" id="{EF8E9AE7-B097-54AE-111D-BB5390499F70}"/>
              </a:ext>
            </a:extLst>
          </p:cNvPr>
          <p:cNvSpPr/>
          <p:nvPr/>
        </p:nvSpPr>
        <p:spPr>
          <a:xfrm>
            <a:off x="452717" y="1102658"/>
            <a:ext cx="6494930" cy="3039035"/>
          </a:xfrm>
          <a:prstGeom prst="round2DiagRect">
            <a:avLst/>
          </a:prstGeom>
        </p:spPr>
        <p:style>
          <a:lnRef idx="0">
            <a:schemeClr val="dk1"/>
          </a:lnRef>
          <a:fillRef idx="3">
            <a:schemeClr val="dk1"/>
          </a:fillRef>
          <a:effectRef idx="3">
            <a:schemeClr val="dk1"/>
          </a:effectRef>
          <a:fontRef idx="minor">
            <a:schemeClr val="lt1"/>
          </a:fontRef>
        </p:style>
        <p:txBody>
          <a:bodyPr rtlCol="0" anchor="ctr"/>
          <a:lstStyle/>
          <a:p>
            <a:pPr marL="0" marR="0">
              <a:lnSpc>
                <a:spcPct val="150000"/>
              </a:lnSpc>
              <a:spcBef>
                <a:spcPts val="0"/>
              </a:spcBef>
              <a:spcAft>
                <a:spcPts val="0"/>
              </a:spcAft>
            </a:pPr>
            <a:r>
              <a:rPr lang="en-GB" sz="1100" b="1" dirty="0">
                <a:effectLst/>
                <a:latin typeface="Times New Roman" panose="02020603050405020304" pitchFamily="18" charset="0"/>
                <a:ea typeface="Arial" panose="020B0604020202020204" pitchFamily="34" charset="0"/>
              </a:rPr>
              <a:t>The vision of Burberry-</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b="1" dirty="0">
                <a:effectLst/>
                <a:latin typeface="Times New Roman" panose="02020603050405020304" pitchFamily="18" charset="0"/>
                <a:ea typeface="Arial" panose="020B0604020202020204" pitchFamily="34" charset="0"/>
              </a:rPr>
              <a:t>Concise-</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The vision of Burberry is to create a sensation by delivering limited statements. The brief statements are the essence of communicating the business more efficiently and help the stakeholders to make out the visions, business strategy, and philosophy of the brand more clearly (Essay48, 2022).</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b="1" dirty="0">
                <a:effectLst/>
                <a:latin typeface="Times New Roman" panose="02020603050405020304" pitchFamily="18" charset="0"/>
                <a:ea typeface="Arial" panose="020B0604020202020204" pitchFamily="34" charset="0"/>
              </a:rPr>
              <a:t>Encompassing description-</a:t>
            </a:r>
            <a:endParaRPr lang="en-US" sz="11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The statement related to the vision of Burberry can be brief but holistic in general view. The vision of Burberry is to identify and improve the core values of the company and achieve future goals in a sustainable way (Essay48, 2022).</a:t>
            </a:r>
            <a:endParaRPr lang="en-US" sz="1100" dirty="0">
              <a:effectLst/>
              <a:latin typeface="Arial" panose="020B0604020202020204" pitchFamily="34" charset="0"/>
              <a:ea typeface="Arial" panose="020B0604020202020204" pitchFamily="34" charset="0"/>
            </a:endParaRPr>
          </a:p>
        </p:txBody>
      </p:sp>
      <p:sp>
        <p:nvSpPr>
          <p:cNvPr id="5" name="Rectangle 4">
            <a:extLst>
              <a:ext uri="{FF2B5EF4-FFF2-40B4-BE49-F238E27FC236}">
                <a16:creationId xmlns:a16="http://schemas.microsoft.com/office/drawing/2014/main" xmlns="" id="{8A016E11-9E5E-F205-9F1B-89E8646DA1AE}"/>
              </a:ext>
            </a:extLst>
          </p:cNvPr>
          <p:cNvSpPr/>
          <p:nvPr/>
        </p:nvSpPr>
        <p:spPr>
          <a:xfrm>
            <a:off x="7144871" y="3541059"/>
            <a:ext cx="4921624" cy="3316941"/>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marL="0" marR="0">
              <a:lnSpc>
                <a:spcPct val="150000"/>
              </a:lnSpc>
              <a:spcBef>
                <a:spcPts val="0"/>
              </a:spcBef>
              <a:spcAft>
                <a:spcPts val="0"/>
              </a:spcAft>
            </a:pPr>
            <a:r>
              <a:rPr lang="en-GB" sz="1000" b="1" dirty="0">
                <a:effectLst/>
                <a:latin typeface="Times New Roman" panose="02020603050405020304" pitchFamily="18" charset="0"/>
                <a:ea typeface="Arial" panose="020B0604020202020204" pitchFamily="34" charset="0"/>
              </a:rPr>
              <a:t>Objectives of Burberry-</a:t>
            </a:r>
            <a:endParaRPr lang="en-US" sz="10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000" b="1" dirty="0">
                <a:effectLst/>
                <a:latin typeface="Times New Roman" panose="02020603050405020304" pitchFamily="18" charset="0"/>
                <a:ea typeface="Arial" panose="020B0604020202020204" pitchFamily="34" charset="0"/>
              </a:rPr>
              <a:t>Attainable-</a:t>
            </a:r>
            <a:endParaRPr lang="en-US" sz="10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000" dirty="0">
                <a:effectLst/>
                <a:latin typeface="Times New Roman" panose="02020603050405020304" pitchFamily="18" charset="0"/>
                <a:ea typeface="Arial" panose="020B0604020202020204" pitchFamily="34" charset="0"/>
              </a:rPr>
              <a:t>The objective notions of Burberry are attainable because it believes that the primary goal must be achieved by pushing the employees from their comfort zone and influencing them to be the best (Essay48, 2022).</a:t>
            </a:r>
            <a:endParaRPr lang="en-US" sz="10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000" b="1" dirty="0">
                <a:effectLst/>
                <a:latin typeface="Times New Roman" panose="02020603050405020304" pitchFamily="18" charset="0"/>
                <a:ea typeface="Arial" panose="020B0604020202020204" pitchFamily="34" charset="0"/>
              </a:rPr>
              <a:t>Realistic-</a:t>
            </a:r>
            <a:endParaRPr lang="en-US" sz="10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000" dirty="0">
                <a:effectLst/>
                <a:latin typeface="Times New Roman" panose="02020603050405020304" pitchFamily="18" charset="0"/>
                <a:ea typeface="Arial" panose="020B0604020202020204" pitchFamily="34" charset="0"/>
              </a:rPr>
              <a:t>Burberry sets objectives by making out the resources of the organization and the constraints to achieve the zenith of achievements within a stipulated time (Essay48, 2022).</a:t>
            </a:r>
            <a:endParaRPr lang="en-US" sz="10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000" b="1" dirty="0">
                <a:effectLst/>
                <a:latin typeface="Times New Roman" panose="02020603050405020304" pitchFamily="18" charset="0"/>
                <a:ea typeface="Arial" panose="020B0604020202020204" pitchFamily="34" charset="0"/>
              </a:rPr>
              <a:t>Specific-</a:t>
            </a:r>
            <a:endParaRPr lang="en-US" sz="10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000" dirty="0">
                <a:effectLst/>
                <a:latin typeface="Times New Roman" panose="02020603050405020304" pitchFamily="18" charset="0"/>
                <a:ea typeface="Arial" panose="020B0604020202020204" pitchFamily="34" charset="0"/>
              </a:rPr>
              <a:t>The objectives of Burberry are transparent and specific. For that reason, the managers and the employees know the specific objectives of the company and develop their skills and training to achieve them (Essay48, 2022). </a:t>
            </a:r>
            <a:endParaRPr lang="en-US" sz="1000" dirty="0">
              <a:effectLst/>
              <a:latin typeface="Arial" panose="020B0604020202020204" pitchFamily="34" charset="0"/>
              <a:ea typeface="Arial" panose="020B0604020202020204" pitchFamily="34" charset="0"/>
            </a:endParaRPr>
          </a:p>
        </p:txBody>
      </p:sp>
      <p:pic>
        <p:nvPicPr>
          <p:cNvPr id="6" name="Picture 5">
            <a:extLst>
              <a:ext uri="{FF2B5EF4-FFF2-40B4-BE49-F238E27FC236}">
                <a16:creationId xmlns:a16="http://schemas.microsoft.com/office/drawing/2014/main" xmlns="" id="{DB8E1AA0-C038-3F63-0F8B-E31FB4E6E533}"/>
              </a:ext>
            </a:extLst>
          </p:cNvPr>
          <p:cNvPicPr>
            <a:picLocks noChangeAspect="1"/>
          </p:cNvPicPr>
          <p:nvPr/>
        </p:nvPicPr>
        <p:blipFill>
          <a:blip r:embed="rId2"/>
          <a:stretch>
            <a:fillRect/>
          </a:stretch>
        </p:blipFill>
        <p:spPr>
          <a:xfrm>
            <a:off x="7144871" y="990600"/>
            <a:ext cx="4956054" cy="2522415"/>
          </a:xfrm>
          <a:prstGeom prst="rect">
            <a:avLst/>
          </a:prstGeom>
        </p:spPr>
      </p:pic>
      <p:pic>
        <p:nvPicPr>
          <p:cNvPr id="7" name="Picture 6">
            <a:extLst>
              <a:ext uri="{FF2B5EF4-FFF2-40B4-BE49-F238E27FC236}">
                <a16:creationId xmlns:a16="http://schemas.microsoft.com/office/drawing/2014/main" xmlns="" id="{B2B29B08-6F3A-70A9-B781-9A06BEBFC334}"/>
              </a:ext>
            </a:extLst>
          </p:cNvPr>
          <p:cNvPicPr>
            <a:picLocks noChangeAspect="1"/>
          </p:cNvPicPr>
          <p:nvPr/>
        </p:nvPicPr>
        <p:blipFill>
          <a:blip r:embed="rId3"/>
          <a:stretch>
            <a:fillRect/>
          </a:stretch>
        </p:blipFill>
        <p:spPr>
          <a:xfrm>
            <a:off x="233081" y="4240306"/>
            <a:ext cx="6911790" cy="2522414"/>
          </a:xfrm>
          <a:prstGeom prst="rect">
            <a:avLst/>
          </a:prstGeom>
        </p:spPr>
      </p:pic>
    </p:spTree>
    <p:extLst>
      <p:ext uri="{BB962C8B-B14F-4D97-AF65-F5344CB8AC3E}">
        <p14:creationId xmlns:p14="http://schemas.microsoft.com/office/powerpoint/2010/main" val="1076746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81F15A-A9C0-52C6-60EC-95BB0B096534}"/>
              </a:ext>
            </a:extLst>
          </p:cNvPr>
          <p:cNvSpPr>
            <a:spLocks noGrp="1"/>
          </p:cNvSpPr>
          <p:nvPr>
            <p:ph type="ctrTitle"/>
          </p:nvPr>
        </p:nvSpPr>
        <p:spPr>
          <a:xfrm>
            <a:off x="3630705" y="394447"/>
            <a:ext cx="5190565" cy="403412"/>
          </a:xfrm>
        </p:spPr>
        <p:txBody>
          <a:bodyPr>
            <a:noAutofit/>
          </a:bodyPr>
          <a:lstStyle/>
          <a:p>
            <a:r>
              <a:rPr lang="en-GB" sz="2800" b="1" dirty="0">
                <a:effectLst/>
                <a:latin typeface="Times New Roman" panose="02020603050405020304" pitchFamily="18" charset="0"/>
                <a:ea typeface="Arial" panose="020B0604020202020204" pitchFamily="34" charset="0"/>
              </a:rPr>
              <a:t>The Products of Burberry</a:t>
            </a:r>
            <a:endParaRPr lang="en-US" sz="2800" dirty="0"/>
          </a:p>
        </p:txBody>
      </p:sp>
      <p:sp>
        <p:nvSpPr>
          <p:cNvPr id="4" name="Oval 3">
            <a:extLst>
              <a:ext uri="{FF2B5EF4-FFF2-40B4-BE49-F238E27FC236}">
                <a16:creationId xmlns:a16="http://schemas.microsoft.com/office/drawing/2014/main" xmlns="" id="{FC717B7A-C3D1-4D95-FB56-2FDDB43D81E8}"/>
              </a:ext>
            </a:extLst>
          </p:cNvPr>
          <p:cNvSpPr/>
          <p:nvPr/>
        </p:nvSpPr>
        <p:spPr>
          <a:xfrm>
            <a:off x="255493" y="797859"/>
            <a:ext cx="6463554" cy="6006353"/>
          </a:xfrm>
          <a:prstGeom prst="ellipse">
            <a:avLst/>
          </a:prstGeom>
        </p:spPr>
        <p:style>
          <a:lnRef idx="1">
            <a:schemeClr val="dk1"/>
          </a:lnRef>
          <a:fillRef idx="2">
            <a:schemeClr val="dk1"/>
          </a:fillRef>
          <a:effectRef idx="1">
            <a:schemeClr val="dk1"/>
          </a:effectRef>
          <a:fontRef idx="minor">
            <a:schemeClr val="dk1"/>
          </a:fontRef>
        </p:style>
        <p:txBody>
          <a:bodyPr rtlCol="0" anchor="ctr"/>
          <a:lstStyle/>
          <a:p>
            <a:pPr algn="ctr">
              <a:lnSpc>
                <a:spcPct val="150000"/>
              </a:lnSpc>
            </a:pPr>
            <a:r>
              <a:rPr lang="en-GB" sz="1100" dirty="0">
                <a:effectLst/>
                <a:latin typeface="Times New Roman" panose="02020603050405020304" pitchFamily="18" charset="0"/>
                <a:ea typeface="Arial" panose="020B0604020202020204" pitchFamily="34" charset="0"/>
              </a:rPr>
              <a:t>The range of the products in Burberry is so high that anyone can stumble across their beauty. The accessories line of Burberry includes all sorts of things from umbrellas and wallets to several home accessories like candles and blankets. It offers a massive range of products for men, women, and children. Burberry applies the three levels of production while attracting its customers. At the primary level, Burberry provides such materials that are considered raw materials. For example, leather is used to make bags, belts, etc, and silk is used to obtain clothes. At the secondary level, the bags, belts, and clothes, jackets are made from the raw materials obtained at the primary level and lastly, at the commercial level, the distribution of the products takes place, when the products are taken to the stores for the customers. For men, it offers several stylish aspects like shirts, TT-shirts Jeans, Trousers, Shoes, Swim shorts, Classic sneakers, Leather belts, Funky as well as classical jackets, Zip pouches, Card cases, square scarves, Jacquard Shorts, Travels pouches, Baseball Caps, Bifold wallets, Cotton Chinos, Woollen sweaters, Bum Bags, Leather Backpacks, Trench Coats, Cashmere Beanies, Crossbody bags, Messenger Bags, Jogging pants, Sandals, Bucket Hats, etc (</a:t>
            </a:r>
            <a:r>
              <a:rPr lang="en-GB" sz="1100" dirty="0">
                <a:solidFill>
                  <a:srgbClr val="222222"/>
                </a:solidFill>
                <a:effectLst/>
                <a:latin typeface="Times New Roman" panose="02020603050405020304" pitchFamily="18" charset="0"/>
                <a:ea typeface="Arial" panose="020B0604020202020204" pitchFamily="34" charset="0"/>
              </a:rPr>
              <a:t>Burberry, 2022</a:t>
            </a:r>
            <a:r>
              <a:rPr lang="en-GB" sz="1100" dirty="0">
                <a:effectLst/>
                <a:latin typeface="Times New Roman" panose="02020603050405020304" pitchFamily="18" charset="0"/>
                <a:ea typeface="Arial" panose="020B0604020202020204" pitchFamily="34" charset="0"/>
              </a:rPr>
              <a:t>).</a:t>
            </a:r>
            <a:endParaRPr lang="en-US" sz="1100" dirty="0"/>
          </a:p>
        </p:txBody>
      </p:sp>
      <p:pic>
        <p:nvPicPr>
          <p:cNvPr id="5" name="Picture 4">
            <a:extLst>
              <a:ext uri="{FF2B5EF4-FFF2-40B4-BE49-F238E27FC236}">
                <a16:creationId xmlns:a16="http://schemas.microsoft.com/office/drawing/2014/main" xmlns="" id="{42A26C17-F467-BBBC-DCE0-D54A5217D77E}"/>
              </a:ext>
            </a:extLst>
          </p:cNvPr>
          <p:cNvPicPr>
            <a:picLocks noChangeAspect="1"/>
          </p:cNvPicPr>
          <p:nvPr/>
        </p:nvPicPr>
        <p:blipFill>
          <a:blip r:embed="rId2"/>
          <a:stretch>
            <a:fillRect/>
          </a:stretch>
        </p:blipFill>
        <p:spPr>
          <a:xfrm>
            <a:off x="6790764" y="853890"/>
            <a:ext cx="5401236" cy="3529851"/>
          </a:xfrm>
          <a:prstGeom prst="rect">
            <a:avLst/>
          </a:prstGeom>
        </p:spPr>
      </p:pic>
      <p:pic>
        <p:nvPicPr>
          <p:cNvPr id="6" name="Picture 5">
            <a:extLst>
              <a:ext uri="{FF2B5EF4-FFF2-40B4-BE49-F238E27FC236}">
                <a16:creationId xmlns:a16="http://schemas.microsoft.com/office/drawing/2014/main" xmlns="" id="{55B2C59F-1FBC-D522-A162-A28FB5D358DA}"/>
              </a:ext>
            </a:extLst>
          </p:cNvPr>
          <p:cNvPicPr>
            <a:picLocks noChangeAspect="1"/>
          </p:cNvPicPr>
          <p:nvPr/>
        </p:nvPicPr>
        <p:blipFill>
          <a:blip r:embed="rId3"/>
          <a:stretch>
            <a:fillRect/>
          </a:stretch>
        </p:blipFill>
        <p:spPr>
          <a:xfrm>
            <a:off x="6898116" y="4545106"/>
            <a:ext cx="5293884" cy="2312894"/>
          </a:xfrm>
          <a:prstGeom prst="rect">
            <a:avLst/>
          </a:prstGeom>
        </p:spPr>
      </p:pic>
    </p:spTree>
    <p:extLst>
      <p:ext uri="{BB962C8B-B14F-4D97-AF65-F5344CB8AC3E}">
        <p14:creationId xmlns:p14="http://schemas.microsoft.com/office/powerpoint/2010/main" val="107687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E5FA88-9A59-251A-D88C-0394C32C9FD6}"/>
              </a:ext>
            </a:extLst>
          </p:cNvPr>
          <p:cNvSpPr>
            <a:spLocks noGrp="1"/>
          </p:cNvSpPr>
          <p:nvPr>
            <p:ph type="ctrTitle"/>
          </p:nvPr>
        </p:nvSpPr>
        <p:spPr>
          <a:xfrm>
            <a:off x="3182469" y="349625"/>
            <a:ext cx="6239437" cy="358588"/>
          </a:xfrm>
        </p:spPr>
        <p:txBody>
          <a:bodyPr>
            <a:noAutofit/>
          </a:bodyPr>
          <a:lstStyle/>
          <a:p>
            <a:r>
              <a:rPr lang="en-GB" sz="2800" b="1" dirty="0">
                <a:effectLst/>
                <a:latin typeface="Times New Roman" panose="02020603050405020304" pitchFamily="18" charset="0"/>
                <a:ea typeface="Arial" panose="020B0604020202020204" pitchFamily="34" charset="0"/>
              </a:rPr>
              <a:t>The Products of Burberry</a:t>
            </a:r>
            <a:endParaRPr lang="en-US" sz="2800" dirty="0"/>
          </a:p>
        </p:txBody>
      </p:sp>
      <p:sp>
        <p:nvSpPr>
          <p:cNvPr id="5" name="Rectangle: Folded Corner 4">
            <a:extLst>
              <a:ext uri="{FF2B5EF4-FFF2-40B4-BE49-F238E27FC236}">
                <a16:creationId xmlns:a16="http://schemas.microsoft.com/office/drawing/2014/main" xmlns="" id="{692DE7E1-FF29-E38B-A4E9-44FAD8D01BE6}"/>
              </a:ext>
            </a:extLst>
          </p:cNvPr>
          <p:cNvSpPr/>
          <p:nvPr/>
        </p:nvSpPr>
        <p:spPr>
          <a:xfrm>
            <a:off x="6275148" y="1074377"/>
            <a:ext cx="5800165" cy="3931255"/>
          </a:xfrm>
          <a:prstGeom prst="foldedCorner">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a:lnSpc>
                <a:spcPct val="150000"/>
              </a:lnSpc>
              <a:spcBef>
                <a:spcPts val="0"/>
              </a:spcBef>
              <a:spcAft>
                <a:spcPts val="0"/>
              </a:spcAft>
            </a:pPr>
            <a:r>
              <a:rPr lang="en-GB" sz="1400" dirty="0">
                <a:effectLst/>
                <a:latin typeface="Times New Roman" panose="02020603050405020304" pitchFamily="18" charset="0"/>
                <a:ea typeface="Arial" panose="020B0604020202020204" pitchFamily="34" charset="0"/>
              </a:rPr>
              <a:t>For women, it offers Shoulder pouches, Miniskirts, Trench coats, Lola bags, Sneakers, Coats, Sneakers, Shirts, T-shirts, Elizabeth bags, Sweaters, Leather belts, skinny scarfs, and Trench coats which follow the heritage of Chelsea, Lola Zip Wallets, Shoes, Sweaters, Point-toe Ballerinas, Card cases, jogging pants, Bucket bags, Folding wallets, etc (</a:t>
            </a:r>
            <a:r>
              <a:rPr lang="en-GB" sz="1400" dirty="0">
                <a:solidFill>
                  <a:srgbClr val="222222"/>
                </a:solidFill>
                <a:effectLst/>
                <a:latin typeface="Times New Roman" panose="02020603050405020304" pitchFamily="18" charset="0"/>
                <a:ea typeface="Arial" panose="020B0604020202020204" pitchFamily="34" charset="0"/>
              </a:rPr>
              <a:t>Burberry, 2022</a:t>
            </a:r>
            <a:r>
              <a:rPr lang="en-GB" sz="1400" dirty="0">
                <a:effectLst/>
                <a:latin typeface="Times New Roman" panose="02020603050405020304" pitchFamily="18" charset="0"/>
                <a:ea typeface="Arial" panose="020B0604020202020204" pitchFamily="34" charset="0"/>
              </a:rPr>
              <a:t>). </a:t>
            </a:r>
            <a:endParaRPr lang="en-US" sz="14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400" dirty="0">
                <a:effectLst/>
                <a:latin typeface="Times New Roman" panose="02020603050405020304" pitchFamily="18" charset="0"/>
                <a:ea typeface="Arial" panose="020B0604020202020204" pitchFamily="34" charset="0"/>
              </a:rPr>
              <a:t>For the children, it has Chino shorts, Cotton shirts, Baseball caps, T-shirts, Scarfs, Hooded tops, Jogging pants, Skirts, Blend Tops, Scarfs, Crossbody bags, Dress in Bloomers, Playsuits, Toys, etc (</a:t>
            </a:r>
            <a:r>
              <a:rPr lang="en-GB" sz="1400" dirty="0">
                <a:solidFill>
                  <a:srgbClr val="222222"/>
                </a:solidFill>
                <a:effectLst/>
                <a:latin typeface="Times New Roman" panose="02020603050405020304" pitchFamily="18" charset="0"/>
                <a:ea typeface="Arial" panose="020B0604020202020204" pitchFamily="34" charset="0"/>
              </a:rPr>
              <a:t>Burberry, 2022</a:t>
            </a:r>
            <a:r>
              <a:rPr lang="en-GB" sz="1400" dirty="0">
                <a:effectLst/>
                <a:latin typeface="Times New Roman" panose="02020603050405020304" pitchFamily="18" charset="0"/>
                <a:ea typeface="Arial" panose="020B0604020202020204" pitchFamily="34" charset="0"/>
              </a:rPr>
              <a:t>).</a:t>
            </a:r>
            <a:endParaRPr lang="en-US" sz="1400" dirty="0">
              <a:effectLst/>
              <a:latin typeface="Arial" panose="020B0604020202020204" pitchFamily="34" charset="0"/>
              <a:ea typeface="Arial" panose="020B0604020202020204" pitchFamily="34" charset="0"/>
            </a:endParaRPr>
          </a:p>
          <a:p>
            <a:r>
              <a:rPr lang="en-GB" sz="1400" dirty="0">
                <a:effectLst/>
                <a:latin typeface="Times New Roman" panose="02020603050405020304" pitchFamily="18" charset="0"/>
                <a:ea typeface="Arial" panose="020B0604020202020204" pitchFamily="34" charset="0"/>
              </a:rPr>
              <a:t>Though Burberry offers a wide range of products, the choices of customers are changing rapidly so the company will have to look after the demands of the customers and innovative ideas to cope with the competitive pressure and flourish the economic development</a:t>
            </a:r>
            <a:endParaRPr lang="en-US" sz="1400" dirty="0"/>
          </a:p>
        </p:txBody>
      </p:sp>
      <p:pic>
        <p:nvPicPr>
          <p:cNvPr id="6" name="Picture 5">
            <a:extLst>
              <a:ext uri="{FF2B5EF4-FFF2-40B4-BE49-F238E27FC236}">
                <a16:creationId xmlns:a16="http://schemas.microsoft.com/office/drawing/2014/main" xmlns="" id="{D0C402E2-0735-65D0-3B0A-FE5F81A3C222}"/>
              </a:ext>
            </a:extLst>
          </p:cNvPr>
          <p:cNvPicPr>
            <a:picLocks noChangeAspect="1"/>
          </p:cNvPicPr>
          <p:nvPr/>
        </p:nvPicPr>
        <p:blipFill>
          <a:blip r:embed="rId2"/>
          <a:stretch>
            <a:fillRect/>
          </a:stretch>
        </p:blipFill>
        <p:spPr>
          <a:xfrm>
            <a:off x="35810" y="1112455"/>
            <a:ext cx="6167718" cy="3155576"/>
          </a:xfrm>
          <a:prstGeom prst="rect">
            <a:avLst/>
          </a:prstGeom>
        </p:spPr>
      </p:pic>
      <p:pic>
        <p:nvPicPr>
          <p:cNvPr id="7" name="Picture 6">
            <a:extLst>
              <a:ext uri="{FF2B5EF4-FFF2-40B4-BE49-F238E27FC236}">
                <a16:creationId xmlns:a16="http://schemas.microsoft.com/office/drawing/2014/main" xmlns="" id="{ED257614-D9BA-4228-8654-68FC73882077}"/>
              </a:ext>
            </a:extLst>
          </p:cNvPr>
          <p:cNvPicPr>
            <a:picLocks noChangeAspect="1"/>
          </p:cNvPicPr>
          <p:nvPr/>
        </p:nvPicPr>
        <p:blipFill>
          <a:blip r:embed="rId3"/>
          <a:stretch>
            <a:fillRect/>
          </a:stretch>
        </p:blipFill>
        <p:spPr>
          <a:xfrm>
            <a:off x="0" y="4268031"/>
            <a:ext cx="6239338" cy="2589969"/>
          </a:xfrm>
          <a:prstGeom prst="rect">
            <a:avLst/>
          </a:prstGeom>
        </p:spPr>
      </p:pic>
      <p:pic>
        <p:nvPicPr>
          <p:cNvPr id="8" name="Picture 7">
            <a:extLst>
              <a:ext uri="{FF2B5EF4-FFF2-40B4-BE49-F238E27FC236}">
                <a16:creationId xmlns:a16="http://schemas.microsoft.com/office/drawing/2014/main" xmlns="" id="{C41BB28C-6E16-2AC7-8303-5FA3DEC2B1A0}"/>
              </a:ext>
            </a:extLst>
          </p:cNvPr>
          <p:cNvPicPr>
            <a:picLocks noChangeAspect="1"/>
          </p:cNvPicPr>
          <p:nvPr/>
        </p:nvPicPr>
        <p:blipFill>
          <a:blip r:embed="rId4"/>
          <a:stretch>
            <a:fillRect/>
          </a:stretch>
        </p:blipFill>
        <p:spPr>
          <a:xfrm>
            <a:off x="6275148" y="5005632"/>
            <a:ext cx="5916851" cy="1781667"/>
          </a:xfrm>
          <a:prstGeom prst="rect">
            <a:avLst/>
          </a:prstGeom>
        </p:spPr>
      </p:pic>
    </p:spTree>
    <p:extLst>
      <p:ext uri="{BB962C8B-B14F-4D97-AF65-F5344CB8AC3E}">
        <p14:creationId xmlns:p14="http://schemas.microsoft.com/office/powerpoint/2010/main" val="2340766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8F964E-3B5C-BB25-590A-F4EA74ECD0D9}"/>
              </a:ext>
            </a:extLst>
          </p:cNvPr>
          <p:cNvSpPr>
            <a:spLocks noGrp="1"/>
          </p:cNvSpPr>
          <p:nvPr>
            <p:ph type="ctrTitle"/>
          </p:nvPr>
        </p:nvSpPr>
        <p:spPr>
          <a:xfrm>
            <a:off x="2846894" y="282805"/>
            <a:ext cx="6372519" cy="329937"/>
          </a:xfrm>
        </p:spPr>
        <p:txBody>
          <a:bodyPr>
            <a:noAutofit/>
          </a:bodyPr>
          <a:lstStyle/>
          <a:p>
            <a:r>
              <a:rPr lang="en-GB" sz="2800" b="1" dirty="0">
                <a:effectLst/>
                <a:latin typeface="Times New Roman" panose="02020603050405020304" pitchFamily="18" charset="0"/>
                <a:ea typeface="Arial" panose="020B0604020202020204" pitchFamily="34" charset="0"/>
              </a:rPr>
              <a:t>The pricing strategy of Burberry</a:t>
            </a:r>
            <a:endParaRPr lang="en-US" sz="2800" dirty="0"/>
          </a:p>
        </p:txBody>
      </p:sp>
      <p:sp>
        <p:nvSpPr>
          <p:cNvPr id="4" name="Rectangle: Single Corner Rounded 3">
            <a:extLst>
              <a:ext uri="{FF2B5EF4-FFF2-40B4-BE49-F238E27FC236}">
                <a16:creationId xmlns:a16="http://schemas.microsoft.com/office/drawing/2014/main" xmlns="" id="{801434F3-A7D7-7098-19E5-2A8568D871DE}"/>
              </a:ext>
            </a:extLst>
          </p:cNvPr>
          <p:cNvSpPr/>
          <p:nvPr/>
        </p:nvSpPr>
        <p:spPr>
          <a:xfrm>
            <a:off x="3273749" y="721149"/>
            <a:ext cx="6306532" cy="5854046"/>
          </a:xfrm>
          <a:prstGeom prst="round1Rect">
            <a:avLst/>
          </a:prstGeom>
        </p:spPr>
        <p:style>
          <a:lnRef idx="1">
            <a:schemeClr val="accent3"/>
          </a:lnRef>
          <a:fillRef idx="2">
            <a:schemeClr val="accent3"/>
          </a:fillRef>
          <a:effectRef idx="1">
            <a:schemeClr val="accent3"/>
          </a:effectRef>
          <a:fontRef idx="minor">
            <a:schemeClr val="dk1"/>
          </a:fontRef>
        </p:style>
        <p:txBody>
          <a:bodyPr rtlCol="0" anchor="ctr"/>
          <a:lstStyle/>
          <a:p>
            <a:pPr marL="0" marR="0">
              <a:lnSpc>
                <a:spcPct val="150000"/>
              </a:lnSpc>
              <a:spcBef>
                <a:spcPts val="0"/>
              </a:spcBef>
              <a:spcAft>
                <a:spcPts val="0"/>
              </a:spcAft>
            </a:pPr>
            <a:r>
              <a:rPr lang="en-GB" sz="1400" dirty="0">
                <a:effectLst/>
                <a:latin typeface="Times New Roman" panose="02020603050405020304" pitchFamily="18" charset="0"/>
                <a:ea typeface="Arial" panose="020B0604020202020204" pitchFamily="34" charset="0"/>
              </a:rPr>
              <a:t>The products of Burberry are luxurious and filled with outstanding craftsmanship and innovations in designs so it follows the premium pricing policy as they focus on an elite zone with aristocracy where money is not a matter of concern. The quality only matters for such customers and not the price and they can’t compensate at all for it. Burberry is a global company and a luxury brand so the pricing strategy needs to be the same globally otherwise it can create a detrimental effect on the brand image and dilute its reputation. The global marketing team is responsible for innovating the pricing strategy capitulating to the demands of the products and the condition of the market (</a:t>
            </a:r>
            <a:r>
              <a:rPr lang="en-GB" sz="1400" dirty="0">
                <a:solidFill>
                  <a:srgbClr val="222222"/>
                </a:solidFill>
                <a:effectLst/>
                <a:latin typeface="Times New Roman" panose="02020603050405020304" pitchFamily="18" charset="0"/>
                <a:ea typeface="Arial" panose="020B0604020202020204" pitchFamily="34" charset="0"/>
              </a:rPr>
              <a:t>Bhasin, 2022</a:t>
            </a:r>
            <a:r>
              <a:rPr lang="en-GB" sz="1400" dirty="0">
                <a:effectLst/>
                <a:latin typeface="Times New Roman" panose="02020603050405020304" pitchFamily="18" charset="0"/>
                <a:ea typeface="Arial" panose="020B0604020202020204" pitchFamily="34" charset="0"/>
              </a:rPr>
              <a:t>). </a:t>
            </a:r>
            <a:endParaRPr lang="en-US" sz="14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400" dirty="0">
                <a:effectLst/>
                <a:latin typeface="Times New Roman" panose="02020603050405020304" pitchFamily="18" charset="0"/>
                <a:ea typeface="Arial" panose="020B0604020202020204" pitchFamily="34" charset="0"/>
              </a:rPr>
              <a:t>Due to the insurgence of Covid 19, the economic strata of the people have been completely wrecked. For that reason, people are struggling to purchase new expensive items. In such a situation, Burberry needs to follow a cost-effective pricing strategy to combat the evil forces of Covid and to maintain the competitive scenario. Burberry needs to monitor the economic aspects of people by appointing effective employees to look into the real economic perspectives of people.   </a:t>
            </a:r>
            <a:endParaRPr lang="en-US" sz="1400" dirty="0">
              <a:effectLst/>
              <a:latin typeface="Arial" panose="020B0604020202020204" pitchFamily="34" charset="0"/>
              <a:ea typeface="Arial" panose="020B0604020202020204" pitchFamily="34" charset="0"/>
            </a:endParaRPr>
          </a:p>
        </p:txBody>
      </p:sp>
      <p:pic>
        <p:nvPicPr>
          <p:cNvPr id="6" name="Picture 5">
            <a:extLst>
              <a:ext uri="{FF2B5EF4-FFF2-40B4-BE49-F238E27FC236}">
                <a16:creationId xmlns:a16="http://schemas.microsoft.com/office/drawing/2014/main" xmlns="" id="{845AAE46-2A9A-658F-AC3A-C46180ECB1FB}"/>
              </a:ext>
            </a:extLst>
          </p:cNvPr>
          <p:cNvPicPr>
            <a:picLocks noChangeAspect="1"/>
          </p:cNvPicPr>
          <p:nvPr/>
        </p:nvPicPr>
        <p:blipFill>
          <a:blip r:embed="rId2"/>
          <a:stretch>
            <a:fillRect/>
          </a:stretch>
        </p:blipFill>
        <p:spPr>
          <a:xfrm>
            <a:off x="157997" y="895546"/>
            <a:ext cx="2962275" cy="2648932"/>
          </a:xfrm>
          <a:prstGeom prst="rect">
            <a:avLst/>
          </a:prstGeom>
        </p:spPr>
      </p:pic>
      <p:pic>
        <p:nvPicPr>
          <p:cNvPr id="7" name="Picture 6">
            <a:extLst>
              <a:ext uri="{FF2B5EF4-FFF2-40B4-BE49-F238E27FC236}">
                <a16:creationId xmlns:a16="http://schemas.microsoft.com/office/drawing/2014/main" xmlns="" id="{BD1DB720-8523-071B-529C-DA348A3A1D3F}"/>
              </a:ext>
            </a:extLst>
          </p:cNvPr>
          <p:cNvPicPr>
            <a:picLocks noChangeAspect="1"/>
          </p:cNvPicPr>
          <p:nvPr/>
        </p:nvPicPr>
        <p:blipFill>
          <a:blip r:embed="rId3"/>
          <a:stretch>
            <a:fillRect/>
          </a:stretch>
        </p:blipFill>
        <p:spPr>
          <a:xfrm>
            <a:off x="9631446" y="3544479"/>
            <a:ext cx="2560554" cy="3313522"/>
          </a:xfrm>
          <a:prstGeom prst="rect">
            <a:avLst/>
          </a:prstGeom>
        </p:spPr>
      </p:pic>
      <p:pic>
        <p:nvPicPr>
          <p:cNvPr id="8" name="Picture 7">
            <a:extLst>
              <a:ext uri="{FF2B5EF4-FFF2-40B4-BE49-F238E27FC236}">
                <a16:creationId xmlns:a16="http://schemas.microsoft.com/office/drawing/2014/main" xmlns="" id="{5E9B0218-D4FB-184B-97DD-F4ED22929151}"/>
              </a:ext>
            </a:extLst>
          </p:cNvPr>
          <p:cNvPicPr>
            <a:picLocks noChangeAspect="1"/>
          </p:cNvPicPr>
          <p:nvPr/>
        </p:nvPicPr>
        <p:blipFill>
          <a:blip r:embed="rId4"/>
          <a:stretch>
            <a:fillRect/>
          </a:stretch>
        </p:blipFill>
        <p:spPr>
          <a:xfrm>
            <a:off x="-1" y="3619892"/>
            <a:ext cx="3222593" cy="3238107"/>
          </a:xfrm>
          <a:prstGeom prst="rect">
            <a:avLst/>
          </a:prstGeom>
        </p:spPr>
      </p:pic>
      <p:pic>
        <p:nvPicPr>
          <p:cNvPr id="9" name="Picture 8">
            <a:extLst>
              <a:ext uri="{FF2B5EF4-FFF2-40B4-BE49-F238E27FC236}">
                <a16:creationId xmlns:a16="http://schemas.microsoft.com/office/drawing/2014/main" xmlns="" id="{971544B7-EA5E-189F-DB12-B396507354A0}"/>
              </a:ext>
            </a:extLst>
          </p:cNvPr>
          <p:cNvPicPr>
            <a:picLocks noChangeAspect="1"/>
          </p:cNvPicPr>
          <p:nvPr/>
        </p:nvPicPr>
        <p:blipFill>
          <a:blip r:embed="rId5"/>
          <a:stretch>
            <a:fillRect/>
          </a:stretch>
        </p:blipFill>
        <p:spPr>
          <a:xfrm>
            <a:off x="9631442" y="712813"/>
            <a:ext cx="2560558" cy="2831666"/>
          </a:xfrm>
          <a:prstGeom prst="rect">
            <a:avLst/>
          </a:prstGeom>
        </p:spPr>
      </p:pic>
    </p:spTree>
    <p:extLst>
      <p:ext uri="{BB962C8B-B14F-4D97-AF65-F5344CB8AC3E}">
        <p14:creationId xmlns:p14="http://schemas.microsoft.com/office/powerpoint/2010/main" val="2532885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141753-4980-DCB6-B97F-0A4F132BA1C1}"/>
              </a:ext>
            </a:extLst>
          </p:cNvPr>
          <p:cNvSpPr>
            <a:spLocks noGrp="1"/>
          </p:cNvSpPr>
          <p:nvPr>
            <p:ph type="ctrTitle"/>
          </p:nvPr>
        </p:nvSpPr>
        <p:spPr>
          <a:xfrm>
            <a:off x="2950590" y="358217"/>
            <a:ext cx="6136849" cy="386499"/>
          </a:xfrm>
        </p:spPr>
        <p:txBody>
          <a:bodyPr>
            <a:normAutofit fontScale="90000"/>
          </a:bodyPr>
          <a:lstStyle/>
          <a:p>
            <a:r>
              <a:rPr lang="en-GB" sz="2000" b="1" dirty="0">
                <a:effectLst/>
                <a:latin typeface="Times New Roman" panose="02020603050405020304" pitchFamily="18" charset="0"/>
                <a:ea typeface="Arial" panose="020B0604020202020204" pitchFamily="34" charset="0"/>
              </a:rPr>
              <a:t>The location and distribution system of Burberry</a:t>
            </a:r>
            <a:endParaRPr lang="en-US" sz="2000" dirty="0"/>
          </a:p>
        </p:txBody>
      </p:sp>
      <p:sp>
        <p:nvSpPr>
          <p:cNvPr id="4" name="Rectangle 3">
            <a:extLst>
              <a:ext uri="{FF2B5EF4-FFF2-40B4-BE49-F238E27FC236}">
                <a16:creationId xmlns:a16="http://schemas.microsoft.com/office/drawing/2014/main" xmlns="" id="{72A3C1A6-D10C-4062-234E-0657F9E903A8}"/>
              </a:ext>
            </a:extLst>
          </p:cNvPr>
          <p:cNvSpPr/>
          <p:nvPr/>
        </p:nvSpPr>
        <p:spPr>
          <a:xfrm>
            <a:off x="245097" y="942680"/>
            <a:ext cx="11915480" cy="3073140"/>
          </a:xfrm>
          <a:prstGeom prst="rect">
            <a:avLst/>
          </a:prstGeom>
        </p:spPr>
        <p:style>
          <a:lnRef idx="1">
            <a:schemeClr val="dk1"/>
          </a:lnRef>
          <a:fillRef idx="3">
            <a:schemeClr val="dk1"/>
          </a:fillRef>
          <a:effectRef idx="2">
            <a:schemeClr val="dk1"/>
          </a:effectRef>
          <a:fontRef idx="minor">
            <a:schemeClr val="lt1"/>
          </a:fontRef>
        </p:style>
        <p:txBody>
          <a:bodyPr rtlCol="0" anchor="ctr"/>
          <a:lstStyle/>
          <a:p>
            <a:pPr marL="0" marR="0">
              <a:lnSpc>
                <a:spcPct val="150000"/>
              </a:lnSpc>
              <a:spcBef>
                <a:spcPts val="0"/>
              </a:spcBef>
              <a:spcAft>
                <a:spcPts val="0"/>
              </a:spcAft>
            </a:pPr>
            <a:r>
              <a:rPr lang="en-GB" sz="1400" dirty="0">
                <a:effectLst/>
                <a:latin typeface="Times New Roman" panose="02020603050405020304" pitchFamily="18" charset="0"/>
                <a:ea typeface="Arial" panose="020B0604020202020204" pitchFamily="34" charset="0"/>
              </a:rPr>
              <a:t>The stores of Burberry are located in approximately 500 locations which are spread over 50 countries. Several global franchises, third-party dealers, and branded stores are responsible for selling the products. The goal is “One Company, One Brand” and Burberry successfully utilizes the brand assets by making good coordination with each store. The location of the stores is attentively taken and generally, they are located in prime locations to grab the attention of the prime customers. The products of Burberry are also overviewed in many outlets and departmental stores. The company ties up with many online organizations and some renowned sites related to online shopping have proper licenses for selling the products. Burberry also has its website to display the products and provide valuable information about them. The distribution channels of Burberry are efficient and swift to ensure efficacy in the works (</a:t>
            </a:r>
            <a:r>
              <a:rPr lang="en-GB" sz="1400" dirty="0">
                <a:solidFill>
                  <a:srgbClr val="222222"/>
                </a:solidFill>
                <a:effectLst/>
                <a:latin typeface="Times New Roman" panose="02020603050405020304" pitchFamily="18" charset="0"/>
                <a:ea typeface="Arial" panose="020B0604020202020204" pitchFamily="34" charset="0"/>
              </a:rPr>
              <a:t>Bhasin, 2022</a:t>
            </a:r>
            <a:r>
              <a:rPr lang="en-GB" sz="1400" dirty="0">
                <a:effectLst/>
                <a:latin typeface="Times New Roman" panose="02020603050405020304" pitchFamily="18" charset="0"/>
                <a:ea typeface="Arial" panose="020B0604020202020204" pitchFamily="34" charset="0"/>
              </a:rPr>
              <a:t>).</a:t>
            </a:r>
            <a:endParaRPr lang="en-US" sz="1400" dirty="0">
              <a:effectLst/>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GB" sz="1400" dirty="0">
                <a:effectLst/>
                <a:latin typeface="Times New Roman" panose="02020603050405020304" pitchFamily="18" charset="0"/>
                <a:ea typeface="Arial" panose="020B0604020202020204" pitchFamily="34" charset="0"/>
              </a:rPr>
              <a:t>Though Burberry has its website, the complaint redressal system for the customers needs to be developed. When a complaint will be made by any customer, it needs a serious and agile response to solve it as early as possible. When the problems of the consumers are worked out properly, the basic values of the brand will be generated and expand its fame to the entire humanity.</a:t>
            </a:r>
            <a:endParaRPr lang="en-US" sz="1400"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xmlns="" id="{51AD1F61-2159-86A3-013D-779B60BF165B}"/>
              </a:ext>
            </a:extLst>
          </p:cNvPr>
          <p:cNvPicPr>
            <a:picLocks noChangeAspect="1"/>
          </p:cNvPicPr>
          <p:nvPr/>
        </p:nvPicPr>
        <p:blipFill>
          <a:blip r:embed="rId2"/>
          <a:stretch>
            <a:fillRect/>
          </a:stretch>
        </p:blipFill>
        <p:spPr>
          <a:xfrm>
            <a:off x="5740923" y="4061572"/>
            <a:ext cx="6306532" cy="2796428"/>
          </a:xfrm>
          <a:prstGeom prst="rect">
            <a:avLst/>
          </a:prstGeom>
        </p:spPr>
      </p:pic>
      <p:pic>
        <p:nvPicPr>
          <p:cNvPr id="6" name="Picture 5">
            <a:extLst>
              <a:ext uri="{FF2B5EF4-FFF2-40B4-BE49-F238E27FC236}">
                <a16:creationId xmlns:a16="http://schemas.microsoft.com/office/drawing/2014/main" xmlns="" id="{68E37BC5-C3BA-FE7B-6966-CC204DFE87F3}"/>
              </a:ext>
            </a:extLst>
          </p:cNvPr>
          <p:cNvPicPr>
            <a:picLocks noChangeAspect="1"/>
          </p:cNvPicPr>
          <p:nvPr/>
        </p:nvPicPr>
        <p:blipFill>
          <a:blip r:embed="rId3"/>
          <a:stretch>
            <a:fillRect/>
          </a:stretch>
        </p:blipFill>
        <p:spPr>
          <a:xfrm>
            <a:off x="343783" y="4015820"/>
            <a:ext cx="5397140" cy="2842180"/>
          </a:xfrm>
          <a:prstGeom prst="rect">
            <a:avLst/>
          </a:prstGeom>
        </p:spPr>
      </p:pic>
    </p:spTree>
    <p:extLst>
      <p:ext uri="{BB962C8B-B14F-4D97-AF65-F5344CB8AC3E}">
        <p14:creationId xmlns:p14="http://schemas.microsoft.com/office/powerpoint/2010/main" val="931737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26F0D6-3ACF-3FF2-5ABB-851416B88BD2}"/>
              </a:ext>
            </a:extLst>
          </p:cNvPr>
          <p:cNvSpPr>
            <a:spLocks noGrp="1"/>
          </p:cNvSpPr>
          <p:nvPr>
            <p:ph type="ctrTitle"/>
          </p:nvPr>
        </p:nvSpPr>
        <p:spPr>
          <a:xfrm>
            <a:off x="1591559" y="292231"/>
            <a:ext cx="8631810" cy="329937"/>
          </a:xfrm>
        </p:spPr>
        <p:txBody>
          <a:bodyPr>
            <a:noAutofit/>
          </a:bodyPr>
          <a:lstStyle/>
          <a:p>
            <a:r>
              <a:rPr lang="en-GB" sz="2400" b="1" dirty="0">
                <a:effectLst/>
                <a:latin typeface="Times New Roman" panose="02020603050405020304" pitchFamily="18" charset="0"/>
                <a:ea typeface="Arial" panose="020B0604020202020204" pitchFamily="34" charset="0"/>
              </a:rPr>
              <a:t>The Promotion scheme for Burberry</a:t>
            </a:r>
            <a:endParaRPr lang="en-US" sz="2400" dirty="0"/>
          </a:p>
        </p:txBody>
      </p:sp>
      <p:sp>
        <p:nvSpPr>
          <p:cNvPr id="4" name="Rectangle: Single Corner Rounded 3">
            <a:extLst>
              <a:ext uri="{FF2B5EF4-FFF2-40B4-BE49-F238E27FC236}">
                <a16:creationId xmlns:a16="http://schemas.microsoft.com/office/drawing/2014/main" xmlns="" id="{8B59ACF7-978C-AE77-0878-5FFAF51DD94A}"/>
              </a:ext>
            </a:extLst>
          </p:cNvPr>
          <p:cNvSpPr/>
          <p:nvPr/>
        </p:nvSpPr>
        <p:spPr>
          <a:xfrm>
            <a:off x="6620760" y="622168"/>
            <a:ext cx="5260156" cy="5986020"/>
          </a:xfrm>
          <a:prstGeom prst="round1Rect">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a:lnSpc>
                <a:spcPct val="150000"/>
              </a:lnSpc>
              <a:spcBef>
                <a:spcPts val="0"/>
              </a:spcBef>
              <a:spcAft>
                <a:spcPts val="0"/>
              </a:spcAft>
            </a:pPr>
            <a:r>
              <a:rPr lang="en-GB" sz="1100" dirty="0">
                <a:effectLst/>
                <a:latin typeface="Times New Roman" panose="02020603050405020304" pitchFamily="18" charset="0"/>
                <a:ea typeface="Arial" panose="020B0604020202020204" pitchFamily="34" charset="0"/>
              </a:rPr>
              <a:t>The promotional activity forms a base for conducting the promotional strategy of Burberry. It generates both the modern and the traditional system to market its name and products. When the traditional methods of promotion are taken into consideration, Burberry focuses on using outdoor advertising, print and advertisement commercials, etc. However, Burberry primarily focuses on making promotions through online mode or digital channels. For that reason, it regenerates with new events and campaigns regularly. It has also created an innovation by signing different brand ambassadors for different countries to make a clear focus on the digital campaigns extensively (</a:t>
            </a:r>
            <a:r>
              <a:rPr lang="en-GB" sz="1100" dirty="0">
                <a:solidFill>
                  <a:srgbClr val="222222"/>
                </a:solidFill>
                <a:effectLst/>
                <a:latin typeface="Times New Roman" panose="02020603050405020304" pitchFamily="18" charset="0"/>
                <a:ea typeface="Arial" panose="020B0604020202020204" pitchFamily="34" charset="0"/>
              </a:rPr>
              <a:t>IIDE, 2022</a:t>
            </a:r>
            <a:r>
              <a:rPr lang="en-GB" sz="1100" dirty="0">
                <a:effectLst/>
                <a:latin typeface="Times New Roman" panose="02020603050405020304" pitchFamily="18" charset="0"/>
                <a:ea typeface="Arial" panose="020B0604020202020204" pitchFamily="34" charset="0"/>
              </a:rPr>
              <a:t>).</a:t>
            </a:r>
            <a:endParaRPr lang="en-US" sz="1100" dirty="0">
              <a:effectLst/>
              <a:latin typeface="Arial" panose="020B0604020202020204" pitchFamily="34" charset="0"/>
              <a:ea typeface="Arial" panose="020B0604020202020204" pitchFamily="34" charset="0"/>
            </a:endParaRPr>
          </a:p>
          <a:p>
            <a:pPr>
              <a:lnSpc>
                <a:spcPct val="150000"/>
              </a:lnSpc>
            </a:pPr>
            <a:r>
              <a:rPr lang="en-GB" sz="1100" dirty="0">
                <a:effectLst/>
                <a:latin typeface="Times New Roman" panose="02020603050405020304" pitchFamily="18" charset="0"/>
                <a:ea typeface="Arial" panose="020B0604020202020204" pitchFamily="34" charset="0"/>
              </a:rPr>
              <a:t>As stated by </a:t>
            </a:r>
            <a:r>
              <a:rPr lang="en-GB" sz="1100" dirty="0" err="1">
                <a:solidFill>
                  <a:srgbClr val="222222"/>
                </a:solidFill>
                <a:effectLst/>
                <a:latin typeface="Times New Roman" panose="02020603050405020304" pitchFamily="18" charset="0"/>
                <a:ea typeface="Arial" panose="020B0604020202020204" pitchFamily="34" charset="0"/>
              </a:rPr>
              <a:t>Silvano</a:t>
            </a:r>
            <a:r>
              <a:rPr lang="en-GB" sz="1100" dirty="0">
                <a:solidFill>
                  <a:srgbClr val="222222"/>
                </a:solidFill>
                <a:effectLst/>
                <a:latin typeface="Times New Roman" panose="02020603050405020304" pitchFamily="18" charset="0"/>
                <a:ea typeface="Arial" panose="020B0604020202020204" pitchFamily="34" charset="0"/>
              </a:rPr>
              <a:t> (2020), digital marketing needs to be highly updated to cope with the pressures of the economy. Burberry knows the values of digital marketing and uses famous personalities to enhance the brand name. On the other hand, it needs to know the strategy of its competitors to remain in a positive state in this economic degradation. Burberry needs to appoint such employees who can upgrade themselves according to the norms of the business. When the brand is shifting its course of business in a digital medium, it needs to be monitored well. Without proper handling of the methods, the information can be breached and other fellow brands can take advantage to ruin the reputation of the company. So, from this point of view, it is indispensable for Burberry to monitor the digitalization of the brand well to stay positive in the economic sphere and keep itself way ahead of its competitors. It also needs to make out the values of social media advertising, Facebook, YouTube, etc are influencing the entire generation nowadays. If the products of Burberry are displayed in those mediums, the efficacy of the business will cling to the topmost level.</a:t>
            </a:r>
            <a:endParaRPr lang="en-US" sz="1100" dirty="0"/>
          </a:p>
        </p:txBody>
      </p:sp>
      <p:pic>
        <p:nvPicPr>
          <p:cNvPr id="6" name="Picture 5">
            <a:extLst>
              <a:ext uri="{FF2B5EF4-FFF2-40B4-BE49-F238E27FC236}">
                <a16:creationId xmlns:a16="http://schemas.microsoft.com/office/drawing/2014/main" xmlns="" id="{2A2B34B3-5EA9-4F2A-0F31-E450968C025A}"/>
              </a:ext>
            </a:extLst>
          </p:cNvPr>
          <p:cNvPicPr>
            <a:picLocks noChangeAspect="1"/>
          </p:cNvPicPr>
          <p:nvPr/>
        </p:nvPicPr>
        <p:blipFill>
          <a:blip r:embed="rId2"/>
          <a:stretch>
            <a:fillRect/>
          </a:stretch>
        </p:blipFill>
        <p:spPr>
          <a:xfrm>
            <a:off x="3144624" y="782424"/>
            <a:ext cx="3414075" cy="3082565"/>
          </a:xfrm>
          <a:prstGeom prst="rect">
            <a:avLst/>
          </a:prstGeom>
        </p:spPr>
      </p:pic>
      <p:pic>
        <p:nvPicPr>
          <p:cNvPr id="8" name="Picture 7">
            <a:extLst>
              <a:ext uri="{FF2B5EF4-FFF2-40B4-BE49-F238E27FC236}">
                <a16:creationId xmlns:a16="http://schemas.microsoft.com/office/drawing/2014/main" xmlns="" id="{24564E4D-0DB3-A21B-B2B3-B74BB743BE96}"/>
              </a:ext>
            </a:extLst>
          </p:cNvPr>
          <p:cNvPicPr>
            <a:picLocks noChangeAspect="1"/>
          </p:cNvPicPr>
          <p:nvPr/>
        </p:nvPicPr>
        <p:blipFill>
          <a:blip r:embed="rId3"/>
          <a:stretch>
            <a:fillRect/>
          </a:stretch>
        </p:blipFill>
        <p:spPr>
          <a:xfrm>
            <a:off x="201399" y="3942735"/>
            <a:ext cx="2943225" cy="2782530"/>
          </a:xfrm>
          <a:prstGeom prst="rect">
            <a:avLst/>
          </a:prstGeom>
        </p:spPr>
      </p:pic>
      <p:pic>
        <p:nvPicPr>
          <p:cNvPr id="9" name="Picture 8">
            <a:extLst>
              <a:ext uri="{FF2B5EF4-FFF2-40B4-BE49-F238E27FC236}">
                <a16:creationId xmlns:a16="http://schemas.microsoft.com/office/drawing/2014/main" xmlns="" id="{0A2307EE-5E6E-7183-AF16-29B6F58708AD}"/>
              </a:ext>
            </a:extLst>
          </p:cNvPr>
          <p:cNvPicPr>
            <a:picLocks noChangeAspect="1"/>
          </p:cNvPicPr>
          <p:nvPr/>
        </p:nvPicPr>
        <p:blipFill>
          <a:blip r:embed="rId4"/>
          <a:stretch>
            <a:fillRect/>
          </a:stretch>
        </p:blipFill>
        <p:spPr>
          <a:xfrm>
            <a:off x="3206685" y="3864989"/>
            <a:ext cx="3352014" cy="2743199"/>
          </a:xfrm>
          <a:prstGeom prst="rect">
            <a:avLst/>
          </a:prstGeom>
        </p:spPr>
      </p:pic>
      <p:pic>
        <p:nvPicPr>
          <p:cNvPr id="12" name="Picture 11">
            <a:extLst>
              <a:ext uri="{FF2B5EF4-FFF2-40B4-BE49-F238E27FC236}">
                <a16:creationId xmlns:a16="http://schemas.microsoft.com/office/drawing/2014/main" xmlns="" id="{6BC53096-DA03-F6EB-5CCA-A40A82671216}"/>
              </a:ext>
            </a:extLst>
          </p:cNvPr>
          <p:cNvPicPr>
            <a:picLocks noChangeAspect="1"/>
          </p:cNvPicPr>
          <p:nvPr/>
        </p:nvPicPr>
        <p:blipFill>
          <a:blip r:embed="rId5"/>
          <a:stretch>
            <a:fillRect/>
          </a:stretch>
        </p:blipFill>
        <p:spPr>
          <a:xfrm>
            <a:off x="68826" y="782424"/>
            <a:ext cx="3013737" cy="3082565"/>
          </a:xfrm>
          <a:prstGeom prst="rect">
            <a:avLst/>
          </a:prstGeom>
        </p:spPr>
      </p:pic>
    </p:spTree>
    <p:extLst>
      <p:ext uri="{BB962C8B-B14F-4D97-AF65-F5344CB8AC3E}">
        <p14:creationId xmlns:p14="http://schemas.microsoft.com/office/powerpoint/2010/main" val="1174453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B5E22F-463D-AB34-B51F-69A1AB35E654}"/>
              </a:ext>
            </a:extLst>
          </p:cNvPr>
          <p:cNvSpPr>
            <a:spLocks noGrp="1"/>
          </p:cNvSpPr>
          <p:nvPr>
            <p:ph type="ctrTitle"/>
          </p:nvPr>
        </p:nvSpPr>
        <p:spPr>
          <a:xfrm>
            <a:off x="5034116" y="412956"/>
            <a:ext cx="1956619" cy="412954"/>
          </a:xfrm>
        </p:spPr>
        <p:txBody>
          <a:bodyPr/>
          <a:lstStyle/>
          <a:p>
            <a:r>
              <a:rPr lang="en-GB" sz="2800" b="1" dirty="0">
                <a:effectLst/>
                <a:latin typeface="Times New Roman" panose="02020603050405020304" pitchFamily="18" charset="0"/>
                <a:ea typeface="Arial" panose="020B0604020202020204" pitchFamily="34" charset="0"/>
              </a:rPr>
              <a:t>Reference</a:t>
            </a:r>
            <a:endParaRPr lang="en-US" sz="2800" dirty="0"/>
          </a:p>
        </p:txBody>
      </p:sp>
      <p:sp>
        <p:nvSpPr>
          <p:cNvPr id="4" name="Rectangle: Single Corner Rounded 3">
            <a:extLst>
              <a:ext uri="{FF2B5EF4-FFF2-40B4-BE49-F238E27FC236}">
                <a16:creationId xmlns:a16="http://schemas.microsoft.com/office/drawing/2014/main" xmlns="" id="{48AE8772-24D4-5B98-E036-942B0346F040}"/>
              </a:ext>
            </a:extLst>
          </p:cNvPr>
          <p:cNvSpPr/>
          <p:nvPr/>
        </p:nvSpPr>
        <p:spPr>
          <a:xfrm>
            <a:off x="707923" y="825910"/>
            <a:ext cx="9979741" cy="5574890"/>
          </a:xfrm>
          <a:prstGeom prst="round1Rect">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a:lnSpc>
                <a:spcPct val="150000"/>
              </a:lnSpc>
              <a:spcBef>
                <a:spcPts val="0"/>
              </a:spcBef>
              <a:spcAft>
                <a:spcPts val="900"/>
              </a:spcAft>
            </a:pPr>
            <a:r>
              <a:rPr lang="en-GB" sz="900" dirty="0">
                <a:effectLst/>
                <a:latin typeface="Times New Roman" panose="02020603050405020304" pitchFamily="18" charset="0"/>
                <a:ea typeface="Arial" panose="020B0604020202020204" pitchFamily="34" charset="0"/>
              </a:rPr>
              <a:t>1000logos.net. 2022. </a:t>
            </a:r>
            <a:r>
              <a:rPr lang="en-GB" sz="900" i="1" dirty="0">
                <a:effectLst/>
                <a:latin typeface="Times New Roman" panose="02020603050405020304" pitchFamily="18" charset="0"/>
                <a:ea typeface="Arial" panose="020B0604020202020204" pitchFamily="34" charset="0"/>
              </a:rPr>
              <a:t>Burberry logo and symbol, meaning, history, PNG</a:t>
            </a:r>
            <a:r>
              <a:rPr lang="en-GB" sz="900" dirty="0">
                <a:effectLst/>
                <a:latin typeface="Times New Roman" panose="02020603050405020304" pitchFamily="18" charset="0"/>
                <a:ea typeface="Arial" panose="020B0604020202020204" pitchFamily="34" charset="0"/>
              </a:rPr>
              <a:t>. [online] Available at: &lt;https://1000logos.net/burberry-logo/&gt;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a:solidFill>
                  <a:srgbClr val="222222"/>
                </a:solidFill>
                <a:effectLst/>
                <a:latin typeface="Times New Roman" panose="02020603050405020304" pitchFamily="18" charset="0"/>
                <a:ea typeface="Arial" panose="020B0604020202020204" pitchFamily="34" charset="0"/>
              </a:rPr>
              <a:t>Bhasin, H., 2022. </a:t>
            </a:r>
            <a:r>
              <a:rPr lang="en-GB" sz="900" i="1" dirty="0">
                <a:solidFill>
                  <a:srgbClr val="222222"/>
                </a:solidFill>
                <a:effectLst/>
                <a:latin typeface="Times New Roman" panose="02020603050405020304" pitchFamily="18" charset="0"/>
                <a:ea typeface="Arial" panose="020B0604020202020204" pitchFamily="34" charset="0"/>
              </a:rPr>
              <a:t>Marketing mix of Burberry - Burberry marketing mix</a:t>
            </a:r>
            <a:r>
              <a:rPr lang="en-GB" sz="900" dirty="0">
                <a:solidFill>
                  <a:srgbClr val="222222"/>
                </a:solidFill>
                <a:effectLst/>
                <a:latin typeface="Times New Roman" panose="02020603050405020304" pitchFamily="18" charset="0"/>
                <a:ea typeface="Arial" panose="020B0604020202020204" pitchFamily="34" charset="0"/>
              </a:rPr>
              <a:t>. [online] Marketing91. Available at: &lt;https://www.marketing91.com/marketing-mix-of-burberry-burberry-marketing-mix/&gt;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a:solidFill>
                  <a:srgbClr val="222222"/>
                </a:solidFill>
                <a:effectLst/>
                <a:latin typeface="Times New Roman" panose="02020603050405020304" pitchFamily="18" charset="0"/>
                <a:ea typeface="Arial" panose="020B0604020202020204" pitchFamily="34" charset="0"/>
              </a:rPr>
              <a:t>Burberry .2022. </a:t>
            </a:r>
            <a:r>
              <a:rPr lang="en-GB" sz="900" i="1" dirty="0">
                <a:solidFill>
                  <a:srgbClr val="222222"/>
                </a:solidFill>
                <a:effectLst/>
                <a:latin typeface="Times New Roman" panose="02020603050405020304" pitchFamily="18" charset="0"/>
                <a:ea typeface="Arial" panose="020B0604020202020204" pitchFamily="34" charset="0"/>
              </a:rPr>
              <a:t>Women’s New Arrivals | Burberry New In | Burberry® Official</a:t>
            </a:r>
            <a:r>
              <a:rPr lang="en-GB" sz="900" dirty="0">
                <a:solidFill>
                  <a:srgbClr val="222222"/>
                </a:solidFill>
                <a:effectLst/>
                <a:latin typeface="Times New Roman" panose="02020603050405020304" pitchFamily="18" charset="0"/>
                <a:ea typeface="Arial" panose="020B0604020202020204" pitchFamily="34" charset="0"/>
              </a:rPr>
              <a:t>. [online] Available at: &lt;https://in.burberry.com/l/womens-new-arrivals-new-in/?brbref=hp_womens_new_arrivals_new_in&gt;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a:solidFill>
                  <a:srgbClr val="222222"/>
                </a:solidFill>
                <a:effectLst/>
                <a:latin typeface="Times New Roman" panose="02020603050405020304" pitchFamily="18" charset="0"/>
                <a:ea typeface="Arial" panose="020B0604020202020204" pitchFamily="34" charset="0"/>
              </a:rPr>
              <a:t>Burberry 2022. </a:t>
            </a:r>
            <a:r>
              <a:rPr lang="en-GB" sz="900" i="1" dirty="0">
                <a:solidFill>
                  <a:srgbClr val="222222"/>
                </a:solidFill>
                <a:effectLst/>
                <a:latin typeface="Times New Roman" panose="02020603050405020304" pitchFamily="18" charset="0"/>
                <a:ea typeface="Arial" panose="020B0604020202020204" pitchFamily="34" charset="0"/>
              </a:rPr>
              <a:t>Men’s New Arrivals | Burberry New In | Burberry® Official</a:t>
            </a:r>
            <a:r>
              <a:rPr lang="en-GB" sz="900" dirty="0">
                <a:solidFill>
                  <a:srgbClr val="222222"/>
                </a:solidFill>
                <a:effectLst/>
                <a:latin typeface="Times New Roman" panose="02020603050405020304" pitchFamily="18" charset="0"/>
                <a:ea typeface="Arial" panose="020B0604020202020204" pitchFamily="34" charset="0"/>
              </a:rPr>
              <a:t>. [online] Available at: &lt;https://in.burberry.com/l/mens-new-arrivals-new-in/?brbref=hp_mens_new_arrivals_new_in&gt;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err="1">
                <a:effectLst/>
                <a:latin typeface="Times New Roman" panose="02020603050405020304" pitchFamily="18" charset="0"/>
                <a:ea typeface="Arial" panose="020B0604020202020204" pitchFamily="34" charset="0"/>
              </a:rPr>
              <a:t>burberry</a:t>
            </a:r>
            <a:r>
              <a:rPr lang="en-GB" sz="900" dirty="0">
                <a:effectLst/>
                <a:latin typeface="Times New Roman" panose="02020603050405020304" pitchFamily="18" charset="0"/>
                <a:ea typeface="Arial" panose="020B0604020202020204" pitchFamily="34" charset="0"/>
              </a:rPr>
              <a:t> Corporate Website. 2022. </a:t>
            </a:r>
            <a:r>
              <a:rPr lang="en-GB" sz="900" i="1" dirty="0">
                <a:effectLst/>
                <a:latin typeface="Times New Roman" panose="02020603050405020304" pitchFamily="18" charset="0"/>
                <a:ea typeface="Arial" panose="020B0604020202020204" pitchFamily="34" charset="0"/>
              </a:rPr>
              <a:t>History</a:t>
            </a:r>
            <a:r>
              <a:rPr lang="en-GB" sz="900" dirty="0">
                <a:effectLst/>
                <a:latin typeface="Times New Roman" panose="02020603050405020304" pitchFamily="18" charset="0"/>
                <a:ea typeface="Arial" panose="020B0604020202020204" pitchFamily="34" charset="0"/>
              </a:rPr>
              <a:t>. [online] Available at: &lt;https://www.burberryplc.com/en/company/history.html&gt;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a:solidFill>
                  <a:srgbClr val="222222"/>
                </a:solidFill>
                <a:effectLst/>
                <a:latin typeface="Times New Roman" panose="02020603050405020304" pitchFamily="18" charset="0"/>
                <a:ea typeface="Arial" panose="020B0604020202020204" pitchFamily="34" charset="0"/>
              </a:rPr>
              <a:t>Burberry. 2022. </a:t>
            </a:r>
            <a:r>
              <a:rPr lang="en-GB" sz="900" i="1" dirty="0">
                <a:solidFill>
                  <a:srgbClr val="222222"/>
                </a:solidFill>
                <a:effectLst/>
                <a:latin typeface="Times New Roman" panose="02020603050405020304" pitchFamily="18" charset="0"/>
                <a:ea typeface="Arial" panose="020B0604020202020204" pitchFamily="34" charset="0"/>
              </a:rPr>
              <a:t>Children’s New Arrivals | Burberry New In | Burberry® Official</a:t>
            </a:r>
            <a:r>
              <a:rPr lang="en-GB" sz="900" dirty="0">
                <a:solidFill>
                  <a:srgbClr val="222222"/>
                </a:solidFill>
                <a:effectLst/>
                <a:latin typeface="Times New Roman" panose="02020603050405020304" pitchFamily="18" charset="0"/>
                <a:ea typeface="Arial" panose="020B0604020202020204" pitchFamily="34" charset="0"/>
              </a:rPr>
              <a:t>. [online] Available at: &lt;https://in.burberry.com/l/childrens-new-arrivals/?brbref=hp_childrens_new_arrivals#/baby-boy/&gt;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a:effectLst/>
                <a:latin typeface="Times New Roman" panose="02020603050405020304" pitchFamily="18" charset="0"/>
                <a:ea typeface="Arial" panose="020B0604020202020204" pitchFamily="34" charset="0"/>
              </a:rPr>
              <a:t>Essay48. 2022. </a:t>
            </a:r>
            <a:r>
              <a:rPr lang="en-GB" sz="900" i="1" dirty="0">
                <a:effectLst/>
                <a:latin typeface="Times New Roman" panose="02020603050405020304" pitchFamily="18" charset="0"/>
                <a:ea typeface="Arial" panose="020B0604020202020204" pitchFamily="34" charset="0"/>
              </a:rPr>
              <a:t>Mission, Vision, Goals and Objectives of Burberry</a:t>
            </a:r>
            <a:r>
              <a:rPr lang="en-GB" sz="900" dirty="0">
                <a:effectLst/>
                <a:latin typeface="Times New Roman" panose="02020603050405020304" pitchFamily="18" charset="0"/>
                <a:ea typeface="Arial" panose="020B0604020202020204" pitchFamily="34" charset="0"/>
              </a:rPr>
              <a:t>. [online] Available at: &lt;https://www.essay48.com/case/12358-Burberry-Mission-Vision&gt;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a:effectLst/>
                <a:latin typeface="Times New Roman" panose="02020603050405020304" pitchFamily="18" charset="0"/>
                <a:ea typeface="Arial" panose="020B0604020202020204" pitchFamily="34" charset="0"/>
              </a:rPr>
              <a:t>Fashiongear.fibre2fashion.com. 2022. </a:t>
            </a:r>
            <a:r>
              <a:rPr lang="en-GB" sz="900" i="1" dirty="0">
                <a:effectLst/>
                <a:latin typeface="Times New Roman" panose="02020603050405020304" pitchFamily="18" charset="0"/>
                <a:ea typeface="Arial" panose="020B0604020202020204" pitchFamily="34" charset="0"/>
              </a:rPr>
              <a:t>Burberry Brand History | Burberry Company History | Fibre2fashion</a:t>
            </a:r>
            <a:r>
              <a:rPr lang="en-GB" sz="900" dirty="0">
                <a:effectLst/>
                <a:latin typeface="Times New Roman" panose="02020603050405020304" pitchFamily="18" charset="0"/>
                <a:ea typeface="Arial" panose="020B0604020202020204" pitchFamily="34" charset="0"/>
              </a:rPr>
              <a:t>. [online] Available at: &lt;http://fashiongear.fibre2fashion.com/brand-story/burberry/history.asp&gt;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a:solidFill>
                  <a:srgbClr val="222222"/>
                </a:solidFill>
                <a:effectLst/>
                <a:latin typeface="Times New Roman" panose="02020603050405020304" pitchFamily="18" charset="0"/>
                <a:ea typeface="Arial" panose="020B0604020202020204" pitchFamily="34" charset="0"/>
              </a:rPr>
              <a:t>IIDE. 2022. </a:t>
            </a:r>
            <a:r>
              <a:rPr lang="en-GB" sz="900" i="1" dirty="0">
                <a:solidFill>
                  <a:srgbClr val="222222"/>
                </a:solidFill>
                <a:effectLst/>
                <a:latin typeface="Times New Roman" panose="02020603050405020304" pitchFamily="18" charset="0"/>
                <a:ea typeface="Arial" panose="020B0604020202020204" pitchFamily="34" charset="0"/>
              </a:rPr>
              <a:t>Complete Case Study on the Marketing Strategy of Burberry | IIDE</a:t>
            </a:r>
            <a:r>
              <a:rPr lang="en-GB" sz="900" dirty="0">
                <a:solidFill>
                  <a:srgbClr val="222222"/>
                </a:solidFill>
                <a:effectLst/>
                <a:latin typeface="Times New Roman" panose="02020603050405020304" pitchFamily="18" charset="0"/>
                <a:ea typeface="Arial" panose="020B0604020202020204" pitchFamily="34" charset="0"/>
              </a:rPr>
              <a:t>. [online] Available at: &lt;https://iide.co/case-studies/marketing-strategy-of-burberry/&gt; [Accessed 25 August 2022].</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err="1">
                <a:solidFill>
                  <a:srgbClr val="222222"/>
                </a:solidFill>
                <a:effectLst/>
                <a:latin typeface="Times New Roman" panose="02020603050405020304" pitchFamily="18" charset="0"/>
                <a:ea typeface="Arial" panose="020B0604020202020204" pitchFamily="34" charset="0"/>
              </a:rPr>
              <a:t>Lalaounis</a:t>
            </a:r>
            <a:r>
              <a:rPr lang="en-GB" sz="900" dirty="0">
                <a:solidFill>
                  <a:srgbClr val="222222"/>
                </a:solidFill>
                <a:effectLst/>
                <a:latin typeface="Times New Roman" panose="02020603050405020304" pitchFamily="18" charset="0"/>
                <a:ea typeface="Arial" panose="020B0604020202020204" pitchFamily="34" charset="0"/>
              </a:rPr>
              <a:t>, S.T., 2020. </a:t>
            </a:r>
            <a:r>
              <a:rPr lang="en-GB" sz="900" i="1" dirty="0">
                <a:solidFill>
                  <a:srgbClr val="222222"/>
                </a:solidFill>
                <a:effectLst/>
                <a:latin typeface="Times New Roman" panose="02020603050405020304" pitchFamily="18" charset="0"/>
                <a:ea typeface="Arial" panose="020B0604020202020204" pitchFamily="34" charset="0"/>
              </a:rPr>
              <a:t>Strategic brand management and development: Creating and marketing successful brands</a:t>
            </a:r>
            <a:r>
              <a:rPr lang="en-GB" sz="900" dirty="0">
                <a:solidFill>
                  <a:srgbClr val="222222"/>
                </a:solidFill>
                <a:effectLst/>
                <a:latin typeface="Times New Roman" panose="02020603050405020304" pitchFamily="18" charset="0"/>
                <a:ea typeface="Arial" panose="020B0604020202020204" pitchFamily="34" charset="0"/>
              </a:rPr>
              <a:t>. Routledge.</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err="1">
                <a:solidFill>
                  <a:srgbClr val="222222"/>
                </a:solidFill>
                <a:effectLst/>
                <a:latin typeface="Times New Roman" panose="02020603050405020304" pitchFamily="18" charset="0"/>
                <a:ea typeface="Arial" panose="020B0604020202020204" pitchFamily="34" charset="0"/>
              </a:rPr>
              <a:t>Silvano</a:t>
            </a:r>
            <a:r>
              <a:rPr lang="en-GB" sz="900" dirty="0">
                <a:solidFill>
                  <a:srgbClr val="222222"/>
                </a:solidFill>
                <a:effectLst/>
                <a:latin typeface="Times New Roman" panose="02020603050405020304" pitchFamily="18" charset="0"/>
                <a:ea typeface="Arial" panose="020B0604020202020204" pitchFamily="34" charset="0"/>
              </a:rPr>
              <a:t>, M.D.C.L.F., 2020. </a:t>
            </a:r>
            <a:r>
              <a:rPr lang="en-GB" sz="900" i="1" dirty="0">
                <a:solidFill>
                  <a:srgbClr val="222222"/>
                </a:solidFill>
                <a:effectLst/>
                <a:latin typeface="Times New Roman" panose="02020603050405020304" pitchFamily="18" charset="0"/>
                <a:ea typeface="Arial" panose="020B0604020202020204" pitchFamily="34" charset="0"/>
              </a:rPr>
              <a:t>Playing against the rules: how a digital strategy can enhance a luxury business: the case of Burberry</a:t>
            </a:r>
            <a:r>
              <a:rPr lang="en-GB" sz="900" dirty="0">
                <a:solidFill>
                  <a:srgbClr val="222222"/>
                </a:solidFill>
                <a:effectLst/>
                <a:latin typeface="Times New Roman" panose="02020603050405020304" pitchFamily="18" charset="0"/>
                <a:ea typeface="Arial" panose="020B0604020202020204" pitchFamily="34" charset="0"/>
              </a:rPr>
              <a:t> (Doctoral dissertation).</a:t>
            </a:r>
            <a:endParaRPr lang="en-US" sz="900" dirty="0">
              <a:effectLst/>
              <a:latin typeface="Arial" panose="020B0604020202020204" pitchFamily="34" charset="0"/>
              <a:ea typeface="Arial" panose="020B0604020202020204" pitchFamily="34" charset="0"/>
            </a:endParaRPr>
          </a:p>
          <a:p>
            <a:pPr marL="0" marR="0">
              <a:lnSpc>
                <a:spcPct val="150000"/>
              </a:lnSpc>
              <a:spcBef>
                <a:spcPts val="0"/>
              </a:spcBef>
              <a:spcAft>
                <a:spcPts val="900"/>
              </a:spcAft>
            </a:pPr>
            <a:r>
              <a:rPr lang="en-GB" sz="900" dirty="0" err="1">
                <a:effectLst/>
                <a:latin typeface="Times New Roman" panose="02020603050405020304" pitchFamily="18" charset="0"/>
                <a:ea typeface="Arial" panose="020B0604020202020204" pitchFamily="34" charset="0"/>
              </a:rPr>
              <a:t>Theculturetrip</a:t>
            </a:r>
            <a:r>
              <a:rPr lang="en-GB" sz="900" dirty="0">
                <a:effectLst/>
                <a:latin typeface="Times New Roman" panose="02020603050405020304" pitchFamily="18" charset="0"/>
                <a:ea typeface="Arial" panose="020B0604020202020204" pitchFamily="34" charset="0"/>
              </a:rPr>
              <a:t> 2022. [online] Available at: &lt;https://theculturetrip.com/europe/united-kingdom/england/london/articles/the-history-of-burberry-and-its-famous-fashion-comeback/&gt; [Accessed 25 August 2022].</a:t>
            </a:r>
            <a:endParaRPr lang="en-US" sz="9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5225528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27</TotalTime>
  <Words>2746</Words>
  <Application>Microsoft Office PowerPoint</Application>
  <PresentationFormat>Widescreen</PresentationFormat>
  <Paragraphs>74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Gothic</vt:lpstr>
      <vt:lpstr>Times New Roman</vt:lpstr>
      <vt:lpstr>Wingdings 3</vt:lpstr>
      <vt:lpstr>Ion</vt:lpstr>
      <vt:lpstr>PowerPoint Presentation</vt:lpstr>
      <vt:lpstr>PowerPoint Presentation</vt:lpstr>
      <vt:lpstr>History of Burberry</vt:lpstr>
      <vt:lpstr>The Logo of Burberry</vt:lpstr>
      <vt:lpstr>Mission, Vision, and objectives of Burberry</vt:lpstr>
      <vt:lpstr>Mission, Vision, and objectives of Burberry</vt:lpstr>
      <vt:lpstr>The Products of Burberry</vt:lpstr>
      <vt:lpstr>The Products of Burberry</vt:lpstr>
      <vt:lpstr>The pricing strategy of Burberry</vt:lpstr>
      <vt:lpstr>The location and distribution system of Burberry</vt:lpstr>
      <vt:lpstr>The Promotion scheme for Burberry</vt:lpstr>
      <vt:lpstr>Reference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Alina</cp:lastModifiedBy>
  <cp:revision>5</cp:revision>
  <dcterms:created xsi:type="dcterms:W3CDTF">2022-08-25T13:33:41Z</dcterms:created>
  <dcterms:modified xsi:type="dcterms:W3CDTF">2022-09-17T12:48:01Z</dcterms:modified>
</cp:coreProperties>
</file>