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6" r:id="rId2"/>
    <p:sldId id="310" r:id="rId3"/>
    <p:sldId id="298" r:id="rId4"/>
    <p:sldId id="308" r:id="rId5"/>
    <p:sldId id="307" r:id="rId6"/>
    <p:sldId id="303" r:id="rId7"/>
    <p:sldId id="304" r:id="rId8"/>
    <p:sldId id="309" r:id="rId9"/>
    <p:sldId id="305" r:id="rId10"/>
    <p:sldId id="311" r:id="rId11"/>
    <p:sldId id="312" r:id="rId12"/>
    <p:sldId id="313" r:id="rId13"/>
    <p:sldId id="314" r:id="rId14"/>
    <p:sldId id="315" r:id="rId15"/>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9C3E7-BF93-438E-982B-F333E7B63E2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4A4E5110-267E-481B-9FB3-C196D40C8741}">
      <dgm:prSet phldrT="[Text]"/>
      <dgm:spPr/>
      <dgm:t>
        <a:bodyPr/>
        <a:lstStyle/>
        <a:p>
          <a:r>
            <a:rPr lang="en-HK" dirty="0"/>
            <a:t>Theory Discovery</a:t>
          </a:r>
          <a:endParaRPr lang="en-GB" dirty="0"/>
        </a:p>
      </dgm:t>
    </dgm:pt>
    <dgm:pt modelId="{E2EA4726-3AB3-4570-88AF-C881375E9509}" type="parTrans" cxnId="{88CA4DF6-8939-478B-9F0C-F03EFB61935B}">
      <dgm:prSet/>
      <dgm:spPr/>
      <dgm:t>
        <a:bodyPr/>
        <a:lstStyle/>
        <a:p>
          <a:endParaRPr lang="en-GB"/>
        </a:p>
      </dgm:t>
    </dgm:pt>
    <dgm:pt modelId="{7A8E9F67-1327-4D09-B5C9-A8C0243A779A}" type="sibTrans" cxnId="{88CA4DF6-8939-478B-9F0C-F03EFB61935B}">
      <dgm:prSet/>
      <dgm:spPr/>
      <dgm:t>
        <a:bodyPr/>
        <a:lstStyle/>
        <a:p>
          <a:endParaRPr lang="en-GB"/>
        </a:p>
      </dgm:t>
    </dgm:pt>
    <dgm:pt modelId="{7E794628-19B7-40BB-A5ED-58CE052F8BE0}">
      <dgm:prSet phldrT="[Text]"/>
      <dgm:spPr/>
      <dgm:t>
        <a:bodyPr/>
        <a:lstStyle/>
        <a:p>
          <a:r>
            <a:rPr lang="en-HK" dirty="0"/>
            <a:t>Theory Refinement</a:t>
          </a:r>
          <a:endParaRPr lang="en-GB" dirty="0"/>
        </a:p>
      </dgm:t>
    </dgm:pt>
    <dgm:pt modelId="{D3755211-5623-4B0E-827E-E35F82BBA8BB}" type="parTrans" cxnId="{39029F4B-1F39-428F-97AA-F38F0C4A474B}">
      <dgm:prSet/>
      <dgm:spPr/>
      <dgm:t>
        <a:bodyPr/>
        <a:lstStyle/>
        <a:p>
          <a:endParaRPr lang="en-GB"/>
        </a:p>
      </dgm:t>
    </dgm:pt>
    <dgm:pt modelId="{6EC49657-2E6A-4445-8030-B909FA311FB1}" type="sibTrans" cxnId="{39029F4B-1F39-428F-97AA-F38F0C4A474B}">
      <dgm:prSet/>
      <dgm:spPr/>
      <dgm:t>
        <a:bodyPr/>
        <a:lstStyle/>
        <a:p>
          <a:endParaRPr lang="en-GB"/>
        </a:p>
      </dgm:t>
    </dgm:pt>
    <dgm:pt modelId="{8D9EB9E0-58B9-4247-9808-FE05F4D89783}">
      <dgm:prSet phldrT="[Text]"/>
      <dgm:spPr/>
      <dgm:t>
        <a:bodyPr/>
        <a:lstStyle/>
        <a:p>
          <a:r>
            <a:rPr lang="en-HK" dirty="0"/>
            <a:t>Theory Test</a:t>
          </a:r>
          <a:endParaRPr lang="en-GB" dirty="0"/>
        </a:p>
      </dgm:t>
    </dgm:pt>
    <dgm:pt modelId="{BA5F48AF-BE53-4694-B620-F0020614A9AF}" type="parTrans" cxnId="{98A8742C-B531-4CFD-9A8F-0711B7528785}">
      <dgm:prSet/>
      <dgm:spPr/>
      <dgm:t>
        <a:bodyPr/>
        <a:lstStyle/>
        <a:p>
          <a:endParaRPr lang="en-GB"/>
        </a:p>
      </dgm:t>
    </dgm:pt>
    <dgm:pt modelId="{D6CC7A50-982B-4DD6-B8C2-1D0E0DCE00DA}" type="sibTrans" cxnId="{98A8742C-B531-4CFD-9A8F-0711B7528785}">
      <dgm:prSet/>
      <dgm:spPr/>
      <dgm:t>
        <a:bodyPr/>
        <a:lstStyle/>
        <a:p>
          <a:endParaRPr lang="en-GB"/>
        </a:p>
      </dgm:t>
    </dgm:pt>
    <dgm:pt modelId="{11669636-3232-4301-98F3-78CDE3013608}" type="pres">
      <dgm:prSet presAssocID="{1C19C3E7-BF93-438E-982B-F333E7B63E20}" presName="Name0" presStyleCnt="0">
        <dgm:presLayoutVars>
          <dgm:dir/>
          <dgm:resizeHandles val="exact"/>
        </dgm:presLayoutVars>
      </dgm:prSet>
      <dgm:spPr/>
    </dgm:pt>
    <dgm:pt modelId="{4757BABE-BF6D-4A56-8063-E5D67CD52ADB}" type="pres">
      <dgm:prSet presAssocID="{4A4E5110-267E-481B-9FB3-C196D40C8741}" presName="node" presStyleLbl="node1" presStyleIdx="0" presStyleCnt="3">
        <dgm:presLayoutVars>
          <dgm:bulletEnabled val="1"/>
        </dgm:presLayoutVars>
      </dgm:prSet>
      <dgm:spPr/>
    </dgm:pt>
    <dgm:pt modelId="{7071E5A0-F88C-4FF8-94FB-9F44117CFBE2}" type="pres">
      <dgm:prSet presAssocID="{7A8E9F67-1327-4D09-B5C9-A8C0243A779A}" presName="sibTrans" presStyleLbl="sibTrans2D1" presStyleIdx="0" presStyleCnt="3"/>
      <dgm:spPr/>
    </dgm:pt>
    <dgm:pt modelId="{5CAEE097-86FA-425E-9914-F919B11F114A}" type="pres">
      <dgm:prSet presAssocID="{7A8E9F67-1327-4D09-B5C9-A8C0243A779A}" presName="connectorText" presStyleLbl="sibTrans2D1" presStyleIdx="0" presStyleCnt="3"/>
      <dgm:spPr/>
    </dgm:pt>
    <dgm:pt modelId="{FD59B82A-14A5-46BE-AC1B-0706C741B1CC}" type="pres">
      <dgm:prSet presAssocID="{7E794628-19B7-40BB-A5ED-58CE052F8BE0}" presName="node" presStyleLbl="node1" presStyleIdx="1" presStyleCnt="3">
        <dgm:presLayoutVars>
          <dgm:bulletEnabled val="1"/>
        </dgm:presLayoutVars>
      </dgm:prSet>
      <dgm:spPr/>
    </dgm:pt>
    <dgm:pt modelId="{4E6C37EA-5152-4B52-89A0-DEB4E85ABE9E}" type="pres">
      <dgm:prSet presAssocID="{6EC49657-2E6A-4445-8030-B909FA311FB1}" presName="sibTrans" presStyleLbl="sibTrans2D1" presStyleIdx="1" presStyleCnt="3"/>
      <dgm:spPr/>
    </dgm:pt>
    <dgm:pt modelId="{629D0CF9-F012-44D5-9555-F3F9068891DF}" type="pres">
      <dgm:prSet presAssocID="{6EC49657-2E6A-4445-8030-B909FA311FB1}" presName="connectorText" presStyleLbl="sibTrans2D1" presStyleIdx="1" presStyleCnt="3"/>
      <dgm:spPr/>
    </dgm:pt>
    <dgm:pt modelId="{422FD999-8B30-4289-B909-A31F3AF0A314}" type="pres">
      <dgm:prSet presAssocID="{8D9EB9E0-58B9-4247-9808-FE05F4D89783}" presName="node" presStyleLbl="node1" presStyleIdx="2" presStyleCnt="3">
        <dgm:presLayoutVars>
          <dgm:bulletEnabled val="1"/>
        </dgm:presLayoutVars>
      </dgm:prSet>
      <dgm:spPr/>
    </dgm:pt>
    <dgm:pt modelId="{E349A156-0C90-4F82-80AF-40D67DA18524}" type="pres">
      <dgm:prSet presAssocID="{D6CC7A50-982B-4DD6-B8C2-1D0E0DCE00DA}" presName="sibTrans" presStyleLbl="sibTrans2D1" presStyleIdx="2" presStyleCnt="3"/>
      <dgm:spPr/>
    </dgm:pt>
    <dgm:pt modelId="{1960B34A-C0E3-405C-9186-F0C4374D9034}" type="pres">
      <dgm:prSet presAssocID="{D6CC7A50-982B-4DD6-B8C2-1D0E0DCE00DA}" presName="connectorText" presStyleLbl="sibTrans2D1" presStyleIdx="2" presStyleCnt="3"/>
      <dgm:spPr/>
    </dgm:pt>
  </dgm:ptLst>
  <dgm:cxnLst>
    <dgm:cxn modelId="{79BBC510-4C65-4D11-B15B-F6544DB8F670}" type="presOf" srcId="{6EC49657-2E6A-4445-8030-B909FA311FB1}" destId="{629D0CF9-F012-44D5-9555-F3F9068891DF}" srcOrd="1" destOrd="0" presId="urn:microsoft.com/office/officeart/2005/8/layout/cycle7"/>
    <dgm:cxn modelId="{83B89912-7D86-401E-BC8F-0D885ED047C0}" type="presOf" srcId="{D6CC7A50-982B-4DD6-B8C2-1D0E0DCE00DA}" destId="{1960B34A-C0E3-405C-9186-F0C4374D9034}" srcOrd="1" destOrd="0" presId="urn:microsoft.com/office/officeart/2005/8/layout/cycle7"/>
    <dgm:cxn modelId="{98A8742C-B531-4CFD-9A8F-0711B7528785}" srcId="{1C19C3E7-BF93-438E-982B-F333E7B63E20}" destId="{8D9EB9E0-58B9-4247-9808-FE05F4D89783}" srcOrd="2" destOrd="0" parTransId="{BA5F48AF-BE53-4694-B620-F0020614A9AF}" sibTransId="{D6CC7A50-982B-4DD6-B8C2-1D0E0DCE00DA}"/>
    <dgm:cxn modelId="{D1873635-233F-43F0-B036-88C2989CAD92}" type="presOf" srcId="{1C19C3E7-BF93-438E-982B-F333E7B63E20}" destId="{11669636-3232-4301-98F3-78CDE3013608}" srcOrd="0" destOrd="0" presId="urn:microsoft.com/office/officeart/2005/8/layout/cycle7"/>
    <dgm:cxn modelId="{4AC85B5D-AA12-4C0F-85B2-70381FDA7558}" type="presOf" srcId="{6EC49657-2E6A-4445-8030-B909FA311FB1}" destId="{4E6C37EA-5152-4B52-89A0-DEB4E85ABE9E}" srcOrd="0" destOrd="0" presId="urn:microsoft.com/office/officeart/2005/8/layout/cycle7"/>
    <dgm:cxn modelId="{59CDD442-4004-4569-A563-C1D2CA8737D5}" type="presOf" srcId="{4A4E5110-267E-481B-9FB3-C196D40C8741}" destId="{4757BABE-BF6D-4A56-8063-E5D67CD52ADB}" srcOrd="0" destOrd="0" presId="urn:microsoft.com/office/officeart/2005/8/layout/cycle7"/>
    <dgm:cxn modelId="{39029F4B-1F39-428F-97AA-F38F0C4A474B}" srcId="{1C19C3E7-BF93-438E-982B-F333E7B63E20}" destId="{7E794628-19B7-40BB-A5ED-58CE052F8BE0}" srcOrd="1" destOrd="0" parTransId="{D3755211-5623-4B0E-827E-E35F82BBA8BB}" sibTransId="{6EC49657-2E6A-4445-8030-B909FA311FB1}"/>
    <dgm:cxn modelId="{CC314D79-610A-4452-BAB4-1F61A28C918D}" type="presOf" srcId="{7A8E9F67-1327-4D09-B5C9-A8C0243A779A}" destId="{7071E5A0-F88C-4FF8-94FB-9F44117CFBE2}" srcOrd="0" destOrd="0" presId="urn:microsoft.com/office/officeart/2005/8/layout/cycle7"/>
    <dgm:cxn modelId="{1026FA7A-95E6-43C6-B45D-FE132733E363}" type="presOf" srcId="{8D9EB9E0-58B9-4247-9808-FE05F4D89783}" destId="{422FD999-8B30-4289-B909-A31F3AF0A314}" srcOrd="0" destOrd="0" presId="urn:microsoft.com/office/officeart/2005/8/layout/cycle7"/>
    <dgm:cxn modelId="{38A35B87-0144-44DE-B466-F6D60F6CEF90}" type="presOf" srcId="{7E794628-19B7-40BB-A5ED-58CE052F8BE0}" destId="{FD59B82A-14A5-46BE-AC1B-0706C741B1CC}" srcOrd="0" destOrd="0" presId="urn:microsoft.com/office/officeart/2005/8/layout/cycle7"/>
    <dgm:cxn modelId="{47DBBC99-56B6-4A67-B691-7257534A046C}" type="presOf" srcId="{D6CC7A50-982B-4DD6-B8C2-1D0E0DCE00DA}" destId="{E349A156-0C90-4F82-80AF-40D67DA18524}" srcOrd="0" destOrd="0" presId="urn:microsoft.com/office/officeart/2005/8/layout/cycle7"/>
    <dgm:cxn modelId="{18D41AA5-F476-47D6-9B62-2BBA055BE6D6}" type="presOf" srcId="{7A8E9F67-1327-4D09-B5C9-A8C0243A779A}" destId="{5CAEE097-86FA-425E-9914-F919B11F114A}" srcOrd="1" destOrd="0" presId="urn:microsoft.com/office/officeart/2005/8/layout/cycle7"/>
    <dgm:cxn modelId="{88CA4DF6-8939-478B-9F0C-F03EFB61935B}" srcId="{1C19C3E7-BF93-438E-982B-F333E7B63E20}" destId="{4A4E5110-267E-481B-9FB3-C196D40C8741}" srcOrd="0" destOrd="0" parTransId="{E2EA4726-3AB3-4570-88AF-C881375E9509}" sibTransId="{7A8E9F67-1327-4D09-B5C9-A8C0243A779A}"/>
    <dgm:cxn modelId="{574B33DE-BE55-49C5-A5F5-51C9B0657654}" type="presParOf" srcId="{11669636-3232-4301-98F3-78CDE3013608}" destId="{4757BABE-BF6D-4A56-8063-E5D67CD52ADB}" srcOrd="0" destOrd="0" presId="urn:microsoft.com/office/officeart/2005/8/layout/cycle7"/>
    <dgm:cxn modelId="{9F3B1AE5-988D-472E-BC74-3D897F036856}" type="presParOf" srcId="{11669636-3232-4301-98F3-78CDE3013608}" destId="{7071E5A0-F88C-4FF8-94FB-9F44117CFBE2}" srcOrd="1" destOrd="0" presId="urn:microsoft.com/office/officeart/2005/8/layout/cycle7"/>
    <dgm:cxn modelId="{621FC11A-8C85-43B1-BECC-EB35E3903F2E}" type="presParOf" srcId="{7071E5A0-F88C-4FF8-94FB-9F44117CFBE2}" destId="{5CAEE097-86FA-425E-9914-F919B11F114A}" srcOrd="0" destOrd="0" presId="urn:microsoft.com/office/officeart/2005/8/layout/cycle7"/>
    <dgm:cxn modelId="{441520E5-FBA0-4CA0-AA67-3AC3D6C9DADE}" type="presParOf" srcId="{11669636-3232-4301-98F3-78CDE3013608}" destId="{FD59B82A-14A5-46BE-AC1B-0706C741B1CC}" srcOrd="2" destOrd="0" presId="urn:microsoft.com/office/officeart/2005/8/layout/cycle7"/>
    <dgm:cxn modelId="{5DFBFF47-E4C0-49AF-8CAC-8C85B64C176B}" type="presParOf" srcId="{11669636-3232-4301-98F3-78CDE3013608}" destId="{4E6C37EA-5152-4B52-89A0-DEB4E85ABE9E}" srcOrd="3" destOrd="0" presId="urn:microsoft.com/office/officeart/2005/8/layout/cycle7"/>
    <dgm:cxn modelId="{F84B37C6-E926-4DC4-ACA5-29009840C67A}" type="presParOf" srcId="{4E6C37EA-5152-4B52-89A0-DEB4E85ABE9E}" destId="{629D0CF9-F012-44D5-9555-F3F9068891DF}" srcOrd="0" destOrd="0" presId="urn:microsoft.com/office/officeart/2005/8/layout/cycle7"/>
    <dgm:cxn modelId="{D38AC0D8-8A4C-4BB8-B19D-8D77A8FD69FB}" type="presParOf" srcId="{11669636-3232-4301-98F3-78CDE3013608}" destId="{422FD999-8B30-4289-B909-A31F3AF0A314}" srcOrd="4" destOrd="0" presId="urn:microsoft.com/office/officeart/2005/8/layout/cycle7"/>
    <dgm:cxn modelId="{2DD1AE68-7006-452A-B7FA-734914EA7ACA}" type="presParOf" srcId="{11669636-3232-4301-98F3-78CDE3013608}" destId="{E349A156-0C90-4F82-80AF-40D67DA18524}" srcOrd="5" destOrd="0" presId="urn:microsoft.com/office/officeart/2005/8/layout/cycle7"/>
    <dgm:cxn modelId="{85CA761A-3B45-418F-BCC1-7352A7E74B60}" type="presParOf" srcId="{E349A156-0C90-4F82-80AF-40D67DA18524}" destId="{1960B34A-C0E3-405C-9186-F0C4374D9034}"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7BABE-BF6D-4A56-8063-E5D67CD52ADB}">
      <dsp:nvSpPr>
        <dsp:cNvPr id="0" name=""/>
        <dsp:cNvSpPr/>
      </dsp:nvSpPr>
      <dsp:spPr>
        <a:xfrm>
          <a:off x="1355430" y="48360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Discovery</a:t>
          </a:r>
          <a:endParaRPr lang="en-GB" sz="2000" kern="1200" dirty="0"/>
        </a:p>
      </dsp:txBody>
      <dsp:txXfrm>
        <a:off x="1379449" y="507623"/>
        <a:ext cx="1592075" cy="772018"/>
      </dsp:txXfrm>
    </dsp:sp>
    <dsp:sp modelId="{7071E5A0-F88C-4FF8-94FB-9F44117CFBE2}">
      <dsp:nvSpPr>
        <dsp:cNvPr id="0" name=""/>
        <dsp:cNvSpPr/>
      </dsp:nvSpPr>
      <dsp:spPr>
        <a:xfrm rot="3600000">
          <a:off x="2425229" y="1923018"/>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511335" y="1980422"/>
        <a:ext cx="682645" cy="172211"/>
      </dsp:txXfrm>
    </dsp:sp>
    <dsp:sp modelId="{FD59B82A-14A5-46BE-AC1B-0706C741B1CC}">
      <dsp:nvSpPr>
        <dsp:cNvPr id="0" name=""/>
        <dsp:cNvSpPr/>
      </dsp:nvSpPr>
      <dsp:spPr>
        <a:xfrm>
          <a:off x="2709772" y="282939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Refinement</a:t>
          </a:r>
          <a:endParaRPr lang="en-GB" sz="2000" kern="1200" dirty="0"/>
        </a:p>
      </dsp:txBody>
      <dsp:txXfrm>
        <a:off x="2733791" y="2853413"/>
        <a:ext cx="1592075" cy="772018"/>
      </dsp:txXfrm>
    </dsp:sp>
    <dsp:sp modelId="{4E6C37EA-5152-4B52-89A0-DEB4E85ABE9E}">
      <dsp:nvSpPr>
        <dsp:cNvPr id="0" name=""/>
        <dsp:cNvSpPr/>
      </dsp:nvSpPr>
      <dsp:spPr>
        <a:xfrm rot="10800000">
          <a:off x="1748058" y="3095913"/>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834164" y="3153317"/>
        <a:ext cx="682645" cy="172211"/>
      </dsp:txXfrm>
    </dsp:sp>
    <dsp:sp modelId="{422FD999-8B30-4289-B909-A31F3AF0A314}">
      <dsp:nvSpPr>
        <dsp:cNvPr id="0" name=""/>
        <dsp:cNvSpPr/>
      </dsp:nvSpPr>
      <dsp:spPr>
        <a:xfrm>
          <a:off x="1087" y="2829394"/>
          <a:ext cx="1640113" cy="820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HK" sz="2000" kern="1200" dirty="0"/>
            <a:t>Theory Test</a:t>
          </a:r>
          <a:endParaRPr lang="en-GB" sz="2000" kern="1200" dirty="0"/>
        </a:p>
      </dsp:txBody>
      <dsp:txXfrm>
        <a:off x="25106" y="2853413"/>
        <a:ext cx="1592075" cy="772018"/>
      </dsp:txXfrm>
    </dsp:sp>
    <dsp:sp modelId="{E349A156-0C90-4F82-80AF-40D67DA18524}">
      <dsp:nvSpPr>
        <dsp:cNvPr id="0" name=""/>
        <dsp:cNvSpPr/>
      </dsp:nvSpPr>
      <dsp:spPr>
        <a:xfrm rot="18000000">
          <a:off x="1070887" y="1923018"/>
          <a:ext cx="854857" cy="287019"/>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156993" y="1980422"/>
        <a:ext cx="682645" cy="172211"/>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96332"/>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777608"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1/8/2024</a:t>
            </a:fld>
            <a:endParaRPr dirty="0"/>
          </a:p>
        </p:txBody>
      </p:sp>
      <p:sp>
        <p:nvSpPr>
          <p:cNvPr id="4" name="Footer Placeholder 3"/>
          <p:cNvSpPr>
            <a:spLocks noGrp="1"/>
          </p:cNvSpPr>
          <p:nvPr>
            <p:ph type="ftr" sz="quarter" idx="2"/>
          </p:nvPr>
        </p:nvSpPr>
        <p:spPr>
          <a:xfrm>
            <a:off x="1" y="9428583"/>
            <a:ext cx="2889938" cy="496332"/>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777608"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96332"/>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777608"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1/8/2024</a:t>
            </a:fld>
            <a:endParaRPr dirty="0"/>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428583"/>
            <a:ext cx="2889938" cy="496332"/>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777608"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1/8/2024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1/8/2024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1/8/2024</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1/8/2024</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1/8/2024</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1/8/2024</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1/8/2024</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1/8/2024</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1/8/2024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1/8/2024</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1/8/2024</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04 Making Theoretical and Practical Contributions in Empirical Research</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2F2C-256C-440D-A087-F930015A86AB}"/>
              </a:ext>
            </a:extLst>
          </p:cNvPr>
          <p:cNvSpPr>
            <a:spLocks noGrp="1"/>
          </p:cNvSpPr>
          <p:nvPr>
            <p:ph type="title"/>
          </p:nvPr>
        </p:nvSpPr>
        <p:spPr/>
        <p:txBody>
          <a:bodyPr/>
          <a:lstStyle/>
          <a:p>
            <a:r>
              <a:rPr lang="en-GB" dirty="0"/>
              <a:t>Theoretical and practical contributions</a:t>
            </a:r>
          </a:p>
        </p:txBody>
      </p:sp>
      <p:sp>
        <p:nvSpPr>
          <p:cNvPr id="3" name="Content Placeholder 2">
            <a:extLst>
              <a:ext uri="{FF2B5EF4-FFF2-40B4-BE49-F238E27FC236}">
                <a16:creationId xmlns:a16="http://schemas.microsoft.com/office/drawing/2014/main" id="{5AA95AF3-ADA9-4E11-A4F7-D1A108D7FC7E}"/>
              </a:ext>
            </a:extLst>
          </p:cNvPr>
          <p:cNvSpPr>
            <a:spLocks noGrp="1"/>
          </p:cNvSpPr>
          <p:nvPr>
            <p:ph idx="1"/>
          </p:nvPr>
        </p:nvSpPr>
        <p:spPr/>
        <p:txBody>
          <a:bodyPr>
            <a:normAutofit fontScale="92500" lnSpcReduction="20000"/>
          </a:bodyPr>
          <a:lstStyle/>
          <a:p>
            <a:r>
              <a:rPr lang="en-HK" dirty="0"/>
              <a:t>Explain the problem in a way that grabs the reader’s attention and concern.</a:t>
            </a:r>
          </a:p>
          <a:p>
            <a:r>
              <a:rPr lang="en-HK" dirty="0"/>
              <a:t>State clearly why your research is important; do not simply state the research questions, or refer to a scarcity of knowledge.</a:t>
            </a:r>
          </a:p>
          <a:p>
            <a:r>
              <a:rPr lang="en-HK" dirty="0"/>
              <a:t>Discuss the problem in its real-world context and point to possible beneficiaries of the research.</a:t>
            </a:r>
          </a:p>
          <a:p>
            <a:r>
              <a:rPr lang="en-HK" dirty="0"/>
              <a:t>Explain how your research will actually contribute to resolving the problem in some way.</a:t>
            </a:r>
          </a:p>
          <a:p>
            <a:r>
              <a:rPr lang="en-HK" dirty="0"/>
              <a:t>Discuss both the specific and the generalisable contribution of the research. Explain how it will contribute not only to resolving a specific problem, but will shed light on other problems like it.</a:t>
            </a:r>
          </a:p>
          <a:p>
            <a:r>
              <a:rPr lang="en-HK" dirty="0"/>
              <a:t>Establish that your contribution has not already been made by discussing the shortfalls of existing research in the area.</a:t>
            </a:r>
          </a:p>
          <a:p>
            <a:endParaRPr lang="en-GB" dirty="0"/>
          </a:p>
        </p:txBody>
      </p:sp>
    </p:spTree>
    <p:extLst>
      <p:ext uri="{BB962C8B-B14F-4D97-AF65-F5344CB8AC3E}">
        <p14:creationId xmlns:p14="http://schemas.microsoft.com/office/powerpoint/2010/main" val="3465696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A58CF-F062-4F13-A036-A00170BA400A}"/>
              </a:ext>
            </a:extLst>
          </p:cNvPr>
          <p:cNvSpPr>
            <a:spLocks noGrp="1"/>
          </p:cNvSpPr>
          <p:nvPr>
            <p:ph type="title"/>
          </p:nvPr>
        </p:nvSpPr>
        <p:spPr/>
        <p:txBody>
          <a:bodyPr/>
          <a:lstStyle/>
          <a:p>
            <a:r>
              <a:rPr lang="en-HK" dirty="0"/>
              <a:t>Theoretical Contributions</a:t>
            </a:r>
            <a:endParaRPr lang="en-GB" dirty="0"/>
          </a:p>
        </p:txBody>
      </p:sp>
      <p:sp>
        <p:nvSpPr>
          <p:cNvPr id="3" name="Content Placeholder 2">
            <a:extLst>
              <a:ext uri="{FF2B5EF4-FFF2-40B4-BE49-F238E27FC236}">
                <a16:creationId xmlns:a16="http://schemas.microsoft.com/office/drawing/2014/main" id="{6EC34511-0B50-4477-9525-2681FCD8A085}"/>
              </a:ext>
            </a:extLst>
          </p:cNvPr>
          <p:cNvSpPr>
            <a:spLocks noGrp="1"/>
          </p:cNvSpPr>
          <p:nvPr>
            <p:ph idx="1"/>
          </p:nvPr>
        </p:nvSpPr>
        <p:spPr/>
        <p:txBody>
          <a:bodyPr>
            <a:normAutofit lnSpcReduction="10000"/>
          </a:bodyPr>
          <a:lstStyle/>
          <a:p>
            <a:r>
              <a:rPr lang="en-HK" dirty="0"/>
              <a:t>A theory is "an ordered set of assertions about a </a:t>
            </a:r>
            <a:r>
              <a:rPr lang="en-HK" dirty="0">
                <a:solidFill>
                  <a:srgbClr val="FF0000"/>
                </a:solidFill>
              </a:rPr>
              <a:t>generic behaviour or structure</a:t>
            </a:r>
            <a:r>
              <a:rPr lang="en-HK" dirty="0"/>
              <a:t> assumed to hold throughout a significant </a:t>
            </a:r>
            <a:r>
              <a:rPr lang="en-HK" dirty="0">
                <a:solidFill>
                  <a:srgbClr val="FF0000"/>
                </a:solidFill>
              </a:rPr>
              <a:t>range of specific instances</a:t>
            </a:r>
            <a:r>
              <a:rPr lang="en-HK" dirty="0"/>
              <a:t>" (Sutherland 1975 as cited in Weick 1989, 517). </a:t>
            </a:r>
          </a:p>
          <a:p>
            <a:r>
              <a:rPr lang="en-HK" dirty="0"/>
              <a:t>It is a set of interrelated constructs, definitions, and propositions that present a systematic view of phenomena by specifying relations among variables, with the purpose of explaining and predicting the phenomena.</a:t>
            </a:r>
          </a:p>
          <a:p>
            <a:pPr lvl="1"/>
            <a:r>
              <a:rPr lang="en-HK" dirty="0"/>
              <a:t>Constructs are concepts adapted for a research purpose</a:t>
            </a:r>
          </a:p>
          <a:p>
            <a:pPr lvl="1"/>
            <a:r>
              <a:rPr lang="en-HK" dirty="0"/>
              <a:t>Through research, researchers can </a:t>
            </a:r>
            <a:r>
              <a:rPr lang="en-HK" dirty="0">
                <a:solidFill>
                  <a:srgbClr val="FF0000"/>
                </a:solidFill>
              </a:rPr>
              <a:t>develop, modify, or evaluate </a:t>
            </a:r>
            <a:r>
              <a:rPr lang="en-HK" dirty="0"/>
              <a:t>theories.</a:t>
            </a:r>
          </a:p>
          <a:p>
            <a:r>
              <a:rPr lang="en-HK" dirty="0"/>
              <a:t>In a broad sense, any idea about how things relate to each other can be considered as a theory.</a:t>
            </a:r>
          </a:p>
        </p:txBody>
      </p:sp>
    </p:spTree>
    <p:extLst>
      <p:ext uri="{BB962C8B-B14F-4D97-AF65-F5344CB8AC3E}">
        <p14:creationId xmlns:p14="http://schemas.microsoft.com/office/powerpoint/2010/main" val="399799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F3EC-168F-4043-9283-695CD562A8AF}"/>
              </a:ext>
            </a:extLst>
          </p:cNvPr>
          <p:cNvSpPr>
            <a:spLocks noGrp="1"/>
          </p:cNvSpPr>
          <p:nvPr>
            <p:ph type="title"/>
          </p:nvPr>
        </p:nvSpPr>
        <p:spPr/>
        <p:txBody>
          <a:bodyPr/>
          <a:lstStyle/>
          <a:p>
            <a:r>
              <a:rPr lang="en-HK" dirty="0"/>
              <a:t>The four essential elements of a theory*</a:t>
            </a:r>
            <a:endParaRPr lang="en-GB" dirty="0"/>
          </a:p>
        </p:txBody>
      </p:sp>
      <p:sp>
        <p:nvSpPr>
          <p:cNvPr id="3" name="Content Placeholder 2">
            <a:extLst>
              <a:ext uri="{FF2B5EF4-FFF2-40B4-BE49-F238E27FC236}">
                <a16:creationId xmlns:a16="http://schemas.microsoft.com/office/drawing/2014/main" id="{940B1CBD-298B-4E30-A22D-4CDCA5B01FA3}"/>
              </a:ext>
            </a:extLst>
          </p:cNvPr>
          <p:cNvSpPr>
            <a:spLocks noGrp="1"/>
          </p:cNvSpPr>
          <p:nvPr>
            <p:ph idx="1"/>
          </p:nvPr>
        </p:nvSpPr>
        <p:spPr/>
        <p:txBody>
          <a:bodyPr>
            <a:normAutofit lnSpcReduction="10000"/>
          </a:bodyPr>
          <a:lstStyle/>
          <a:p>
            <a:r>
              <a:rPr lang="en-HK" dirty="0"/>
              <a:t>Theories should explain </a:t>
            </a:r>
            <a:r>
              <a:rPr lang="en-HK" dirty="0">
                <a:solidFill>
                  <a:srgbClr val="FF0000"/>
                </a:solidFill>
              </a:rPr>
              <a:t>why </a:t>
            </a:r>
            <a:r>
              <a:rPr lang="en-HK" dirty="0"/>
              <a:t>things happen, rather than just describe (</a:t>
            </a:r>
            <a:r>
              <a:rPr lang="en-HK" dirty="0">
                <a:solidFill>
                  <a:srgbClr val="FF0000"/>
                </a:solidFill>
              </a:rPr>
              <a:t>what</a:t>
            </a:r>
            <a:r>
              <a:rPr lang="en-HK" dirty="0"/>
              <a:t>) or predict (</a:t>
            </a:r>
            <a:r>
              <a:rPr lang="en-HK" dirty="0">
                <a:solidFill>
                  <a:srgbClr val="FF0000"/>
                </a:solidFill>
              </a:rPr>
              <a:t>how</a:t>
            </a:r>
            <a:r>
              <a:rPr lang="en-HK" dirty="0"/>
              <a:t>). </a:t>
            </a:r>
          </a:p>
          <a:p>
            <a:r>
              <a:rPr lang="en-HK" dirty="0"/>
              <a:t>What: Which constructs should be considered as part of the explanation of the phenomena?</a:t>
            </a:r>
          </a:p>
          <a:p>
            <a:r>
              <a:rPr lang="en-HK" dirty="0"/>
              <a:t>How: How are constructs related?</a:t>
            </a:r>
          </a:p>
          <a:p>
            <a:r>
              <a:rPr lang="en-HK" dirty="0"/>
              <a:t>Why: What are the underlying psychological, economic, or social dynamics that justify the selection of constructs and the proposed causal relationships?</a:t>
            </a:r>
          </a:p>
          <a:p>
            <a:r>
              <a:rPr lang="en-HK" dirty="0"/>
              <a:t>Who, where and when: These questions specify the boundary of the theory. They are contextual factors that affect the behaviour. </a:t>
            </a:r>
            <a:endParaRPr lang="en-GB" dirty="0"/>
          </a:p>
        </p:txBody>
      </p:sp>
      <p:sp>
        <p:nvSpPr>
          <p:cNvPr id="4" name="TextBox 3">
            <a:extLst>
              <a:ext uri="{FF2B5EF4-FFF2-40B4-BE49-F238E27FC236}">
                <a16:creationId xmlns:a16="http://schemas.microsoft.com/office/drawing/2014/main" id="{0CBFAD48-361F-4E2C-B4E0-3EC20C2C1686}"/>
              </a:ext>
            </a:extLst>
          </p:cNvPr>
          <p:cNvSpPr txBox="1"/>
          <p:nvPr/>
        </p:nvSpPr>
        <p:spPr>
          <a:xfrm>
            <a:off x="1341884" y="6199990"/>
            <a:ext cx="7560840" cy="424732"/>
          </a:xfrm>
          <a:prstGeom prst="rect">
            <a:avLst/>
          </a:prstGeom>
          <a:noFill/>
        </p:spPr>
        <p:txBody>
          <a:bodyPr wrap="square" rtlCol="0">
            <a:spAutoFit/>
          </a:bodyPr>
          <a:lstStyle/>
          <a:p>
            <a:pPr>
              <a:lnSpc>
                <a:spcPct val="90000"/>
              </a:lnSpc>
            </a:pPr>
            <a:r>
              <a:rPr lang="en-HK" sz="2400" dirty="0"/>
              <a:t>* </a:t>
            </a:r>
            <a:r>
              <a:rPr lang="en-HK" sz="2000" dirty="0"/>
              <a:t>Dublin, 1978; Whetten, 1989</a:t>
            </a:r>
            <a:endParaRPr lang="en-GB" sz="2000" dirty="0"/>
          </a:p>
        </p:txBody>
      </p:sp>
    </p:spTree>
    <p:extLst>
      <p:ext uri="{BB962C8B-B14F-4D97-AF65-F5344CB8AC3E}">
        <p14:creationId xmlns:p14="http://schemas.microsoft.com/office/powerpoint/2010/main" val="1037803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EC51-EF2F-4F56-A16B-51AD5E1973D7}"/>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C1FDD288-A2EA-4D84-B8F4-044CAAA54CD3}"/>
              </a:ext>
            </a:extLst>
          </p:cNvPr>
          <p:cNvSpPr>
            <a:spLocks noGrp="1"/>
          </p:cNvSpPr>
          <p:nvPr>
            <p:ph idx="1"/>
          </p:nvPr>
        </p:nvSpPr>
        <p:spPr/>
        <p:txBody>
          <a:bodyPr/>
          <a:lstStyle/>
          <a:p>
            <a:r>
              <a:rPr lang="en-HK" dirty="0"/>
              <a:t>What: Introducing a new construct and explaining how it relates to important constructs.</a:t>
            </a:r>
          </a:p>
          <a:p>
            <a:r>
              <a:rPr lang="en-HK" dirty="0"/>
              <a:t>Example: </a:t>
            </a:r>
            <a:r>
              <a:rPr lang="en-HK" dirty="0" err="1"/>
              <a:t>Gwinner</a:t>
            </a:r>
            <a:r>
              <a:rPr lang="en-HK" dirty="0"/>
              <a:t>, K. P., </a:t>
            </a:r>
            <a:r>
              <a:rPr lang="en-HK" dirty="0" err="1"/>
              <a:t>Gremler</a:t>
            </a:r>
            <a:r>
              <a:rPr lang="en-HK" dirty="0"/>
              <a:t>, D. D., &amp; Bitner, M. J. (1998). Relational benefits in services industries: the customer’s perspective. Journal of the academy of marketing science, 26(2), 101-114.</a:t>
            </a:r>
          </a:p>
          <a:p>
            <a:pPr lvl="1"/>
            <a:r>
              <a:rPr lang="en-HK" dirty="0"/>
              <a:t>The benefits that customer loyalty can bring to firms are well understood but the kind of </a:t>
            </a:r>
            <a:r>
              <a:rPr lang="en-HK" dirty="0">
                <a:solidFill>
                  <a:srgbClr val="FF0000"/>
                </a:solidFill>
              </a:rPr>
              <a:t>benefits that customers truly value </a:t>
            </a:r>
            <a:r>
              <a:rPr lang="en-HK" dirty="0"/>
              <a:t>are unknown. </a:t>
            </a:r>
          </a:p>
          <a:p>
            <a:endParaRPr lang="en-GB" dirty="0"/>
          </a:p>
        </p:txBody>
      </p:sp>
      <p:sp>
        <p:nvSpPr>
          <p:cNvPr id="4" name="TextBox 3">
            <a:extLst>
              <a:ext uri="{FF2B5EF4-FFF2-40B4-BE49-F238E27FC236}">
                <a16:creationId xmlns:a16="http://schemas.microsoft.com/office/drawing/2014/main" id="{C6B9A99F-1B3D-4289-8816-10C97D2B2C71}"/>
              </a:ext>
            </a:extLst>
          </p:cNvPr>
          <p:cNvSpPr txBox="1"/>
          <p:nvPr/>
        </p:nvSpPr>
        <p:spPr>
          <a:xfrm>
            <a:off x="1629916" y="5229200"/>
            <a:ext cx="1728192" cy="757130"/>
          </a:xfrm>
          <a:prstGeom prst="rect">
            <a:avLst/>
          </a:prstGeom>
          <a:solidFill>
            <a:schemeClr val="accent1"/>
          </a:solidFill>
          <a:ln>
            <a:noFill/>
          </a:ln>
        </p:spPr>
        <p:txBody>
          <a:bodyPr wrap="square" rtlCol="0">
            <a:spAutoFit/>
          </a:bodyPr>
          <a:lstStyle/>
          <a:p>
            <a:pPr>
              <a:lnSpc>
                <a:spcPct val="90000"/>
              </a:lnSpc>
            </a:pPr>
            <a:r>
              <a:rPr lang="en-GB" sz="2400" b="1" dirty="0"/>
              <a:t>Relational Benefit</a:t>
            </a:r>
          </a:p>
        </p:txBody>
      </p:sp>
      <p:sp>
        <p:nvSpPr>
          <p:cNvPr id="5" name="TextBox 4">
            <a:extLst>
              <a:ext uri="{FF2B5EF4-FFF2-40B4-BE49-F238E27FC236}">
                <a16:creationId xmlns:a16="http://schemas.microsoft.com/office/drawing/2014/main" id="{1843D228-5F53-4141-9F69-7B7F1A4C11DF}"/>
              </a:ext>
            </a:extLst>
          </p:cNvPr>
          <p:cNvSpPr txBox="1"/>
          <p:nvPr/>
        </p:nvSpPr>
        <p:spPr>
          <a:xfrm>
            <a:off x="4211759" y="4949504"/>
            <a:ext cx="1728192" cy="424732"/>
          </a:xfrm>
          <a:prstGeom prst="rect">
            <a:avLst/>
          </a:prstGeom>
          <a:solidFill>
            <a:schemeClr val="accent1"/>
          </a:solidFill>
          <a:ln>
            <a:noFill/>
          </a:ln>
        </p:spPr>
        <p:txBody>
          <a:bodyPr wrap="square" rtlCol="0">
            <a:spAutoFit/>
          </a:bodyPr>
          <a:lstStyle/>
          <a:p>
            <a:pPr>
              <a:lnSpc>
                <a:spcPct val="90000"/>
              </a:lnSpc>
            </a:pPr>
            <a:r>
              <a:rPr lang="en-GB" sz="2400" b="1" dirty="0"/>
              <a:t>Loyalty</a:t>
            </a:r>
          </a:p>
        </p:txBody>
      </p:sp>
      <p:sp>
        <p:nvSpPr>
          <p:cNvPr id="6" name="TextBox 5">
            <a:extLst>
              <a:ext uri="{FF2B5EF4-FFF2-40B4-BE49-F238E27FC236}">
                <a16:creationId xmlns:a16="http://schemas.microsoft.com/office/drawing/2014/main" id="{30B6E147-2D4D-4558-A77C-D38330294097}"/>
              </a:ext>
            </a:extLst>
          </p:cNvPr>
          <p:cNvSpPr txBox="1"/>
          <p:nvPr/>
        </p:nvSpPr>
        <p:spPr>
          <a:xfrm>
            <a:off x="4211759" y="5706987"/>
            <a:ext cx="1728192" cy="757130"/>
          </a:xfrm>
          <a:prstGeom prst="rect">
            <a:avLst/>
          </a:prstGeom>
          <a:solidFill>
            <a:schemeClr val="accent1"/>
          </a:solidFill>
          <a:ln>
            <a:noFill/>
          </a:ln>
        </p:spPr>
        <p:txBody>
          <a:bodyPr wrap="square" rtlCol="0">
            <a:spAutoFit/>
          </a:bodyPr>
          <a:lstStyle/>
          <a:p>
            <a:pPr>
              <a:lnSpc>
                <a:spcPct val="90000"/>
              </a:lnSpc>
            </a:pPr>
            <a:r>
              <a:rPr lang="en-GB" sz="2400" b="1" dirty="0"/>
              <a:t>Word of mouth</a:t>
            </a:r>
          </a:p>
        </p:txBody>
      </p:sp>
      <p:cxnSp>
        <p:nvCxnSpPr>
          <p:cNvPr id="8" name="Straight Arrow Connector 7">
            <a:extLst>
              <a:ext uri="{FF2B5EF4-FFF2-40B4-BE49-F238E27FC236}">
                <a16:creationId xmlns:a16="http://schemas.microsoft.com/office/drawing/2014/main" id="{C8A347EA-02D5-4A71-AA3D-86B2395AC7E0}"/>
              </a:ext>
            </a:extLst>
          </p:cNvPr>
          <p:cNvCxnSpPr>
            <a:stCxn id="4" idx="3"/>
            <a:endCxn id="5" idx="1"/>
          </p:cNvCxnSpPr>
          <p:nvPr/>
        </p:nvCxnSpPr>
        <p:spPr>
          <a:xfrm flipV="1">
            <a:off x="3358108" y="5161870"/>
            <a:ext cx="853651" cy="44589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E3580DE-DF35-4DEF-8189-2C720E93BBA0}"/>
              </a:ext>
            </a:extLst>
          </p:cNvPr>
          <p:cNvCxnSpPr>
            <a:stCxn id="4" idx="3"/>
            <a:endCxn id="6" idx="1"/>
          </p:cNvCxnSpPr>
          <p:nvPr/>
        </p:nvCxnSpPr>
        <p:spPr>
          <a:xfrm>
            <a:off x="3358108" y="5607765"/>
            <a:ext cx="853651" cy="47778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428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77854-6095-4FFB-B368-6AC68BCE0BE0}"/>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67AE9732-03FE-48ED-97BE-B177DF978F92}"/>
              </a:ext>
            </a:extLst>
          </p:cNvPr>
          <p:cNvSpPr>
            <a:spLocks noGrp="1"/>
          </p:cNvSpPr>
          <p:nvPr>
            <p:ph idx="1"/>
          </p:nvPr>
        </p:nvSpPr>
        <p:spPr>
          <a:ln>
            <a:noFill/>
          </a:ln>
        </p:spPr>
        <p:txBody>
          <a:bodyPr/>
          <a:lstStyle/>
          <a:p>
            <a:r>
              <a:rPr lang="en-HK" dirty="0"/>
              <a:t>How and why: Identifying factors that mediate key relationships.</a:t>
            </a:r>
          </a:p>
          <a:p>
            <a:r>
              <a:rPr lang="en-HK" dirty="0"/>
              <a:t>Example: </a:t>
            </a:r>
            <a:r>
              <a:rPr lang="en-HK" dirty="0" err="1"/>
              <a:t>Vandenabeele</a:t>
            </a:r>
            <a:r>
              <a:rPr lang="en-HK" dirty="0"/>
              <a:t>, W. (2009). The </a:t>
            </a:r>
            <a:r>
              <a:rPr lang="en-HK" dirty="0">
                <a:solidFill>
                  <a:srgbClr val="FF0000"/>
                </a:solidFill>
              </a:rPr>
              <a:t>mediating effect </a:t>
            </a:r>
            <a:r>
              <a:rPr lang="en-HK" dirty="0"/>
              <a:t>of job satisfaction and organizational commitment on self-reported performance: More robust evidence of the PSM—performance relationship. International review of administrative sciences, 75(1), 11-34.</a:t>
            </a:r>
          </a:p>
          <a:p>
            <a:endParaRPr lang="en-HK" dirty="0"/>
          </a:p>
          <a:p>
            <a:endParaRPr lang="en-GB" dirty="0"/>
          </a:p>
        </p:txBody>
      </p:sp>
      <p:sp>
        <p:nvSpPr>
          <p:cNvPr id="4" name="TextBox 3">
            <a:extLst>
              <a:ext uri="{FF2B5EF4-FFF2-40B4-BE49-F238E27FC236}">
                <a16:creationId xmlns:a16="http://schemas.microsoft.com/office/drawing/2014/main" id="{0471DD35-677B-4A53-8D0A-CDF66D715FEF}"/>
              </a:ext>
            </a:extLst>
          </p:cNvPr>
          <p:cNvSpPr txBox="1"/>
          <p:nvPr/>
        </p:nvSpPr>
        <p:spPr>
          <a:xfrm>
            <a:off x="1217611" y="4788979"/>
            <a:ext cx="2272848" cy="757130"/>
          </a:xfrm>
          <a:prstGeom prst="rect">
            <a:avLst/>
          </a:prstGeom>
          <a:solidFill>
            <a:schemeClr val="accent1"/>
          </a:solidFill>
          <a:ln>
            <a:noFill/>
          </a:ln>
        </p:spPr>
        <p:txBody>
          <a:bodyPr wrap="square" rtlCol="0">
            <a:spAutoFit/>
          </a:bodyPr>
          <a:lstStyle/>
          <a:p>
            <a:pPr>
              <a:lnSpc>
                <a:spcPct val="90000"/>
              </a:lnSpc>
            </a:pPr>
            <a:r>
              <a:rPr lang="en-GB" sz="2400" b="1" dirty="0"/>
              <a:t>Public service motivation</a:t>
            </a:r>
          </a:p>
        </p:txBody>
      </p:sp>
      <p:sp>
        <p:nvSpPr>
          <p:cNvPr id="5" name="TextBox 4">
            <a:extLst>
              <a:ext uri="{FF2B5EF4-FFF2-40B4-BE49-F238E27FC236}">
                <a16:creationId xmlns:a16="http://schemas.microsoft.com/office/drawing/2014/main" id="{CC417C0E-7AA8-4636-B123-450BD2A880FC}"/>
              </a:ext>
            </a:extLst>
          </p:cNvPr>
          <p:cNvSpPr txBox="1"/>
          <p:nvPr/>
        </p:nvSpPr>
        <p:spPr>
          <a:xfrm>
            <a:off x="4156355" y="4384146"/>
            <a:ext cx="2370105" cy="757130"/>
          </a:xfrm>
          <a:prstGeom prst="rect">
            <a:avLst/>
          </a:prstGeom>
          <a:solidFill>
            <a:schemeClr val="accent1"/>
          </a:solidFill>
          <a:ln>
            <a:noFill/>
          </a:ln>
        </p:spPr>
        <p:txBody>
          <a:bodyPr wrap="square" rtlCol="0">
            <a:spAutoFit/>
          </a:bodyPr>
          <a:lstStyle/>
          <a:p>
            <a:pPr>
              <a:lnSpc>
                <a:spcPct val="90000"/>
              </a:lnSpc>
            </a:pPr>
            <a:r>
              <a:rPr lang="en-HK" sz="2400" b="1" dirty="0"/>
              <a:t>Job satisfaction</a:t>
            </a:r>
            <a:endParaRPr lang="en-GB" sz="2400" b="1" dirty="0"/>
          </a:p>
        </p:txBody>
      </p:sp>
      <p:sp>
        <p:nvSpPr>
          <p:cNvPr id="6" name="TextBox 5">
            <a:extLst>
              <a:ext uri="{FF2B5EF4-FFF2-40B4-BE49-F238E27FC236}">
                <a16:creationId xmlns:a16="http://schemas.microsoft.com/office/drawing/2014/main" id="{9C2A6E68-2FF2-43F0-BE2B-03E2C3A85830}"/>
              </a:ext>
            </a:extLst>
          </p:cNvPr>
          <p:cNvSpPr txBox="1"/>
          <p:nvPr/>
        </p:nvSpPr>
        <p:spPr>
          <a:xfrm>
            <a:off x="7318548" y="4955178"/>
            <a:ext cx="2272849" cy="424732"/>
          </a:xfrm>
          <a:prstGeom prst="rect">
            <a:avLst/>
          </a:prstGeom>
          <a:solidFill>
            <a:schemeClr val="accent1"/>
          </a:solidFill>
          <a:ln>
            <a:noFill/>
          </a:ln>
        </p:spPr>
        <p:txBody>
          <a:bodyPr wrap="square" rtlCol="0">
            <a:spAutoFit/>
          </a:bodyPr>
          <a:lstStyle/>
          <a:p>
            <a:pPr>
              <a:lnSpc>
                <a:spcPct val="90000"/>
              </a:lnSpc>
            </a:pPr>
            <a:r>
              <a:rPr lang="en-HK" sz="2400" b="1" dirty="0"/>
              <a:t>Performance</a:t>
            </a:r>
            <a:endParaRPr lang="en-GB" sz="2400" b="1" dirty="0"/>
          </a:p>
        </p:txBody>
      </p:sp>
      <p:sp>
        <p:nvSpPr>
          <p:cNvPr id="7" name="TextBox 6">
            <a:extLst>
              <a:ext uri="{FF2B5EF4-FFF2-40B4-BE49-F238E27FC236}">
                <a16:creationId xmlns:a16="http://schemas.microsoft.com/office/drawing/2014/main" id="{DCBFFB76-9059-466D-A0AC-0016BD14F22B}"/>
              </a:ext>
            </a:extLst>
          </p:cNvPr>
          <p:cNvSpPr txBox="1"/>
          <p:nvPr/>
        </p:nvSpPr>
        <p:spPr>
          <a:xfrm>
            <a:off x="4154404" y="5369876"/>
            <a:ext cx="2372056" cy="757130"/>
          </a:xfrm>
          <a:prstGeom prst="rect">
            <a:avLst/>
          </a:prstGeom>
          <a:solidFill>
            <a:schemeClr val="accent1"/>
          </a:solidFill>
          <a:ln>
            <a:noFill/>
          </a:ln>
        </p:spPr>
        <p:txBody>
          <a:bodyPr wrap="square" rtlCol="0">
            <a:spAutoFit/>
          </a:bodyPr>
          <a:lstStyle/>
          <a:p>
            <a:pPr>
              <a:lnSpc>
                <a:spcPct val="90000"/>
              </a:lnSpc>
            </a:pPr>
            <a:r>
              <a:rPr lang="en-HK" sz="2400" b="1" dirty="0"/>
              <a:t>Organizational commitment</a:t>
            </a:r>
            <a:endParaRPr lang="en-GB" sz="2400" b="1" dirty="0"/>
          </a:p>
        </p:txBody>
      </p:sp>
      <p:cxnSp>
        <p:nvCxnSpPr>
          <p:cNvPr id="9" name="Straight Arrow Connector 8">
            <a:extLst>
              <a:ext uri="{FF2B5EF4-FFF2-40B4-BE49-F238E27FC236}">
                <a16:creationId xmlns:a16="http://schemas.microsoft.com/office/drawing/2014/main" id="{108ADFBC-0C00-4726-A8F8-5B0F0CBE6099}"/>
              </a:ext>
            </a:extLst>
          </p:cNvPr>
          <p:cNvCxnSpPr>
            <a:endCxn id="5" idx="1"/>
          </p:cNvCxnSpPr>
          <p:nvPr/>
        </p:nvCxnSpPr>
        <p:spPr>
          <a:xfrm flipV="1">
            <a:off x="3506332" y="4762711"/>
            <a:ext cx="650023" cy="37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DD4BB6B-F85E-4EBB-BF99-0C07E9E1169A}"/>
              </a:ext>
            </a:extLst>
          </p:cNvPr>
          <p:cNvCxnSpPr>
            <a:endCxn id="7" idx="1"/>
          </p:cNvCxnSpPr>
          <p:nvPr/>
        </p:nvCxnSpPr>
        <p:spPr>
          <a:xfrm>
            <a:off x="3497420" y="5167544"/>
            <a:ext cx="656984" cy="58089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B5C4BAB-744F-4683-AA10-6F5E2B3AF839}"/>
              </a:ext>
            </a:extLst>
          </p:cNvPr>
          <p:cNvCxnSpPr/>
          <p:nvPr/>
        </p:nvCxnSpPr>
        <p:spPr>
          <a:xfrm>
            <a:off x="6526460" y="4788979"/>
            <a:ext cx="792088" cy="35229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2C4E69D-B3E2-4969-9758-BCE92DB2934B}"/>
              </a:ext>
            </a:extLst>
          </p:cNvPr>
          <p:cNvCxnSpPr>
            <a:stCxn id="7" idx="3"/>
          </p:cNvCxnSpPr>
          <p:nvPr/>
        </p:nvCxnSpPr>
        <p:spPr>
          <a:xfrm flipV="1">
            <a:off x="6526460" y="5141276"/>
            <a:ext cx="792088" cy="6071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7729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43A1-D242-4236-8AEA-ECFB2418E59E}"/>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855880DF-0250-4CCD-826D-A9613666D501}"/>
              </a:ext>
            </a:extLst>
          </p:cNvPr>
          <p:cNvSpPr>
            <a:spLocks noGrp="1"/>
          </p:cNvSpPr>
          <p:nvPr>
            <p:ph idx="1"/>
          </p:nvPr>
        </p:nvSpPr>
        <p:spPr/>
        <p:txBody>
          <a:bodyPr>
            <a:normAutofit/>
          </a:bodyPr>
          <a:lstStyle/>
          <a:p>
            <a:r>
              <a:rPr lang="en-HK" dirty="0"/>
              <a:t>Why: Developing the logic that reconciles predictions from competing theories.</a:t>
            </a:r>
          </a:p>
          <a:p>
            <a:r>
              <a:rPr lang="en-HK" dirty="0"/>
              <a:t>Example: Desai, A. Kroll, M. &amp; Wright, P. (2003). CEO duality, board monitoring, and acquisition performance: A test of competing theories. Journal of Business Strategies, 20(2), pp. 137-156.</a:t>
            </a:r>
          </a:p>
          <a:p>
            <a:pPr lvl="1"/>
            <a:r>
              <a:rPr lang="en-HK" dirty="0"/>
              <a:t>CEO duality: CEO is also chairman of the board.</a:t>
            </a:r>
          </a:p>
          <a:p>
            <a:pPr lvl="1"/>
            <a:r>
              <a:rPr lang="en-HK" dirty="0"/>
              <a:t>Competing theories: Agency theory versus stewardship theory.</a:t>
            </a:r>
          </a:p>
        </p:txBody>
      </p:sp>
      <p:sp>
        <p:nvSpPr>
          <p:cNvPr id="4" name="TextBox 3">
            <a:extLst>
              <a:ext uri="{FF2B5EF4-FFF2-40B4-BE49-F238E27FC236}">
                <a16:creationId xmlns:a16="http://schemas.microsoft.com/office/drawing/2014/main" id="{58709DE3-FD20-4850-88AF-C765187FA4E7}"/>
              </a:ext>
            </a:extLst>
          </p:cNvPr>
          <p:cNvSpPr txBox="1"/>
          <p:nvPr/>
        </p:nvSpPr>
        <p:spPr>
          <a:xfrm>
            <a:off x="1152307" y="4916470"/>
            <a:ext cx="1440160" cy="757130"/>
          </a:xfrm>
          <a:prstGeom prst="rect">
            <a:avLst/>
          </a:prstGeom>
          <a:solidFill>
            <a:schemeClr val="accent1"/>
          </a:solidFill>
          <a:ln>
            <a:noFill/>
          </a:ln>
        </p:spPr>
        <p:txBody>
          <a:bodyPr wrap="square" rtlCol="0">
            <a:spAutoFit/>
          </a:bodyPr>
          <a:lstStyle/>
          <a:p>
            <a:pPr>
              <a:lnSpc>
                <a:spcPct val="90000"/>
              </a:lnSpc>
            </a:pPr>
            <a:r>
              <a:rPr lang="en-GB" sz="2400" b="1" dirty="0"/>
              <a:t>CEO Duality</a:t>
            </a:r>
          </a:p>
        </p:txBody>
      </p:sp>
      <p:sp>
        <p:nvSpPr>
          <p:cNvPr id="5" name="TextBox 4">
            <a:extLst>
              <a:ext uri="{FF2B5EF4-FFF2-40B4-BE49-F238E27FC236}">
                <a16:creationId xmlns:a16="http://schemas.microsoft.com/office/drawing/2014/main" id="{EB8DAE60-2410-43B8-854D-058721328B7A}"/>
              </a:ext>
            </a:extLst>
          </p:cNvPr>
          <p:cNvSpPr txBox="1"/>
          <p:nvPr/>
        </p:nvSpPr>
        <p:spPr>
          <a:xfrm>
            <a:off x="4010296" y="4916470"/>
            <a:ext cx="2232248" cy="757130"/>
          </a:xfrm>
          <a:prstGeom prst="rect">
            <a:avLst/>
          </a:prstGeom>
          <a:solidFill>
            <a:schemeClr val="accent1"/>
          </a:solidFill>
          <a:ln>
            <a:noFill/>
          </a:ln>
        </p:spPr>
        <p:txBody>
          <a:bodyPr wrap="square" rtlCol="0">
            <a:spAutoFit/>
          </a:bodyPr>
          <a:lstStyle/>
          <a:p>
            <a:pPr>
              <a:lnSpc>
                <a:spcPct val="90000"/>
              </a:lnSpc>
            </a:pPr>
            <a:r>
              <a:rPr lang="en-GB" sz="2400" b="1" dirty="0"/>
              <a:t>Firm performance</a:t>
            </a:r>
          </a:p>
        </p:txBody>
      </p:sp>
      <p:cxnSp>
        <p:nvCxnSpPr>
          <p:cNvPr id="7" name="Straight Arrow Connector 6">
            <a:extLst>
              <a:ext uri="{FF2B5EF4-FFF2-40B4-BE49-F238E27FC236}">
                <a16:creationId xmlns:a16="http://schemas.microsoft.com/office/drawing/2014/main" id="{733E02B4-82CF-4399-A554-9CD5EEA54368}"/>
              </a:ext>
            </a:extLst>
          </p:cNvPr>
          <p:cNvCxnSpPr>
            <a:stCxn id="4" idx="3"/>
            <a:endCxn id="5" idx="1"/>
          </p:cNvCxnSpPr>
          <p:nvPr/>
        </p:nvCxnSpPr>
        <p:spPr>
          <a:xfrm>
            <a:off x="2592467" y="5295035"/>
            <a:ext cx="1417829"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C9A5EDF-5364-421D-886D-9205EB0D44F1}"/>
              </a:ext>
            </a:extLst>
          </p:cNvPr>
          <p:cNvSpPr txBox="1"/>
          <p:nvPr/>
        </p:nvSpPr>
        <p:spPr>
          <a:xfrm>
            <a:off x="2494012" y="5409335"/>
            <a:ext cx="1656183" cy="1089529"/>
          </a:xfrm>
          <a:prstGeom prst="rect">
            <a:avLst/>
          </a:prstGeom>
          <a:noFill/>
        </p:spPr>
        <p:txBody>
          <a:bodyPr wrap="square" rtlCol="0">
            <a:spAutoFit/>
          </a:bodyPr>
          <a:lstStyle/>
          <a:p>
            <a:pPr algn="ctr">
              <a:lnSpc>
                <a:spcPct val="90000"/>
              </a:lnSpc>
            </a:pPr>
            <a:r>
              <a:rPr lang="en-HK" dirty="0">
                <a:solidFill>
                  <a:schemeClr val="tx2"/>
                </a:solidFill>
              </a:rPr>
              <a:t>Agency theory: negative</a:t>
            </a:r>
          </a:p>
          <a:p>
            <a:pPr algn="ctr">
              <a:lnSpc>
                <a:spcPct val="90000"/>
              </a:lnSpc>
            </a:pPr>
            <a:r>
              <a:rPr lang="en-HK" dirty="0">
                <a:solidFill>
                  <a:schemeClr val="tx2"/>
                </a:solidFill>
              </a:rPr>
              <a:t>relationship</a:t>
            </a:r>
            <a:endParaRPr lang="en-GB" dirty="0">
              <a:solidFill>
                <a:schemeClr val="tx2"/>
              </a:solidFill>
            </a:endParaRPr>
          </a:p>
        </p:txBody>
      </p:sp>
      <p:sp>
        <p:nvSpPr>
          <p:cNvPr id="11" name="TextBox 10">
            <a:extLst>
              <a:ext uri="{FF2B5EF4-FFF2-40B4-BE49-F238E27FC236}">
                <a16:creationId xmlns:a16="http://schemas.microsoft.com/office/drawing/2014/main" id="{A714752E-7A90-436B-AE60-6A8F5FB288E3}"/>
              </a:ext>
            </a:extLst>
          </p:cNvPr>
          <p:cNvSpPr txBox="1"/>
          <p:nvPr/>
        </p:nvSpPr>
        <p:spPr>
          <a:xfrm>
            <a:off x="6513455" y="4926393"/>
            <a:ext cx="1440160" cy="757130"/>
          </a:xfrm>
          <a:prstGeom prst="rect">
            <a:avLst/>
          </a:prstGeom>
          <a:solidFill>
            <a:schemeClr val="accent1"/>
          </a:solidFill>
          <a:ln>
            <a:noFill/>
          </a:ln>
        </p:spPr>
        <p:txBody>
          <a:bodyPr wrap="square" rtlCol="0">
            <a:spAutoFit/>
          </a:bodyPr>
          <a:lstStyle/>
          <a:p>
            <a:pPr>
              <a:lnSpc>
                <a:spcPct val="90000"/>
              </a:lnSpc>
            </a:pPr>
            <a:r>
              <a:rPr lang="en-GB" sz="2400" b="1" dirty="0"/>
              <a:t>CEO Duality</a:t>
            </a:r>
          </a:p>
        </p:txBody>
      </p:sp>
      <p:sp>
        <p:nvSpPr>
          <p:cNvPr id="12" name="TextBox 11">
            <a:extLst>
              <a:ext uri="{FF2B5EF4-FFF2-40B4-BE49-F238E27FC236}">
                <a16:creationId xmlns:a16="http://schemas.microsoft.com/office/drawing/2014/main" id="{554311D6-C285-4DD9-A28C-16AEB87AD478}"/>
              </a:ext>
            </a:extLst>
          </p:cNvPr>
          <p:cNvSpPr txBox="1"/>
          <p:nvPr/>
        </p:nvSpPr>
        <p:spPr>
          <a:xfrm>
            <a:off x="9037266" y="4926393"/>
            <a:ext cx="2232248" cy="757130"/>
          </a:xfrm>
          <a:prstGeom prst="rect">
            <a:avLst/>
          </a:prstGeom>
          <a:solidFill>
            <a:schemeClr val="accent1"/>
          </a:solidFill>
          <a:ln>
            <a:noFill/>
          </a:ln>
        </p:spPr>
        <p:txBody>
          <a:bodyPr wrap="square" rtlCol="0">
            <a:spAutoFit/>
          </a:bodyPr>
          <a:lstStyle/>
          <a:p>
            <a:pPr>
              <a:lnSpc>
                <a:spcPct val="90000"/>
              </a:lnSpc>
            </a:pPr>
            <a:r>
              <a:rPr lang="en-GB" sz="2400" b="1" dirty="0"/>
              <a:t>Firm performance</a:t>
            </a:r>
          </a:p>
        </p:txBody>
      </p:sp>
      <p:cxnSp>
        <p:nvCxnSpPr>
          <p:cNvPr id="14" name="Straight Arrow Connector 13">
            <a:extLst>
              <a:ext uri="{FF2B5EF4-FFF2-40B4-BE49-F238E27FC236}">
                <a16:creationId xmlns:a16="http://schemas.microsoft.com/office/drawing/2014/main" id="{A62B76AE-0039-454E-924B-138C8CE54BF5}"/>
              </a:ext>
            </a:extLst>
          </p:cNvPr>
          <p:cNvCxnSpPr>
            <a:cxnSpLocks/>
            <a:stCxn id="11" idx="3"/>
            <a:endCxn id="12" idx="1"/>
          </p:cNvCxnSpPr>
          <p:nvPr/>
        </p:nvCxnSpPr>
        <p:spPr>
          <a:xfrm>
            <a:off x="7953615" y="5304958"/>
            <a:ext cx="108365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C0BA3CD-758C-43F5-83FF-4D937A11C4AB}"/>
              </a:ext>
            </a:extLst>
          </p:cNvPr>
          <p:cNvSpPr txBox="1"/>
          <p:nvPr/>
        </p:nvSpPr>
        <p:spPr>
          <a:xfrm>
            <a:off x="7660373" y="5627435"/>
            <a:ext cx="1656183" cy="1089529"/>
          </a:xfrm>
          <a:prstGeom prst="rect">
            <a:avLst/>
          </a:prstGeom>
          <a:noFill/>
        </p:spPr>
        <p:txBody>
          <a:bodyPr wrap="square" rtlCol="0">
            <a:spAutoFit/>
          </a:bodyPr>
          <a:lstStyle/>
          <a:p>
            <a:pPr algn="ctr">
              <a:lnSpc>
                <a:spcPct val="90000"/>
              </a:lnSpc>
            </a:pPr>
            <a:r>
              <a:rPr lang="en-HK" dirty="0">
                <a:solidFill>
                  <a:schemeClr val="tx2"/>
                </a:solidFill>
              </a:rPr>
              <a:t>Stewardship theory: positive</a:t>
            </a:r>
          </a:p>
          <a:p>
            <a:pPr algn="ctr">
              <a:lnSpc>
                <a:spcPct val="90000"/>
              </a:lnSpc>
            </a:pPr>
            <a:r>
              <a:rPr lang="en-HK" dirty="0">
                <a:solidFill>
                  <a:schemeClr val="tx2"/>
                </a:solidFill>
              </a:rPr>
              <a:t>relationship</a:t>
            </a:r>
            <a:endParaRPr lang="en-GB" dirty="0">
              <a:solidFill>
                <a:schemeClr val="tx2"/>
              </a:solidFill>
            </a:endParaRPr>
          </a:p>
        </p:txBody>
      </p:sp>
    </p:spTree>
    <p:extLst>
      <p:ext uri="{BB962C8B-B14F-4D97-AF65-F5344CB8AC3E}">
        <p14:creationId xmlns:p14="http://schemas.microsoft.com/office/powerpoint/2010/main" val="3546123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77854-6095-4FFB-B368-6AC68BCE0BE0}"/>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67AE9732-03FE-48ED-97BE-B177DF978F92}"/>
              </a:ext>
            </a:extLst>
          </p:cNvPr>
          <p:cNvSpPr>
            <a:spLocks noGrp="1"/>
          </p:cNvSpPr>
          <p:nvPr>
            <p:ph idx="1"/>
          </p:nvPr>
        </p:nvSpPr>
        <p:spPr/>
        <p:txBody>
          <a:bodyPr/>
          <a:lstStyle/>
          <a:p>
            <a:r>
              <a:rPr lang="en-HK" dirty="0"/>
              <a:t>Who, where and when: Identifying factors that moderate key relationships.</a:t>
            </a:r>
          </a:p>
          <a:p>
            <a:r>
              <a:rPr lang="en-HK" dirty="0"/>
              <a:t>Example: </a:t>
            </a:r>
            <a:r>
              <a:rPr lang="en-HK" dirty="0" err="1"/>
              <a:t>Djurkovic</a:t>
            </a:r>
            <a:r>
              <a:rPr lang="en-HK" dirty="0"/>
              <a:t>, N., McCormack, D., &amp; Casimir, G. (2008). Workplace bullying and intention to leave: the moderating effect of perceived organisational support. Human Resource Management Journal, 18(4), 405-422.</a:t>
            </a:r>
          </a:p>
          <a:p>
            <a:endParaRPr lang="en-HK" dirty="0"/>
          </a:p>
          <a:p>
            <a:endParaRPr lang="en-GB" dirty="0"/>
          </a:p>
        </p:txBody>
      </p:sp>
      <p:sp>
        <p:nvSpPr>
          <p:cNvPr id="4" name="TextBox 3">
            <a:extLst>
              <a:ext uri="{FF2B5EF4-FFF2-40B4-BE49-F238E27FC236}">
                <a16:creationId xmlns:a16="http://schemas.microsoft.com/office/drawing/2014/main" id="{50141219-D3FF-4B41-B830-7D00E6DDB4F2}"/>
              </a:ext>
            </a:extLst>
          </p:cNvPr>
          <p:cNvSpPr txBox="1"/>
          <p:nvPr/>
        </p:nvSpPr>
        <p:spPr>
          <a:xfrm>
            <a:off x="1619620" y="5157192"/>
            <a:ext cx="1800200" cy="757130"/>
          </a:xfrm>
          <a:prstGeom prst="rect">
            <a:avLst/>
          </a:prstGeom>
          <a:solidFill>
            <a:schemeClr val="accent1"/>
          </a:solidFill>
          <a:ln>
            <a:noFill/>
          </a:ln>
        </p:spPr>
        <p:txBody>
          <a:bodyPr wrap="square" rtlCol="0">
            <a:spAutoFit/>
          </a:bodyPr>
          <a:lstStyle/>
          <a:p>
            <a:pPr>
              <a:lnSpc>
                <a:spcPct val="90000"/>
              </a:lnSpc>
            </a:pPr>
            <a:r>
              <a:rPr lang="en-GB" sz="2400" b="1" dirty="0"/>
              <a:t>Workplace bullying</a:t>
            </a:r>
          </a:p>
        </p:txBody>
      </p:sp>
      <p:sp>
        <p:nvSpPr>
          <p:cNvPr id="5" name="TextBox 4">
            <a:extLst>
              <a:ext uri="{FF2B5EF4-FFF2-40B4-BE49-F238E27FC236}">
                <a16:creationId xmlns:a16="http://schemas.microsoft.com/office/drawing/2014/main" id="{CBF91A87-B102-43B5-A301-42F6B2BC7FF5}"/>
              </a:ext>
            </a:extLst>
          </p:cNvPr>
          <p:cNvSpPr txBox="1"/>
          <p:nvPr/>
        </p:nvSpPr>
        <p:spPr>
          <a:xfrm>
            <a:off x="6598468" y="5157192"/>
            <a:ext cx="1800200" cy="757130"/>
          </a:xfrm>
          <a:prstGeom prst="rect">
            <a:avLst/>
          </a:prstGeom>
          <a:solidFill>
            <a:schemeClr val="accent1"/>
          </a:solidFill>
          <a:ln>
            <a:noFill/>
          </a:ln>
        </p:spPr>
        <p:txBody>
          <a:bodyPr wrap="square" rtlCol="0">
            <a:spAutoFit/>
          </a:bodyPr>
          <a:lstStyle/>
          <a:p>
            <a:pPr>
              <a:lnSpc>
                <a:spcPct val="90000"/>
              </a:lnSpc>
            </a:pPr>
            <a:r>
              <a:rPr lang="en-GB" sz="2400" b="1" dirty="0"/>
              <a:t>Intention to leave</a:t>
            </a:r>
          </a:p>
        </p:txBody>
      </p:sp>
      <p:sp>
        <p:nvSpPr>
          <p:cNvPr id="6" name="TextBox 5">
            <a:extLst>
              <a:ext uri="{FF2B5EF4-FFF2-40B4-BE49-F238E27FC236}">
                <a16:creationId xmlns:a16="http://schemas.microsoft.com/office/drawing/2014/main" id="{FB81DDA1-4F63-494D-8540-878D9A3487D9}"/>
              </a:ext>
            </a:extLst>
          </p:cNvPr>
          <p:cNvSpPr txBox="1"/>
          <p:nvPr/>
        </p:nvSpPr>
        <p:spPr>
          <a:xfrm>
            <a:off x="3728422" y="4149080"/>
            <a:ext cx="2365990" cy="757130"/>
          </a:xfrm>
          <a:prstGeom prst="rect">
            <a:avLst/>
          </a:prstGeom>
          <a:solidFill>
            <a:schemeClr val="accent1"/>
          </a:solidFill>
          <a:ln>
            <a:noFill/>
          </a:ln>
        </p:spPr>
        <p:txBody>
          <a:bodyPr wrap="square" rtlCol="0">
            <a:spAutoFit/>
          </a:bodyPr>
          <a:lstStyle/>
          <a:p>
            <a:pPr>
              <a:lnSpc>
                <a:spcPct val="90000"/>
              </a:lnSpc>
            </a:pPr>
            <a:r>
              <a:rPr lang="en-GB" sz="2400" b="1" dirty="0"/>
              <a:t>Organisational support</a:t>
            </a:r>
          </a:p>
        </p:txBody>
      </p:sp>
      <p:cxnSp>
        <p:nvCxnSpPr>
          <p:cNvPr id="8" name="Straight Arrow Connector 7">
            <a:extLst>
              <a:ext uri="{FF2B5EF4-FFF2-40B4-BE49-F238E27FC236}">
                <a16:creationId xmlns:a16="http://schemas.microsoft.com/office/drawing/2014/main" id="{DA8F196B-3BFE-49C1-BC40-E4C94783482E}"/>
              </a:ext>
            </a:extLst>
          </p:cNvPr>
          <p:cNvCxnSpPr>
            <a:stCxn id="4" idx="3"/>
            <a:endCxn id="5" idx="1"/>
          </p:cNvCxnSpPr>
          <p:nvPr/>
        </p:nvCxnSpPr>
        <p:spPr>
          <a:xfrm>
            <a:off x="3419820" y="5535757"/>
            <a:ext cx="31786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A36FCE4-D438-4874-B415-E72C32AAFC5D}"/>
              </a:ext>
            </a:extLst>
          </p:cNvPr>
          <p:cNvCxnSpPr>
            <a:stCxn id="6" idx="2"/>
          </p:cNvCxnSpPr>
          <p:nvPr/>
        </p:nvCxnSpPr>
        <p:spPr>
          <a:xfrm>
            <a:off x="4911417" y="4906210"/>
            <a:ext cx="0" cy="62954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175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EC51-EF2F-4F56-A16B-51AD5E1973D7}"/>
              </a:ext>
            </a:extLst>
          </p:cNvPr>
          <p:cNvSpPr>
            <a:spLocks noGrp="1"/>
          </p:cNvSpPr>
          <p:nvPr>
            <p:ph type="title"/>
          </p:nvPr>
        </p:nvSpPr>
        <p:spPr/>
        <p:txBody>
          <a:bodyPr/>
          <a:lstStyle/>
          <a:p>
            <a:r>
              <a:rPr lang="en-HK" dirty="0"/>
              <a:t>Common types of theoretical contributions</a:t>
            </a:r>
            <a:endParaRPr lang="en-GB" dirty="0"/>
          </a:p>
        </p:txBody>
      </p:sp>
      <p:sp>
        <p:nvSpPr>
          <p:cNvPr id="3" name="Content Placeholder 2">
            <a:extLst>
              <a:ext uri="{FF2B5EF4-FFF2-40B4-BE49-F238E27FC236}">
                <a16:creationId xmlns:a16="http://schemas.microsoft.com/office/drawing/2014/main" id="{C1FDD288-A2EA-4D84-B8F4-044CAAA54CD3}"/>
              </a:ext>
            </a:extLst>
          </p:cNvPr>
          <p:cNvSpPr>
            <a:spLocks noGrp="1"/>
          </p:cNvSpPr>
          <p:nvPr>
            <p:ph idx="1"/>
          </p:nvPr>
        </p:nvSpPr>
        <p:spPr/>
        <p:txBody>
          <a:bodyPr>
            <a:normAutofit/>
          </a:bodyPr>
          <a:lstStyle/>
          <a:p>
            <a:r>
              <a:rPr lang="en-HK" dirty="0"/>
              <a:t>Who, where and when: Extending a theory to explain a phenomenon where it has not previously been applied.</a:t>
            </a:r>
          </a:p>
          <a:p>
            <a:r>
              <a:rPr lang="en-HK" dirty="0"/>
              <a:t>Example: Chatterjee, A., &amp; Hambrick, D. C. (2007). It's all about me: Narcissistic chief executive officers and their effects on company strategy and performance. </a:t>
            </a:r>
            <a:r>
              <a:rPr lang="en-HK" i="1" dirty="0"/>
              <a:t>Administrative science quarterly</a:t>
            </a:r>
            <a:r>
              <a:rPr lang="en-HK" dirty="0"/>
              <a:t>, 52(3), 351-386.</a:t>
            </a:r>
          </a:p>
          <a:p>
            <a:pPr lvl="1"/>
            <a:r>
              <a:rPr lang="en-HK" dirty="0"/>
              <a:t>This study uses unobtrusive measures of the </a:t>
            </a:r>
            <a:r>
              <a:rPr lang="en-HK" b="1" dirty="0"/>
              <a:t>narcissism</a:t>
            </a:r>
            <a:r>
              <a:rPr lang="en-HK" dirty="0"/>
              <a:t> of chief executive officers (CEOs)—</a:t>
            </a:r>
            <a:r>
              <a:rPr lang="en-HK" dirty="0">
                <a:solidFill>
                  <a:srgbClr val="FF0000"/>
                </a:solidFill>
              </a:rPr>
              <a:t>the prominence of the CEO's photograph in annual reports, the CEO's prominence in press releases, the CEO's use of first-person singular pronouns in interviews, and compensation relative to the second-highest-paid firm executive</a:t>
            </a:r>
            <a:r>
              <a:rPr lang="en-HK" dirty="0"/>
              <a:t>—to examine the effect of CEO narcissism on a firm's strategy and performance. </a:t>
            </a:r>
            <a:endParaRPr lang="en-GB" dirty="0"/>
          </a:p>
        </p:txBody>
      </p:sp>
    </p:spTree>
    <p:extLst>
      <p:ext uri="{BB962C8B-B14F-4D97-AF65-F5344CB8AC3E}">
        <p14:creationId xmlns:p14="http://schemas.microsoft.com/office/powerpoint/2010/main" val="1849265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74D5-3523-4BEC-25FC-8FB78FA227A7}"/>
              </a:ext>
            </a:extLst>
          </p:cNvPr>
          <p:cNvSpPr>
            <a:spLocks noGrp="1"/>
          </p:cNvSpPr>
          <p:nvPr>
            <p:ph type="title"/>
          </p:nvPr>
        </p:nvSpPr>
        <p:spPr/>
        <p:txBody>
          <a:bodyPr/>
          <a:lstStyle/>
          <a:p>
            <a:r>
              <a:rPr lang="en-HK" dirty="0"/>
              <a:t>Case study research and theory development</a:t>
            </a:r>
            <a:endParaRPr lang="en-GB" dirty="0"/>
          </a:p>
        </p:txBody>
      </p:sp>
      <p:sp>
        <p:nvSpPr>
          <p:cNvPr id="3" name="Content Placeholder 2">
            <a:extLst>
              <a:ext uri="{FF2B5EF4-FFF2-40B4-BE49-F238E27FC236}">
                <a16:creationId xmlns:a16="http://schemas.microsoft.com/office/drawing/2014/main" id="{95F1A4DF-6104-6549-F4E3-72B6DD55ADBE}"/>
              </a:ext>
            </a:extLst>
          </p:cNvPr>
          <p:cNvSpPr>
            <a:spLocks noGrp="1"/>
          </p:cNvSpPr>
          <p:nvPr>
            <p:ph idx="1"/>
          </p:nvPr>
        </p:nvSpPr>
        <p:spPr>
          <a:xfrm>
            <a:off x="1217614" y="1828800"/>
            <a:ext cx="5956918" cy="3832448"/>
          </a:xfrm>
        </p:spPr>
        <p:txBody>
          <a:bodyPr>
            <a:normAutofit lnSpcReduction="10000"/>
          </a:bodyPr>
          <a:lstStyle/>
          <a:p>
            <a:pPr marL="45720" indent="0">
              <a:buNone/>
            </a:pPr>
            <a:r>
              <a:rPr lang="en-HK" dirty="0"/>
              <a:t>The three main purposes* of case studies are:</a:t>
            </a:r>
          </a:p>
          <a:p>
            <a:r>
              <a:rPr lang="en-HK" dirty="0"/>
              <a:t>Theory discovery: Describe novel or ignored phenomena;</a:t>
            </a:r>
          </a:p>
          <a:p>
            <a:r>
              <a:rPr lang="en-HK" dirty="0"/>
              <a:t>Theory refinement: Illustrate how theory applies and under what circumstances;</a:t>
            </a:r>
          </a:p>
          <a:p>
            <a:r>
              <a:rPr lang="en-HK" dirty="0"/>
              <a:t>Theory refutation: Disconfirm an established theory in a particular situation where it does not apply.</a:t>
            </a:r>
            <a:endParaRPr lang="en-GB" dirty="0"/>
          </a:p>
        </p:txBody>
      </p:sp>
      <p:sp>
        <p:nvSpPr>
          <p:cNvPr id="5" name="TextBox 4">
            <a:extLst>
              <a:ext uri="{FF2B5EF4-FFF2-40B4-BE49-F238E27FC236}">
                <a16:creationId xmlns:a16="http://schemas.microsoft.com/office/drawing/2014/main" id="{C18E9348-4FB3-B43F-6FBA-FF1BF4B9CDEB}"/>
              </a:ext>
            </a:extLst>
          </p:cNvPr>
          <p:cNvSpPr txBox="1"/>
          <p:nvPr/>
        </p:nvSpPr>
        <p:spPr>
          <a:xfrm>
            <a:off x="1053852" y="5904434"/>
            <a:ext cx="10297144" cy="535531"/>
          </a:xfrm>
          <a:prstGeom prst="rect">
            <a:avLst/>
          </a:prstGeom>
          <a:noFill/>
        </p:spPr>
        <p:txBody>
          <a:bodyPr wrap="square" rtlCol="0">
            <a:spAutoFit/>
          </a:bodyPr>
          <a:lstStyle/>
          <a:p>
            <a:pPr>
              <a:lnSpc>
                <a:spcPct val="90000"/>
              </a:lnSpc>
            </a:pPr>
            <a:r>
              <a:rPr lang="en-HK" sz="1600" dirty="0"/>
              <a:t>* Keating, P. J. (1995). A framework for classifying and evaluating the theoretical contributions of case research in management accounting. </a:t>
            </a:r>
            <a:r>
              <a:rPr lang="en-HK" sz="1600" i="1" dirty="0"/>
              <a:t>Journal of management accounting research</a:t>
            </a:r>
            <a:r>
              <a:rPr lang="en-HK" sz="1600" dirty="0"/>
              <a:t>, 7, 66-86.</a:t>
            </a:r>
            <a:endParaRPr lang="en-GB" sz="1600" dirty="0"/>
          </a:p>
        </p:txBody>
      </p:sp>
      <p:graphicFrame>
        <p:nvGraphicFramePr>
          <p:cNvPr id="6" name="Diagram 5">
            <a:extLst>
              <a:ext uri="{FF2B5EF4-FFF2-40B4-BE49-F238E27FC236}">
                <a16:creationId xmlns:a16="http://schemas.microsoft.com/office/drawing/2014/main" id="{254C8953-15DE-2A40-013C-BC764683EE23}"/>
              </a:ext>
            </a:extLst>
          </p:cNvPr>
          <p:cNvGraphicFramePr/>
          <p:nvPr/>
        </p:nvGraphicFramePr>
        <p:xfrm>
          <a:off x="6886500" y="1678496"/>
          <a:ext cx="4350974" cy="413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174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B926-4487-E8B8-820F-1845EEFDF1CD}"/>
              </a:ext>
            </a:extLst>
          </p:cNvPr>
          <p:cNvSpPr>
            <a:spLocks noGrp="1"/>
          </p:cNvSpPr>
          <p:nvPr>
            <p:ph type="title"/>
          </p:nvPr>
        </p:nvSpPr>
        <p:spPr/>
        <p:txBody>
          <a:bodyPr/>
          <a:lstStyle/>
          <a:p>
            <a:r>
              <a:rPr lang="en-HK" dirty="0"/>
              <a:t>Case study research and theory development</a:t>
            </a:r>
            <a:endParaRPr lang="en-GB" dirty="0"/>
          </a:p>
        </p:txBody>
      </p:sp>
      <p:sp>
        <p:nvSpPr>
          <p:cNvPr id="3" name="Content Placeholder 2">
            <a:extLst>
              <a:ext uri="{FF2B5EF4-FFF2-40B4-BE49-F238E27FC236}">
                <a16:creationId xmlns:a16="http://schemas.microsoft.com/office/drawing/2014/main" id="{A963A323-41AB-D29A-A2BF-27B96AF1A186}"/>
              </a:ext>
            </a:extLst>
          </p:cNvPr>
          <p:cNvSpPr>
            <a:spLocks noGrp="1"/>
          </p:cNvSpPr>
          <p:nvPr>
            <p:ph idx="1"/>
          </p:nvPr>
        </p:nvSpPr>
        <p:spPr/>
        <p:txBody>
          <a:bodyPr/>
          <a:lstStyle/>
          <a:p>
            <a:r>
              <a:rPr lang="en-HK" dirty="0"/>
              <a:t>Specify the findings and relate the findings back to the theoretical issue under investigation.</a:t>
            </a:r>
          </a:p>
          <a:p>
            <a:r>
              <a:rPr lang="en-HK" dirty="0"/>
              <a:t>Reassess the applicability of the theory in light of the case study findings and specify how the study refutes, complements or extends existing theories.</a:t>
            </a:r>
          </a:p>
          <a:p>
            <a:pPr lvl="1"/>
            <a:r>
              <a:rPr lang="en-HK" dirty="0"/>
              <a:t>Findings from qualitative research are used to illustrate where the theory fails to explain a phenomenon.</a:t>
            </a:r>
          </a:p>
          <a:p>
            <a:r>
              <a:rPr lang="en-HK" dirty="0"/>
              <a:t>Identify the knowledge gaps and puzzles left unresolved by the study and relate this particular program of research to other theory discovery, theory refinement, or theory refutation studies.</a:t>
            </a:r>
            <a:endParaRPr lang="en-GB" dirty="0"/>
          </a:p>
        </p:txBody>
      </p:sp>
    </p:spTree>
    <p:extLst>
      <p:ext uri="{BB962C8B-B14F-4D97-AF65-F5344CB8AC3E}">
        <p14:creationId xmlns:p14="http://schemas.microsoft.com/office/powerpoint/2010/main" val="217723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3B09-E19C-904D-2970-0C126FB430E5}"/>
              </a:ext>
            </a:extLst>
          </p:cNvPr>
          <p:cNvSpPr>
            <a:spLocks noGrp="1"/>
          </p:cNvSpPr>
          <p:nvPr>
            <p:ph type="title"/>
          </p:nvPr>
        </p:nvSpPr>
        <p:spPr/>
        <p:txBody>
          <a:bodyPr/>
          <a:lstStyle/>
          <a:p>
            <a:r>
              <a:rPr lang="en-GB" dirty="0"/>
              <a:t>Example: Workplace bullying</a:t>
            </a:r>
          </a:p>
        </p:txBody>
      </p:sp>
      <p:sp>
        <p:nvSpPr>
          <p:cNvPr id="3" name="Content Placeholder 2">
            <a:extLst>
              <a:ext uri="{FF2B5EF4-FFF2-40B4-BE49-F238E27FC236}">
                <a16:creationId xmlns:a16="http://schemas.microsoft.com/office/drawing/2014/main" id="{C68448EB-EF95-00CA-2878-C2456247AD10}"/>
              </a:ext>
            </a:extLst>
          </p:cNvPr>
          <p:cNvSpPr>
            <a:spLocks noGrp="1"/>
          </p:cNvSpPr>
          <p:nvPr>
            <p:ph idx="1"/>
          </p:nvPr>
        </p:nvSpPr>
        <p:spPr/>
        <p:txBody>
          <a:bodyPr>
            <a:normAutofit fontScale="85000" lnSpcReduction="20000"/>
          </a:bodyPr>
          <a:lstStyle/>
          <a:p>
            <a:r>
              <a:rPr lang="en-HK" dirty="0"/>
              <a:t>Workplace bullying has been studied by many researchers</a:t>
            </a:r>
          </a:p>
          <a:p>
            <a:r>
              <a:rPr lang="en-HK" dirty="0"/>
              <a:t>Another research may not add any new dimension</a:t>
            </a:r>
          </a:p>
          <a:p>
            <a:r>
              <a:rPr lang="en-HK" dirty="0"/>
              <a:t>Such a case will not be published due to its restricted appeal</a:t>
            </a:r>
          </a:p>
          <a:p>
            <a:r>
              <a:rPr lang="en-HK" dirty="0"/>
              <a:t>But if a researcher selects a </a:t>
            </a:r>
            <a:r>
              <a:rPr lang="en-HK" dirty="0">
                <a:solidFill>
                  <a:srgbClr val="FF0000"/>
                </a:solidFill>
              </a:rPr>
              <a:t>context</a:t>
            </a:r>
            <a:r>
              <a:rPr lang="en-HK" dirty="0"/>
              <a:t> in which bullying of </a:t>
            </a:r>
            <a:r>
              <a:rPr lang="en-HK" dirty="0">
                <a:solidFill>
                  <a:srgbClr val="FF0000"/>
                </a:solidFill>
              </a:rPr>
              <a:t>migrant workers </a:t>
            </a:r>
            <a:r>
              <a:rPr lang="en-HK" dirty="0"/>
              <a:t>can be studied, a different meaning of bullying regarding its antecedents, forms and coping strategies may emerge</a:t>
            </a:r>
          </a:p>
          <a:p>
            <a:r>
              <a:rPr lang="en-HK" dirty="0"/>
              <a:t>The study becomes interesting</a:t>
            </a:r>
          </a:p>
          <a:p>
            <a:r>
              <a:rPr lang="en-HK" dirty="0"/>
              <a:t>We need to collect data through interviews of migrant workers, employers, social workers, even customers</a:t>
            </a:r>
          </a:p>
          <a:p>
            <a:r>
              <a:rPr lang="en-HK" dirty="0"/>
              <a:t>Imagine if similar studies can be commissioned in three different countries, how much new knowledge can be developed which can be used by policy makers and consultants? </a:t>
            </a:r>
            <a:endParaRPr lang="en-GB" dirty="0"/>
          </a:p>
        </p:txBody>
      </p:sp>
    </p:spTree>
    <p:extLst>
      <p:ext uri="{BB962C8B-B14F-4D97-AF65-F5344CB8AC3E}">
        <p14:creationId xmlns:p14="http://schemas.microsoft.com/office/powerpoint/2010/main" val="352891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4717-AB35-5463-2EE1-5988CE0ACE71}"/>
              </a:ext>
            </a:extLst>
          </p:cNvPr>
          <p:cNvSpPr>
            <a:spLocks noGrp="1"/>
          </p:cNvSpPr>
          <p:nvPr>
            <p:ph type="title"/>
          </p:nvPr>
        </p:nvSpPr>
        <p:spPr/>
        <p:txBody>
          <a:bodyPr>
            <a:normAutofit/>
          </a:bodyPr>
          <a:lstStyle/>
          <a:p>
            <a:r>
              <a:rPr lang="en-HK" dirty="0"/>
              <a:t>Major theories used to study workplace bullying*</a:t>
            </a:r>
            <a:endParaRPr lang="en-GB" dirty="0"/>
          </a:p>
        </p:txBody>
      </p:sp>
      <p:sp>
        <p:nvSpPr>
          <p:cNvPr id="3" name="Content Placeholder 2">
            <a:extLst>
              <a:ext uri="{FF2B5EF4-FFF2-40B4-BE49-F238E27FC236}">
                <a16:creationId xmlns:a16="http://schemas.microsoft.com/office/drawing/2014/main" id="{89527B00-AD94-AE9E-DC27-61C967FEF793}"/>
              </a:ext>
            </a:extLst>
          </p:cNvPr>
          <p:cNvSpPr>
            <a:spLocks noGrp="1"/>
          </p:cNvSpPr>
          <p:nvPr>
            <p:ph idx="1"/>
          </p:nvPr>
        </p:nvSpPr>
        <p:spPr>
          <a:xfrm>
            <a:off x="1217614" y="1828800"/>
            <a:ext cx="9753600" cy="4696544"/>
          </a:xfrm>
        </p:spPr>
        <p:txBody>
          <a:bodyPr>
            <a:normAutofit fontScale="85000" lnSpcReduction="20000"/>
          </a:bodyPr>
          <a:lstStyle/>
          <a:p>
            <a:r>
              <a:rPr lang="en-HK" sz="2800" b="1" dirty="0"/>
              <a:t>Social learning theory</a:t>
            </a:r>
            <a:r>
              <a:rPr lang="en-HK" sz="2800" dirty="0"/>
              <a:t>: This theory suggests that individuals learn behaviour through observation, imitation, and reinforcement. It suggests that individuals may learn to engage in bullying behaviour through observing and imitating the behaviour of others in the workplace.</a:t>
            </a:r>
          </a:p>
          <a:p>
            <a:r>
              <a:rPr lang="en-HK" sz="2800" b="1" dirty="0"/>
              <a:t>Social exchange theory</a:t>
            </a:r>
            <a:r>
              <a:rPr lang="en-HK" sz="2800" dirty="0"/>
              <a:t>: This theory suggests that individuals engage in social interactions with the expectation of receiving rewards and benefits. It suggests that individuals may engage in bullying behaviour in order to gain power and control over others in the workplace.</a:t>
            </a:r>
          </a:p>
          <a:p>
            <a:r>
              <a:rPr lang="en-HK" sz="2800" b="1" dirty="0"/>
              <a:t>Power theory</a:t>
            </a:r>
            <a:r>
              <a:rPr lang="en-HK" sz="2800" dirty="0"/>
              <a:t>: This theory suggests that power is a fundamental aspect of social relationships, and that individuals who hold more power are able to exert greater control over others. It suggests that individuals who hold more power in the workplace may be more likely to engage in bullying behaviour.</a:t>
            </a:r>
          </a:p>
          <a:p>
            <a:pPr marL="45720" indent="0">
              <a:buNone/>
            </a:pPr>
            <a:endParaRPr lang="en-HK" sz="1900" dirty="0"/>
          </a:p>
        </p:txBody>
      </p:sp>
      <p:sp>
        <p:nvSpPr>
          <p:cNvPr id="4" name="TextBox 3">
            <a:extLst>
              <a:ext uri="{FF2B5EF4-FFF2-40B4-BE49-F238E27FC236}">
                <a16:creationId xmlns:a16="http://schemas.microsoft.com/office/drawing/2014/main" id="{9FDDE536-8179-F4BA-E098-8A0C16C8E5CA}"/>
              </a:ext>
            </a:extLst>
          </p:cNvPr>
          <p:cNvSpPr txBox="1"/>
          <p:nvPr/>
        </p:nvSpPr>
        <p:spPr>
          <a:xfrm>
            <a:off x="1485900" y="6440012"/>
            <a:ext cx="2088232" cy="313932"/>
          </a:xfrm>
          <a:prstGeom prst="rect">
            <a:avLst/>
          </a:prstGeom>
          <a:noFill/>
        </p:spPr>
        <p:txBody>
          <a:bodyPr wrap="square" rtlCol="0">
            <a:spAutoFit/>
          </a:bodyPr>
          <a:lstStyle/>
          <a:p>
            <a:pPr>
              <a:lnSpc>
                <a:spcPct val="90000"/>
              </a:lnSpc>
            </a:pPr>
            <a:r>
              <a:rPr lang="en-HK" sz="1600" dirty="0"/>
              <a:t>*</a:t>
            </a:r>
            <a:r>
              <a:rPr lang="en-HK" sz="1600" dirty="0" err="1"/>
              <a:t>OpenAI</a:t>
            </a:r>
            <a:endParaRPr lang="en-GB" sz="2400" dirty="0"/>
          </a:p>
        </p:txBody>
      </p:sp>
    </p:spTree>
    <p:extLst>
      <p:ext uri="{BB962C8B-B14F-4D97-AF65-F5344CB8AC3E}">
        <p14:creationId xmlns:p14="http://schemas.microsoft.com/office/powerpoint/2010/main" val="16353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4717-AB35-5463-2EE1-5988CE0ACE71}"/>
              </a:ext>
            </a:extLst>
          </p:cNvPr>
          <p:cNvSpPr>
            <a:spLocks noGrp="1"/>
          </p:cNvSpPr>
          <p:nvPr>
            <p:ph type="title"/>
          </p:nvPr>
        </p:nvSpPr>
        <p:spPr/>
        <p:txBody>
          <a:bodyPr/>
          <a:lstStyle/>
          <a:p>
            <a:r>
              <a:rPr lang="en-HK" dirty="0"/>
              <a:t>Major theories used to study workplace bullying*</a:t>
            </a:r>
            <a:endParaRPr lang="en-GB" dirty="0"/>
          </a:p>
        </p:txBody>
      </p:sp>
      <p:sp>
        <p:nvSpPr>
          <p:cNvPr id="3" name="Content Placeholder 2">
            <a:extLst>
              <a:ext uri="{FF2B5EF4-FFF2-40B4-BE49-F238E27FC236}">
                <a16:creationId xmlns:a16="http://schemas.microsoft.com/office/drawing/2014/main" id="{89527B00-AD94-AE9E-DC27-61C967FEF793}"/>
              </a:ext>
            </a:extLst>
          </p:cNvPr>
          <p:cNvSpPr>
            <a:spLocks noGrp="1"/>
          </p:cNvSpPr>
          <p:nvPr>
            <p:ph idx="1"/>
          </p:nvPr>
        </p:nvSpPr>
        <p:spPr/>
        <p:txBody>
          <a:bodyPr>
            <a:normAutofit/>
          </a:bodyPr>
          <a:lstStyle/>
          <a:p>
            <a:r>
              <a:rPr lang="en-HK" b="1" dirty="0"/>
              <a:t>Organizational culture theory</a:t>
            </a:r>
            <a:r>
              <a:rPr lang="en-HK" dirty="0"/>
              <a:t>: This theory suggests that the culture of an organization can influence the behaviour of individuals within the organization. It suggests that organizational cultures that tolerate or even encourage aggressive behaviour may increase the likelihood of workplace bullying.</a:t>
            </a:r>
          </a:p>
          <a:p>
            <a:r>
              <a:rPr lang="en-HK" b="1" dirty="0"/>
              <a:t>Social identity theory</a:t>
            </a:r>
            <a:r>
              <a:rPr lang="en-HK" dirty="0"/>
              <a:t>: This theory suggests that individuals derive their sense of self and identity from their membership in social groups. It suggests that individuals may engage in bullying behaviour as a way of reinforcing their own social identity or in-group status within the workplace.</a:t>
            </a:r>
            <a:endParaRPr lang="en-GB" dirty="0"/>
          </a:p>
        </p:txBody>
      </p:sp>
    </p:spTree>
    <p:extLst>
      <p:ext uri="{BB962C8B-B14F-4D97-AF65-F5344CB8AC3E}">
        <p14:creationId xmlns:p14="http://schemas.microsoft.com/office/powerpoint/2010/main" val="3316945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1105</TotalTime>
  <Words>1382</Words>
  <Application>Microsoft Office PowerPoint</Application>
  <PresentationFormat>Custom</PresentationFormat>
  <Paragraphs>89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Continental Asia 16x9</vt:lpstr>
      <vt:lpstr>SBPD8001  Preparing for doctoral research</vt:lpstr>
      <vt:lpstr>Theoretical and practical contributions</vt:lpstr>
      <vt:lpstr>Theoretical Contributions</vt:lpstr>
      <vt:lpstr>The four essential elements of a theory*</vt:lpstr>
      <vt:lpstr>Common types of theoretical contributions</vt:lpstr>
      <vt:lpstr>Common types of theoretical contributions</vt:lpstr>
      <vt:lpstr>Common types of theoretical contributions</vt:lpstr>
      <vt:lpstr>Common types of theoretical contributions</vt:lpstr>
      <vt:lpstr>Common types of theoretical contributions</vt:lpstr>
      <vt:lpstr>Case study research and theory development</vt:lpstr>
      <vt:lpstr>Case study research and theory development</vt:lpstr>
      <vt:lpstr>Example: Workplace bullying</vt:lpstr>
      <vt:lpstr>Major theories used to study workplace bullying*</vt:lpstr>
      <vt:lpstr>Major theories used to study workplace bullying*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92</cp:revision>
  <cp:lastPrinted>2019-03-23T02:21:21Z</cp:lastPrinted>
  <dcterms:created xsi:type="dcterms:W3CDTF">2018-01-26T07:54:29Z</dcterms:created>
  <dcterms:modified xsi:type="dcterms:W3CDTF">2024-01-08T07:38:26Z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