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1101" r:id="rId2"/>
    <p:sldId id="1191" r:id="rId3"/>
    <p:sldId id="1150" r:id="rId4"/>
    <p:sldId id="1189" r:id="rId5"/>
    <p:sldId id="1188" r:id="rId6"/>
    <p:sldId id="1190" r:id="rId7"/>
    <p:sldId id="1112" r:id="rId8"/>
    <p:sldId id="1113" r:id="rId9"/>
    <p:sldId id="1195" r:id="rId10"/>
    <p:sldId id="1114" r:id="rId11"/>
    <p:sldId id="1135" r:id="rId12"/>
    <p:sldId id="1165" r:id="rId13"/>
    <p:sldId id="1177" r:id="rId14"/>
    <p:sldId id="1128" r:id="rId15"/>
    <p:sldId id="1172" r:id="rId16"/>
    <p:sldId id="1180" r:id="rId17"/>
    <p:sldId id="1138" r:id="rId18"/>
    <p:sldId id="1154" r:id="rId19"/>
    <p:sldId id="1170" r:id="rId20"/>
    <p:sldId id="1184" r:id="rId21"/>
    <p:sldId id="1139" r:id="rId22"/>
    <p:sldId id="1168" r:id="rId23"/>
    <p:sldId id="1193" r:id="rId24"/>
    <p:sldId id="1152" r:id="rId25"/>
    <p:sldId id="1194" r:id="rId26"/>
    <p:sldId id="1196" r:id="rId27"/>
    <p:sldId id="1197" r:id="rId28"/>
    <p:sldId id="1198" r:id="rId29"/>
  </p:sldIdLst>
  <p:sldSz cx="9144000" cy="6858000" type="screen4x3"/>
  <p:notesSz cx="9939338" cy="68072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FAFC"/>
    <a:srgbClr val="080808"/>
    <a:srgbClr val="841016"/>
    <a:srgbClr val="9DABBB"/>
    <a:srgbClr val="9BA6B4"/>
    <a:srgbClr val="E6E6E6"/>
    <a:srgbClr val="ADDBFB"/>
    <a:srgbClr val="BBE2FD"/>
    <a:srgbClr val="A8D9F8"/>
    <a:srgbClr val="81BA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DA7F79-D66C-4D2B-AD59-BD93DC17E26E}" v="64" dt="2024-10-13T20:29:44.2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63" autoAdjust="0"/>
    <p:restoredTop sz="94660"/>
  </p:normalViewPr>
  <p:slideViewPr>
    <p:cSldViewPr>
      <p:cViewPr>
        <p:scale>
          <a:sx n="67" d="100"/>
          <a:sy n="67" d="100"/>
        </p:scale>
        <p:origin x="2124" y="768"/>
      </p:cViewPr>
      <p:guideLst>
        <p:guide orient="horz" pos="2160"/>
        <p:guide pos="2880"/>
      </p:guideLst>
    </p:cSldViewPr>
  </p:slideViewPr>
  <p:notesTextViewPr>
    <p:cViewPr>
      <p:scale>
        <a:sx n="3" d="2"/>
        <a:sy n="3" d="2"/>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3FFC8-A7AB-48D4-9AA8-7C6F6C4F198E}"/>
              </a:ext>
            </a:extLst>
          </p:cNvPr>
          <p:cNvSpPr>
            <a:spLocks noGrp="1"/>
          </p:cNvSpPr>
          <p:nvPr>
            <p:ph type="hdr" sz="quarter"/>
          </p:nvPr>
        </p:nvSpPr>
        <p:spPr>
          <a:xfrm>
            <a:off x="0" y="0"/>
            <a:ext cx="4306888" cy="341393"/>
          </a:xfrm>
          <a:prstGeom prst="rect">
            <a:avLst/>
          </a:prstGeom>
        </p:spPr>
        <p:txBody>
          <a:bodyPr vert="horz" lIns="92473" tIns="46236" rIns="92473" bIns="46236" rtlCol="0"/>
          <a:lstStyle>
            <a:lvl1pPr algn="l" eaLnBrk="1" fontAlgn="auto" hangingPunct="1">
              <a:spcBef>
                <a:spcPts val="0"/>
              </a:spcBef>
              <a:spcAft>
                <a:spcPts val="0"/>
              </a:spcAft>
              <a:defRPr sz="1300">
                <a:latin typeface="+mn-lt"/>
              </a:defRPr>
            </a:lvl1pPr>
          </a:lstStyle>
          <a:p>
            <a:pPr>
              <a:defRPr/>
            </a:pPr>
            <a:endParaRPr lang="en-GB"/>
          </a:p>
        </p:txBody>
      </p:sp>
      <p:sp>
        <p:nvSpPr>
          <p:cNvPr id="3" name="Date Placeholder 2">
            <a:extLst>
              <a:ext uri="{FF2B5EF4-FFF2-40B4-BE49-F238E27FC236}">
                <a16:creationId xmlns:a16="http://schemas.microsoft.com/office/drawing/2014/main" id="{19F004F2-81E9-4286-AEAD-2BD7E548B307}"/>
              </a:ext>
            </a:extLst>
          </p:cNvPr>
          <p:cNvSpPr>
            <a:spLocks noGrp="1"/>
          </p:cNvSpPr>
          <p:nvPr>
            <p:ph type="dt" sz="quarter" idx="1"/>
          </p:nvPr>
        </p:nvSpPr>
        <p:spPr>
          <a:xfrm>
            <a:off x="5629275" y="0"/>
            <a:ext cx="4308475" cy="341393"/>
          </a:xfrm>
          <a:prstGeom prst="rect">
            <a:avLst/>
          </a:prstGeom>
        </p:spPr>
        <p:txBody>
          <a:bodyPr vert="horz" lIns="92473" tIns="46236" rIns="92473" bIns="46236" rtlCol="0"/>
          <a:lstStyle>
            <a:lvl1pPr algn="r" eaLnBrk="1" fontAlgn="auto" hangingPunct="1">
              <a:spcBef>
                <a:spcPts val="0"/>
              </a:spcBef>
              <a:spcAft>
                <a:spcPts val="0"/>
              </a:spcAft>
              <a:defRPr sz="1300" smtClean="0">
                <a:latin typeface="+mn-lt"/>
              </a:defRPr>
            </a:lvl1pPr>
          </a:lstStyle>
          <a:p>
            <a:pPr>
              <a:defRPr/>
            </a:pPr>
            <a:fld id="{C31C71B3-2581-4BDF-8C49-B91B1004784D}" type="datetimeFigureOut">
              <a:rPr lang="en-GB"/>
              <a:pPr>
                <a:defRPr/>
              </a:pPr>
              <a:t>13/10/2024</a:t>
            </a:fld>
            <a:endParaRPr lang="en-GB"/>
          </a:p>
        </p:txBody>
      </p:sp>
      <p:sp>
        <p:nvSpPr>
          <p:cNvPr id="4" name="Footer Placeholder 3">
            <a:extLst>
              <a:ext uri="{FF2B5EF4-FFF2-40B4-BE49-F238E27FC236}">
                <a16:creationId xmlns:a16="http://schemas.microsoft.com/office/drawing/2014/main" id="{57C0D047-7D4A-407E-A634-9686F8B41772}"/>
              </a:ext>
            </a:extLst>
          </p:cNvPr>
          <p:cNvSpPr>
            <a:spLocks noGrp="1"/>
          </p:cNvSpPr>
          <p:nvPr>
            <p:ph type="ftr" sz="quarter" idx="2"/>
          </p:nvPr>
        </p:nvSpPr>
        <p:spPr>
          <a:xfrm>
            <a:off x="0" y="6465808"/>
            <a:ext cx="4306888" cy="341393"/>
          </a:xfrm>
          <a:prstGeom prst="rect">
            <a:avLst/>
          </a:prstGeom>
        </p:spPr>
        <p:txBody>
          <a:bodyPr vert="horz" lIns="92473" tIns="46236" rIns="92473" bIns="46236" rtlCol="0" anchor="b"/>
          <a:lstStyle>
            <a:lvl1pPr algn="l" eaLnBrk="1" fontAlgn="auto" hangingPunct="1">
              <a:spcBef>
                <a:spcPts val="0"/>
              </a:spcBef>
              <a:spcAft>
                <a:spcPts val="0"/>
              </a:spcAft>
              <a:defRPr sz="1300">
                <a:latin typeface="+mn-lt"/>
              </a:defRPr>
            </a:lvl1pPr>
          </a:lstStyle>
          <a:p>
            <a:pPr>
              <a:defRPr/>
            </a:pPr>
            <a:endParaRPr lang="en-GB"/>
          </a:p>
        </p:txBody>
      </p:sp>
      <p:sp>
        <p:nvSpPr>
          <p:cNvPr id="5" name="Slide Number Placeholder 4">
            <a:extLst>
              <a:ext uri="{FF2B5EF4-FFF2-40B4-BE49-F238E27FC236}">
                <a16:creationId xmlns:a16="http://schemas.microsoft.com/office/drawing/2014/main" id="{5054618D-8B5A-4FFD-8052-D6177486E49D}"/>
              </a:ext>
            </a:extLst>
          </p:cNvPr>
          <p:cNvSpPr>
            <a:spLocks noGrp="1"/>
          </p:cNvSpPr>
          <p:nvPr>
            <p:ph type="sldNum" sz="quarter" idx="3"/>
          </p:nvPr>
        </p:nvSpPr>
        <p:spPr>
          <a:xfrm>
            <a:off x="5629275" y="6465808"/>
            <a:ext cx="4308475" cy="341393"/>
          </a:xfrm>
          <a:prstGeom prst="rect">
            <a:avLst/>
          </a:prstGeom>
        </p:spPr>
        <p:txBody>
          <a:bodyPr vert="horz" lIns="92473" tIns="46236" rIns="92473" bIns="46236" rtlCol="0" anchor="b"/>
          <a:lstStyle>
            <a:lvl1pPr algn="r" eaLnBrk="1" fontAlgn="auto" hangingPunct="1">
              <a:spcBef>
                <a:spcPts val="0"/>
              </a:spcBef>
              <a:spcAft>
                <a:spcPts val="0"/>
              </a:spcAft>
              <a:defRPr sz="1300" smtClean="0">
                <a:latin typeface="+mn-lt"/>
              </a:defRPr>
            </a:lvl1pPr>
          </a:lstStyle>
          <a:p>
            <a:pPr>
              <a:defRPr/>
            </a:pPr>
            <a:fld id="{D7191AD3-8859-427F-9530-122E3A745704}" type="slidenum">
              <a:rPr lang="en-GB"/>
              <a:pPr>
                <a:defRPr/>
              </a:pPr>
              <a:t>‹#›</a:t>
            </a:fld>
            <a:endParaRPr lang="en-GB"/>
          </a:p>
        </p:txBody>
      </p:sp>
    </p:spTree>
    <p:extLst>
      <p:ext uri="{BB962C8B-B14F-4D97-AF65-F5344CB8AC3E}">
        <p14:creationId xmlns:p14="http://schemas.microsoft.com/office/powerpoint/2010/main" val="215673836"/>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61CA7E-CC11-4F51-BA91-7D4B6F020ED2}"/>
              </a:ext>
            </a:extLst>
          </p:cNvPr>
          <p:cNvSpPr>
            <a:spLocks noGrp="1"/>
          </p:cNvSpPr>
          <p:nvPr>
            <p:ph type="hdr" sz="quarter"/>
          </p:nvPr>
        </p:nvSpPr>
        <p:spPr>
          <a:xfrm>
            <a:off x="0" y="1"/>
            <a:ext cx="4306888" cy="339804"/>
          </a:xfrm>
          <a:prstGeom prst="rect">
            <a:avLst/>
          </a:prstGeom>
        </p:spPr>
        <p:txBody>
          <a:bodyPr vert="horz" lIns="92473" tIns="46236" rIns="92473" bIns="46236" rtlCol="0"/>
          <a:lstStyle>
            <a:lvl1pPr algn="l" eaLnBrk="1" fontAlgn="auto" hangingPunct="1">
              <a:spcBef>
                <a:spcPts val="0"/>
              </a:spcBef>
              <a:spcAft>
                <a:spcPts val="0"/>
              </a:spcAft>
              <a:defRPr sz="1300">
                <a:latin typeface="+mn-lt"/>
              </a:defRPr>
            </a:lvl1pPr>
          </a:lstStyle>
          <a:p>
            <a:pPr>
              <a:defRPr/>
            </a:pPr>
            <a:endParaRPr lang="en-AU"/>
          </a:p>
        </p:txBody>
      </p:sp>
      <p:sp>
        <p:nvSpPr>
          <p:cNvPr id="3" name="Date Placeholder 2">
            <a:extLst>
              <a:ext uri="{FF2B5EF4-FFF2-40B4-BE49-F238E27FC236}">
                <a16:creationId xmlns:a16="http://schemas.microsoft.com/office/drawing/2014/main" id="{459444A1-443B-44C9-A1BB-A4CD267D8EC3}"/>
              </a:ext>
            </a:extLst>
          </p:cNvPr>
          <p:cNvSpPr>
            <a:spLocks noGrp="1"/>
          </p:cNvSpPr>
          <p:nvPr>
            <p:ph type="dt" idx="1"/>
          </p:nvPr>
        </p:nvSpPr>
        <p:spPr>
          <a:xfrm>
            <a:off x="5629275" y="1"/>
            <a:ext cx="4308475" cy="339804"/>
          </a:xfrm>
          <a:prstGeom prst="rect">
            <a:avLst/>
          </a:prstGeom>
        </p:spPr>
        <p:txBody>
          <a:bodyPr vert="horz" lIns="92473" tIns="46236" rIns="92473" bIns="46236" rtlCol="0"/>
          <a:lstStyle>
            <a:lvl1pPr algn="r" eaLnBrk="1" fontAlgn="auto" hangingPunct="1">
              <a:spcBef>
                <a:spcPts val="0"/>
              </a:spcBef>
              <a:spcAft>
                <a:spcPts val="0"/>
              </a:spcAft>
              <a:defRPr sz="1300" smtClean="0">
                <a:latin typeface="+mn-lt"/>
              </a:defRPr>
            </a:lvl1pPr>
          </a:lstStyle>
          <a:p>
            <a:pPr>
              <a:defRPr/>
            </a:pPr>
            <a:fld id="{259AB0E6-8109-4A17-8E21-F0EE63E8A016}" type="datetimeFigureOut">
              <a:rPr lang="en-AU"/>
              <a:pPr>
                <a:defRPr/>
              </a:pPr>
              <a:t>13/10/2024</a:t>
            </a:fld>
            <a:endParaRPr lang="en-AU"/>
          </a:p>
        </p:txBody>
      </p:sp>
      <p:sp>
        <p:nvSpPr>
          <p:cNvPr id="4" name="Slide Image Placeholder 3">
            <a:extLst>
              <a:ext uri="{FF2B5EF4-FFF2-40B4-BE49-F238E27FC236}">
                <a16:creationId xmlns:a16="http://schemas.microsoft.com/office/drawing/2014/main" id="{B1A5609E-21B5-44DA-AA24-8EED92E96CB6}"/>
              </a:ext>
            </a:extLst>
          </p:cNvPr>
          <p:cNvSpPr>
            <a:spLocks noGrp="1" noRot="1" noChangeAspect="1"/>
          </p:cNvSpPr>
          <p:nvPr>
            <p:ph type="sldImg" idx="2"/>
          </p:nvPr>
        </p:nvSpPr>
        <p:spPr>
          <a:xfrm>
            <a:off x="3267075" y="511175"/>
            <a:ext cx="3405188" cy="2552700"/>
          </a:xfrm>
          <a:prstGeom prst="rect">
            <a:avLst/>
          </a:prstGeom>
          <a:noFill/>
          <a:ln w="12700">
            <a:solidFill>
              <a:prstClr val="black"/>
            </a:solidFill>
          </a:ln>
        </p:spPr>
        <p:txBody>
          <a:bodyPr vert="horz" lIns="92473" tIns="46236" rIns="92473" bIns="46236" rtlCol="0" anchor="ctr"/>
          <a:lstStyle/>
          <a:p>
            <a:pPr lvl="0"/>
            <a:endParaRPr lang="en-AU" noProof="0"/>
          </a:p>
        </p:txBody>
      </p:sp>
      <p:sp>
        <p:nvSpPr>
          <p:cNvPr id="5" name="Notes Placeholder 4">
            <a:extLst>
              <a:ext uri="{FF2B5EF4-FFF2-40B4-BE49-F238E27FC236}">
                <a16:creationId xmlns:a16="http://schemas.microsoft.com/office/drawing/2014/main" id="{D43B4445-3235-4790-B1F3-26BDB9D898DA}"/>
              </a:ext>
            </a:extLst>
          </p:cNvPr>
          <p:cNvSpPr>
            <a:spLocks noGrp="1"/>
          </p:cNvSpPr>
          <p:nvPr>
            <p:ph type="body" sz="quarter" idx="3"/>
          </p:nvPr>
        </p:nvSpPr>
        <p:spPr>
          <a:xfrm>
            <a:off x="993775" y="3232904"/>
            <a:ext cx="7951788" cy="3063002"/>
          </a:xfrm>
          <a:prstGeom prst="rect">
            <a:avLst/>
          </a:prstGeom>
        </p:spPr>
        <p:txBody>
          <a:bodyPr vert="horz" lIns="92473" tIns="46236" rIns="92473" bIns="46236"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a:p>
        </p:txBody>
      </p:sp>
      <p:sp>
        <p:nvSpPr>
          <p:cNvPr id="6" name="Footer Placeholder 5">
            <a:extLst>
              <a:ext uri="{FF2B5EF4-FFF2-40B4-BE49-F238E27FC236}">
                <a16:creationId xmlns:a16="http://schemas.microsoft.com/office/drawing/2014/main" id="{C4D074E8-FF00-483C-9471-0C469CBC82C8}"/>
              </a:ext>
            </a:extLst>
          </p:cNvPr>
          <p:cNvSpPr>
            <a:spLocks noGrp="1"/>
          </p:cNvSpPr>
          <p:nvPr>
            <p:ph type="ftr" sz="quarter" idx="4"/>
          </p:nvPr>
        </p:nvSpPr>
        <p:spPr>
          <a:xfrm>
            <a:off x="0" y="6465808"/>
            <a:ext cx="4306888" cy="339804"/>
          </a:xfrm>
          <a:prstGeom prst="rect">
            <a:avLst/>
          </a:prstGeom>
        </p:spPr>
        <p:txBody>
          <a:bodyPr vert="horz" lIns="92473" tIns="46236" rIns="92473" bIns="46236" rtlCol="0" anchor="b"/>
          <a:lstStyle>
            <a:lvl1pPr algn="l" eaLnBrk="1" fontAlgn="auto" hangingPunct="1">
              <a:spcBef>
                <a:spcPts val="0"/>
              </a:spcBef>
              <a:spcAft>
                <a:spcPts val="0"/>
              </a:spcAft>
              <a:defRPr sz="1300">
                <a:latin typeface="+mn-lt"/>
              </a:defRPr>
            </a:lvl1pPr>
          </a:lstStyle>
          <a:p>
            <a:pPr>
              <a:defRPr/>
            </a:pPr>
            <a:endParaRPr lang="en-AU"/>
          </a:p>
        </p:txBody>
      </p:sp>
      <p:sp>
        <p:nvSpPr>
          <p:cNvPr id="7" name="Slide Number Placeholder 6">
            <a:extLst>
              <a:ext uri="{FF2B5EF4-FFF2-40B4-BE49-F238E27FC236}">
                <a16:creationId xmlns:a16="http://schemas.microsoft.com/office/drawing/2014/main" id="{18AE6C91-81B2-4606-8620-1E260E54DC00}"/>
              </a:ext>
            </a:extLst>
          </p:cNvPr>
          <p:cNvSpPr>
            <a:spLocks noGrp="1"/>
          </p:cNvSpPr>
          <p:nvPr>
            <p:ph type="sldNum" sz="quarter" idx="5"/>
          </p:nvPr>
        </p:nvSpPr>
        <p:spPr>
          <a:xfrm>
            <a:off x="5629275" y="6465808"/>
            <a:ext cx="4308475" cy="339804"/>
          </a:xfrm>
          <a:prstGeom prst="rect">
            <a:avLst/>
          </a:prstGeom>
        </p:spPr>
        <p:txBody>
          <a:bodyPr vert="horz" lIns="92473" tIns="46236" rIns="92473" bIns="46236" rtlCol="0" anchor="b"/>
          <a:lstStyle>
            <a:lvl1pPr algn="r" eaLnBrk="1" fontAlgn="auto" hangingPunct="1">
              <a:spcBef>
                <a:spcPts val="0"/>
              </a:spcBef>
              <a:spcAft>
                <a:spcPts val="0"/>
              </a:spcAft>
              <a:defRPr sz="1300" smtClean="0">
                <a:latin typeface="+mn-lt"/>
              </a:defRPr>
            </a:lvl1pPr>
          </a:lstStyle>
          <a:p>
            <a:pPr>
              <a:defRPr/>
            </a:pPr>
            <a:fld id="{74286D8B-C54C-4D44-8CE4-8D9163E2004A}" type="slidenum">
              <a:rPr lang="en-AU"/>
              <a:pPr>
                <a:defRPr/>
              </a:pPr>
              <a:t>‹#›</a:t>
            </a:fld>
            <a:endParaRPr lang="en-AU"/>
          </a:p>
        </p:txBody>
      </p:sp>
    </p:spTree>
    <p:extLst>
      <p:ext uri="{BB962C8B-B14F-4D97-AF65-F5344CB8AC3E}">
        <p14:creationId xmlns:p14="http://schemas.microsoft.com/office/powerpoint/2010/main" val="4121306575"/>
      </p:ext>
    </p:extLst>
  </p:cSld>
  <p:clrMap bg1="lt1" tx1="dk1" bg2="lt2" tx2="dk2" accent1="accent1" accent2="accent2" accent3="accent3" accent4="accent4" accent5="accent5" accent6="accent6" hlink="hlink" folHlink="folHlink"/>
  <p:hf sldNum="0" hdr="0" ftr="0" dt="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E96197-5817-47E8-9DB4-0B53DD98ECE2}" type="slidenum">
              <a:rPr lang="en-GB" smtClean="0"/>
              <a:pPr/>
              <a:t>2</a:t>
            </a:fld>
            <a:endParaRPr lang="en-GB"/>
          </a:p>
        </p:txBody>
      </p:sp>
    </p:spTree>
    <p:extLst>
      <p:ext uri="{BB962C8B-B14F-4D97-AF65-F5344CB8AC3E}">
        <p14:creationId xmlns:p14="http://schemas.microsoft.com/office/powerpoint/2010/main" val="3112951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Diastrophism is the movement of the solid part of the earth. It is a process that results in deformation of the earth’s crust by natural processes. It leads to the formation of continents, ocean basins, mountain systems, plateau, rift valleys and other features. Deformations can be caused by mechanisms such as lithospheric plate movement (plate tectonics) , volcanic loading or folding.</a:t>
            </a:r>
          </a:p>
          <a:p>
            <a:endParaRPr lang="en-GB" dirty="0"/>
          </a:p>
          <a:p>
            <a:r>
              <a:rPr lang="en-GB" dirty="0"/>
              <a:t>The second key endogenic processes are SUDDEN</a:t>
            </a:r>
          </a:p>
        </p:txBody>
      </p:sp>
    </p:spTree>
    <p:extLst>
      <p:ext uri="{BB962C8B-B14F-4D97-AF65-F5344CB8AC3E}">
        <p14:creationId xmlns:p14="http://schemas.microsoft.com/office/powerpoint/2010/main" val="1502045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Bosh! But we need to know more about these key endogenic processes. So first we need to know more about volcanism, then earthquakes… then eventually continent and mountain building. </a:t>
            </a:r>
          </a:p>
        </p:txBody>
      </p:sp>
    </p:spTree>
    <p:extLst>
      <p:ext uri="{BB962C8B-B14F-4D97-AF65-F5344CB8AC3E}">
        <p14:creationId xmlns:p14="http://schemas.microsoft.com/office/powerpoint/2010/main" val="2425943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A3A3A"/>
                </a:solidFill>
                <a:effectLst/>
                <a:highlight>
                  <a:srgbClr val="FFFFFF"/>
                </a:highlight>
                <a:latin typeface="Arial" panose="020B0604020202020204" pitchFamily="34" charset="0"/>
              </a:rPr>
              <a:t>We can think of the Earth as a giant recycling system.  Spreading ridges mark those lines where tectonic plates are moving apart, leading to the rise of magma all the way to the seabed, forming new plate segments through time. Tectonic plates are destroyed at the ocean edges where they plunge into the sticky rocks of the mantle below through a process known as subduction.</a:t>
            </a:r>
            <a:endParaRPr lang="en-GB" dirty="0"/>
          </a:p>
          <a:p>
            <a:r>
              <a:rPr lang="en-GB" dirty="0"/>
              <a:t>Earth not static…..Click on link!</a:t>
            </a:r>
          </a:p>
        </p:txBody>
      </p:sp>
    </p:spTree>
    <p:extLst>
      <p:ext uri="{BB962C8B-B14F-4D97-AF65-F5344CB8AC3E}">
        <p14:creationId xmlns:p14="http://schemas.microsoft.com/office/powerpoint/2010/main" val="1515466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easiest place to start is…. Plate tectonics. </a:t>
            </a:r>
          </a:p>
        </p:txBody>
      </p:sp>
    </p:spTree>
    <p:extLst>
      <p:ext uri="{BB962C8B-B14F-4D97-AF65-F5344CB8AC3E}">
        <p14:creationId xmlns:p14="http://schemas.microsoft.com/office/powerpoint/2010/main" val="2047727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AU"/>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31F4B699-6239-4BCA-8F81-766DA97A6426}"/>
              </a:ext>
            </a:extLst>
          </p:cNvPr>
          <p:cNvSpPr>
            <a:spLocks noGrp="1"/>
          </p:cNvSpPr>
          <p:nvPr>
            <p:ph type="dt" sz="half" idx="10"/>
          </p:nvPr>
        </p:nvSpPr>
        <p:spPr/>
        <p:txBody>
          <a:bodyPr/>
          <a:lstStyle>
            <a:lvl1pPr>
              <a:defRPr/>
            </a:lvl1pPr>
          </a:lstStyle>
          <a:p>
            <a:pPr>
              <a:defRPr/>
            </a:pPr>
            <a:fld id="{1911D544-4FB9-417B-8AA8-A3CBA5252786}" type="datetimeFigureOut">
              <a:rPr lang="en-AU"/>
              <a:pPr>
                <a:defRPr/>
              </a:pPr>
              <a:t>13/10/2024</a:t>
            </a:fld>
            <a:endParaRPr lang="en-AU"/>
          </a:p>
        </p:txBody>
      </p:sp>
      <p:sp>
        <p:nvSpPr>
          <p:cNvPr id="5" name="Footer Placeholder 4">
            <a:extLst>
              <a:ext uri="{FF2B5EF4-FFF2-40B4-BE49-F238E27FC236}">
                <a16:creationId xmlns:a16="http://schemas.microsoft.com/office/drawing/2014/main" id="{FA9AB1CB-F932-476D-A43F-805C31274B58}"/>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5B57C185-6B14-419C-8EA9-AA35E302DFEC}"/>
              </a:ext>
            </a:extLst>
          </p:cNvPr>
          <p:cNvSpPr>
            <a:spLocks noGrp="1"/>
          </p:cNvSpPr>
          <p:nvPr>
            <p:ph type="sldNum" sz="quarter" idx="12"/>
          </p:nvPr>
        </p:nvSpPr>
        <p:spPr/>
        <p:txBody>
          <a:bodyPr/>
          <a:lstStyle>
            <a:lvl1pPr>
              <a:defRPr/>
            </a:lvl1pPr>
          </a:lstStyle>
          <a:p>
            <a:pPr>
              <a:defRPr/>
            </a:pPr>
            <a:fld id="{8F3612FF-E023-4219-ABEC-517CC1E2DC58}" type="slidenum">
              <a:rPr lang="en-AU"/>
              <a:pPr>
                <a:defRPr/>
              </a:pPr>
              <a:t>‹#›</a:t>
            </a:fld>
            <a:endParaRPr lang="en-AU"/>
          </a:p>
        </p:txBody>
      </p:sp>
    </p:spTree>
    <p:extLst>
      <p:ext uri="{BB962C8B-B14F-4D97-AF65-F5344CB8AC3E}">
        <p14:creationId xmlns:p14="http://schemas.microsoft.com/office/powerpoint/2010/main" val="483933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E30C3050-216F-4B2B-B35A-7FFD6EF396A7}"/>
              </a:ext>
            </a:extLst>
          </p:cNvPr>
          <p:cNvSpPr>
            <a:spLocks noGrp="1"/>
          </p:cNvSpPr>
          <p:nvPr>
            <p:ph type="dt" sz="half" idx="10"/>
          </p:nvPr>
        </p:nvSpPr>
        <p:spPr/>
        <p:txBody>
          <a:bodyPr/>
          <a:lstStyle>
            <a:lvl1pPr>
              <a:defRPr/>
            </a:lvl1pPr>
          </a:lstStyle>
          <a:p>
            <a:pPr>
              <a:defRPr/>
            </a:pPr>
            <a:fld id="{112E8D23-A875-4759-AB27-AC81F9F507BC}" type="datetimeFigureOut">
              <a:rPr lang="en-AU"/>
              <a:pPr>
                <a:defRPr/>
              </a:pPr>
              <a:t>13/10/2024</a:t>
            </a:fld>
            <a:endParaRPr lang="en-AU"/>
          </a:p>
        </p:txBody>
      </p:sp>
      <p:sp>
        <p:nvSpPr>
          <p:cNvPr id="5" name="Footer Placeholder 4">
            <a:extLst>
              <a:ext uri="{FF2B5EF4-FFF2-40B4-BE49-F238E27FC236}">
                <a16:creationId xmlns:a16="http://schemas.microsoft.com/office/drawing/2014/main" id="{2B129014-D5E8-4DC0-958E-62CB15AE6F46}"/>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1BB8AB55-A093-4703-BEB7-B402E2EA0393}"/>
              </a:ext>
            </a:extLst>
          </p:cNvPr>
          <p:cNvSpPr>
            <a:spLocks noGrp="1"/>
          </p:cNvSpPr>
          <p:nvPr>
            <p:ph type="sldNum" sz="quarter" idx="12"/>
          </p:nvPr>
        </p:nvSpPr>
        <p:spPr/>
        <p:txBody>
          <a:bodyPr/>
          <a:lstStyle>
            <a:lvl1pPr>
              <a:defRPr/>
            </a:lvl1pPr>
          </a:lstStyle>
          <a:p>
            <a:pPr>
              <a:defRPr/>
            </a:pPr>
            <a:fld id="{3B123AD3-0B0E-434F-8259-C98291766AD7}" type="slidenum">
              <a:rPr lang="en-AU"/>
              <a:pPr>
                <a:defRPr/>
              </a:pPr>
              <a:t>‹#›</a:t>
            </a:fld>
            <a:endParaRPr lang="en-AU"/>
          </a:p>
        </p:txBody>
      </p:sp>
    </p:spTree>
    <p:extLst>
      <p:ext uri="{BB962C8B-B14F-4D97-AF65-F5344CB8AC3E}">
        <p14:creationId xmlns:p14="http://schemas.microsoft.com/office/powerpoint/2010/main" val="437135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endParaRPr lang="en-AU"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97887A-6371-4246-9677-A57DF5763FFF}"/>
              </a:ext>
            </a:extLst>
          </p:cNvPr>
          <p:cNvSpPr>
            <a:spLocks noGrp="1"/>
          </p:cNvSpPr>
          <p:nvPr>
            <p:ph type="dt" sz="half" idx="10"/>
          </p:nvPr>
        </p:nvSpPr>
        <p:spPr/>
        <p:txBody>
          <a:bodyPr/>
          <a:lstStyle>
            <a:lvl1pPr>
              <a:defRPr/>
            </a:lvl1pPr>
          </a:lstStyle>
          <a:p>
            <a:pPr>
              <a:defRPr/>
            </a:pPr>
            <a:fld id="{0500EA33-936A-4136-8290-B5CB19F0F2F0}" type="datetimeFigureOut">
              <a:rPr lang="en-AU"/>
              <a:pPr>
                <a:defRPr/>
              </a:pPr>
              <a:t>13/10/2024</a:t>
            </a:fld>
            <a:endParaRPr lang="en-AU"/>
          </a:p>
        </p:txBody>
      </p:sp>
      <p:sp>
        <p:nvSpPr>
          <p:cNvPr id="5" name="Footer Placeholder 4">
            <a:extLst>
              <a:ext uri="{FF2B5EF4-FFF2-40B4-BE49-F238E27FC236}">
                <a16:creationId xmlns:a16="http://schemas.microsoft.com/office/drawing/2014/main" id="{995A1C89-B157-4871-B99A-F5544632D484}"/>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20FE63E9-EB52-463B-A3F7-B7EB2E002DA6}"/>
              </a:ext>
            </a:extLst>
          </p:cNvPr>
          <p:cNvSpPr>
            <a:spLocks noGrp="1"/>
          </p:cNvSpPr>
          <p:nvPr>
            <p:ph type="sldNum" sz="quarter" idx="12"/>
          </p:nvPr>
        </p:nvSpPr>
        <p:spPr/>
        <p:txBody>
          <a:bodyPr/>
          <a:lstStyle>
            <a:lvl1pPr>
              <a:defRPr/>
            </a:lvl1pPr>
          </a:lstStyle>
          <a:p>
            <a:pPr>
              <a:defRPr/>
            </a:pPr>
            <a:fld id="{934FCE0B-A053-464F-9F23-622E3CF935ED}" type="slidenum">
              <a:rPr lang="en-AU"/>
              <a:pPr>
                <a:defRPr/>
              </a:pPr>
              <a:t>‹#›</a:t>
            </a:fld>
            <a:endParaRPr lang="en-AU"/>
          </a:p>
        </p:txBody>
      </p:sp>
    </p:spTree>
    <p:extLst>
      <p:ext uri="{BB962C8B-B14F-4D97-AF65-F5344CB8AC3E}">
        <p14:creationId xmlns:p14="http://schemas.microsoft.com/office/powerpoint/2010/main" val="713900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3">
            <a:extLst>
              <a:ext uri="{FF2B5EF4-FFF2-40B4-BE49-F238E27FC236}">
                <a16:creationId xmlns:a16="http://schemas.microsoft.com/office/drawing/2014/main" id="{59E21D3D-D676-4FDF-B64B-20CFCEE2EC41}"/>
              </a:ext>
            </a:extLst>
          </p:cNvPr>
          <p:cNvSpPr>
            <a:spLocks noGrp="1"/>
          </p:cNvSpPr>
          <p:nvPr>
            <p:ph type="dt" sz="half" idx="10"/>
          </p:nvPr>
        </p:nvSpPr>
        <p:spPr/>
        <p:txBody>
          <a:bodyPr/>
          <a:lstStyle>
            <a:lvl1pPr>
              <a:defRPr/>
            </a:lvl1pPr>
          </a:lstStyle>
          <a:p>
            <a:pPr>
              <a:defRPr/>
            </a:pPr>
            <a:fld id="{0676C9E4-333F-497B-BA98-46BCC3E35400}" type="datetimeFigureOut">
              <a:rPr lang="en-AU"/>
              <a:pPr>
                <a:defRPr/>
              </a:pPr>
              <a:t>13/10/2024</a:t>
            </a:fld>
            <a:endParaRPr lang="en-AU"/>
          </a:p>
        </p:txBody>
      </p:sp>
      <p:sp>
        <p:nvSpPr>
          <p:cNvPr id="6" name="Footer Placeholder 4">
            <a:extLst>
              <a:ext uri="{FF2B5EF4-FFF2-40B4-BE49-F238E27FC236}">
                <a16:creationId xmlns:a16="http://schemas.microsoft.com/office/drawing/2014/main" id="{6F010FFB-498C-4385-891A-C8A647AA8C67}"/>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9564E9DF-181C-44B1-BED9-3B5BBB7B57A6}"/>
              </a:ext>
            </a:extLst>
          </p:cNvPr>
          <p:cNvSpPr>
            <a:spLocks noGrp="1"/>
          </p:cNvSpPr>
          <p:nvPr>
            <p:ph type="sldNum" sz="quarter" idx="12"/>
          </p:nvPr>
        </p:nvSpPr>
        <p:spPr/>
        <p:txBody>
          <a:bodyPr/>
          <a:lstStyle>
            <a:lvl1pPr>
              <a:defRPr/>
            </a:lvl1pPr>
          </a:lstStyle>
          <a:p>
            <a:pPr>
              <a:defRPr/>
            </a:pPr>
            <a:fld id="{73A4F1B8-8688-499D-8AE9-C1EE70965461}" type="slidenum">
              <a:rPr lang="en-AU"/>
              <a:pPr>
                <a:defRPr/>
              </a:pPr>
              <a:t>‹#›</a:t>
            </a:fld>
            <a:endParaRPr lang="en-AU"/>
          </a:p>
        </p:txBody>
      </p:sp>
    </p:spTree>
    <p:extLst>
      <p:ext uri="{BB962C8B-B14F-4D97-AF65-F5344CB8AC3E}">
        <p14:creationId xmlns:p14="http://schemas.microsoft.com/office/powerpoint/2010/main" val="2241005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A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3">
            <a:extLst>
              <a:ext uri="{FF2B5EF4-FFF2-40B4-BE49-F238E27FC236}">
                <a16:creationId xmlns:a16="http://schemas.microsoft.com/office/drawing/2014/main" id="{19BAEA76-545C-44AE-B856-DEEFCC8A49C0}"/>
              </a:ext>
            </a:extLst>
          </p:cNvPr>
          <p:cNvSpPr>
            <a:spLocks noGrp="1"/>
          </p:cNvSpPr>
          <p:nvPr>
            <p:ph type="dt" sz="half" idx="10"/>
          </p:nvPr>
        </p:nvSpPr>
        <p:spPr/>
        <p:txBody>
          <a:bodyPr/>
          <a:lstStyle>
            <a:lvl1pPr>
              <a:defRPr/>
            </a:lvl1pPr>
          </a:lstStyle>
          <a:p>
            <a:pPr>
              <a:defRPr/>
            </a:pPr>
            <a:fld id="{D1BA4C09-313B-440A-BEEC-C445F3166875}" type="datetimeFigureOut">
              <a:rPr lang="en-AU"/>
              <a:pPr>
                <a:defRPr/>
              </a:pPr>
              <a:t>13/10/2024</a:t>
            </a:fld>
            <a:endParaRPr lang="en-AU"/>
          </a:p>
        </p:txBody>
      </p:sp>
      <p:sp>
        <p:nvSpPr>
          <p:cNvPr id="8" name="Footer Placeholder 4">
            <a:extLst>
              <a:ext uri="{FF2B5EF4-FFF2-40B4-BE49-F238E27FC236}">
                <a16:creationId xmlns:a16="http://schemas.microsoft.com/office/drawing/2014/main" id="{A38FD085-F46E-443B-8DA9-4C9575692267}"/>
              </a:ext>
            </a:extLst>
          </p:cNvPr>
          <p:cNvSpPr>
            <a:spLocks noGrp="1"/>
          </p:cNvSpPr>
          <p:nvPr>
            <p:ph type="ftr" sz="quarter" idx="11"/>
          </p:nvPr>
        </p:nvSpPr>
        <p:spPr/>
        <p:txBody>
          <a:bodyPr/>
          <a:lstStyle>
            <a:lvl1pPr>
              <a:defRPr/>
            </a:lvl1pPr>
          </a:lstStyle>
          <a:p>
            <a:pPr>
              <a:defRPr/>
            </a:pPr>
            <a:endParaRPr lang="en-AU"/>
          </a:p>
        </p:txBody>
      </p:sp>
      <p:sp>
        <p:nvSpPr>
          <p:cNvPr id="9" name="Slide Number Placeholder 5">
            <a:extLst>
              <a:ext uri="{FF2B5EF4-FFF2-40B4-BE49-F238E27FC236}">
                <a16:creationId xmlns:a16="http://schemas.microsoft.com/office/drawing/2014/main" id="{3B4D6B20-19BB-4CF4-98F3-118EE7182775}"/>
              </a:ext>
            </a:extLst>
          </p:cNvPr>
          <p:cNvSpPr>
            <a:spLocks noGrp="1"/>
          </p:cNvSpPr>
          <p:nvPr>
            <p:ph type="sldNum" sz="quarter" idx="12"/>
          </p:nvPr>
        </p:nvSpPr>
        <p:spPr/>
        <p:txBody>
          <a:bodyPr/>
          <a:lstStyle>
            <a:lvl1pPr>
              <a:defRPr/>
            </a:lvl1pPr>
          </a:lstStyle>
          <a:p>
            <a:pPr>
              <a:defRPr/>
            </a:pPr>
            <a:fld id="{E41EAA0D-96E4-44EF-B29D-D2C31096D459}" type="slidenum">
              <a:rPr lang="en-AU"/>
              <a:pPr>
                <a:defRPr/>
              </a:pPr>
              <a:t>‹#›</a:t>
            </a:fld>
            <a:endParaRPr lang="en-AU"/>
          </a:p>
        </p:txBody>
      </p:sp>
    </p:spTree>
    <p:extLst>
      <p:ext uri="{BB962C8B-B14F-4D97-AF65-F5344CB8AC3E}">
        <p14:creationId xmlns:p14="http://schemas.microsoft.com/office/powerpoint/2010/main" val="2661034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Date Placeholder 3">
            <a:extLst>
              <a:ext uri="{FF2B5EF4-FFF2-40B4-BE49-F238E27FC236}">
                <a16:creationId xmlns:a16="http://schemas.microsoft.com/office/drawing/2014/main" id="{29E353BB-178B-4A25-85DE-9A582F501F30}"/>
              </a:ext>
            </a:extLst>
          </p:cNvPr>
          <p:cNvSpPr>
            <a:spLocks noGrp="1"/>
          </p:cNvSpPr>
          <p:nvPr>
            <p:ph type="dt" sz="half" idx="10"/>
          </p:nvPr>
        </p:nvSpPr>
        <p:spPr/>
        <p:txBody>
          <a:bodyPr/>
          <a:lstStyle>
            <a:lvl1pPr>
              <a:defRPr/>
            </a:lvl1pPr>
          </a:lstStyle>
          <a:p>
            <a:pPr>
              <a:defRPr/>
            </a:pPr>
            <a:fld id="{93659505-8192-432B-A522-4F6CA2D2B49C}" type="datetimeFigureOut">
              <a:rPr lang="en-AU"/>
              <a:pPr>
                <a:defRPr/>
              </a:pPr>
              <a:t>13/10/2024</a:t>
            </a:fld>
            <a:endParaRPr lang="en-AU"/>
          </a:p>
        </p:txBody>
      </p:sp>
      <p:sp>
        <p:nvSpPr>
          <p:cNvPr id="4" name="Footer Placeholder 4">
            <a:extLst>
              <a:ext uri="{FF2B5EF4-FFF2-40B4-BE49-F238E27FC236}">
                <a16:creationId xmlns:a16="http://schemas.microsoft.com/office/drawing/2014/main" id="{26269AFE-61BB-49DA-967C-FF5844E0631E}"/>
              </a:ext>
            </a:extLst>
          </p:cNvPr>
          <p:cNvSpPr>
            <a:spLocks noGrp="1"/>
          </p:cNvSpPr>
          <p:nvPr>
            <p:ph type="ftr" sz="quarter" idx="11"/>
          </p:nvPr>
        </p:nvSpPr>
        <p:spPr/>
        <p:txBody>
          <a:bodyPr/>
          <a:lstStyle>
            <a:lvl1pPr>
              <a:defRPr/>
            </a:lvl1pPr>
          </a:lstStyle>
          <a:p>
            <a:pPr>
              <a:defRPr/>
            </a:pPr>
            <a:endParaRPr lang="en-AU"/>
          </a:p>
        </p:txBody>
      </p:sp>
      <p:sp>
        <p:nvSpPr>
          <p:cNvPr id="5" name="Slide Number Placeholder 5">
            <a:extLst>
              <a:ext uri="{FF2B5EF4-FFF2-40B4-BE49-F238E27FC236}">
                <a16:creationId xmlns:a16="http://schemas.microsoft.com/office/drawing/2014/main" id="{0787146A-E3B8-40D4-8BE7-EA088E8B58F9}"/>
              </a:ext>
            </a:extLst>
          </p:cNvPr>
          <p:cNvSpPr>
            <a:spLocks noGrp="1"/>
          </p:cNvSpPr>
          <p:nvPr>
            <p:ph type="sldNum" sz="quarter" idx="12"/>
          </p:nvPr>
        </p:nvSpPr>
        <p:spPr/>
        <p:txBody>
          <a:bodyPr/>
          <a:lstStyle>
            <a:lvl1pPr>
              <a:defRPr/>
            </a:lvl1pPr>
          </a:lstStyle>
          <a:p>
            <a:pPr>
              <a:defRPr/>
            </a:pPr>
            <a:fld id="{1E49F2CE-47F9-4E17-9031-4CF84ECA5DE0}" type="slidenum">
              <a:rPr lang="en-AU"/>
              <a:pPr>
                <a:defRPr/>
              </a:pPr>
              <a:t>‹#›</a:t>
            </a:fld>
            <a:endParaRPr lang="en-AU"/>
          </a:p>
        </p:txBody>
      </p:sp>
    </p:spTree>
    <p:extLst>
      <p:ext uri="{BB962C8B-B14F-4D97-AF65-F5344CB8AC3E}">
        <p14:creationId xmlns:p14="http://schemas.microsoft.com/office/powerpoint/2010/main" val="3078445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7B28A9C-DE3E-4E4F-997E-53DC50A7BA7C}"/>
              </a:ext>
            </a:extLst>
          </p:cNvPr>
          <p:cNvSpPr>
            <a:spLocks noGrp="1"/>
          </p:cNvSpPr>
          <p:nvPr>
            <p:ph type="dt" sz="half" idx="10"/>
          </p:nvPr>
        </p:nvSpPr>
        <p:spPr/>
        <p:txBody>
          <a:bodyPr/>
          <a:lstStyle>
            <a:lvl1pPr>
              <a:defRPr/>
            </a:lvl1pPr>
          </a:lstStyle>
          <a:p>
            <a:pPr>
              <a:defRPr/>
            </a:pPr>
            <a:fld id="{761E561A-4C00-49D4-85AD-C01E9A50717A}" type="datetimeFigureOut">
              <a:rPr lang="en-AU"/>
              <a:pPr>
                <a:defRPr/>
              </a:pPr>
              <a:t>13/10/2024</a:t>
            </a:fld>
            <a:endParaRPr lang="en-AU"/>
          </a:p>
        </p:txBody>
      </p:sp>
      <p:sp>
        <p:nvSpPr>
          <p:cNvPr id="3" name="Footer Placeholder 4">
            <a:extLst>
              <a:ext uri="{FF2B5EF4-FFF2-40B4-BE49-F238E27FC236}">
                <a16:creationId xmlns:a16="http://schemas.microsoft.com/office/drawing/2014/main" id="{3AF3FC26-F306-4745-A76F-B4BF1CA239C5}"/>
              </a:ext>
            </a:extLst>
          </p:cNvPr>
          <p:cNvSpPr>
            <a:spLocks noGrp="1"/>
          </p:cNvSpPr>
          <p:nvPr>
            <p:ph type="ftr" sz="quarter" idx="11"/>
          </p:nvPr>
        </p:nvSpPr>
        <p:spPr/>
        <p:txBody>
          <a:bodyPr/>
          <a:lstStyle>
            <a:lvl1pPr>
              <a:defRPr/>
            </a:lvl1pPr>
          </a:lstStyle>
          <a:p>
            <a:pPr>
              <a:defRPr/>
            </a:pPr>
            <a:endParaRPr lang="en-AU"/>
          </a:p>
        </p:txBody>
      </p:sp>
      <p:sp>
        <p:nvSpPr>
          <p:cNvPr id="4" name="Slide Number Placeholder 5">
            <a:extLst>
              <a:ext uri="{FF2B5EF4-FFF2-40B4-BE49-F238E27FC236}">
                <a16:creationId xmlns:a16="http://schemas.microsoft.com/office/drawing/2014/main" id="{AF6A3AEE-1B5F-4FD3-972A-592E197B5F26}"/>
              </a:ext>
            </a:extLst>
          </p:cNvPr>
          <p:cNvSpPr>
            <a:spLocks noGrp="1"/>
          </p:cNvSpPr>
          <p:nvPr>
            <p:ph type="sldNum" sz="quarter" idx="12"/>
          </p:nvPr>
        </p:nvSpPr>
        <p:spPr/>
        <p:txBody>
          <a:bodyPr/>
          <a:lstStyle>
            <a:lvl1pPr>
              <a:defRPr/>
            </a:lvl1pPr>
          </a:lstStyle>
          <a:p>
            <a:pPr>
              <a:defRPr/>
            </a:pPr>
            <a:fld id="{E1DC7278-CB03-4E35-BAD9-135C7A17E4AF}" type="slidenum">
              <a:rPr lang="en-AU"/>
              <a:pPr>
                <a:defRPr/>
              </a:pPr>
              <a:t>‹#›</a:t>
            </a:fld>
            <a:endParaRPr lang="en-AU"/>
          </a:p>
        </p:txBody>
      </p:sp>
    </p:spTree>
    <p:extLst>
      <p:ext uri="{BB962C8B-B14F-4D97-AF65-F5344CB8AC3E}">
        <p14:creationId xmlns:p14="http://schemas.microsoft.com/office/powerpoint/2010/main" val="256596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A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D80F12-3EAD-4CCC-8671-816D4D9B6010}"/>
              </a:ext>
            </a:extLst>
          </p:cNvPr>
          <p:cNvSpPr>
            <a:spLocks noGrp="1"/>
          </p:cNvSpPr>
          <p:nvPr>
            <p:ph type="dt" sz="half" idx="10"/>
          </p:nvPr>
        </p:nvSpPr>
        <p:spPr/>
        <p:txBody>
          <a:bodyPr/>
          <a:lstStyle>
            <a:lvl1pPr>
              <a:defRPr/>
            </a:lvl1pPr>
          </a:lstStyle>
          <a:p>
            <a:pPr>
              <a:defRPr/>
            </a:pPr>
            <a:fld id="{7066DE13-726C-4BA5-9695-C76BDABC998D}" type="datetimeFigureOut">
              <a:rPr lang="en-AU"/>
              <a:pPr>
                <a:defRPr/>
              </a:pPr>
              <a:t>13/10/2024</a:t>
            </a:fld>
            <a:endParaRPr lang="en-AU"/>
          </a:p>
        </p:txBody>
      </p:sp>
      <p:sp>
        <p:nvSpPr>
          <p:cNvPr id="6" name="Footer Placeholder 4">
            <a:extLst>
              <a:ext uri="{FF2B5EF4-FFF2-40B4-BE49-F238E27FC236}">
                <a16:creationId xmlns:a16="http://schemas.microsoft.com/office/drawing/2014/main" id="{A636A616-E7B7-473B-8D7B-9C125E6A5A53}"/>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557EA25A-7A50-40D0-AD8C-CF5C054C0F57}"/>
              </a:ext>
            </a:extLst>
          </p:cNvPr>
          <p:cNvSpPr>
            <a:spLocks noGrp="1"/>
          </p:cNvSpPr>
          <p:nvPr>
            <p:ph type="sldNum" sz="quarter" idx="12"/>
          </p:nvPr>
        </p:nvSpPr>
        <p:spPr/>
        <p:txBody>
          <a:bodyPr/>
          <a:lstStyle>
            <a:lvl1pPr>
              <a:defRPr/>
            </a:lvl1pPr>
          </a:lstStyle>
          <a:p>
            <a:pPr>
              <a:defRPr/>
            </a:pPr>
            <a:fld id="{8D0CE1D1-009F-41BB-8CE7-28526BD3CBA0}" type="slidenum">
              <a:rPr lang="en-AU"/>
              <a:pPr>
                <a:defRPr/>
              </a:pPr>
              <a:t>‹#›</a:t>
            </a:fld>
            <a:endParaRPr lang="en-AU"/>
          </a:p>
        </p:txBody>
      </p:sp>
    </p:spTree>
    <p:extLst>
      <p:ext uri="{BB962C8B-B14F-4D97-AF65-F5344CB8AC3E}">
        <p14:creationId xmlns:p14="http://schemas.microsoft.com/office/powerpoint/2010/main" val="851710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AU"/>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AU"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55FFC36-D233-4AFA-BF2A-1E6D2096928A}"/>
              </a:ext>
            </a:extLst>
          </p:cNvPr>
          <p:cNvSpPr>
            <a:spLocks noGrp="1"/>
          </p:cNvSpPr>
          <p:nvPr>
            <p:ph type="dt" sz="half" idx="10"/>
          </p:nvPr>
        </p:nvSpPr>
        <p:spPr/>
        <p:txBody>
          <a:bodyPr/>
          <a:lstStyle>
            <a:lvl1pPr>
              <a:defRPr/>
            </a:lvl1pPr>
          </a:lstStyle>
          <a:p>
            <a:pPr>
              <a:defRPr/>
            </a:pPr>
            <a:fld id="{9E24C3EC-C018-45CB-9126-0B95FE966733}" type="datetimeFigureOut">
              <a:rPr lang="en-AU"/>
              <a:pPr>
                <a:defRPr/>
              </a:pPr>
              <a:t>13/10/2024</a:t>
            </a:fld>
            <a:endParaRPr lang="en-AU"/>
          </a:p>
        </p:txBody>
      </p:sp>
      <p:sp>
        <p:nvSpPr>
          <p:cNvPr id="6" name="Footer Placeholder 4">
            <a:extLst>
              <a:ext uri="{FF2B5EF4-FFF2-40B4-BE49-F238E27FC236}">
                <a16:creationId xmlns:a16="http://schemas.microsoft.com/office/drawing/2014/main" id="{68E7832A-F992-444B-886B-4ED7F0985295}"/>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2C040C3E-CCB2-4ABA-92E1-E7CBA48A49D8}"/>
              </a:ext>
            </a:extLst>
          </p:cNvPr>
          <p:cNvSpPr>
            <a:spLocks noGrp="1"/>
          </p:cNvSpPr>
          <p:nvPr>
            <p:ph type="sldNum" sz="quarter" idx="12"/>
          </p:nvPr>
        </p:nvSpPr>
        <p:spPr/>
        <p:txBody>
          <a:bodyPr/>
          <a:lstStyle>
            <a:lvl1pPr>
              <a:defRPr/>
            </a:lvl1pPr>
          </a:lstStyle>
          <a:p>
            <a:pPr>
              <a:defRPr/>
            </a:pPr>
            <a:fld id="{41B53C38-D080-401C-B6F4-84C1658B1B0E}" type="slidenum">
              <a:rPr lang="en-AU"/>
              <a:pPr>
                <a:defRPr/>
              </a:pPr>
              <a:t>‹#›</a:t>
            </a:fld>
            <a:endParaRPr lang="en-AU"/>
          </a:p>
        </p:txBody>
      </p:sp>
    </p:spTree>
    <p:extLst>
      <p:ext uri="{BB962C8B-B14F-4D97-AF65-F5344CB8AC3E}">
        <p14:creationId xmlns:p14="http://schemas.microsoft.com/office/powerpoint/2010/main" val="3003131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396C6685-B942-4B41-B077-E6AEA397200B}"/>
              </a:ext>
            </a:extLst>
          </p:cNvPr>
          <p:cNvSpPr>
            <a:spLocks noGrp="1"/>
          </p:cNvSpPr>
          <p:nvPr>
            <p:ph type="dt" sz="half" idx="10"/>
          </p:nvPr>
        </p:nvSpPr>
        <p:spPr/>
        <p:txBody>
          <a:bodyPr/>
          <a:lstStyle>
            <a:lvl1pPr>
              <a:defRPr/>
            </a:lvl1pPr>
          </a:lstStyle>
          <a:p>
            <a:pPr>
              <a:defRPr/>
            </a:pPr>
            <a:fld id="{EC81AD62-509B-4FE4-96C7-929EFC2F5CAA}" type="datetimeFigureOut">
              <a:rPr lang="en-AU"/>
              <a:pPr>
                <a:defRPr/>
              </a:pPr>
              <a:t>13/10/2024</a:t>
            </a:fld>
            <a:endParaRPr lang="en-AU"/>
          </a:p>
        </p:txBody>
      </p:sp>
      <p:sp>
        <p:nvSpPr>
          <p:cNvPr id="5" name="Footer Placeholder 4">
            <a:extLst>
              <a:ext uri="{FF2B5EF4-FFF2-40B4-BE49-F238E27FC236}">
                <a16:creationId xmlns:a16="http://schemas.microsoft.com/office/drawing/2014/main" id="{6F415CBB-90D1-41CE-9D9E-8A3ABDC3545E}"/>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1134957A-6D64-4EE6-AF4D-AE9DC55D7A85}"/>
              </a:ext>
            </a:extLst>
          </p:cNvPr>
          <p:cNvSpPr>
            <a:spLocks noGrp="1"/>
          </p:cNvSpPr>
          <p:nvPr>
            <p:ph type="sldNum" sz="quarter" idx="12"/>
          </p:nvPr>
        </p:nvSpPr>
        <p:spPr/>
        <p:txBody>
          <a:bodyPr/>
          <a:lstStyle>
            <a:lvl1pPr>
              <a:defRPr/>
            </a:lvl1pPr>
          </a:lstStyle>
          <a:p>
            <a:pPr>
              <a:defRPr/>
            </a:pPr>
            <a:fld id="{51C49F11-A4CE-4FBE-B8C0-1F4E024E82B5}" type="slidenum">
              <a:rPr lang="en-AU"/>
              <a:pPr>
                <a:defRPr/>
              </a:pPr>
              <a:t>‹#›</a:t>
            </a:fld>
            <a:endParaRPr lang="en-AU"/>
          </a:p>
        </p:txBody>
      </p:sp>
    </p:spTree>
    <p:extLst>
      <p:ext uri="{BB962C8B-B14F-4D97-AF65-F5344CB8AC3E}">
        <p14:creationId xmlns:p14="http://schemas.microsoft.com/office/powerpoint/2010/main" val="4292016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AU"/>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E206FBC2-E61C-4CA3-82EC-A71E795427F0}"/>
              </a:ext>
            </a:extLst>
          </p:cNvPr>
          <p:cNvSpPr>
            <a:spLocks noGrp="1"/>
          </p:cNvSpPr>
          <p:nvPr>
            <p:ph type="dt" sz="half" idx="10"/>
          </p:nvPr>
        </p:nvSpPr>
        <p:spPr/>
        <p:txBody>
          <a:bodyPr/>
          <a:lstStyle>
            <a:lvl1pPr>
              <a:defRPr/>
            </a:lvl1pPr>
          </a:lstStyle>
          <a:p>
            <a:pPr>
              <a:defRPr/>
            </a:pPr>
            <a:fld id="{099FEEE7-158F-4A21-A235-C92962191582}" type="datetimeFigureOut">
              <a:rPr lang="en-AU"/>
              <a:pPr>
                <a:defRPr/>
              </a:pPr>
              <a:t>13/10/2024</a:t>
            </a:fld>
            <a:endParaRPr lang="en-AU"/>
          </a:p>
        </p:txBody>
      </p:sp>
      <p:sp>
        <p:nvSpPr>
          <p:cNvPr id="5" name="Footer Placeholder 4">
            <a:extLst>
              <a:ext uri="{FF2B5EF4-FFF2-40B4-BE49-F238E27FC236}">
                <a16:creationId xmlns:a16="http://schemas.microsoft.com/office/drawing/2014/main" id="{DF9567A1-7DBB-400D-9114-A7F99E409CC2}"/>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7915F256-C0E6-4538-80E3-1DB834FF1B01}"/>
              </a:ext>
            </a:extLst>
          </p:cNvPr>
          <p:cNvSpPr>
            <a:spLocks noGrp="1"/>
          </p:cNvSpPr>
          <p:nvPr>
            <p:ph type="sldNum" sz="quarter" idx="12"/>
          </p:nvPr>
        </p:nvSpPr>
        <p:spPr/>
        <p:txBody>
          <a:bodyPr/>
          <a:lstStyle>
            <a:lvl1pPr>
              <a:defRPr/>
            </a:lvl1pPr>
          </a:lstStyle>
          <a:p>
            <a:pPr>
              <a:defRPr/>
            </a:pPr>
            <a:fld id="{045446D5-FC7A-4AC8-8CE6-89133B08A11B}" type="slidenum">
              <a:rPr lang="en-AU"/>
              <a:pPr>
                <a:defRPr/>
              </a:pPr>
              <a:t>‹#›</a:t>
            </a:fld>
            <a:endParaRPr lang="en-AU"/>
          </a:p>
        </p:txBody>
      </p:sp>
    </p:spTree>
    <p:extLst>
      <p:ext uri="{BB962C8B-B14F-4D97-AF65-F5344CB8AC3E}">
        <p14:creationId xmlns:p14="http://schemas.microsoft.com/office/powerpoint/2010/main" val="3446365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FFFFFF"/>
            </a:gs>
            <a:gs pos="52000">
              <a:srgbClr val="FFFFFF"/>
            </a:gs>
            <a:gs pos="100000">
              <a:srgbClr val="17375E"/>
            </a:gs>
          </a:gsLst>
          <a:lin ang="2700000" scaled="1"/>
        </a:gra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F560603-0D47-4BFF-BCA3-C3581516FC65}"/>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AU" altLang="en-US"/>
          </a:p>
        </p:txBody>
      </p:sp>
      <p:sp>
        <p:nvSpPr>
          <p:cNvPr id="1027" name="Text Placeholder 2">
            <a:extLst>
              <a:ext uri="{FF2B5EF4-FFF2-40B4-BE49-F238E27FC236}">
                <a16:creationId xmlns:a16="http://schemas.microsoft.com/office/drawing/2014/main" id="{3ED96AC9-2A83-4734-A671-0A9E5B4F47FE}"/>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AU" altLang="en-US"/>
          </a:p>
        </p:txBody>
      </p:sp>
      <p:sp>
        <p:nvSpPr>
          <p:cNvPr id="4" name="Date Placeholder 3">
            <a:extLst>
              <a:ext uri="{FF2B5EF4-FFF2-40B4-BE49-F238E27FC236}">
                <a16:creationId xmlns:a16="http://schemas.microsoft.com/office/drawing/2014/main" id="{0EC26985-BADE-4BCB-BE62-9170660892F2}"/>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smtClean="0">
                <a:solidFill>
                  <a:schemeClr val="tx1">
                    <a:tint val="75000"/>
                  </a:schemeClr>
                </a:solidFill>
                <a:latin typeface="+mn-lt"/>
              </a:defRPr>
            </a:lvl1pPr>
          </a:lstStyle>
          <a:p>
            <a:pPr>
              <a:defRPr/>
            </a:pPr>
            <a:fld id="{5D0E47FE-2EEC-47A2-9F88-BA5752A970E1}" type="datetimeFigureOut">
              <a:rPr lang="en-AU"/>
              <a:pPr>
                <a:defRPr/>
              </a:pPr>
              <a:t>13/10/2024</a:t>
            </a:fld>
            <a:endParaRPr lang="en-AU"/>
          </a:p>
        </p:txBody>
      </p:sp>
      <p:sp>
        <p:nvSpPr>
          <p:cNvPr id="5" name="Footer Placeholder 4">
            <a:extLst>
              <a:ext uri="{FF2B5EF4-FFF2-40B4-BE49-F238E27FC236}">
                <a16:creationId xmlns:a16="http://schemas.microsoft.com/office/drawing/2014/main" id="{413E5C1E-DC94-4C92-A0EB-5FB273456605}"/>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AU"/>
          </a:p>
        </p:txBody>
      </p:sp>
      <p:sp>
        <p:nvSpPr>
          <p:cNvPr id="6" name="Slide Number Placeholder 5">
            <a:extLst>
              <a:ext uri="{FF2B5EF4-FFF2-40B4-BE49-F238E27FC236}">
                <a16:creationId xmlns:a16="http://schemas.microsoft.com/office/drawing/2014/main" id="{EEFAC4D2-77DF-4EA8-8D19-C204D17B1E7A}"/>
              </a:ext>
            </a:extLst>
          </p:cNvPr>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mn-lt"/>
              </a:defRPr>
            </a:lvl1pPr>
          </a:lstStyle>
          <a:p>
            <a:pPr>
              <a:defRPr/>
            </a:pPr>
            <a:fld id="{A3376036-EFE4-4DAE-97C0-E4E464859053}" type="slidenum">
              <a:rPr lang="en-AU"/>
              <a:pPr>
                <a:defRPr/>
              </a:pPr>
              <a:t>‹#›</a:t>
            </a:fld>
            <a:endParaRPr lang="en-AU"/>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fontAlgn="base">
        <a:spcBef>
          <a:spcPct val="0"/>
        </a:spcBef>
        <a:spcAft>
          <a:spcPct val="0"/>
        </a:spcAft>
        <a:defRPr sz="4400" kern="1200">
          <a:solidFill>
            <a:schemeClr val="tx1"/>
          </a:solidFill>
          <a:latin typeface="Arial" panose="020B0604020202020204" pitchFamily="34" charset="0"/>
          <a:ea typeface="+mj-ea"/>
          <a:cs typeface="Arial" panose="020B0604020202020204" pitchFamily="34" charset="0"/>
        </a:defRPr>
      </a:lvl1pPr>
      <a:lvl2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earthsurface.readthedocs.io/en/latest/tectonics.html"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earthsurface.readthedocs.io/en/latest/tectonics.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hyperlink" Target="https://www.earthbyte.org/solving-earths-giant-jigsaw-puzzle-of-tectonic-plates/" TargetMode="External"/><Relationship Id="rId5" Type="http://schemas.openxmlformats.org/officeDocument/2006/relationships/hyperlink" Target="https://www.youtube.com/watch?v=_LJG68AmZxI&amp;t=7s" TargetMode="Externa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mod/hvp/view.php?id=527152" TargetMode="External"/><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7.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jpeg"/></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35.png"/><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2.jpeg"/><Relationship Id="rId2" Type="http://schemas.openxmlformats.org/officeDocument/2006/relationships/image" Target="../media/image37.jpeg"/><Relationship Id="rId1" Type="http://schemas.openxmlformats.org/officeDocument/2006/relationships/slideLayout" Target="../slideLayouts/slideLayout7.xml"/><Relationship Id="rId6" Type="http://schemas.openxmlformats.org/officeDocument/2006/relationships/image" Target="../media/image41.emf"/><Relationship Id="rId5" Type="http://schemas.openxmlformats.org/officeDocument/2006/relationships/image" Target="../media/image40.emf"/><Relationship Id="rId4" Type="http://schemas.openxmlformats.org/officeDocument/2006/relationships/image" Target="../media/image39.emf"/></Relationships>
</file>

<file path=ppt/slides/_rels/slide1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emf"/></Relationships>
</file>

<file path=ppt/slides/_rels/slide20.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7.jpg"/><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21.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image" Target="../media/image50.emf"/><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2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2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bgs.ac.uk/discovering-geology/earth-hazards/volcanoes/how-volcanoes-form/" TargetMode="External"/><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nps.gov/subjects/geology/rocks-and-minerals.htm" TargetMode="External"/><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hyperlink" Target="https://opengeology.org/textbook/4-igneous-processes-and-volcanoes/" TargetMode="External"/><Relationship Id="rId1" Type="http://schemas.openxmlformats.org/officeDocument/2006/relationships/slideLayout" Target="../slideLayouts/slideLayout7.xml"/><Relationship Id="rId4" Type="http://schemas.openxmlformats.org/officeDocument/2006/relationships/hyperlink" Target="https://www.nps.gov/subjects/geology/igneous.htm"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7.xml"/><Relationship Id="rId4" Type="http://schemas.openxmlformats.org/officeDocument/2006/relationships/image" Target="../media/image62.jpeg"/></Relationships>
</file>

<file path=ppt/slides/_rels/slide28.xml.rels><?xml version="1.0" encoding="UTF-8" standalone="yes"?>
<Relationships xmlns="http://schemas.openxmlformats.org/package/2006/relationships"><Relationship Id="rId3" Type="http://schemas.openxmlformats.org/officeDocument/2006/relationships/hyperlink" Target="https://beacons-npa.gov.uk/environment/peatlands-and-uplands/" TargetMode="External"/><Relationship Id="rId2" Type="http://schemas.openxmlformats.org/officeDocument/2006/relationships/image" Target="../media/image63.jpeg"/><Relationship Id="rId1" Type="http://schemas.openxmlformats.org/officeDocument/2006/relationships/slideLayout" Target="../slideLayouts/slideLayout7.xml"/><Relationship Id="rId5" Type="http://schemas.openxmlformats.org/officeDocument/2006/relationships/image" Target="../media/image65.jpeg"/><Relationship Id="rId4" Type="http://schemas.openxmlformats.org/officeDocument/2006/relationships/image" Target="../media/image6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34982" cy="6858000"/>
          </a:xfrm>
          <a:prstGeom prst="rect">
            <a:avLst/>
          </a:prstGeom>
        </p:spPr>
      </p:pic>
      <p:sp>
        <p:nvSpPr>
          <p:cNvPr id="4" name="Rectangle 3">
            <a:extLst>
              <a:ext uri="{FF2B5EF4-FFF2-40B4-BE49-F238E27FC236}">
                <a16:creationId xmlns:a16="http://schemas.microsoft.com/office/drawing/2014/main" id="{B6F6E396-9C19-4414-83DE-ECF65DF96A0A}"/>
              </a:ext>
            </a:extLst>
          </p:cNvPr>
          <p:cNvSpPr/>
          <p:nvPr/>
        </p:nvSpPr>
        <p:spPr>
          <a:xfrm>
            <a:off x="251520" y="76200"/>
            <a:ext cx="8640960" cy="830997"/>
          </a:xfrm>
          <a:prstGeom prst="rect">
            <a:avLst/>
          </a:prstGeom>
        </p:spPr>
        <p:txBody>
          <a:bodyPr wrap="square">
            <a:spAutoFit/>
          </a:bodyPr>
          <a:lstStyle/>
          <a:p>
            <a:pPr algn="ctr" eaLnBrk="1" fontAlgn="auto" hangingPunct="1">
              <a:spcBef>
                <a:spcPts val="0"/>
              </a:spcBef>
              <a:spcAft>
                <a:spcPts val="600"/>
              </a:spcAft>
              <a:defRPr/>
            </a:pPr>
            <a:r>
              <a:rPr lang="en-US" sz="4800" dirty="0">
                <a:solidFill>
                  <a:srgbClr val="002060"/>
                </a:solidFill>
                <a:effectLst>
                  <a:outerShdw blurRad="50800" dist="63500" dir="5400000" algn="ctr" rotWithShape="0">
                    <a:schemeClr val="bg1">
                      <a:alpha val="43000"/>
                    </a:schemeClr>
                  </a:outerShdw>
                </a:effectLst>
                <a:latin typeface="Arial Black" pitchFamily="34" charset="0"/>
              </a:rPr>
              <a:t>Endogenic processes</a:t>
            </a:r>
          </a:p>
        </p:txBody>
      </p:sp>
      <p:grpSp>
        <p:nvGrpSpPr>
          <p:cNvPr id="22" name="Group 21"/>
          <p:cNvGrpSpPr/>
          <p:nvPr/>
        </p:nvGrpSpPr>
        <p:grpSpPr>
          <a:xfrm>
            <a:off x="114132" y="1790275"/>
            <a:ext cx="8995749" cy="741385"/>
            <a:chOff x="114132" y="1790275"/>
            <a:chExt cx="8995749" cy="741385"/>
          </a:xfrm>
        </p:grpSpPr>
        <p:sp>
          <p:nvSpPr>
            <p:cNvPr id="6" name="Rectangle 5"/>
            <p:cNvSpPr/>
            <p:nvPr/>
          </p:nvSpPr>
          <p:spPr>
            <a:xfrm>
              <a:off x="2915816" y="1790275"/>
              <a:ext cx="4536504" cy="307777"/>
            </a:xfrm>
            <a:prstGeom prst="rect">
              <a:avLst/>
            </a:prstGeom>
          </p:spPr>
          <p:txBody>
            <a:bodyPr wrap="square">
              <a:spAutoFit/>
            </a:bodyPr>
            <a:lstStyle/>
            <a:p>
              <a:pPr algn="ctr"/>
              <a:r>
                <a:rPr lang="en-US" sz="1400" dirty="0"/>
                <a:t>the movement of Earth’s lithosphere</a:t>
              </a:r>
              <a:endParaRPr lang="de-DE" sz="1400" dirty="0"/>
            </a:p>
          </p:txBody>
        </p:sp>
        <p:sp>
          <p:nvSpPr>
            <p:cNvPr id="3" name="Freeform 2"/>
            <p:cNvSpPr/>
            <p:nvPr/>
          </p:nvSpPr>
          <p:spPr>
            <a:xfrm>
              <a:off x="114132" y="2190466"/>
              <a:ext cx="8995749" cy="341194"/>
            </a:xfrm>
            <a:custGeom>
              <a:avLst/>
              <a:gdLst>
                <a:gd name="connsiteX0" fmla="*/ 0 w 8973403"/>
                <a:gd name="connsiteY0" fmla="*/ 286603 h 341194"/>
                <a:gd name="connsiteX1" fmla="*/ 34119 w 8973403"/>
                <a:gd name="connsiteY1" fmla="*/ 293427 h 341194"/>
                <a:gd name="connsiteX2" fmla="*/ 75062 w 8973403"/>
                <a:gd name="connsiteY2" fmla="*/ 307074 h 341194"/>
                <a:gd name="connsiteX3" fmla="*/ 95534 w 8973403"/>
                <a:gd name="connsiteY3" fmla="*/ 313898 h 341194"/>
                <a:gd name="connsiteX4" fmla="*/ 204716 w 8973403"/>
                <a:gd name="connsiteY4" fmla="*/ 327546 h 341194"/>
                <a:gd name="connsiteX5" fmla="*/ 225188 w 8973403"/>
                <a:gd name="connsiteY5" fmla="*/ 334370 h 341194"/>
                <a:gd name="connsiteX6" fmla="*/ 259307 w 8973403"/>
                <a:gd name="connsiteY6" fmla="*/ 341194 h 341194"/>
                <a:gd name="connsiteX7" fmla="*/ 375313 w 8973403"/>
                <a:gd name="connsiteY7" fmla="*/ 334370 h 341194"/>
                <a:gd name="connsiteX8" fmla="*/ 402609 w 8973403"/>
                <a:gd name="connsiteY8" fmla="*/ 293427 h 341194"/>
                <a:gd name="connsiteX9" fmla="*/ 423080 w 8973403"/>
                <a:gd name="connsiteY9" fmla="*/ 279779 h 341194"/>
                <a:gd name="connsiteX10" fmla="*/ 484495 w 8973403"/>
                <a:gd name="connsiteY10" fmla="*/ 259307 h 341194"/>
                <a:gd name="connsiteX11" fmla="*/ 504967 w 8973403"/>
                <a:gd name="connsiteY11" fmla="*/ 252483 h 341194"/>
                <a:gd name="connsiteX12" fmla="*/ 552734 w 8973403"/>
                <a:gd name="connsiteY12" fmla="*/ 259307 h 341194"/>
                <a:gd name="connsiteX13" fmla="*/ 593677 w 8973403"/>
                <a:gd name="connsiteY13" fmla="*/ 272955 h 341194"/>
                <a:gd name="connsiteX14" fmla="*/ 614149 w 8973403"/>
                <a:gd name="connsiteY14" fmla="*/ 279779 h 341194"/>
                <a:gd name="connsiteX15" fmla="*/ 634621 w 8973403"/>
                <a:gd name="connsiteY15" fmla="*/ 286603 h 341194"/>
                <a:gd name="connsiteX16" fmla="*/ 655092 w 8973403"/>
                <a:gd name="connsiteY16" fmla="*/ 293427 h 341194"/>
                <a:gd name="connsiteX17" fmla="*/ 736979 w 8973403"/>
                <a:gd name="connsiteY17" fmla="*/ 286603 h 341194"/>
                <a:gd name="connsiteX18" fmla="*/ 805218 w 8973403"/>
                <a:gd name="connsiteY18" fmla="*/ 266131 h 341194"/>
                <a:gd name="connsiteX19" fmla="*/ 832513 w 8973403"/>
                <a:gd name="connsiteY19" fmla="*/ 259307 h 341194"/>
                <a:gd name="connsiteX20" fmla="*/ 914400 w 8973403"/>
                <a:gd name="connsiteY20" fmla="*/ 266131 h 341194"/>
                <a:gd name="connsiteX21" fmla="*/ 989462 w 8973403"/>
                <a:gd name="connsiteY21" fmla="*/ 252483 h 341194"/>
                <a:gd name="connsiteX22" fmla="*/ 1030406 w 8973403"/>
                <a:gd name="connsiteY22" fmla="*/ 238835 h 341194"/>
                <a:gd name="connsiteX23" fmla="*/ 1050877 w 8973403"/>
                <a:gd name="connsiteY23" fmla="*/ 232012 h 341194"/>
                <a:gd name="connsiteX24" fmla="*/ 1119116 w 8973403"/>
                <a:gd name="connsiteY24" fmla="*/ 225188 h 341194"/>
                <a:gd name="connsiteX25" fmla="*/ 1276065 w 8973403"/>
                <a:gd name="connsiteY25" fmla="*/ 211540 h 341194"/>
                <a:gd name="connsiteX26" fmla="*/ 1337480 w 8973403"/>
                <a:gd name="connsiteY26" fmla="*/ 204716 h 341194"/>
                <a:gd name="connsiteX27" fmla="*/ 1562668 w 8973403"/>
                <a:gd name="connsiteY27" fmla="*/ 197892 h 341194"/>
                <a:gd name="connsiteX28" fmla="*/ 1610435 w 8973403"/>
                <a:gd name="connsiteY28" fmla="*/ 177421 h 341194"/>
                <a:gd name="connsiteX29" fmla="*/ 1651379 w 8973403"/>
                <a:gd name="connsiteY29" fmla="*/ 163773 h 341194"/>
                <a:gd name="connsiteX30" fmla="*/ 1671850 w 8973403"/>
                <a:gd name="connsiteY30" fmla="*/ 156949 h 341194"/>
                <a:gd name="connsiteX31" fmla="*/ 1692322 w 8973403"/>
                <a:gd name="connsiteY31" fmla="*/ 143301 h 341194"/>
                <a:gd name="connsiteX32" fmla="*/ 1726441 w 8973403"/>
                <a:gd name="connsiteY32" fmla="*/ 136477 h 341194"/>
                <a:gd name="connsiteX33" fmla="*/ 1815152 w 8973403"/>
                <a:gd name="connsiteY33" fmla="*/ 116006 h 341194"/>
                <a:gd name="connsiteX34" fmla="*/ 1876567 w 8973403"/>
                <a:gd name="connsiteY34" fmla="*/ 95534 h 341194"/>
                <a:gd name="connsiteX35" fmla="*/ 1897038 w 8973403"/>
                <a:gd name="connsiteY35" fmla="*/ 88710 h 341194"/>
                <a:gd name="connsiteX36" fmla="*/ 1924334 w 8973403"/>
                <a:gd name="connsiteY36" fmla="*/ 81886 h 341194"/>
                <a:gd name="connsiteX37" fmla="*/ 1944806 w 8973403"/>
                <a:gd name="connsiteY37" fmla="*/ 68238 h 341194"/>
                <a:gd name="connsiteX38" fmla="*/ 1972101 w 8973403"/>
                <a:gd name="connsiteY38" fmla="*/ 61415 h 341194"/>
                <a:gd name="connsiteX39" fmla="*/ 2013044 w 8973403"/>
                <a:gd name="connsiteY39" fmla="*/ 47767 h 341194"/>
                <a:gd name="connsiteX40" fmla="*/ 2033516 w 8973403"/>
                <a:gd name="connsiteY40" fmla="*/ 40943 h 341194"/>
                <a:gd name="connsiteX41" fmla="*/ 2074459 w 8973403"/>
                <a:gd name="connsiteY41" fmla="*/ 13647 h 341194"/>
                <a:gd name="connsiteX42" fmla="*/ 2122226 w 8973403"/>
                <a:gd name="connsiteY42" fmla="*/ 0 h 341194"/>
                <a:gd name="connsiteX43" fmla="*/ 2210937 w 8973403"/>
                <a:gd name="connsiteY43" fmla="*/ 13647 h 341194"/>
                <a:gd name="connsiteX44" fmla="*/ 2231409 w 8973403"/>
                <a:gd name="connsiteY44" fmla="*/ 27295 h 341194"/>
                <a:gd name="connsiteX45" fmla="*/ 2272352 w 8973403"/>
                <a:gd name="connsiteY45" fmla="*/ 40943 h 341194"/>
                <a:gd name="connsiteX46" fmla="*/ 2292823 w 8973403"/>
                <a:gd name="connsiteY46" fmla="*/ 47767 h 341194"/>
                <a:gd name="connsiteX47" fmla="*/ 2456597 w 8973403"/>
                <a:gd name="connsiteY47" fmla="*/ 40943 h 341194"/>
                <a:gd name="connsiteX48" fmla="*/ 2763671 w 8973403"/>
                <a:gd name="connsiteY48" fmla="*/ 54591 h 341194"/>
                <a:gd name="connsiteX49" fmla="*/ 2825086 w 8973403"/>
                <a:gd name="connsiteY49" fmla="*/ 68238 h 341194"/>
                <a:gd name="connsiteX50" fmla="*/ 2866029 w 8973403"/>
                <a:gd name="connsiteY50" fmla="*/ 81886 h 341194"/>
                <a:gd name="connsiteX51" fmla="*/ 2886501 w 8973403"/>
                <a:gd name="connsiteY51" fmla="*/ 88710 h 341194"/>
                <a:gd name="connsiteX52" fmla="*/ 2906973 w 8973403"/>
                <a:gd name="connsiteY52" fmla="*/ 102358 h 341194"/>
                <a:gd name="connsiteX53" fmla="*/ 2941092 w 8973403"/>
                <a:gd name="connsiteY53" fmla="*/ 109182 h 341194"/>
                <a:gd name="connsiteX54" fmla="*/ 3022979 w 8973403"/>
                <a:gd name="connsiteY54" fmla="*/ 129653 h 341194"/>
                <a:gd name="connsiteX55" fmla="*/ 3050274 w 8973403"/>
                <a:gd name="connsiteY55" fmla="*/ 136477 h 341194"/>
                <a:gd name="connsiteX56" fmla="*/ 3111689 w 8973403"/>
                <a:gd name="connsiteY56" fmla="*/ 156949 h 341194"/>
                <a:gd name="connsiteX57" fmla="*/ 3159456 w 8973403"/>
                <a:gd name="connsiteY57" fmla="*/ 163773 h 341194"/>
                <a:gd name="connsiteX58" fmla="*/ 3241343 w 8973403"/>
                <a:gd name="connsiteY58" fmla="*/ 177421 h 341194"/>
                <a:gd name="connsiteX59" fmla="*/ 3323229 w 8973403"/>
                <a:gd name="connsiteY59" fmla="*/ 184244 h 341194"/>
                <a:gd name="connsiteX60" fmla="*/ 3439235 w 8973403"/>
                <a:gd name="connsiteY60" fmla="*/ 170597 h 341194"/>
                <a:gd name="connsiteX61" fmla="*/ 3480179 w 8973403"/>
                <a:gd name="connsiteY61" fmla="*/ 156949 h 341194"/>
                <a:gd name="connsiteX62" fmla="*/ 3623480 w 8973403"/>
                <a:gd name="connsiteY62" fmla="*/ 163773 h 341194"/>
                <a:gd name="connsiteX63" fmla="*/ 3903259 w 8973403"/>
                <a:gd name="connsiteY63" fmla="*/ 150125 h 341194"/>
                <a:gd name="connsiteX64" fmla="*/ 3951026 w 8973403"/>
                <a:gd name="connsiteY64" fmla="*/ 136477 h 341194"/>
                <a:gd name="connsiteX65" fmla="*/ 3998794 w 8973403"/>
                <a:gd name="connsiteY65" fmla="*/ 129653 h 341194"/>
                <a:gd name="connsiteX66" fmla="*/ 4353635 w 8973403"/>
                <a:gd name="connsiteY66" fmla="*/ 136477 h 341194"/>
                <a:gd name="connsiteX67" fmla="*/ 4408226 w 8973403"/>
                <a:gd name="connsiteY67" fmla="*/ 143301 h 341194"/>
                <a:gd name="connsiteX68" fmla="*/ 4551528 w 8973403"/>
                <a:gd name="connsiteY68" fmla="*/ 150125 h 341194"/>
                <a:gd name="connsiteX69" fmla="*/ 4619767 w 8973403"/>
                <a:gd name="connsiteY69" fmla="*/ 170597 h 341194"/>
                <a:gd name="connsiteX70" fmla="*/ 4667534 w 8973403"/>
                <a:gd name="connsiteY70" fmla="*/ 184244 h 341194"/>
                <a:gd name="connsiteX71" fmla="*/ 4728949 w 8973403"/>
                <a:gd name="connsiteY71" fmla="*/ 191068 h 341194"/>
                <a:gd name="connsiteX72" fmla="*/ 4810835 w 8973403"/>
                <a:gd name="connsiteY72" fmla="*/ 184244 h 341194"/>
                <a:gd name="connsiteX73" fmla="*/ 4831307 w 8973403"/>
                <a:gd name="connsiteY73" fmla="*/ 177421 h 341194"/>
                <a:gd name="connsiteX74" fmla="*/ 4858603 w 8973403"/>
                <a:gd name="connsiteY74" fmla="*/ 170597 h 341194"/>
                <a:gd name="connsiteX75" fmla="*/ 4879074 w 8973403"/>
                <a:gd name="connsiteY75" fmla="*/ 163773 h 341194"/>
                <a:gd name="connsiteX76" fmla="*/ 4920018 w 8973403"/>
                <a:gd name="connsiteY76" fmla="*/ 156949 h 341194"/>
                <a:gd name="connsiteX77" fmla="*/ 5213444 w 8973403"/>
                <a:gd name="connsiteY77" fmla="*/ 136477 h 341194"/>
                <a:gd name="connsiteX78" fmla="*/ 5254388 w 8973403"/>
                <a:gd name="connsiteY78" fmla="*/ 129653 h 341194"/>
                <a:gd name="connsiteX79" fmla="*/ 5308979 w 8973403"/>
                <a:gd name="connsiteY79" fmla="*/ 116006 h 341194"/>
                <a:gd name="connsiteX80" fmla="*/ 5397689 w 8973403"/>
                <a:gd name="connsiteY80" fmla="*/ 109182 h 341194"/>
                <a:gd name="connsiteX81" fmla="*/ 5438632 w 8973403"/>
                <a:gd name="connsiteY81" fmla="*/ 95534 h 341194"/>
                <a:gd name="connsiteX82" fmla="*/ 5459104 w 8973403"/>
                <a:gd name="connsiteY82" fmla="*/ 88710 h 341194"/>
                <a:gd name="connsiteX83" fmla="*/ 5486400 w 8973403"/>
                <a:gd name="connsiteY83" fmla="*/ 81886 h 341194"/>
                <a:gd name="connsiteX84" fmla="*/ 5506871 w 8973403"/>
                <a:gd name="connsiteY84" fmla="*/ 75062 h 341194"/>
                <a:gd name="connsiteX85" fmla="*/ 5568286 w 8973403"/>
                <a:gd name="connsiteY85" fmla="*/ 61415 h 341194"/>
                <a:gd name="connsiteX86" fmla="*/ 5609229 w 8973403"/>
                <a:gd name="connsiteY86" fmla="*/ 47767 h 341194"/>
                <a:gd name="connsiteX87" fmla="*/ 5670644 w 8973403"/>
                <a:gd name="connsiteY87" fmla="*/ 34119 h 341194"/>
                <a:gd name="connsiteX88" fmla="*/ 5773003 w 8973403"/>
                <a:gd name="connsiteY88" fmla="*/ 40943 h 341194"/>
                <a:gd name="connsiteX89" fmla="*/ 5827594 w 8973403"/>
                <a:gd name="connsiteY89" fmla="*/ 54591 h 341194"/>
                <a:gd name="connsiteX90" fmla="*/ 5882185 w 8973403"/>
                <a:gd name="connsiteY90" fmla="*/ 61415 h 341194"/>
                <a:gd name="connsiteX91" fmla="*/ 5936776 w 8973403"/>
                <a:gd name="connsiteY91" fmla="*/ 75062 h 341194"/>
                <a:gd name="connsiteX92" fmla="*/ 6005015 w 8973403"/>
                <a:gd name="connsiteY92" fmla="*/ 68238 h 341194"/>
                <a:gd name="connsiteX93" fmla="*/ 6025486 w 8973403"/>
                <a:gd name="connsiteY93" fmla="*/ 61415 h 341194"/>
                <a:gd name="connsiteX94" fmla="*/ 6230203 w 8973403"/>
                <a:gd name="connsiteY94" fmla="*/ 61415 h 341194"/>
                <a:gd name="connsiteX95" fmla="*/ 6373504 w 8973403"/>
                <a:gd name="connsiteY95" fmla="*/ 81886 h 341194"/>
                <a:gd name="connsiteX96" fmla="*/ 6414447 w 8973403"/>
                <a:gd name="connsiteY96" fmla="*/ 88710 h 341194"/>
                <a:gd name="connsiteX97" fmla="*/ 6687403 w 8973403"/>
                <a:gd name="connsiteY97" fmla="*/ 102358 h 341194"/>
                <a:gd name="connsiteX98" fmla="*/ 6762465 w 8973403"/>
                <a:gd name="connsiteY98" fmla="*/ 122830 h 341194"/>
                <a:gd name="connsiteX99" fmla="*/ 6796585 w 8973403"/>
                <a:gd name="connsiteY99" fmla="*/ 129653 h 341194"/>
                <a:gd name="connsiteX100" fmla="*/ 6858000 w 8973403"/>
                <a:gd name="connsiteY100" fmla="*/ 150125 h 341194"/>
                <a:gd name="connsiteX101" fmla="*/ 6898943 w 8973403"/>
                <a:gd name="connsiteY101" fmla="*/ 163773 h 341194"/>
                <a:gd name="connsiteX102" fmla="*/ 6946710 w 8973403"/>
                <a:gd name="connsiteY102" fmla="*/ 170597 h 341194"/>
                <a:gd name="connsiteX103" fmla="*/ 7042244 w 8973403"/>
                <a:gd name="connsiteY103" fmla="*/ 150125 h 341194"/>
                <a:gd name="connsiteX104" fmla="*/ 7069540 w 8973403"/>
                <a:gd name="connsiteY104" fmla="*/ 136477 h 341194"/>
                <a:gd name="connsiteX105" fmla="*/ 7090012 w 8973403"/>
                <a:gd name="connsiteY105" fmla="*/ 122830 h 341194"/>
                <a:gd name="connsiteX106" fmla="*/ 7110483 w 8973403"/>
                <a:gd name="connsiteY106" fmla="*/ 116006 h 341194"/>
                <a:gd name="connsiteX107" fmla="*/ 7130955 w 8973403"/>
                <a:gd name="connsiteY107" fmla="*/ 102358 h 341194"/>
                <a:gd name="connsiteX108" fmla="*/ 7185546 w 8973403"/>
                <a:gd name="connsiteY108" fmla="*/ 95534 h 341194"/>
                <a:gd name="connsiteX109" fmla="*/ 7226489 w 8973403"/>
                <a:gd name="connsiteY109" fmla="*/ 88710 h 341194"/>
                <a:gd name="connsiteX110" fmla="*/ 7417558 w 8973403"/>
                <a:gd name="connsiteY110" fmla="*/ 95534 h 341194"/>
                <a:gd name="connsiteX111" fmla="*/ 7567683 w 8973403"/>
                <a:gd name="connsiteY111" fmla="*/ 102358 h 341194"/>
                <a:gd name="connsiteX112" fmla="*/ 7717809 w 8973403"/>
                <a:gd name="connsiteY112" fmla="*/ 95534 h 341194"/>
                <a:gd name="connsiteX113" fmla="*/ 7840638 w 8973403"/>
                <a:gd name="connsiteY113" fmla="*/ 81886 h 341194"/>
                <a:gd name="connsiteX114" fmla="*/ 7861110 w 8973403"/>
                <a:gd name="connsiteY114" fmla="*/ 75062 h 341194"/>
                <a:gd name="connsiteX115" fmla="*/ 7888406 w 8973403"/>
                <a:gd name="connsiteY115" fmla="*/ 68238 h 341194"/>
                <a:gd name="connsiteX116" fmla="*/ 7929349 w 8973403"/>
                <a:gd name="connsiteY116" fmla="*/ 54591 h 341194"/>
                <a:gd name="connsiteX117" fmla="*/ 8065826 w 8973403"/>
                <a:gd name="connsiteY117" fmla="*/ 61415 h 341194"/>
                <a:gd name="connsiteX118" fmla="*/ 8093122 w 8973403"/>
                <a:gd name="connsiteY118" fmla="*/ 68238 h 341194"/>
                <a:gd name="connsiteX119" fmla="*/ 8175009 w 8973403"/>
                <a:gd name="connsiteY119" fmla="*/ 75062 h 341194"/>
                <a:gd name="connsiteX120" fmla="*/ 8243247 w 8973403"/>
                <a:gd name="connsiteY120" fmla="*/ 81886 h 341194"/>
                <a:gd name="connsiteX121" fmla="*/ 8591265 w 8973403"/>
                <a:gd name="connsiteY121" fmla="*/ 75062 h 341194"/>
                <a:gd name="connsiteX122" fmla="*/ 8632209 w 8973403"/>
                <a:gd name="connsiteY122" fmla="*/ 61415 h 341194"/>
                <a:gd name="connsiteX123" fmla="*/ 8679976 w 8973403"/>
                <a:gd name="connsiteY123" fmla="*/ 47767 h 341194"/>
                <a:gd name="connsiteX124" fmla="*/ 8700447 w 8973403"/>
                <a:gd name="connsiteY124" fmla="*/ 34119 h 341194"/>
                <a:gd name="connsiteX125" fmla="*/ 8973403 w 8973403"/>
                <a:gd name="connsiteY125" fmla="*/ 20471 h 341194"/>
                <a:gd name="connsiteX0" fmla="*/ 22346 w 8995749"/>
                <a:gd name="connsiteY0" fmla="*/ 286603 h 341194"/>
                <a:gd name="connsiteX1" fmla="*/ 1874 w 8995749"/>
                <a:gd name="connsiteY1" fmla="*/ 286603 h 341194"/>
                <a:gd name="connsiteX2" fmla="*/ 97408 w 8995749"/>
                <a:gd name="connsiteY2" fmla="*/ 307074 h 341194"/>
                <a:gd name="connsiteX3" fmla="*/ 117880 w 8995749"/>
                <a:gd name="connsiteY3" fmla="*/ 313898 h 341194"/>
                <a:gd name="connsiteX4" fmla="*/ 227062 w 8995749"/>
                <a:gd name="connsiteY4" fmla="*/ 327546 h 341194"/>
                <a:gd name="connsiteX5" fmla="*/ 247534 w 8995749"/>
                <a:gd name="connsiteY5" fmla="*/ 334370 h 341194"/>
                <a:gd name="connsiteX6" fmla="*/ 281653 w 8995749"/>
                <a:gd name="connsiteY6" fmla="*/ 341194 h 341194"/>
                <a:gd name="connsiteX7" fmla="*/ 397659 w 8995749"/>
                <a:gd name="connsiteY7" fmla="*/ 334370 h 341194"/>
                <a:gd name="connsiteX8" fmla="*/ 424955 w 8995749"/>
                <a:gd name="connsiteY8" fmla="*/ 293427 h 341194"/>
                <a:gd name="connsiteX9" fmla="*/ 445426 w 8995749"/>
                <a:gd name="connsiteY9" fmla="*/ 279779 h 341194"/>
                <a:gd name="connsiteX10" fmla="*/ 506841 w 8995749"/>
                <a:gd name="connsiteY10" fmla="*/ 259307 h 341194"/>
                <a:gd name="connsiteX11" fmla="*/ 527313 w 8995749"/>
                <a:gd name="connsiteY11" fmla="*/ 252483 h 341194"/>
                <a:gd name="connsiteX12" fmla="*/ 575080 w 8995749"/>
                <a:gd name="connsiteY12" fmla="*/ 259307 h 341194"/>
                <a:gd name="connsiteX13" fmla="*/ 616023 w 8995749"/>
                <a:gd name="connsiteY13" fmla="*/ 272955 h 341194"/>
                <a:gd name="connsiteX14" fmla="*/ 636495 w 8995749"/>
                <a:gd name="connsiteY14" fmla="*/ 279779 h 341194"/>
                <a:gd name="connsiteX15" fmla="*/ 656967 w 8995749"/>
                <a:gd name="connsiteY15" fmla="*/ 286603 h 341194"/>
                <a:gd name="connsiteX16" fmla="*/ 677438 w 8995749"/>
                <a:gd name="connsiteY16" fmla="*/ 293427 h 341194"/>
                <a:gd name="connsiteX17" fmla="*/ 759325 w 8995749"/>
                <a:gd name="connsiteY17" fmla="*/ 286603 h 341194"/>
                <a:gd name="connsiteX18" fmla="*/ 827564 w 8995749"/>
                <a:gd name="connsiteY18" fmla="*/ 266131 h 341194"/>
                <a:gd name="connsiteX19" fmla="*/ 854859 w 8995749"/>
                <a:gd name="connsiteY19" fmla="*/ 259307 h 341194"/>
                <a:gd name="connsiteX20" fmla="*/ 936746 w 8995749"/>
                <a:gd name="connsiteY20" fmla="*/ 266131 h 341194"/>
                <a:gd name="connsiteX21" fmla="*/ 1011808 w 8995749"/>
                <a:gd name="connsiteY21" fmla="*/ 252483 h 341194"/>
                <a:gd name="connsiteX22" fmla="*/ 1052752 w 8995749"/>
                <a:gd name="connsiteY22" fmla="*/ 238835 h 341194"/>
                <a:gd name="connsiteX23" fmla="*/ 1073223 w 8995749"/>
                <a:gd name="connsiteY23" fmla="*/ 232012 h 341194"/>
                <a:gd name="connsiteX24" fmla="*/ 1141462 w 8995749"/>
                <a:gd name="connsiteY24" fmla="*/ 225188 h 341194"/>
                <a:gd name="connsiteX25" fmla="*/ 1298411 w 8995749"/>
                <a:gd name="connsiteY25" fmla="*/ 211540 h 341194"/>
                <a:gd name="connsiteX26" fmla="*/ 1359826 w 8995749"/>
                <a:gd name="connsiteY26" fmla="*/ 204716 h 341194"/>
                <a:gd name="connsiteX27" fmla="*/ 1585014 w 8995749"/>
                <a:gd name="connsiteY27" fmla="*/ 197892 h 341194"/>
                <a:gd name="connsiteX28" fmla="*/ 1632781 w 8995749"/>
                <a:gd name="connsiteY28" fmla="*/ 177421 h 341194"/>
                <a:gd name="connsiteX29" fmla="*/ 1673725 w 8995749"/>
                <a:gd name="connsiteY29" fmla="*/ 163773 h 341194"/>
                <a:gd name="connsiteX30" fmla="*/ 1694196 w 8995749"/>
                <a:gd name="connsiteY30" fmla="*/ 156949 h 341194"/>
                <a:gd name="connsiteX31" fmla="*/ 1714668 w 8995749"/>
                <a:gd name="connsiteY31" fmla="*/ 143301 h 341194"/>
                <a:gd name="connsiteX32" fmla="*/ 1748787 w 8995749"/>
                <a:gd name="connsiteY32" fmla="*/ 136477 h 341194"/>
                <a:gd name="connsiteX33" fmla="*/ 1837498 w 8995749"/>
                <a:gd name="connsiteY33" fmla="*/ 116006 h 341194"/>
                <a:gd name="connsiteX34" fmla="*/ 1898913 w 8995749"/>
                <a:gd name="connsiteY34" fmla="*/ 95534 h 341194"/>
                <a:gd name="connsiteX35" fmla="*/ 1919384 w 8995749"/>
                <a:gd name="connsiteY35" fmla="*/ 88710 h 341194"/>
                <a:gd name="connsiteX36" fmla="*/ 1946680 w 8995749"/>
                <a:gd name="connsiteY36" fmla="*/ 81886 h 341194"/>
                <a:gd name="connsiteX37" fmla="*/ 1967152 w 8995749"/>
                <a:gd name="connsiteY37" fmla="*/ 68238 h 341194"/>
                <a:gd name="connsiteX38" fmla="*/ 1994447 w 8995749"/>
                <a:gd name="connsiteY38" fmla="*/ 61415 h 341194"/>
                <a:gd name="connsiteX39" fmla="*/ 2035390 w 8995749"/>
                <a:gd name="connsiteY39" fmla="*/ 47767 h 341194"/>
                <a:gd name="connsiteX40" fmla="*/ 2055862 w 8995749"/>
                <a:gd name="connsiteY40" fmla="*/ 40943 h 341194"/>
                <a:gd name="connsiteX41" fmla="*/ 2096805 w 8995749"/>
                <a:gd name="connsiteY41" fmla="*/ 13647 h 341194"/>
                <a:gd name="connsiteX42" fmla="*/ 2144572 w 8995749"/>
                <a:gd name="connsiteY42" fmla="*/ 0 h 341194"/>
                <a:gd name="connsiteX43" fmla="*/ 2233283 w 8995749"/>
                <a:gd name="connsiteY43" fmla="*/ 13647 h 341194"/>
                <a:gd name="connsiteX44" fmla="*/ 2253755 w 8995749"/>
                <a:gd name="connsiteY44" fmla="*/ 27295 h 341194"/>
                <a:gd name="connsiteX45" fmla="*/ 2294698 w 8995749"/>
                <a:gd name="connsiteY45" fmla="*/ 40943 h 341194"/>
                <a:gd name="connsiteX46" fmla="*/ 2315169 w 8995749"/>
                <a:gd name="connsiteY46" fmla="*/ 47767 h 341194"/>
                <a:gd name="connsiteX47" fmla="*/ 2478943 w 8995749"/>
                <a:gd name="connsiteY47" fmla="*/ 40943 h 341194"/>
                <a:gd name="connsiteX48" fmla="*/ 2786017 w 8995749"/>
                <a:gd name="connsiteY48" fmla="*/ 54591 h 341194"/>
                <a:gd name="connsiteX49" fmla="*/ 2847432 w 8995749"/>
                <a:gd name="connsiteY49" fmla="*/ 68238 h 341194"/>
                <a:gd name="connsiteX50" fmla="*/ 2888375 w 8995749"/>
                <a:gd name="connsiteY50" fmla="*/ 81886 h 341194"/>
                <a:gd name="connsiteX51" fmla="*/ 2908847 w 8995749"/>
                <a:gd name="connsiteY51" fmla="*/ 88710 h 341194"/>
                <a:gd name="connsiteX52" fmla="*/ 2929319 w 8995749"/>
                <a:gd name="connsiteY52" fmla="*/ 102358 h 341194"/>
                <a:gd name="connsiteX53" fmla="*/ 2963438 w 8995749"/>
                <a:gd name="connsiteY53" fmla="*/ 109182 h 341194"/>
                <a:gd name="connsiteX54" fmla="*/ 3045325 w 8995749"/>
                <a:gd name="connsiteY54" fmla="*/ 129653 h 341194"/>
                <a:gd name="connsiteX55" fmla="*/ 3072620 w 8995749"/>
                <a:gd name="connsiteY55" fmla="*/ 136477 h 341194"/>
                <a:gd name="connsiteX56" fmla="*/ 3134035 w 8995749"/>
                <a:gd name="connsiteY56" fmla="*/ 156949 h 341194"/>
                <a:gd name="connsiteX57" fmla="*/ 3181802 w 8995749"/>
                <a:gd name="connsiteY57" fmla="*/ 163773 h 341194"/>
                <a:gd name="connsiteX58" fmla="*/ 3263689 w 8995749"/>
                <a:gd name="connsiteY58" fmla="*/ 177421 h 341194"/>
                <a:gd name="connsiteX59" fmla="*/ 3345575 w 8995749"/>
                <a:gd name="connsiteY59" fmla="*/ 184244 h 341194"/>
                <a:gd name="connsiteX60" fmla="*/ 3461581 w 8995749"/>
                <a:gd name="connsiteY60" fmla="*/ 170597 h 341194"/>
                <a:gd name="connsiteX61" fmla="*/ 3502525 w 8995749"/>
                <a:gd name="connsiteY61" fmla="*/ 156949 h 341194"/>
                <a:gd name="connsiteX62" fmla="*/ 3645826 w 8995749"/>
                <a:gd name="connsiteY62" fmla="*/ 163773 h 341194"/>
                <a:gd name="connsiteX63" fmla="*/ 3925605 w 8995749"/>
                <a:gd name="connsiteY63" fmla="*/ 150125 h 341194"/>
                <a:gd name="connsiteX64" fmla="*/ 3973372 w 8995749"/>
                <a:gd name="connsiteY64" fmla="*/ 136477 h 341194"/>
                <a:gd name="connsiteX65" fmla="*/ 4021140 w 8995749"/>
                <a:gd name="connsiteY65" fmla="*/ 129653 h 341194"/>
                <a:gd name="connsiteX66" fmla="*/ 4375981 w 8995749"/>
                <a:gd name="connsiteY66" fmla="*/ 136477 h 341194"/>
                <a:gd name="connsiteX67" fmla="*/ 4430572 w 8995749"/>
                <a:gd name="connsiteY67" fmla="*/ 143301 h 341194"/>
                <a:gd name="connsiteX68" fmla="*/ 4573874 w 8995749"/>
                <a:gd name="connsiteY68" fmla="*/ 150125 h 341194"/>
                <a:gd name="connsiteX69" fmla="*/ 4642113 w 8995749"/>
                <a:gd name="connsiteY69" fmla="*/ 170597 h 341194"/>
                <a:gd name="connsiteX70" fmla="*/ 4689880 w 8995749"/>
                <a:gd name="connsiteY70" fmla="*/ 184244 h 341194"/>
                <a:gd name="connsiteX71" fmla="*/ 4751295 w 8995749"/>
                <a:gd name="connsiteY71" fmla="*/ 191068 h 341194"/>
                <a:gd name="connsiteX72" fmla="*/ 4833181 w 8995749"/>
                <a:gd name="connsiteY72" fmla="*/ 184244 h 341194"/>
                <a:gd name="connsiteX73" fmla="*/ 4853653 w 8995749"/>
                <a:gd name="connsiteY73" fmla="*/ 177421 h 341194"/>
                <a:gd name="connsiteX74" fmla="*/ 4880949 w 8995749"/>
                <a:gd name="connsiteY74" fmla="*/ 170597 h 341194"/>
                <a:gd name="connsiteX75" fmla="*/ 4901420 w 8995749"/>
                <a:gd name="connsiteY75" fmla="*/ 163773 h 341194"/>
                <a:gd name="connsiteX76" fmla="*/ 4942364 w 8995749"/>
                <a:gd name="connsiteY76" fmla="*/ 156949 h 341194"/>
                <a:gd name="connsiteX77" fmla="*/ 5235790 w 8995749"/>
                <a:gd name="connsiteY77" fmla="*/ 136477 h 341194"/>
                <a:gd name="connsiteX78" fmla="*/ 5276734 w 8995749"/>
                <a:gd name="connsiteY78" fmla="*/ 129653 h 341194"/>
                <a:gd name="connsiteX79" fmla="*/ 5331325 w 8995749"/>
                <a:gd name="connsiteY79" fmla="*/ 116006 h 341194"/>
                <a:gd name="connsiteX80" fmla="*/ 5420035 w 8995749"/>
                <a:gd name="connsiteY80" fmla="*/ 109182 h 341194"/>
                <a:gd name="connsiteX81" fmla="*/ 5460978 w 8995749"/>
                <a:gd name="connsiteY81" fmla="*/ 95534 h 341194"/>
                <a:gd name="connsiteX82" fmla="*/ 5481450 w 8995749"/>
                <a:gd name="connsiteY82" fmla="*/ 88710 h 341194"/>
                <a:gd name="connsiteX83" fmla="*/ 5508746 w 8995749"/>
                <a:gd name="connsiteY83" fmla="*/ 81886 h 341194"/>
                <a:gd name="connsiteX84" fmla="*/ 5529217 w 8995749"/>
                <a:gd name="connsiteY84" fmla="*/ 75062 h 341194"/>
                <a:gd name="connsiteX85" fmla="*/ 5590632 w 8995749"/>
                <a:gd name="connsiteY85" fmla="*/ 61415 h 341194"/>
                <a:gd name="connsiteX86" fmla="*/ 5631575 w 8995749"/>
                <a:gd name="connsiteY86" fmla="*/ 47767 h 341194"/>
                <a:gd name="connsiteX87" fmla="*/ 5692990 w 8995749"/>
                <a:gd name="connsiteY87" fmla="*/ 34119 h 341194"/>
                <a:gd name="connsiteX88" fmla="*/ 5795349 w 8995749"/>
                <a:gd name="connsiteY88" fmla="*/ 40943 h 341194"/>
                <a:gd name="connsiteX89" fmla="*/ 5849940 w 8995749"/>
                <a:gd name="connsiteY89" fmla="*/ 54591 h 341194"/>
                <a:gd name="connsiteX90" fmla="*/ 5904531 w 8995749"/>
                <a:gd name="connsiteY90" fmla="*/ 61415 h 341194"/>
                <a:gd name="connsiteX91" fmla="*/ 5959122 w 8995749"/>
                <a:gd name="connsiteY91" fmla="*/ 75062 h 341194"/>
                <a:gd name="connsiteX92" fmla="*/ 6027361 w 8995749"/>
                <a:gd name="connsiteY92" fmla="*/ 68238 h 341194"/>
                <a:gd name="connsiteX93" fmla="*/ 6047832 w 8995749"/>
                <a:gd name="connsiteY93" fmla="*/ 61415 h 341194"/>
                <a:gd name="connsiteX94" fmla="*/ 6252549 w 8995749"/>
                <a:gd name="connsiteY94" fmla="*/ 61415 h 341194"/>
                <a:gd name="connsiteX95" fmla="*/ 6395850 w 8995749"/>
                <a:gd name="connsiteY95" fmla="*/ 81886 h 341194"/>
                <a:gd name="connsiteX96" fmla="*/ 6436793 w 8995749"/>
                <a:gd name="connsiteY96" fmla="*/ 88710 h 341194"/>
                <a:gd name="connsiteX97" fmla="*/ 6709749 w 8995749"/>
                <a:gd name="connsiteY97" fmla="*/ 102358 h 341194"/>
                <a:gd name="connsiteX98" fmla="*/ 6784811 w 8995749"/>
                <a:gd name="connsiteY98" fmla="*/ 122830 h 341194"/>
                <a:gd name="connsiteX99" fmla="*/ 6818931 w 8995749"/>
                <a:gd name="connsiteY99" fmla="*/ 129653 h 341194"/>
                <a:gd name="connsiteX100" fmla="*/ 6880346 w 8995749"/>
                <a:gd name="connsiteY100" fmla="*/ 150125 h 341194"/>
                <a:gd name="connsiteX101" fmla="*/ 6921289 w 8995749"/>
                <a:gd name="connsiteY101" fmla="*/ 163773 h 341194"/>
                <a:gd name="connsiteX102" fmla="*/ 6969056 w 8995749"/>
                <a:gd name="connsiteY102" fmla="*/ 170597 h 341194"/>
                <a:gd name="connsiteX103" fmla="*/ 7064590 w 8995749"/>
                <a:gd name="connsiteY103" fmla="*/ 150125 h 341194"/>
                <a:gd name="connsiteX104" fmla="*/ 7091886 w 8995749"/>
                <a:gd name="connsiteY104" fmla="*/ 136477 h 341194"/>
                <a:gd name="connsiteX105" fmla="*/ 7112358 w 8995749"/>
                <a:gd name="connsiteY105" fmla="*/ 122830 h 341194"/>
                <a:gd name="connsiteX106" fmla="*/ 7132829 w 8995749"/>
                <a:gd name="connsiteY106" fmla="*/ 116006 h 341194"/>
                <a:gd name="connsiteX107" fmla="*/ 7153301 w 8995749"/>
                <a:gd name="connsiteY107" fmla="*/ 102358 h 341194"/>
                <a:gd name="connsiteX108" fmla="*/ 7207892 w 8995749"/>
                <a:gd name="connsiteY108" fmla="*/ 95534 h 341194"/>
                <a:gd name="connsiteX109" fmla="*/ 7248835 w 8995749"/>
                <a:gd name="connsiteY109" fmla="*/ 88710 h 341194"/>
                <a:gd name="connsiteX110" fmla="*/ 7439904 w 8995749"/>
                <a:gd name="connsiteY110" fmla="*/ 95534 h 341194"/>
                <a:gd name="connsiteX111" fmla="*/ 7590029 w 8995749"/>
                <a:gd name="connsiteY111" fmla="*/ 102358 h 341194"/>
                <a:gd name="connsiteX112" fmla="*/ 7740155 w 8995749"/>
                <a:gd name="connsiteY112" fmla="*/ 95534 h 341194"/>
                <a:gd name="connsiteX113" fmla="*/ 7862984 w 8995749"/>
                <a:gd name="connsiteY113" fmla="*/ 81886 h 341194"/>
                <a:gd name="connsiteX114" fmla="*/ 7883456 w 8995749"/>
                <a:gd name="connsiteY114" fmla="*/ 75062 h 341194"/>
                <a:gd name="connsiteX115" fmla="*/ 7910752 w 8995749"/>
                <a:gd name="connsiteY115" fmla="*/ 68238 h 341194"/>
                <a:gd name="connsiteX116" fmla="*/ 7951695 w 8995749"/>
                <a:gd name="connsiteY116" fmla="*/ 54591 h 341194"/>
                <a:gd name="connsiteX117" fmla="*/ 8088172 w 8995749"/>
                <a:gd name="connsiteY117" fmla="*/ 61415 h 341194"/>
                <a:gd name="connsiteX118" fmla="*/ 8115468 w 8995749"/>
                <a:gd name="connsiteY118" fmla="*/ 68238 h 341194"/>
                <a:gd name="connsiteX119" fmla="*/ 8197355 w 8995749"/>
                <a:gd name="connsiteY119" fmla="*/ 75062 h 341194"/>
                <a:gd name="connsiteX120" fmla="*/ 8265593 w 8995749"/>
                <a:gd name="connsiteY120" fmla="*/ 81886 h 341194"/>
                <a:gd name="connsiteX121" fmla="*/ 8613611 w 8995749"/>
                <a:gd name="connsiteY121" fmla="*/ 75062 h 341194"/>
                <a:gd name="connsiteX122" fmla="*/ 8654555 w 8995749"/>
                <a:gd name="connsiteY122" fmla="*/ 61415 h 341194"/>
                <a:gd name="connsiteX123" fmla="*/ 8702322 w 8995749"/>
                <a:gd name="connsiteY123" fmla="*/ 47767 h 341194"/>
                <a:gd name="connsiteX124" fmla="*/ 8722793 w 8995749"/>
                <a:gd name="connsiteY124" fmla="*/ 34119 h 341194"/>
                <a:gd name="connsiteX125" fmla="*/ 8995749 w 8995749"/>
                <a:gd name="connsiteY125" fmla="*/ 20471 h 34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Lst>
              <a:rect l="l" t="t" r="r" b="b"/>
              <a:pathLst>
                <a:path w="8995749" h="341194">
                  <a:moveTo>
                    <a:pt x="22346" y="286603"/>
                  </a:moveTo>
                  <a:cubicBezTo>
                    <a:pt x="33719" y="288878"/>
                    <a:pt x="-9316" y="283551"/>
                    <a:pt x="1874" y="286603"/>
                  </a:cubicBezTo>
                  <a:cubicBezTo>
                    <a:pt x="15753" y="290388"/>
                    <a:pt x="78074" y="302525"/>
                    <a:pt x="97408" y="307074"/>
                  </a:cubicBezTo>
                  <a:cubicBezTo>
                    <a:pt x="116742" y="311623"/>
                    <a:pt x="110723" y="313182"/>
                    <a:pt x="117880" y="313898"/>
                  </a:cubicBezTo>
                  <a:cubicBezTo>
                    <a:pt x="152205" y="317331"/>
                    <a:pt x="192429" y="319850"/>
                    <a:pt x="227062" y="327546"/>
                  </a:cubicBezTo>
                  <a:cubicBezTo>
                    <a:pt x="234084" y="329106"/>
                    <a:pt x="240556" y="332625"/>
                    <a:pt x="247534" y="334370"/>
                  </a:cubicBezTo>
                  <a:cubicBezTo>
                    <a:pt x="258786" y="337183"/>
                    <a:pt x="270280" y="338919"/>
                    <a:pt x="281653" y="341194"/>
                  </a:cubicBezTo>
                  <a:lnTo>
                    <a:pt x="397659" y="334370"/>
                  </a:lnTo>
                  <a:cubicBezTo>
                    <a:pt x="413220" y="329183"/>
                    <a:pt x="411307" y="302526"/>
                    <a:pt x="424955" y="293427"/>
                  </a:cubicBezTo>
                  <a:cubicBezTo>
                    <a:pt x="431779" y="288878"/>
                    <a:pt x="437932" y="283110"/>
                    <a:pt x="445426" y="279779"/>
                  </a:cubicBezTo>
                  <a:cubicBezTo>
                    <a:pt x="445429" y="279777"/>
                    <a:pt x="496604" y="262719"/>
                    <a:pt x="506841" y="259307"/>
                  </a:cubicBezTo>
                  <a:lnTo>
                    <a:pt x="527313" y="252483"/>
                  </a:lnTo>
                  <a:cubicBezTo>
                    <a:pt x="543235" y="254758"/>
                    <a:pt x="559408" y="255690"/>
                    <a:pt x="575080" y="259307"/>
                  </a:cubicBezTo>
                  <a:cubicBezTo>
                    <a:pt x="589098" y="262542"/>
                    <a:pt x="602375" y="268406"/>
                    <a:pt x="616023" y="272955"/>
                  </a:cubicBezTo>
                  <a:lnTo>
                    <a:pt x="636495" y="279779"/>
                  </a:lnTo>
                  <a:lnTo>
                    <a:pt x="656967" y="286603"/>
                  </a:lnTo>
                  <a:lnTo>
                    <a:pt x="677438" y="293427"/>
                  </a:lnTo>
                  <a:cubicBezTo>
                    <a:pt x="704734" y="291152"/>
                    <a:pt x="732146" y="290000"/>
                    <a:pt x="759325" y="286603"/>
                  </a:cubicBezTo>
                  <a:cubicBezTo>
                    <a:pt x="780982" y="283896"/>
                    <a:pt x="807780" y="271077"/>
                    <a:pt x="827564" y="266131"/>
                  </a:cubicBezTo>
                  <a:lnTo>
                    <a:pt x="854859" y="259307"/>
                  </a:lnTo>
                  <a:cubicBezTo>
                    <a:pt x="882155" y="261582"/>
                    <a:pt x="909356" y="266131"/>
                    <a:pt x="936746" y="266131"/>
                  </a:cubicBezTo>
                  <a:cubicBezTo>
                    <a:pt x="954369" y="266131"/>
                    <a:pt x="991899" y="258456"/>
                    <a:pt x="1011808" y="252483"/>
                  </a:cubicBezTo>
                  <a:cubicBezTo>
                    <a:pt x="1025588" y="248349"/>
                    <a:pt x="1039104" y="243384"/>
                    <a:pt x="1052752" y="238835"/>
                  </a:cubicBezTo>
                  <a:cubicBezTo>
                    <a:pt x="1059576" y="236561"/>
                    <a:pt x="1066066" y="232728"/>
                    <a:pt x="1073223" y="232012"/>
                  </a:cubicBezTo>
                  <a:lnTo>
                    <a:pt x="1141462" y="225188"/>
                  </a:lnTo>
                  <a:cubicBezTo>
                    <a:pt x="1206773" y="203418"/>
                    <a:pt x="1144444" y="222159"/>
                    <a:pt x="1298411" y="211540"/>
                  </a:cubicBezTo>
                  <a:cubicBezTo>
                    <a:pt x="1318960" y="210123"/>
                    <a:pt x="1339252" y="205696"/>
                    <a:pt x="1359826" y="204716"/>
                  </a:cubicBezTo>
                  <a:cubicBezTo>
                    <a:pt x="1434838" y="201144"/>
                    <a:pt x="1509951" y="200167"/>
                    <a:pt x="1585014" y="197892"/>
                  </a:cubicBezTo>
                  <a:cubicBezTo>
                    <a:pt x="1657221" y="179840"/>
                    <a:pt x="1572192" y="204349"/>
                    <a:pt x="1632781" y="177421"/>
                  </a:cubicBezTo>
                  <a:cubicBezTo>
                    <a:pt x="1645927" y="171578"/>
                    <a:pt x="1660077" y="168322"/>
                    <a:pt x="1673725" y="163773"/>
                  </a:cubicBezTo>
                  <a:cubicBezTo>
                    <a:pt x="1680549" y="161498"/>
                    <a:pt x="1688211" y="160939"/>
                    <a:pt x="1694196" y="156949"/>
                  </a:cubicBezTo>
                  <a:cubicBezTo>
                    <a:pt x="1701020" y="152400"/>
                    <a:pt x="1706989" y="146181"/>
                    <a:pt x="1714668" y="143301"/>
                  </a:cubicBezTo>
                  <a:cubicBezTo>
                    <a:pt x="1725528" y="139229"/>
                    <a:pt x="1737597" y="139529"/>
                    <a:pt x="1748787" y="136477"/>
                  </a:cubicBezTo>
                  <a:cubicBezTo>
                    <a:pt x="1831214" y="113998"/>
                    <a:pt x="1746170" y="129053"/>
                    <a:pt x="1837498" y="116006"/>
                  </a:cubicBezTo>
                  <a:lnTo>
                    <a:pt x="1898913" y="95534"/>
                  </a:lnTo>
                  <a:cubicBezTo>
                    <a:pt x="1905737" y="93259"/>
                    <a:pt x="1912406" y="90455"/>
                    <a:pt x="1919384" y="88710"/>
                  </a:cubicBezTo>
                  <a:lnTo>
                    <a:pt x="1946680" y="81886"/>
                  </a:lnTo>
                  <a:cubicBezTo>
                    <a:pt x="1953504" y="77337"/>
                    <a:pt x="1959614" y="71469"/>
                    <a:pt x="1967152" y="68238"/>
                  </a:cubicBezTo>
                  <a:cubicBezTo>
                    <a:pt x="1975772" y="64544"/>
                    <a:pt x="1985464" y="64110"/>
                    <a:pt x="1994447" y="61415"/>
                  </a:cubicBezTo>
                  <a:cubicBezTo>
                    <a:pt x="2008226" y="57281"/>
                    <a:pt x="2021742" y="52316"/>
                    <a:pt x="2035390" y="47767"/>
                  </a:cubicBezTo>
                  <a:cubicBezTo>
                    <a:pt x="2042214" y="45492"/>
                    <a:pt x="2049877" y="44933"/>
                    <a:pt x="2055862" y="40943"/>
                  </a:cubicBezTo>
                  <a:cubicBezTo>
                    <a:pt x="2069510" y="31844"/>
                    <a:pt x="2080892" y="17625"/>
                    <a:pt x="2096805" y="13647"/>
                  </a:cubicBezTo>
                  <a:cubicBezTo>
                    <a:pt x="2131079" y="5080"/>
                    <a:pt x="2115204" y="9790"/>
                    <a:pt x="2144572" y="0"/>
                  </a:cubicBezTo>
                  <a:cubicBezTo>
                    <a:pt x="2164130" y="1956"/>
                    <a:pt x="2208694" y="1353"/>
                    <a:pt x="2233283" y="13647"/>
                  </a:cubicBezTo>
                  <a:cubicBezTo>
                    <a:pt x="2240619" y="17315"/>
                    <a:pt x="2246260" y="23964"/>
                    <a:pt x="2253755" y="27295"/>
                  </a:cubicBezTo>
                  <a:cubicBezTo>
                    <a:pt x="2266901" y="33138"/>
                    <a:pt x="2281050" y="36394"/>
                    <a:pt x="2294698" y="40943"/>
                  </a:cubicBezTo>
                  <a:lnTo>
                    <a:pt x="2315169" y="47767"/>
                  </a:lnTo>
                  <a:cubicBezTo>
                    <a:pt x="2369760" y="45492"/>
                    <a:pt x="2424304" y="40943"/>
                    <a:pt x="2478943" y="40943"/>
                  </a:cubicBezTo>
                  <a:cubicBezTo>
                    <a:pt x="2652881" y="40943"/>
                    <a:pt x="2660914" y="43218"/>
                    <a:pt x="2786017" y="54591"/>
                  </a:cubicBezTo>
                  <a:cubicBezTo>
                    <a:pt x="2805485" y="58485"/>
                    <a:pt x="2828168" y="62459"/>
                    <a:pt x="2847432" y="68238"/>
                  </a:cubicBezTo>
                  <a:cubicBezTo>
                    <a:pt x="2861211" y="72372"/>
                    <a:pt x="2874727" y="77337"/>
                    <a:pt x="2888375" y="81886"/>
                  </a:cubicBezTo>
                  <a:cubicBezTo>
                    <a:pt x="2895199" y="84161"/>
                    <a:pt x="2902862" y="84720"/>
                    <a:pt x="2908847" y="88710"/>
                  </a:cubicBezTo>
                  <a:cubicBezTo>
                    <a:pt x="2915671" y="93259"/>
                    <a:pt x="2921640" y="99478"/>
                    <a:pt x="2929319" y="102358"/>
                  </a:cubicBezTo>
                  <a:cubicBezTo>
                    <a:pt x="2940179" y="106430"/>
                    <a:pt x="2952137" y="106574"/>
                    <a:pt x="2963438" y="109182"/>
                  </a:cubicBezTo>
                  <a:cubicBezTo>
                    <a:pt x="2990853" y="115509"/>
                    <a:pt x="3018029" y="122829"/>
                    <a:pt x="3045325" y="129653"/>
                  </a:cubicBezTo>
                  <a:cubicBezTo>
                    <a:pt x="3054423" y="131927"/>
                    <a:pt x="3063912" y="132994"/>
                    <a:pt x="3072620" y="136477"/>
                  </a:cubicBezTo>
                  <a:cubicBezTo>
                    <a:pt x="3099455" y="147211"/>
                    <a:pt x="3107101" y="152052"/>
                    <a:pt x="3134035" y="156949"/>
                  </a:cubicBezTo>
                  <a:cubicBezTo>
                    <a:pt x="3149860" y="159826"/>
                    <a:pt x="3165937" y="161129"/>
                    <a:pt x="3181802" y="163773"/>
                  </a:cubicBezTo>
                  <a:cubicBezTo>
                    <a:pt x="3232611" y="172241"/>
                    <a:pt x="3203167" y="171051"/>
                    <a:pt x="3263689" y="177421"/>
                  </a:cubicBezTo>
                  <a:cubicBezTo>
                    <a:pt x="3290928" y="180288"/>
                    <a:pt x="3318280" y="181970"/>
                    <a:pt x="3345575" y="184244"/>
                  </a:cubicBezTo>
                  <a:cubicBezTo>
                    <a:pt x="3371908" y="181850"/>
                    <a:pt x="3430280" y="178422"/>
                    <a:pt x="3461581" y="170597"/>
                  </a:cubicBezTo>
                  <a:cubicBezTo>
                    <a:pt x="3475538" y="167108"/>
                    <a:pt x="3502525" y="156949"/>
                    <a:pt x="3502525" y="156949"/>
                  </a:cubicBezTo>
                  <a:cubicBezTo>
                    <a:pt x="3550292" y="159224"/>
                    <a:pt x="3598005" y="163773"/>
                    <a:pt x="3645826" y="163773"/>
                  </a:cubicBezTo>
                  <a:cubicBezTo>
                    <a:pt x="3842838" y="163773"/>
                    <a:pt x="3811863" y="166374"/>
                    <a:pt x="3925605" y="150125"/>
                  </a:cubicBezTo>
                  <a:cubicBezTo>
                    <a:pt x="3943143" y="144279"/>
                    <a:pt x="3954523" y="139904"/>
                    <a:pt x="3973372" y="136477"/>
                  </a:cubicBezTo>
                  <a:cubicBezTo>
                    <a:pt x="3989197" y="133600"/>
                    <a:pt x="4005217" y="131928"/>
                    <a:pt x="4021140" y="129653"/>
                  </a:cubicBezTo>
                  <a:lnTo>
                    <a:pt x="4375981" y="136477"/>
                  </a:lnTo>
                  <a:cubicBezTo>
                    <a:pt x="4394309" y="137088"/>
                    <a:pt x="4412277" y="142039"/>
                    <a:pt x="4430572" y="143301"/>
                  </a:cubicBezTo>
                  <a:cubicBezTo>
                    <a:pt x="4478280" y="146591"/>
                    <a:pt x="4526107" y="147850"/>
                    <a:pt x="4573874" y="150125"/>
                  </a:cubicBezTo>
                  <a:cubicBezTo>
                    <a:pt x="4615124" y="160438"/>
                    <a:pt x="4592275" y="153984"/>
                    <a:pt x="4642113" y="170597"/>
                  </a:cubicBezTo>
                  <a:cubicBezTo>
                    <a:pt x="4657406" y="175695"/>
                    <a:pt x="4673958" y="181795"/>
                    <a:pt x="4689880" y="184244"/>
                  </a:cubicBezTo>
                  <a:cubicBezTo>
                    <a:pt x="4710238" y="187376"/>
                    <a:pt x="4730823" y="188793"/>
                    <a:pt x="4751295" y="191068"/>
                  </a:cubicBezTo>
                  <a:cubicBezTo>
                    <a:pt x="4778590" y="188793"/>
                    <a:pt x="4806031" y="187864"/>
                    <a:pt x="4833181" y="184244"/>
                  </a:cubicBezTo>
                  <a:cubicBezTo>
                    <a:pt x="4840311" y="183293"/>
                    <a:pt x="4846737" y="179397"/>
                    <a:pt x="4853653" y="177421"/>
                  </a:cubicBezTo>
                  <a:cubicBezTo>
                    <a:pt x="4862671" y="174845"/>
                    <a:pt x="4871931" y="173174"/>
                    <a:pt x="4880949" y="170597"/>
                  </a:cubicBezTo>
                  <a:cubicBezTo>
                    <a:pt x="4887865" y="168621"/>
                    <a:pt x="4894398" y="165333"/>
                    <a:pt x="4901420" y="163773"/>
                  </a:cubicBezTo>
                  <a:cubicBezTo>
                    <a:pt x="4914927" y="160771"/>
                    <a:pt x="4928716" y="159224"/>
                    <a:pt x="4942364" y="156949"/>
                  </a:cubicBezTo>
                  <a:cubicBezTo>
                    <a:pt x="5063178" y="116677"/>
                    <a:pt x="4968926" y="143690"/>
                    <a:pt x="5235790" y="136477"/>
                  </a:cubicBezTo>
                  <a:cubicBezTo>
                    <a:pt x="5249438" y="134202"/>
                    <a:pt x="5263227" y="132654"/>
                    <a:pt x="5276734" y="129653"/>
                  </a:cubicBezTo>
                  <a:cubicBezTo>
                    <a:pt x="5319253" y="120205"/>
                    <a:pt x="5272342" y="122560"/>
                    <a:pt x="5331325" y="116006"/>
                  </a:cubicBezTo>
                  <a:cubicBezTo>
                    <a:pt x="5360801" y="112731"/>
                    <a:pt x="5390465" y="111457"/>
                    <a:pt x="5420035" y="109182"/>
                  </a:cubicBezTo>
                  <a:lnTo>
                    <a:pt x="5460978" y="95534"/>
                  </a:lnTo>
                  <a:cubicBezTo>
                    <a:pt x="5467802" y="93259"/>
                    <a:pt x="5474472" y="90455"/>
                    <a:pt x="5481450" y="88710"/>
                  </a:cubicBezTo>
                  <a:cubicBezTo>
                    <a:pt x="5490549" y="86435"/>
                    <a:pt x="5499728" y="84463"/>
                    <a:pt x="5508746" y="81886"/>
                  </a:cubicBezTo>
                  <a:cubicBezTo>
                    <a:pt x="5515662" y="79910"/>
                    <a:pt x="5522239" y="76807"/>
                    <a:pt x="5529217" y="75062"/>
                  </a:cubicBezTo>
                  <a:cubicBezTo>
                    <a:pt x="5568158" y="65326"/>
                    <a:pt x="5555622" y="71918"/>
                    <a:pt x="5590632" y="61415"/>
                  </a:cubicBezTo>
                  <a:cubicBezTo>
                    <a:pt x="5604411" y="57281"/>
                    <a:pt x="5617619" y="51256"/>
                    <a:pt x="5631575" y="47767"/>
                  </a:cubicBezTo>
                  <a:cubicBezTo>
                    <a:pt x="5670123" y="38130"/>
                    <a:pt x="5649674" y="42782"/>
                    <a:pt x="5692990" y="34119"/>
                  </a:cubicBezTo>
                  <a:cubicBezTo>
                    <a:pt x="5727110" y="36394"/>
                    <a:pt x="5761441" y="36520"/>
                    <a:pt x="5795349" y="40943"/>
                  </a:cubicBezTo>
                  <a:cubicBezTo>
                    <a:pt x="5813949" y="43369"/>
                    <a:pt x="5831328" y="52264"/>
                    <a:pt x="5849940" y="54591"/>
                  </a:cubicBezTo>
                  <a:lnTo>
                    <a:pt x="5904531" y="61415"/>
                  </a:lnTo>
                  <a:cubicBezTo>
                    <a:pt x="5920684" y="66799"/>
                    <a:pt x="5942655" y="75062"/>
                    <a:pt x="5959122" y="75062"/>
                  </a:cubicBezTo>
                  <a:cubicBezTo>
                    <a:pt x="5981982" y="75062"/>
                    <a:pt x="6004615" y="70513"/>
                    <a:pt x="6027361" y="68238"/>
                  </a:cubicBezTo>
                  <a:cubicBezTo>
                    <a:pt x="6034185" y="65964"/>
                    <a:pt x="6040737" y="62597"/>
                    <a:pt x="6047832" y="61415"/>
                  </a:cubicBezTo>
                  <a:cubicBezTo>
                    <a:pt x="6128535" y="47965"/>
                    <a:pt x="6154239" y="56733"/>
                    <a:pt x="6252549" y="61415"/>
                  </a:cubicBezTo>
                  <a:cubicBezTo>
                    <a:pt x="6374854" y="85875"/>
                    <a:pt x="6265809" y="66587"/>
                    <a:pt x="6395850" y="81886"/>
                  </a:cubicBezTo>
                  <a:cubicBezTo>
                    <a:pt x="6409591" y="83503"/>
                    <a:pt x="6422986" y="87810"/>
                    <a:pt x="6436793" y="88710"/>
                  </a:cubicBezTo>
                  <a:cubicBezTo>
                    <a:pt x="6527699" y="94639"/>
                    <a:pt x="6618764" y="97809"/>
                    <a:pt x="6709749" y="102358"/>
                  </a:cubicBezTo>
                  <a:cubicBezTo>
                    <a:pt x="6743586" y="113637"/>
                    <a:pt x="6734791" y="111287"/>
                    <a:pt x="6784811" y="122830"/>
                  </a:cubicBezTo>
                  <a:cubicBezTo>
                    <a:pt x="6796113" y="125438"/>
                    <a:pt x="6807779" y="126467"/>
                    <a:pt x="6818931" y="129653"/>
                  </a:cubicBezTo>
                  <a:cubicBezTo>
                    <a:pt x="6839680" y="135581"/>
                    <a:pt x="6859874" y="143301"/>
                    <a:pt x="6880346" y="150125"/>
                  </a:cubicBezTo>
                  <a:cubicBezTo>
                    <a:pt x="6893994" y="154674"/>
                    <a:pt x="6907048" y="161738"/>
                    <a:pt x="6921289" y="163773"/>
                  </a:cubicBezTo>
                  <a:lnTo>
                    <a:pt x="6969056" y="170597"/>
                  </a:lnTo>
                  <a:cubicBezTo>
                    <a:pt x="7004870" y="166120"/>
                    <a:pt x="7032178" y="166331"/>
                    <a:pt x="7064590" y="150125"/>
                  </a:cubicBezTo>
                  <a:cubicBezTo>
                    <a:pt x="7073689" y="145576"/>
                    <a:pt x="7083054" y="141524"/>
                    <a:pt x="7091886" y="136477"/>
                  </a:cubicBezTo>
                  <a:cubicBezTo>
                    <a:pt x="7099007" y="132408"/>
                    <a:pt x="7105023" y="126498"/>
                    <a:pt x="7112358" y="122830"/>
                  </a:cubicBezTo>
                  <a:cubicBezTo>
                    <a:pt x="7118791" y="119613"/>
                    <a:pt x="7126396" y="119223"/>
                    <a:pt x="7132829" y="116006"/>
                  </a:cubicBezTo>
                  <a:cubicBezTo>
                    <a:pt x="7140165" y="112338"/>
                    <a:pt x="7145389" y="104516"/>
                    <a:pt x="7153301" y="102358"/>
                  </a:cubicBezTo>
                  <a:cubicBezTo>
                    <a:pt x="7170993" y="97533"/>
                    <a:pt x="7189738" y="98128"/>
                    <a:pt x="7207892" y="95534"/>
                  </a:cubicBezTo>
                  <a:cubicBezTo>
                    <a:pt x="7221589" y="93577"/>
                    <a:pt x="7235187" y="90985"/>
                    <a:pt x="7248835" y="88710"/>
                  </a:cubicBezTo>
                  <a:lnTo>
                    <a:pt x="7439904" y="95534"/>
                  </a:lnTo>
                  <a:cubicBezTo>
                    <a:pt x="7489957" y="97536"/>
                    <a:pt x="7539936" y="102358"/>
                    <a:pt x="7590029" y="102358"/>
                  </a:cubicBezTo>
                  <a:cubicBezTo>
                    <a:pt x="7640123" y="102358"/>
                    <a:pt x="7690113" y="97809"/>
                    <a:pt x="7740155" y="95534"/>
                  </a:cubicBezTo>
                  <a:cubicBezTo>
                    <a:pt x="7759749" y="93575"/>
                    <a:pt x="7839373" y="86179"/>
                    <a:pt x="7862984" y="81886"/>
                  </a:cubicBezTo>
                  <a:cubicBezTo>
                    <a:pt x="7870061" y="80599"/>
                    <a:pt x="7876540" y="77038"/>
                    <a:pt x="7883456" y="75062"/>
                  </a:cubicBezTo>
                  <a:cubicBezTo>
                    <a:pt x="7892474" y="72485"/>
                    <a:pt x="7901769" y="70933"/>
                    <a:pt x="7910752" y="68238"/>
                  </a:cubicBezTo>
                  <a:cubicBezTo>
                    <a:pt x="7924531" y="64104"/>
                    <a:pt x="7951695" y="54591"/>
                    <a:pt x="7951695" y="54591"/>
                  </a:cubicBezTo>
                  <a:cubicBezTo>
                    <a:pt x="7997187" y="56866"/>
                    <a:pt x="8042780" y="57633"/>
                    <a:pt x="8088172" y="61415"/>
                  </a:cubicBezTo>
                  <a:cubicBezTo>
                    <a:pt x="8097518" y="62194"/>
                    <a:pt x="8106162" y="67075"/>
                    <a:pt x="8115468" y="68238"/>
                  </a:cubicBezTo>
                  <a:cubicBezTo>
                    <a:pt x="8142647" y="71635"/>
                    <a:pt x="8170077" y="72582"/>
                    <a:pt x="8197355" y="75062"/>
                  </a:cubicBezTo>
                  <a:lnTo>
                    <a:pt x="8265593" y="81886"/>
                  </a:lnTo>
                  <a:cubicBezTo>
                    <a:pt x="8381599" y="79611"/>
                    <a:pt x="8497743" y="81160"/>
                    <a:pt x="8613611" y="75062"/>
                  </a:cubicBezTo>
                  <a:cubicBezTo>
                    <a:pt x="8627977" y="74306"/>
                    <a:pt x="8640907" y="65964"/>
                    <a:pt x="8654555" y="61415"/>
                  </a:cubicBezTo>
                  <a:cubicBezTo>
                    <a:pt x="8683933" y="51623"/>
                    <a:pt x="8668035" y="56339"/>
                    <a:pt x="8702322" y="47767"/>
                  </a:cubicBezTo>
                  <a:cubicBezTo>
                    <a:pt x="8709146" y="43218"/>
                    <a:pt x="8715086" y="36922"/>
                    <a:pt x="8722793" y="34119"/>
                  </a:cubicBezTo>
                  <a:cubicBezTo>
                    <a:pt x="8808871" y="2817"/>
                    <a:pt x="8910465" y="20471"/>
                    <a:pt x="8995749" y="20471"/>
                  </a:cubicBezTo>
                </a:path>
              </a:pathLst>
            </a:custGeom>
            <a:noFill/>
            <a:ln w="158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23" name="Group 22"/>
          <p:cNvGrpSpPr/>
          <p:nvPr/>
        </p:nvGrpSpPr>
        <p:grpSpPr>
          <a:xfrm>
            <a:off x="204716" y="2831910"/>
            <a:ext cx="7745105" cy="1712079"/>
            <a:chOff x="204716" y="2831910"/>
            <a:chExt cx="7745105" cy="1712079"/>
          </a:xfrm>
        </p:grpSpPr>
        <p:sp>
          <p:nvSpPr>
            <p:cNvPr id="5" name="Rectangle 4"/>
            <p:cNvSpPr/>
            <p:nvPr/>
          </p:nvSpPr>
          <p:spPr>
            <a:xfrm>
              <a:off x="4504588" y="4236212"/>
              <a:ext cx="2302233" cy="307777"/>
            </a:xfrm>
            <a:prstGeom prst="rect">
              <a:avLst/>
            </a:prstGeom>
          </p:spPr>
          <p:txBody>
            <a:bodyPr wrap="none">
              <a:spAutoFit/>
            </a:bodyPr>
            <a:lstStyle/>
            <a:p>
              <a:pPr algn="ctr"/>
              <a:r>
                <a:rPr lang="en-US" sz="1400" dirty="0">
                  <a:solidFill>
                    <a:schemeClr val="bg1"/>
                  </a:solidFill>
                </a:rPr>
                <a:t>the eruption of molten rock</a:t>
              </a:r>
              <a:endParaRPr lang="de-DE" sz="1400" dirty="0">
                <a:solidFill>
                  <a:schemeClr val="bg1"/>
                </a:solidFill>
              </a:endParaRPr>
            </a:p>
          </p:txBody>
        </p:sp>
        <p:grpSp>
          <p:nvGrpSpPr>
            <p:cNvPr id="21" name="Group 20"/>
            <p:cNvGrpSpPr/>
            <p:nvPr/>
          </p:nvGrpSpPr>
          <p:grpSpPr>
            <a:xfrm>
              <a:off x="204716" y="2831910"/>
              <a:ext cx="7745105" cy="1078200"/>
              <a:chOff x="204716" y="2831910"/>
              <a:chExt cx="7745105" cy="1078200"/>
            </a:xfrm>
          </p:grpSpPr>
          <p:sp>
            <p:nvSpPr>
              <p:cNvPr id="7" name="Freeform 6"/>
              <p:cNvSpPr/>
              <p:nvPr/>
            </p:nvSpPr>
            <p:spPr>
              <a:xfrm>
                <a:off x="204716" y="3143262"/>
                <a:ext cx="1794681" cy="282328"/>
              </a:xfrm>
              <a:custGeom>
                <a:avLst/>
                <a:gdLst>
                  <a:gd name="connsiteX0" fmla="*/ 0 w 1794681"/>
                  <a:gd name="connsiteY0" fmla="*/ 282326 h 282328"/>
                  <a:gd name="connsiteX1" fmla="*/ 122830 w 1794681"/>
                  <a:gd name="connsiteY1" fmla="*/ 200439 h 282328"/>
                  <a:gd name="connsiteX2" fmla="*/ 163774 w 1794681"/>
                  <a:gd name="connsiteY2" fmla="*/ 179968 h 282328"/>
                  <a:gd name="connsiteX3" fmla="*/ 225188 w 1794681"/>
                  <a:gd name="connsiteY3" fmla="*/ 152672 h 282328"/>
                  <a:gd name="connsiteX4" fmla="*/ 245660 w 1794681"/>
                  <a:gd name="connsiteY4" fmla="*/ 145848 h 282328"/>
                  <a:gd name="connsiteX5" fmla="*/ 266132 w 1794681"/>
                  <a:gd name="connsiteY5" fmla="*/ 125377 h 282328"/>
                  <a:gd name="connsiteX6" fmla="*/ 286603 w 1794681"/>
                  <a:gd name="connsiteY6" fmla="*/ 111729 h 282328"/>
                  <a:gd name="connsiteX7" fmla="*/ 300251 w 1794681"/>
                  <a:gd name="connsiteY7" fmla="*/ 91257 h 282328"/>
                  <a:gd name="connsiteX8" fmla="*/ 361666 w 1794681"/>
                  <a:gd name="connsiteY8" fmla="*/ 63962 h 282328"/>
                  <a:gd name="connsiteX9" fmla="*/ 382138 w 1794681"/>
                  <a:gd name="connsiteY9" fmla="*/ 50314 h 282328"/>
                  <a:gd name="connsiteX10" fmla="*/ 443553 w 1794681"/>
                  <a:gd name="connsiteY10" fmla="*/ 29842 h 282328"/>
                  <a:gd name="connsiteX11" fmla="*/ 464024 w 1794681"/>
                  <a:gd name="connsiteY11" fmla="*/ 23019 h 282328"/>
                  <a:gd name="connsiteX12" fmla="*/ 484496 w 1794681"/>
                  <a:gd name="connsiteY12" fmla="*/ 9371 h 282328"/>
                  <a:gd name="connsiteX13" fmla="*/ 620974 w 1794681"/>
                  <a:gd name="connsiteY13" fmla="*/ 9371 h 282328"/>
                  <a:gd name="connsiteX14" fmla="*/ 716508 w 1794681"/>
                  <a:gd name="connsiteY14" fmla="*/ 16195 h 282328"/>
                  <a:gd name="connsiteX15" fmla="*/ 1132765 w 1794681"/>
                  <a:gd name="connsiteY15" fmla="*/ 23019 h 282328"/>
                  <a:gd name="connsiteX16" fmla="*/ 1207827 w 1794681"/>
                  <a:gd name="connsiteY16" fmla="*/ 16195 h 282328"/>
                  <a:gd name="connsiteX17" fmla="*/ 1235123 w 1794681"/>
                  <a:gd name="connsiteY17" fmla="*/ 9371 h 282328"/>
                  <a:gd name="connsiteX18" fmla="*/ 1310185 w 1794681"/>
                  <a:gd name="connsiteY18" fmla="*/ 16195 h 282328"/>
                  <a:gd name="connsiteX19" fmla="*/ 1330657 w 1794681"/>
                  <a:gd name="connsiteY19" fmla="*/ 36666 h 282328"/>
                  <a:gd name="connsiteX20" fmla="*/ 1351129 w 1794681"/>
                  <a:gd name="connsiteY20" fmla="*/ 43490 h 282328"/>
                  <a:gd name="connsiteX21" fmla="*/ 1392072 w 1794681"/>
                  <a:gd name="connsiteY21" fmla="*/ 70786 h 282328"/>
                  <a:gd name="connsiteX22" fmla="*/ 1453487 w 1794681"/>
                  <a:gd name="connsiteY22" fmla="*/ 111729 h 282328"/>
                  <a:gd name="connsiteX23" fmla="*/ 1473959 w 1794681"/>
                  <a:gd name="connsiteY23" fmla="*/ 125377 h 282328"/>
                  <a:gd name="connsiteX24" fmla="*/ 1494430 w 1794681"/>
                  <a:gd name="connsiteY24" fmla="*/ 132201 h 282328"/>
                  <a:gd name="connsiteX25" fmla="*/ 1535374 w 1794681"/>
                  <a:gd name="connsiteY25" fmla="*/ 166320 h 282328"/>
                  <a:gd name="connsiteX26" fmla="*/ 1562669 w 1794681"/>
                  <a:gd name="connsiteY26" fmla="*/ 186792 h 282328"/>
                  <a:gd name="connsiteX27" fmla="*/ 1583141 w 1794681"/>
                  <a:gd name="connsiteY27" fmla="*/ 193616 h 282328"/>
                  <a:gd name="connsiteX28" fmla="*/ 1630908 w 1794681"/>
                  <a:gd name="connsiteY28" fmla="*/ 220911 h 282328"/>
                  <a:gd name="connsiteX29" fmla="*/ 1671851 w 1794681"/>
                  <a:gd name="connsiteY29" fmla="*/ 234559 h 282328"/>
                  <a:gd name="connsiteX30" fmla="*/ 1712794 w 1794681"/>
                  <a:gd name="connsiteY30" fmla="*/ 255031 h 282328"/>
                  <a:gd name="connsiteX31" fmla="*/ 1733266 w 1794681"/>
                  <a:gd name="connsiteY31" fmla="*/ 268678 h 282328"/>
                  <a:gd name="connsiteX32" fmla="*/ 1794681 w 1794681"/>
                  <a:gd name="connsiteY32" fmla="*/ 282326 h 282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94681" h="282328">
                    <a:moveTo>
                      <a:pt x="0" y="282326"/>
                    </a:moveTo>
                    <a:lnTo>
                      <a:pt x="122830" y="200439"/>
                    </a:lnTo>
                    <a:cubicBezTo>
                      <a:pt x="149284" y="182803"/>
                      <a:pt x="135525" y="189384"/>
                      <a:pt x="163774" y="179968"/>
                    </a:cubicBezTo>
                    <a:cubicBezTo>
                      <a:pt x="196214" y="158340"/>
                      <a:pt x="176465" y="168913"/>
                      <a:pt x="225188" y="152672"/>
                    </a:cubicBezTo>
                    <a:lnTo>
                      <a:pt x="245660" y="145848"/>
                    </a:lnTo>
                    <a:cubicBezTo>
                      <a:pt x="252484" y="139024"/>
                      <a:pt x="258718" y="131555"/>
                      <a:pt x="266132" y="125377"/>
                    </a:cubicBezTo>
                    <a:cubicBezTo>
                      <a:pt x="272432" y="120127"/>
                      <a:pt x="280804" y="117528"/>
                      <a:pt x="286603" y="111729"/>
                    </a:cubicBezTo>
                    <a:cubicBezTo>
                      <a:pt x="292402" y="105930"/>
                      <a:pt x="294452" y="97056"/>
                      <a:pt x="300251" y="91257"/>
                    </a:cubicBezTo>
                    <a:cubicBezTo>
                      <a:pt x="328025" y="63484"/>
                      <a:pt x="321132" y="90985"/>
                      <a:pt x="361666" y="63962"/>
                    </a:cubicBezTo>
                    <a:cubicBezTo>
                      <a:pt x="368490" y="59413"/>
                      <a:pt x="374643" y="53645"/>
                      <a:pt x="382138" y="50314"/>
                    </a:cubicBezTo>
                    <a:lnTo>
                      <a:pt x="443553" y="29842"/>
                    </a:lnTo>
                    <a:lnTo>
                      <a:pt x="464024" y="23019"/>
                    </a:lnTo>
                    <a:cubicBezTo>
                      <a:pt x="470848" y="18470"/>
                      <a:pt x="477160" y="13039"/>
                      <a:pt x="484496" y="9371"/>
                    </a:cubicBezTo>
                    <a:cubicBezTo>
                      <a:pt x="524592" y="-10677"/>
                      <a:pt x="590002" y="7373"/>
                      <a:pt x="620974" y="9371"/>
                    </a:cubicBezTo>
                    <a:lnTo>
                      <a:pt x="716508" y="16195"/>
                    </a:lnTo>
                    <a:cubicBezTo>
                      <a:pt x="876156" y="69408"/>
                      <a:pt x="743068" y="30103"/>
                      <a:pt x="1132765" y="23019"/>
                    </a:cubicBezTo>
                    <a:cubicBezTo>
                      <a:pt x="1157786" y="20744"/>
                      <a:pt x="1182924" y="19516"/>
                      <a:pt x="1207827" y="16195"/>
                    </a:cubicBezTo>
                    <a:cubicBezTo>
                      <a:pt x="1217123" y="14955"/>
                      <a:pt x="1225744" y="9371"/>
                      <a:pt x="1235123" y="9371"/>
                    </a:cubicBezTo>
                    <a:cubicBezTo>
                      <a:pt x="1260247" y="9371"/>
                      <a:pt x="1285164" y="13920"/>
                      <a:pt x="1310185" y="16195"/>
                    </a:cubicBezTo>
                    <a:cubicBezTo>
                      <a:pt x="1317009" y="23019"/>
                      <a:pt x="1322627" y="31313"/>
                      <a:pt x="1330657" y="36666"/>
                    </a:cubicBezTo>
                    <a:cubicBezTo>
                      <a:pt x="1336642" y="40656"/>
                      <a:pt x="1344841" y="39997"/>
                      <a:pt x="1351129" y="43490"/>
                    </a:cubicBezTo>
                    <a:cubicBezTo>
                      <a:pt x="1365467" y="51456"/>
                      <a:pt x="1378424" y="61687"/>
                      <a:pt x="1392072" y="70786"/>
                    </a:cubicBezTo>
                    <a:lnTo>
                      <a:pt x="1453487" y="111729"/>
                    </a:lnTo>
                    <a:cubicBezTo>
                      <a:pt x="1460311" y="116278"/>
                      <a:pt x="1466178" y="122783"/>
                      <a:pt x="1473959" y="125377"/>
                    </a:cubicBezTo>
                    <a:lnTo>
                      <a:pt x="1494430" y="132201"/>
                    </a:lnTo>
                    <a:cubicBezTo>
                      <a:pt x="1526294" y="164063"/>
                      <a:pt x="1502120" y="142566"/>
                      <a:pt x="1535374" y="166320"/>
                    </a:cubicBezTo>
                    <a:cubicBezTo>
                      <a:pt x="1544629" y="172931"/>
                      <a:pt x="1552794" y="181149"/>
                      <a:pt x="1562669" y="186792"/>
                    </a:cubicBezTo>
                    <a:cubicBezTo>
                      <a:pt x="1568914" y="190361"/>
                      <a:pt x="1576707" y="190399"/>
                      <a:pt x="1583141" y="193616"/>
                    </a:cubicBezTo>
                    <a:cubicBezTo>
                      <a:pt x="1632387" y="218238"/>
                      <a:pt x="1571083" y="196981"/>
                      <a:pt x="1630908" y="220911"/>
                    </a:cubicBezTo>
                    <a:cubicBezTo>
                      <a:pt x="1644265" y="226254"/>
                      <a:pt x="1659881" y="226579"/>
                      <a:pt x="1671851" y="234559"/>
                    </a:cubicBezTo>
                    <a:cubicBezTo>
                      <a:pt x="1730513" y="273667"/>
                      <a:pt x="1656298" y="226784"/>
                      <a:pt x="1712794" y="255031"/>
                    </a:cubicBezTo>
                    <a:cubicBezTo>
                      <a:pt x="1720129" y="258699"/>
                      <a:pt x="1725559" y="265875"/>
                      <a:pt x="1733266" y="268678"/>
                    </a:cubicBezTo>
                    <a:cubicBezTo>
                      <a:pt x="1772316" y="282878"/>
                      <a:pt x="1771252" y="282326"/>
                      <a:pt x="1794681" y="282326"/>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Freeform 8"/>
              <p:cNvSpPr/>
              <p:nvPr/>
            </p:nvSpPr>
            <p:spPr>
              <a:xfrm>
                <a:off x="2797791" y="3016155"/>
                <a:ext cx="634621" cy="109182"/>
              </a:xfrm>
              <a:custGeom>
                <a:avLst/>
                <a:gdLst>
                  <a:gd name="connsiteX0" fmla="*/ 0 w 634621"/>
                  <a:gd name="connsiteY0" fmla="*/ 109182 h 109182"/>
                  <a:gd name="connsiteX1" fmla="*/ 238836 w 634621"/>
                  <a:gd name="connsiteY1" fmla="*/ 20472 h 109182"/>
                  <a:gd name="connsiteX2" fmla="*/ 279779 w 634621"/>
                  <a:gd name="connsiteY2" fmla="*/ 0 h 109182"/>
                  <a:gd name="connsiteX3" fmla="*/ 409433 w 634621"/>
                  <a:gd name="connsiteY3" fmla="*/ 20472 h 109182"/>
                  <a:gd name="connsiteX4" fmla="*/ 457200 w 634621"/>
                  <a:gd name="connsiteY4" fmla="*/ 34120 h 109182"/>
                  <a:gd name="connsiteX5" fmla="*/ 484496 w 634621"/>
                  <a:gd name="connsiteY5" fmla="*/ 40944 h 109182"/>
                  <a:gd name="connsiteX6" fmla="*/ 504967 w 634621"/>
                  <a:gd name="connsiteY6" fmla="*/ 47767 h 109182"/>
                  <a:gd name="connsiteX7" fmla="*/ 580030 w 634621"/>
                  <a:gd name="connsiteY7" fmla="*/ 68239 h 109182"/>
                  <a:gd name="connsiteX8" fmla="*/ 634621 w 634621"/>
                  <a:gd name="connsiteY8" fmla="*/ 109182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4621" h="109182">
                    <a:moveTo>
                      <a:pt x="0" y="109182"/>
                    </a:moveTo>
                    <a:lnTo>
                      <a:pt x="238836" y="20472"/>
                    </a:lnTo>
                    <a:cubicBezTo>
                      <a:pt x="270412" y="8839"/>
                      <a:pt x="249534" y="20164"/>
                      <a:pt x="279779" y="0"/>
                    </a:cubicBezTo>
                    <a:cubicBezTo>
                      <a:pt x="335795" y="8002"/>
                      <a:pt x="362158" y="9966"/>
                      <a:pt x="409433" y="20472"/>
                    </a:cubicBezTo>
                    <a:cubicBezTo>
                      <a:pt x="457428" y="31138"/>
                      <a:pt x="417306" y="22722"/>
                      <a:pt x="457200" y="34120"/>
                    </a:cubicBezTo>
                    <a:cubicBezTo>
                      <a:pt x="466218" y="36697"/>
                      <a:pt x="475478" y="38368"/>
                      <a:pt x="484496" y="40944"/>
                    </a:cubicBezTo>
                    <a:cubicBezTo>
                      <a:pt x="491412" y="42920"/>
                      <a:pt x="497989" y="46023"/>
                      <a:pt x="504967" y="47767"/>
                    </a:cubicBezTo>
                    <a:cubicBezTo>
                      <a:pt x="525475" y="52894"/>
                      <a:pt x="562463" y="56528"/>
                      <a:pt x="580030" y="68239"/>
                    </a:cubicBezTo>
                    <a:cubicBezTo>
                      <a:pt x="626326" y="99104"/>
                      <a:pt x="609374" y="83937"/>
                      <a:pt x="634621" y="109182"/>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Freeform 9"/>
              <p:cNvSpPr/>
              <p:nvPr/>
            </p:nvSpPr>
            <p:spPr>
              <a:xfrm>
                <a:off x="1753737" y="3104866"/>
                <a:ext cx="818866" cy="109182"/>
              </a:xfrm>
              <a:custGeom>
                <a:avLst/>
                <a:gdLst>
                  <a:gd name="connsiteX0" fmla="*/ 0 w 818866"/>
                  <a:gd name="connsiteY0" fmla="*/ 109182 h 109182"/>
                  <a:gd name="connsiteX1" fmla="*/ 34120 w 818866"/>
                  <a:gd name="connsiteY1" fmla="*/ 95534 h 109182"/>
                  <a:gd name="connsiteX2" fmla="*/ 54591 w 818866"/>
                  <a:gd name="connsiteY2" fmla="*/ 88710 h 109182"/>
                  <a:gd name="connsiteX3" fmla="*/ 75063 w 818866"/>
                  <a:gd name="connsiteY3" fmla="*/ 68238 h 109182"/>
                  <a:gd name="connsiteX4" fmla="*/ 116006 w 818866"/>
                  <a:gd name="connsiteY4" fmla="*/ 54591 h 109182"/>
                  <a:gd name="connsiteX5" fmla="*/ 156950 w 818866"/>
                  <a:gd name="connsiteY5" fmla="*/ 34119 h 109182"/>
                  <a:gd name="connsiteX6" fmla="*/ 177421 w 818866"/>
                  <a:gd name="connsiteY6" fmla="*/ 20471 h 109182"/>
                  <a:gd name="connsiteX7" fmla="*/ 204717 w 818866"/>
                  <a:gd name="connsiteY7" fmla="*/ 13647 h 109182"/>
                  <a:gd name="connsiteX8" fmla="*/ 279779 w 818866"/>
                  <a:gd name="connsiteY8" fmla="*/ 0 h 109182"/>
                  <a:gd name="connsiteX9" fmla="*/ 655093 w 818866"/>
                  <a:gd name="connsiteY9" fmla="*/ 6824 h 109182"/>
                  <a:gd name="connsiteX10" fmla="*/ 696036 w 818866"/>
                  <a:gd name="connsiteY10" fmla="*/ 34119 h 109182"/>
                  <a:gd name="connsiteX11" fmla="*/ 716508 w 818866"/>
                  <a:gd name="connsiteY11" fmla="*/ 40943 h 109182"/>
                  <a:gd name="connsiteX12" fmla="*/ 736979 w 818866"/>
                  <a:gd name="connsiteY12" fmla="*/ 54591 h 109182"/>
                  <a:gd name="connsiteX13" fmla="*/ 805218 w 818866"/>
                  <a:gd name="connsiteY13" fmla="*/ 75062 h 109182"/>
                  <a:gd name="connsiteX14" fmla="*/ 818866 w 818866"/>
                  <a:gd name="connsiteY14" fmla="*/ 75062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8866" h="109182">
                    <a:moveTo>
                      <a:pt x="0" y="109182"/>
                    </a:moveTo>
                    <a:cubicBezTo>
                      <a:pt x="11373" y="104633"/>
                      <a:pt x="22651" y="99835"/>
                      <a:pt x="34120" y="95534"/>
                    </a:cubicBezTo>
                    <a:cubicBezTo>
                      <a:pt x="40855" y="93008"/>
                      <a:pt x="48606" y="92700"/>
                      <a:pt x="54591" y="88710"/>
                    </a:cubicBezTo>
                    <a:cubicBezTo>
                      <a:pt x="62621" y="83357"/>
                      <a:pt x="66627" y="72925"/>
                      <a:pt x="75063" y="68238"/>
                    </a:cubicBezTo>
                    <a:cubicBezTo>
                      <a:pt x="87639" y="61252"/>
                      <a:pt x="104036" y="62571"/>
                      <a:pt x="116006" y="54591"/>
                    </a:cubicBezTo>
                    <a:cubicBezTo>
                      <a:pt x="142463" y="36953"/>
                      <a:pt x="128697" y="43537"/>
                      <a:pt x="156950" y="34119"/>
                    </a:cubicBezTo>
                    <a:cubicBezTo>
                      <a:pt x="163774" y="29570"/>
                      <a:pt x="169883" y="23702"/>
                      <a:pt x="177421" y="20471"/>
                    </a:cubicBezTo>
                    <a:cubicBezTo>
                      <a:pt x="186041" y="16776"/>
                      <a:pt x="195699" y="16223"/>
                      <a:pt x="204717" y="13647"/>
                    </a:cubicBezTo>
                    <a:cubicBezTo>
                      <a:pt x="253803" y="-377"/>
                      <a:pt x="189451" y="11291"/>
                      <a:pt x="279779" y="0"/>
                    </a:cubicBezTo>
                    <a:lnTo>
                      <a:pt x="655093" y="6824"/>
                    </a:lnTo>
                    <a:cubicBezTo>
                      <a:pt x="671441" y="8164"/>
                      <a:pt x="680475" y="28932"/>
                      <a:pt x="696036" y="34119"/>
                    </a:cubicBezTo>
                    <a:lnTo>
                      <a:pt x="716508" y="40943"/>
                    </a:lnTo>
                    <a:cubicBezTo>
                      <a:pt x="723332" y="45492"/>
                      <a:pt x="729485" y="51260"/>
                      <a:pt x="736979" y="54591"/>
                    </a:cubicBezTo>
                    <a:cubicBezTo>
                      <a:pt x="747894" y="59442"/>
                      <a:pt x="789342" y="72416"/>
                      <a:pt x="805218" y="75062"/>
                    </a:cubicBezTo>
                    <a:cubicBezTo>
                      <a:pt x="809705" y="75810"/>
                      <a:pt x="814317" y="75062"/>
                      <a:pt x="818866" y="75062"/>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Freeform 11"/>
              <p:cNvSpPr/>
              <p:nvPr/>
            </p:nvSpPr>
            <p:spPr>
              <a:xfrm>
                <a:off x="2286000" y="3145686"/>
                <a:ext cx="907576" cy="136601"/>
              </a:xfrm>
              <a:custGeom>
                <a:avLst/>
                <a:gdLst>
                  <a:gd name="connsiteX0" fmla="*/ 0 w 907576"/>
                  <a:gd name="connsiteY0" fmla="*/ 136601 h 136601"/>
                  <a:gd name="connsiteX1" fmla="*/ 34119 w 907576"/>
                  <a:gd name="connsiteY1" fmla="*/ 122953 h 136601"/>
                  <a:gd name="connsiteX2" fmla="*/ 95534 w 907576"/>
                  <a:gd name="connsiteY2" fmla="*/ 102481 h 136601"/>
                  <a:gd name="connsiteX3" fmla="*/ 197893 w 907576"/>
                  <a:gd name="connsiteY3" fmla="*/ 68362 h 136601"/>
                  <a:gd name="connsiteX4" fmla="*/ 259307 w 907576"/>
                  <a:gd name="connsiteY4" fmla="*/ 47890 h 136601"/>
                  <a:gd name="connsiteX5" fmla="*/ 279779 w 907576"/>
                  <a:gd name="connsiteY5" fmla="*/ 41066 h 136601"/>
                  <a:gd name="connsiteX6" fmla="*/ 320722 w 907576"/>
                  <a:gd name="connsiteY6" fmla="*/ 20595 h 136601"/>
                  <a:gd name="connsiteX7" fmla="*/ 341194 w 907576"/>
                  <a:gd name="connsiteY7" fmla="*/ 6947 h 136601"/>
                  <a:gd name="connsiteX8" fmla="*/ 429904 w 907576"/>
                  <a:gd name="connsiteY8" fmla="*/ 6947 h 136601"/>
                  <a:gd name="connsiteX9" fmla="*/ 559558 w 907576"/>
                  <a:gd name="connsiteY9" fmla="*/ 13771 h 136601"/>
                  <a:gd name="connsiteX10" fmla="*/ 620973 w 907576"/>
                  <a:gd name="connsiteY10" fmla="*/ 41066 h 136601"/>
                  <a:gd name="connsiteX11" fmla="*/ 641445 w 907576"/>
                  <a:gd name="connsiteY11" fmla="*/ 47890 h 136601"/>
                  <a:gd name="connsiteX12" fmla="*/ 661916 w 907576"/>
                  <a:gd name="connsiteY12" fmla="*/ 61538 h 136601"/>
                  <a:gd name="connsiteX13" fmla="*/ 730155 w 907576"/>
                  <a:gd name="connsiteY13" fmla="*/ 82010 h 136601"/>
                  <a:gd name="connsiteX14" fmla="*/ 750627 w 907576"/>
                  <a:gd name="connsiteY14" fmla="*/ 95657 h 136601"/>
                  <a:gd name="connsiteX15" fmla="*/ 805218 w 907576"/>
                  <a:gd name="connsiteY15" fmla="*/ 109305 h 136601"/>
                  <a:gd name="connsiteX16" fmla="*/ 825690 w 907576"/>
                  <a:gd name="connsiteY16" fmla="*/ 116129 h 136601"/>
                  <a:gd name="connsiteX17" fmla="*/ 880281 w 907576"/>
                  <a:gd name="connsiteY17" fmla="*/ 122953 h 136601"/>
                  <a:gd name="connsiteX18" fmla="*/ 907576 w 907576"/>
                  <a:gd name="connsiteY18" fmla="*/ 129777 h 13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576" h="136601">
                    <a:moveTo>
                      <a:pt x="0" y="136601"/>
                    </a:moveTo>
                    <a:cubicBezTo>
                      <a:pt x="11373" y="132052"/>
                      <a:pt x="22607" y="127139"/>
                      <a:pt x="34119" y="122953"/>
                    </a:cubicBezTo>
                    <a:cubicBezTo>
                      <a:pt x="54399" y="115578"/>
                      <a:pt x="75062" y="109305"/>
                      <a:pt x="95534" y="102481"/>
                    </a:cubicBezTo>
                    <a:lnTo>
                      <a:pt x="197893" y="68362"/>
                    </a:lnTo>
                    <a:lnTo>
                      <a:pt x="259307" y="47890"/>
                    </a:lnTo>
                    <a:cubicBezTo>
                      <a:pt x="266131" y="45615"/>
                      <a:pt x="273794" y="45056"/>
                      <a:pt x="279779" y="41066"/>
                    </a:cubicBezTo>
                    <a:cubicBezTo>
                      <a:pt x="306236" y="23428"/>
                      <a:pt x="292470" y="30011"/>
                      <a:pt x="320722" y="20595"/>
                    </a:cubicBezTo>
                    <a:cubicBezTo>
                      <a:pt x="327546" y="16046"/>
                      <a:pt x="333656" y="10178"/>
                      <a:pt x="341194" y="6947"/>
                    </a:cubicBezTo>
                    <a:cubicBezTo>
                      <a:pt x="374144" y="-7174"/>
                      <a:pt x="390637" y="4142"/>
                      <a:pt x="429904" y="6947"/>
                    </a:cubicBezTo>
                    <a:cubicBezTo>
                      <a:pt x="473072" y="10030"/>
                      <a:pt x="516340" y="11496"/>
                      <a:pt x="559558" y="13771"/>
                    </a:cubicBezTo>
                    <a:cubicBezTo>
                      <a:pt x="592000" y="35397"/>
                      <a:pt x="572250" y="24825"/>
                      <a:pt x="620973" y="41066"/>
                    </a:cubicBezTo>
                    <a:lnTo>
                      <a:pt x="641445" y="47890"/>
                    </a:lnTo>
                    <a:cubicBezTo>
                      <a:pt x="648269" y="52439"/>
                      <a:pt x="654422" y="58207"/>
                      <a:pt x="661916" y="61538"/>
                    </a:cubicBezTo>
                    <a:cubicBezTo>
                      <a:pt x="683274" y="71031"/>
                      <a:pt x="707471" y="76339"/>
                      <a:pt x="730155" y="82010"/>
                    </a:cubicBezTo>
                    <a:cubicBezTo>
                      <a:pt x="736979" y="86559"/>
                      <a:pt x="742920" y="92854"/>
                      <a:pt x="750627" y="95657"/>
                    </a:cubicBezTo>
                    <a:cubicBezTo>
                      <a:pt x="768255" y="102067"/>
                      <a:pt x="787423" y="103373"/>
                      <a:pt x="805218" y="109305"/>
                    </a:cubicBezTo>
                    <a:cubicBezTo>
                      <a:pt x="812042" y="111580"/>
                      <a:pt x="818613" y="114842"/>
                      <a:pt x="825690" y="116129"/>
                    </a:cubicBezTo>
                    <a:cubicBezTo>
                      <a:pt x="843733" y="119410"/>
                      <a:pt x="862084" y="120678"/>
                      <a:pt x="880281" y="122953"/>
                    </a:cubicBezTo>
                    <a:cubicBezTo>
                      <a:pt x="902910" y="130496"/>
                      <a:pt x="893559" y="129777"/>
                      <a:pt x="907576" y="129777"/>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3" name="Freeform 12"/>
              <p:cNvSpPr/>
              <p:nvPr/>
            </p:nvSpPr>
            <p:spPr>
              <a:xfrm>
                <a:off x="5629701" y="3173104"/>
                <a:ext cx="1009935" cy="225189"/>
              </a:xfrm>
              <a:custGeom>
                <a:avLst/>
                <a:gdLst>
                  <a:gd name="connsiteX0" fmla="*/ 0 w 1009935"/>
                  <a:gd name="connsiteY0" fmla="*/ 204717 h 225189"/>
                  <a:gd name="connsiteX1" fmla="*/ 211541 w 1009935"/>
                  <a:gd name="connsiteY1" fmla="*/ 75063 h 225189"/>
                  <a:gd name="connsiteX2" fmla="*/ 252484 w 1009935"/>
                  <a:gd name="connsiteY2" fmla="*/ 61415 h 225189"/>
                  <a:gd name="connsiteX3" fmla="*/ 272956 w 1009935"/>
                  <a:gd name="connsiteY3" fmla="*/ 47768 h 225189"/>
                  <a:gd name="connsiteX4" fmla="*/ 320723 w 1009935"/>
                  <a:gd name="connsiteY4" fmla="*/ 34120 h 225189"/>
                  <a:gd name="connsiteX5" fmla="*/ 341195 w 1009935"/>
                  <a:gd name="connsiteY5" fmla="*/ 20472 h 225189"/>
                  <a:gd name="connsiteX6" fmla="*/ 382138 w 1009935"/>
                  <a:gd name="connsiteY6" fmla="*/ 6824 h 225189"/>
                  <a:gd name="connsiteX7" fmla="*/ 402609 w 1009935"/>
                  <a:gd name="connsiteY7" fmla="*/ 0 h 225189"/>
                  <a:gd name="connsiteX8" fmla="*/ 532263 w 1009935"/>
                  <a:gd name="connsiteY8" fmla="*/ 13648 h 225189"/>
                  <a:gd name="connsiteX9" fmla="*/ 552735 w 1009935"/>
                  <a:gd name="connsiteY9" fmla="*/ 27296 h 225189"/>
                  <a:gd name="connsiteX10" fmla="*/ 573206 w 1009935"/>
                  <a:gd name="connsiteY10" fmla="*/ 34120 h 225189"/>
                  <a:gd name="connsiteX11" fmla="*/ 614150 w 1009935"/>
                  <a:gd name="connsiteY11" fmla="*/ 61415 h 225189"/>
                  <a:gd name="connsiteX12" fmla="*/ 655093 w 1009935"/>
                  <a:gd name="connsiteY12" fmla="*/ 75063 h 225189"/>
                  <a:gd name="connsiteX13" fmla="*/ 675565 w 1009935"/>
                  <a:gd name="connsiteY13" fmla="*/ 81887 h 225189"/>
                  <a:gd name="connsiteX14" fmla="*/ 730156 w 1009935"/>
                  <a:gd name="connsiteY14" fmla="*/ 95535 h 225189"/>
                  <a:gd name="connsiteX15" fmla="*/ 750627 w 1009935"/>
                  <a:gd name="connsiteY15" fmla="*/ 102359 h 225189"/>
                  <a:gd name="connsiteX16" fmla="*/ 771099 w 1009935"/>
                  <a:gd name="connsiteY16" fmla="*/ 116006 h 225189"/>
                  <a:gd name="connsiteX17" fmla="*/ 832514 w 1009935"/>
                  <a:gd name="connsiteY17" fmla="*/ 136478 h 225189"/>
                  <a:gd name="connsiteX18" fmla="*/ 873457 w 1009935"/>
                  <a:gd name="connsiteY18" fmla="*/ 150126 h 225189"/>
                  <a:gd name="connsiteX19" fmla="*/ 914400 w 1009935"/>
                  <a:gd name="connsiteY19" fmla="*/ 170597 h 225189"/>
                  <a:gd name="connsiteX20" fmla="*/ 962168 w 1009935"/>
                  <a:gd name="connsiteY20" fmla="*/ 191069 h 225189"/>
                  <a:gd name="connsiteX21" fmla="*/ 982639 w 1009935"/>
                  <a:gd name="connsiteY21" fmla="*/ 204717 h 225189"/>
                  <a:gd name="connsiteX22" fmla="*/ 1009935 w 1009935"/>
                  <a:gd name="connsiteY22" fmla="*/ 225189 h 22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9935" h="225189">
                    <a:moveTo>
                      <a:pt x="0" y="204717"/>
                    </a:moveTo>
                    <a:cubicBezTo>
                      <a:pt x="70514" y="161499"/>
                      <a:pt x="133081" y="101217"/>
                      <a:pt x="211541" y="75063"/>
                    </a:cubicBezTo>
                    <a:cubicBezTo>
                      <a:pt x="225189" y="70514"/>
                      <a:pt x="240514" y="69394"/>
                      <a:pt x="252484" y="61415"/>
                    </a:cubicBezTo>
                    <a:cubicBezTo>
                      <a:pt x="259308" y="56866"/>
                      <a:pt x="265418" y="50999"/>
                      <a:pt x="272956" y="47768"/>
                    </a:cubicBezTo>
                    <a:cubicBezTo>
                      <a:pt x="303557" y="34654"/>
                      <a:pt x="294171" y="47396"/>
                      <a:pt x="320723" y="34120"/>
                    </a:cubicBezTo>
                    <a:cubicBezTo>
                      <a:pt x="328059" y="30452"/>
                      <a:pt x="333700" y="23803"/>
                      <a:pt x="341195" y="20472"/>
                    </a:cubicBezTo>
                    <a:cubicBezTo>
                      <a:pt x="354341" y="14629"/>
                      <a:pt x="368490" y="11373"/>
                      <a:pt x="382138" y="6824"/>
                    </a:cubicBezTo>
                    <a:lnTo>
                      <a:pt x="402609" y="0"/>
                    </a:lnTo>
                    <a:cubicBezTo>
                      <a:pt x="405537" y="195"/>
                      <a:pt x="501630" y="519"/>
                      <a:pt x="532263" y="13648"/>
                    </a:cubicBezTo>
                    <a:cubicBezTo>
                      <a:pt x="539801" y="16879"/>
                      <a:pt x="545399" y="23628"/>
                      <a:pt x="552735" y="27296"/>
                    </a:cubicBezTo>
                    <a:cubicBezTo>
                      <a:pt x="559168" y="30513"/>
                      <a:pt x="566918" y="30627"/>
                      <a:pt x="573206" y="34120"/>
                    </a:cubicBezTo>
                    <a:cubicBezTo>
                      <a:pt x="587545" y="42086"/>
                      <a:pt x="598589" y="56228"/>
                      <a:pt x="614150" y="61415"/>
                    </a:cubicBezTo>
                    <a:lnTo>
                      <a:pt x="655093" y="75063"/>
                    </a:lnTo>
                    <a:cubicBezTo>
                      <a:pt x="661917" y="77338"/>
                      <a:pt x="668587" y="80142"/>
                      <a:pt x="675565" y="81887"/>
                    </a:cubicBezTo>
                    <a:cubicBezTo>
                      <a:pt x="693762" y="86436"/>
                      <a:pt x="712362" y="89603"/>
                      <a:pt x="730156" y="95535"/>
                    </a:cubicBezTo>
                    <a:cubicBezTo>
                      <a:pt x="736980" y="97810"/>
                      <a:pt x="744194" y="99142"/>
                      <a:pt x="750627" y="102359"/>
                    </a:cubicBezTo>
                    <a:cubicBezTo>
                      <a:pt x="757962" y="106027"/>
                      <a:pt x="763605" y="112675"/>
                      <a:pt x="771099" y="116006"/>
                    </a:cubicBezTo>
                    <a:cubicBezTo>
                      <a:pt x="771103" y="116008"/>
                      <a:pt x="822277" y="133066"/>
                      <a:pt x="832514" y="136478"/>
                    </a:cubicBezTo>
                    <a:cubicBezTo>
                      <a:pt x="832515" y="136478"/>
                      <a:pt x="873456" y="150125"/>
                      <a:pt x="873457" y="150126"/>
                    </a:cubicBezTo>
                    <a:cubicBezTo>
                      <a:pt x="899914" y="167764"/>
                      <a:pt x="886148" y="161181"/>
                      <a:pt x="914400" y="170597"/>
                    </a:cubicBezTo>
                    <a:cubicBezTo>
                      <a:pt x="965798" y="204862"/>
                      <a:pt x="900474" y="164628"/>
                      <a:pt x="962168" y="191069"/>
                    </a:cubicBezTo>
                    <a:cubicBezTo>
                      <a:pt x="969706" y="194300"/>
                      <a:pt x="975304" y="201049"/>
                      <a:pt x="982639" y="204717"/>
                    </a:cubicBezTo>
                    <a:cubicBezTo>
                      <a:pt x="1010747" y="218772"/>
                      <a:pt x="997906" y="201132"/>
                      <a:pt x="1009935" y="225189"/>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Freeform 13"/>
              <p:cNvSpPr/>
              <p:nvPr/>
            </p:nvSpPr>
            <p:spPr>
              <a:xfrm>
                <a:off x="3875964" y="3343701"/>
                <a:ext cx="586854" cy="157046"/>
              </a:xfrm>
              <a:custGeom>
                <a:avLst/>
                <a:gdLst>
                  <a:gd name="connsiteX0" fmla="*/ 0 w 586854"/>
                  <a:gd name="connsiteY0" fmla="*/ 116006 h 157046"/>
                  <a:gd name="connsiteX1" fmla="*/ 211540 w 586854"/>
                  <a:gd name="connsiteY1" fmla="*/ 13648 h 157046"/>
                  <a:gd name="connsiteX2" fmla="*/ 252484 w 586854"/>
                  <a:gd name="connsiteY2" fmla="*/ 0 h 157046"/>
                  <a:gd name="connsiteX3" fmla="*/ 334370 w 586854"/>
                  <a:gd name="connsiteY3" fmla="*/ 6824 h 157046"/>
                  <a:gd name="connsiteX4" fmla="*/ 382137 w 586854"/>
                  <a:gd name="connsiteY4" fmla="*/ 20472 h 157046"/>
                  <a:gd name="connsiteX5" fmla="*/ 423081 w 586854"/>
                  <a:gd name="connsiteY5" fmla="*/ 54592 h 157046"/>
                  <a:gd name="connsiteX6" fmla="*/ 443552 w 586854"/>
                  <a:gd name="connsiteY6" fmla="*/ 61415 h 157046"/>
                  <a:gd name="connsiteX7" fmla="*/ 464024 w 586854"/>
                  <a:gd name="connsiteY7" fmla="*/ 75063 h 157046"/>
                  <a:gd name="connsiteX8" fmla="*/ 484496 w 586854"/>
                  <a:gd name="connsiteY8" fmla="*/ 95535 h 157046"/>
                  <a:gd name="connsiteX9" fmla="*/ 504967 w 586854"/>
                  <a:gd name="connsiteY9" fmla="*/ 102359 h 157046"/>
                  <a:gd name="connsiteX10" fmla="*/ 539087 w 586854"/>
                  <a:gd name="connsiteY10" fmla="*/ 129654 h 157046"/>
                  <a:gd name="connsiteX11" fmla="*/ 552735 w 586854"/>
                  <a:gd name="connsiteY11" fmla="*/ 150126 h 157046"/>
                  <a:gd name="connsiteX12" fmla="*/ 586854 w 586854"/>
                  <a:gd name="connsiteY12" fmla="*/ 156950 h 157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6854" h="157046">
                    <a:moveTo>
                      <a:pt x="0" y="116006"/>
                    </a:moveTo>
                    <a:cubicBezTo>
                      <a:pt x="70513" y="81887"/>
                      <a:pt x="140359" y="46353"/>
                      <a:pt x="211540" y="13648"/>
                    </a:cubicBezTo>
                    <a:cubicBezTo>
                      <a:pt x="224612" y="7642"/>
                      <a:pt x="252484" y="0"/>
                      <a:pt x="252484" y="0"/>
                    </a:cubicBezTo>
                    <a:cubicBezTo>
                      <a:pt x="279779" y="2275"/>
                      <a:pt x="307192" y="3427"/>
                      <a:pt x="334370" y="6824"/>
                    </a:cubicBezTo>
                    <a:cubicBezTo>
                      <a:pt x="348081" y="8538"/>
                      <a:pt x="368539" y="15939"/>
                      <a:pt x="382137" y="20472"/>
                    </a:cubicBezTo>
                    <a:cubicBezTo>
                      <a:pt x="397228" y="35563"/>
                      <a:pt x="404080" y="45092"/>
                      <a:pt x="423081" y="54592"/>
                    </a:cubicBezTo>
                    <a:cubicBezTo>
                      <a:pt x="429514" y="57809"/>
                      <a:pt x="436728" y="59141"/>
                      <a:pt x="443552" y="61415"/>
                    </a:cubicBezTo>
                    <a:cubicBezTo>
                      <a:pt x="450376" y="65964"/>
                      <a:pt x="457723" y="69813"/>
                      <a:pt x="464024" y="75063"/>
                    </a:cubicBezTo>
                    <a:cubicBezTo>
                      <a:pt x="471438" y="81241"/>
                      <a:pt x="476466" y="90182"/>
                      <a:pt x="484496" y="95535"/>
                    </a:cubicBezTo>
                    <a:cubicBezTo>
                      <a:pt x="490481" y="99525"/>
                      <a:pt x="498143" y="100084"/>
                      <a:pt x="504967" y="102359"/>
                    </a:cubicBezTo>
                    <a:cubicBezTo>
                      <a:pt x="544082" y="161028"/>
                      <a:pt x="491998" y="91983"/>
                      <a:pt x="539087" y="129654"/>
                    </a:cubicBezTo>
                    <a:cubicBezTo>
                      <a:pt x="545491" y="134777"/>
                      <a:pt x="546331" y="145003"/>
                      <a:pt x="552735" y="150126"/>
                    </a:cubicBezTo>
                    <a:cubicBezTo>
                      <a:pt x="563063" y="158389"/>
                      <a:pt x="575158" y="156950"/>
                      <a:pt x="586854" y="156950"/>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5" name="Freeform 14"/>
              <p:cNvSpPr/>
              <p:nvPr/>
            </p:nvSpPr>
            <p:spPr>
              <a:xfrm>
                <a:off x="5663821" y="3507475"/>
                <a:ext cx="2286000" cy="355510"/>
              </a:xfrm>
              <a:custGeom>
                <a:avLst/>
                <a:gdLst>
                  <a:gd name="connsiteX0" fmla="*/ 0 w 2286000"/>
                  <a:gd name="connsiteY0" fmla="*/ 232012 h 355510"/>
                  <a:gd name="connsiteX1" fmla="*/ 436728 w 2286000"/>
                  <a:gd name="connsiteY1" fmla="*/ 75062 h 355510"/>
                  <a:gd name="connsiteX2" fmla="*/ 484495 w 2286000"/>
                  <a:gd name="connsiteY2" fmla="*/ 47767 h 355510"/>
                  <a:gd name="connsiteX3" fmla="*/ 504967 w 2286000"/>
                  <a:gd name="connsiteY3" fmla="*/ 27295 h 355510"/>
                  <a:gd name="connsiteX4" fmla="*/ 566382 w 2286000"/>
                  <a:gd name="connsiteY4" fmla="*/ 6824 h 355510"/>
                  <a:gd name="connsiteX5" fmla="*/ 586854 w 2286000"/>
                  <a:gd name="connsiteY5" fmla="*/ 0 h 355510"/>
                  <a:gd name="connsiteX6" fmla="*/ 1166883 w 2286000"/>
                  <a:gd name="connsiteY6" fmla="*/ 6824 h 355510"/>
                  <a:gd name="connsiteX7" fmla="*/ 1207827 w 2286000"/>
                  <a:gd name="connsiteY7" fmla="*/ 13647 h 355510"/>
                  <a:gd name="connsiteX8" fmla="*/ 1255594 w 2286000"/>
                  <a:gd name="connsiteY8" fmla="*/ 20471 h 355510"/>
                  <a:gd name="connsiteX9" fmla="*/ 1439839 w 2286000"/>
                  <a:gd name="connsiteY9" fmla="*/ 27295 h 355510"/>
                  <a:gd name="connsiteX10" fmla="*/ 1480782 w 2286000"/>
                  <a:gd name="connsiteY10" fmla="*/ 54591 h 355510"/>
                  <a:gd name="connsiteX11" fmla="*/ 1501254 w 2286000"/>
                  <a:gd name="connsiteY11" fmla="*/ 68238 h 355510"/>
                  <a:gd name="connsiteX12" fmla="*/ 1542197 w 2286000"/>
                  <a:gd name="connsiteY12" fmla="*/ 81886 h 355510"/>
                  <a:gd name="connsiteX13" fmla="*/ 1562669 w 2286000"/>
                  <a:gd name="connsiteY13" fmla="*/ 95534 h 355510"/>
                  <a:gd name="connsiteX14" fmla="*/ 1630907 w 2286000"/>
                  <a:gd name="connsiteY14" fmla="*/ 116006 h 355510"/>
                  <a:gd name="connsiteX15" fmla="*/ 1651379 w 2286000"/>
                  <a:gd name="connsiteY15" fmla="*/ 129653 h 355510"/>
                  <a:gd name="connsiteX16" fmla="*/ 1685498 w 2286000"/>
                  <a:gd name="connsiteY16" fmla="*/ 136477 h 355510"/>
                  <a:gd name="connsiteX17" fmla="*/ 1733266 w 2286000"/>
                  <a:gd name="connsiteY17" fmla="*/ 150125 h 355510"/>
                  <a:gd name="connsiteX18" fmla="*/ 1753737 w 2286000"/>
                  <a:gd name="connsiteY18" fmla="*/ 163773 h 355510"/>
                  <a:gd name="connsiteX19" fmla="*/ 1774209 w 2286000"/>
                  <a:gd name="connsiteY19" fmla="*/ 170597 h 355510"/>
                  <a:gd name="connsiteX20" fmla="*/ 1794680 w 2286000"/>
                  <a:gd name="connsiteY20" fmla="*/ 191068 h 355510"/>
                  <a:gd name="connsiteX21" fmla="*/ 1815152 w 2286000"/>
                  <a:gd name="connsiteY21" fmla="*/ 204716 h 355510"/>
                  <a:gd name="connsiteX22" fmla="*/ 1856095 w 2286000"/>
                  <a:gd name="connsiteY22" fmla="*/ 232012 h 355510"/>
                  <a:gd name="connsiteX23" fmla="*/ 1869743 w 2286000"/>
                  <a:gd name="connsiteY23" fmla="*/ 252483 h 355510"/>
                  <a:gd name="connsiteX24" fmla="*/ 1890215 w 2286000"/>
                  <a:gd name="connsiteY24" fmla="*/ 259307 h 355510"/>
                  <a:gd name="connsiteX25" fmla="*/ 1944806 w 2286000"/>
                  <a:gd name="connsiteY25" fmla="*/ 272955 h 355510"/>
                  <a:gd name="connsiteX26" fmla="*/ 1972101 w 2286000"/>
                  <a:gd name="connsiteY26" fmla="*/ 279779 h 355510"/>
                  <a:gd name="connsiteX27" fmla="*/ 2019869 w 2286000"/>
                  <a:gd name="connsiteY27" fmla="*/ 293426 h 355510"/>
                  <a:gd name="connsiteX28" fmla="*/ 2060812 w 2286000"/>
                  <a:gd name="connsiteY28" fmla="*/ 307074 h 355510"/>
                  <a:gd name="connsiteX29" fmla="*/ 2081283 w 2286000"/>
                  <a:gd name="connsiteY29" fmla="*/ 313898 h 355510"/>
                  <a:gd name="connsiteX30" fmla="*/ 2108579 w 2286000"/>
                  <a:gd name="connsiteY30" fmla="*/ 320722 h 355510"/>
                  <a:gd name="connsiteX31" fmla="*/ 2176818 w 2286000"/>
                  <a:gd name="connsiteY31" fmla="*/ 334370 h 355510"/>
                  <a:gd name="connsiteX32" fmla="*/ 2224585 w 2286000"/>
                  <a:gd name="connsiteY32" fmla="*/ 348018 h 355510"/>
                  <a:gd name="connsiteX33" fmla="*/ 2245057 w 2286000"/>
                  <a:gd name="connsiteY33" fmla="*/ 354841 h 355510"/>
                  <a:gd name="connsiteX34" fmla="*/ 2286000 w 2286000"/>
                  <a:gd name="connsiteY34" fmla="*/ 354841 h 355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86000" h="355510">
                    <a:moveTo>
                      <a:pt x="0" y="232012"/>
                    </a:moveTo>
                    <a:lnTo>
                      <a:pt x="436728" y="75062"/>
                    </a:lnTo>
                    <a:cubicBezTo>
                      <a:pt x="448677" y="70669"/>
                      <a:pt x="473847" y="56640"/>
                      <a:pt x="484495" y="47767"/>
                    </a:cubicBezTo>
                    <a:cubicBezTo>
                      <a:pt x="491909" y="41589"/>
                      <a:pt x="496531" y="31982"/>
                      <a:pt x="504967" y="27295"/>
                    </a:cubicBezTo>
                    <a:cubicBezTo>
                      <a:pt x="504981" y="27287"/>
                      <a:pt x="556138" y="10238"/>
                      <a:pt x="566382" y="6824"/>
                    </a:cubicBezTo>
                    <a:lnTo>
                      <a:pt x="586854" y="0"/>
                    </a:lnTo>
                    <a:lnTo>
                      <a:pt x="1166883" y="6824"/>
                    </a:lnTo>
                    <a:cubicBezTo>
                      <a:pt x="1180716" y="7128"/>
                      <a:pt x="1194152" y="11543"/>
                      <a:pt x="1207827" y="13647"/>
                    </a:cubicBezTo>
                    <a:cubicBezTo>
                      <a:pt x="1223724" y="16093"/>
                      <a:pt x="1239538" y="19526"/>
                      <a:pt x="1255594" y="20471"/>
                    </a:cubicBezTo>
                    <a:cubicBezTo>
                      <a:pt x="1316945" y="24080"/>
                      <a:pt x="1378424" y="25020"/>
                      <a:pt x="1439839" y="27295"/>
                    </a:cubicBezTo>
                    <a:lnTo>
                      <a:pt x="1480782" y="54591"/>
                    </a:lnTo>
                    <a:cubicBezTo>
                      <a:pt x="1487606" y="59140"/>
                      <a:pt x="1493474" y="65644"/>
                      <a:pt x="1501254" y="68238"/>
                    </a:cubicBezTo>
                    <a:cubicBezTo>
                      <a:pt x="1514902" y="72787"/>
                      <a:pt x="1530227" y="73906"/>
                      <a:pt x="1542197" y="81886"/>
                    </a:cubicBezTo>
                    <a:cubicBezTo>
                      <a:pt x="1549021" y="86435"/>
                      <a:pt x="1555131" y="92303"/>
                      <a:pt x="1562669" y="95534"/>
                    </a:cubicBezTo>
                    <a:cubicBezTo>
                      <a:pt x="1589375" y="106980"/>
                      <a:pt x="1603378" y="97655"/>
                      <a:pt x="1630907" y="116006"/>
                    </a:cubicBezTo>
                    <a:cubicBezTo>
                      <a:pt x="1637731" y="120555"/>
                      <a:pt x="1643700" y="126773"/>
                      <a:pt x="1651379" y="129653"/>
                    </a:cubicBezTo>
                    <a:cubicBezTo>
                      <a:pt x="1662239" y="133725"/>
                      <a:pt x="1674176" y="133961"/>
                      <a:pt x="1685498" y="136477"/>
                    </a:cubicBezTo>
                    <a:cubicBezTo>
                      <a:pt x="1711205" y="142190"/>
                      <a:pt x="1710468" y="142526"/>
                      <a:pt x="1733266" y="150125"/>
                    </a:cubicBezTo>
                    <a:cubicBezTo>
                      <a:pt x="1740090" y="154674"/>
                      <a:pt x="1746402" y="160105"/>
                      <a:pt x="1753737" y="163773"/>
                    </a:cubicBezTo>
                    <a:cubicBezTo>
                      <a:pt x="1760171" y="166990"/>
                      <a:pt x="1768224" y="166607"/>
                      <a:pt x="1774209" y="170597"/>
                    </a:cubicBezTo>
                    <a:cubicBezTo>
                      <a:pt x="1782238" y="175950"/>
                      <a:pt x="1787267" y="184890"/>
                      <a:pt x="1794680" y="191068"/>
                    </a:cubicBezTo>
                    <a:cubicBezTo>
                      <a:pt x="1800981" y="196318"/>
                      <a:pt x="1808851" y="199466"/>
                      <a:pt x="1815152" y="204716"/>
                    </a:cubicBezTo>
                    <a:cubicBezTo>
                      <a:pt x="1849230" y="233114"/>
                      <a:pt x="1820119" y="220019"/>
                      <a:pt x="1856095" y="232012"/>
                    </a:cubicBezTo>
                    <a:cubicBezTo>
                      <a:pt x="1860644" y="238836"/>
                      <a:pt x="1863339" y="247360"/>
                      <a:pt x="1869743" y="252483"/>
                    </a:cubicBezTo>
                    <a:cubicBezTo>
                      <a:pt x="1875360" y="256976"/>
                      <a:pt x="1883275" y="257414"/>
                      <a:pt x="1890215" y="259307"/>
                    </a:cubicBezTo>
                    <a:cubicBezTo>
                      <a:pt x="1908311" y="264242"/>
                      <a:pt x="1926609" y="268406"/>
                      <a:pt x="1944806" y="272955"/>
                    </a:cubicBezTo>
                    <a:cubicBezTo>
                      <a:pt x="1953904" y="275230"/>
                      <a:pt x="1963204" y="276813"/>
                      <a:pt x="1972101" y="279779"/>
                    </a:cubicBezTo>
                    <a:cubicBezTo>
                      <a:pt x="2040910" y="302715"/>
                      <a:pt x="1934172" y="267718"/>
                      <a:pt x="2019869" y="293426"/>
                    </a:cubicBezTo>
                    <a:cubicBezTo>
                      <a:pt x="2033648" y="297560"/>
                      <a:pt x="2047164" y="302525"/>
                      <a:pt x="2060812" y="307074"/>
                    </a:cubicBezTo>
                    <a:cubicBezTo>
                      <a:pt x="2067636" y="309349"/>
                      <a:pt x="2074305" y="312153"/>
                      <a:pt x="2081283" y="313898"/>
                    </a:cubicBezTo>
                    <a:cubicBezTo>
                      <a:pt x="2090382" y="316173"/>
                      <a:pt x="2099408" y="318757"/>
                      <a:pt x="2108579" y="320722"/>
                    </a:cubicBezTo>
                    <a:cubicBezTo>
                      <a:pt x="2131261" y="325582"/>
                      <a:pt x="2154812" y="327034"/>
                      <a:pt x="2176818" y="334370"/>
                    </a:cubicBezTo>
                    <a:cubicBezTo>
                      <a:pt x="2225874" y="350723"/>
                      <a:pt x="2164641" y="330892"/>
                      <a:pt x="2224585" y="348018"/>
                    </a:cubicBezTo>
                    <a:cubicBezTo>
                      <a:pt x="2231501" y="349994"/>
                      <a:pt x="2237908" y="354047"/>
                      <a:pt x="2245057" y="354841"/>
                    </a:cubicBezTo>
                    <a:cubicBezTo>
                      <a:pt x="2258621" y="356348"/>
                      <a:pt x="2272352" y="354841"/>
                      <a:pt x="2286000" y="354841"/>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Freeform 15"/>
              <p:cNvSpPr/>
              <p:nvPr/>
            </p:nvSpPr>
            <p:spPr>
              <a:xfrm>
                <a:off x="2763672" y="3483145"/>
                <a:ext cx="941695" cy="188103"/>
              </a:xfrm>
              <a:custGeom>
                <a:avLst/>
                <a:gdLst>
                  <a:gd name="connsiteX0" fmla="*/ 0 w 941695"/>
                  <a:gd name="connsiteY0" fmla="*/ 188103 h 188103"/>
                  <a:gd name="connsiteX1" fmla="*/ 34119 w 941695"/>
                  <a:gd name="connsiteY1" fmla="*/ 174455 h 188103"/>
                  <a:gd name="connsiteX2" fmla="*/ 388961 w 941695"/>
                  <a:gd name="connsiteY2" fmla="*/ 3858 h 188103"/>
                  <a:gd name="connsiteX3" fmla="*/ 484495 w 941695"/>
                  <a:gd name="connsiteY3" fmla="*/ 10682 h 188103"/>
                  <a:gd name="connsiteX4" fmla="*/ 545910 w 941695"/>
                  <a:gd name="connsiteY4" fmla="*/ 31154 h 188103"/>
                  <a:gd name="connsiteX5" fmla="*/ 566382 w 941695"/>
                  <a:gd name="connsiteY5" fmla="*/ 37977 h 188103"/>
                  <a:gd name="connsiteX6" fmla="*/ 627797 w 941695"/>
                  <a:gd name="connsiteY6" fmla="*/ 51625 h 188103"/>
                  <a:gd name="connsiteX7" fmla="*/ 648268 w 941695"/>
                  <a:gd name="connsiteY7" fmla="*/ 65273 h 188103"/>
                  <a:gd name="connsiteX8" fmla="*/ 675564 w 941695"/>
                  <a:gd name="connsiteY8" fmla="*/ 72097 h 188103"/>
                  <a:gd name="connsiteX9" fmla="*/ 716507 w 941695"/>
                  <a:gd name="connsiteY9" fmla="*/ 85745 h 188103"/>
                  <a:gd name="connsiteX10" fmla="*/ 757450 w 941695"/>
                  <a:gd name="connsiteY10" fmla="*/ 99392 h 188103"/>
                  <a:gd name="connsiteX11" fmla="*/ 777922 w 941695"/>
                  <a:gd name="connsiteY11" fmla="*/ 106216 h 188103"/>
                  <a:gd name="connsiteX12" fmla="*/ 805218 w 941695"/>
                  <a:gd name="connsiteY12" fmla="*/ 113040 h 188103"/>
                  <a:gd name="connsiteX13" fmla="*/ 866632 w 941695"/>
                  <a:gd name="connsiteY13" fmla="*/ 133512 h 188103"/>
                  <a:gd name="connsiteX14" fmla="*/ 907576 w 941695"/>
                  <a:gd name="connsiteY14" fmla="*/ 147159 h 188103"/>
                  <a:gd name="connsiteX15" fmla="*/ 928047 w 941695"/>
                  <a:gd name="connsiteY15" fmla="*/ 153983 h 188103"/>
                  <a:gd name="connsiteX16" fmla="*/ 941695 w 941695"/>
                  <a:gd name="connsiteY16" fmla="*/ 160807 h 188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41695" h="188103">
                    <a:moveTo>
                      <a:pt x="0" y="188103"/>
                    </a:moveTo>
                    <a:cubicBezTo>
                      <a:pt x="11373" y="183554"/>
                      <a:pt x="23049" y="179699"/>
                      <a:pt x="34119" y="174455"/>
                    </a:cubicBezTo>
                    <a:cubicBezTo>
                      <a:pt x="152726" y="118273"/>
                      <a:pt x="265622" y="48708"/>
                      <a:pt x="388961" y="3858"/>
                    </a:cubicBezTo>
                    <a:cubicBezTo>
                      <a:pt x="418965" y="-7052"/>
                      <a:pt x="452650" y="8407"/>
                      <a:pt x="484495" y="10682"/>
                    </a:cubicBezTo>
                    <a:lnTo>
                      <a:pt x="545910" y="31154"/>
                    </a:lnTo>
                    <a:cubicBezTo>
                      <a:pt x="552734" y="33428"/>
                      <a:pt x="559287" y="36794"/>
                      <a:pt x="566382" y="37977"/>
                    </a:cubicBezTo>
                    <a:cubicBezTo>
                      <a:pt x="614420" y="45984"/>
                      <a:pt x="594199" y="40426"/>
                      <a:pt x="627797" y="51625"/>
                    </a:cubicBezTo>
                    <a:cubicBezTo>
                      <a:pt x="634621" y="56174"/>
                      <a:pt x="640730" y="62042"/>
                      <a:pt x="648268" y="65273"/>
                    </a:cubicBezTo>
                    <a:cubicBezTo>
                      <a:pt x="656888" y="68968"/>
                      <a:pt x="666581" y="69402"/>
                      <a:pt x="675564" y="72097"/>
                    </a:cubicBezTo>
                    <a:cubicBezTo>
                      <a:pt x="689343" y="76231"/>
                      <a:pt x="702859" y="81196"/>
                      <a:pt x="716507" y="85745"/>
                    </a:cubicBezTo>
                    <a:lnTo>
                      <a:pt x="757450" y="99392"/>
                    </a:lnTo>
                    <a:cubicBezTo>
                      <a:pt x="764274" y="101667"/>
                      <a:pt x="770944" y="104471"/>
                      <a:pt x="777922" y="106216"/>
                    </a:cubicBezTo>
                    <a:cubicBezTo>
                      <a:pt x="787021" y="108491"/>
                      <a:pt x="796235" y="110345"/>
                      <a:pt x="805218" y="113040"/>
                    </a:cubicBezTo>
                    <a:cubicBezTo>
                      <a:pt x="805235" y="113045"/>
                      <a:pt x="856388" y="130097"/>
                      <a:pt x="866632" y="133512"/>
                    </a:cubicBezTo>
                    <a:lnTo>
                      <a:pt x="907576" y="147159"/>
                    </a:lnTo>
                    <a:cubicBezTo>
                      <a:pt x="914400" y="149433"/>
                      <a:pt x="921614" y="150766"/>
                      <a:pt x="928047" y="153983"/>
                    </a:cubicBezTo>
                    <a:lnTo>
                      <a:pt x="941695" y="160807"/>
                    </a:ln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8" name="Freeform 17"/>
              <p:cNvSpPr/>
              <p:nvPr/>
            </p:nvSpPr>
            <p:spPr>
              <a:xfrm>
                <a:off x="4885899" y="3452884"/>
                <a:ext cx="921223" cy="211540"/>
              </a:xfrm>
              <a:custGeom>
                <a:avLst/>
                <a:gdLst>
                  <a:gd name="connsiteX0" fmla="*/ 0 w 921223"/>
                  <a:gd name="connsiteY0" fmla="*/ 211540 h 211540"/>
                  <a:gd name="connsiteX1" fmla="*/ 34119 w 921223"/>
                  <a:gd name="connsiteY1" fmla="*/ 197892 h 211540"/>
                  <a:gd name="connsiteX2" fmla="*/ 54591 w 921223"/>
                  <a:gd name="connsiteY2" fmla="*/ 184244 h 211540"/>
                  <a:gd name="connsiteX3" fmla="*/ 95534 w 921223"/>
                  <a:gd name="connsiteY3" fmla="*/ 170597 h 211540"/>
                  <a:gd name="connsiteX4" fmla="*/ 116005 w 921223"/>
                  <a:gd name="connsiteY4" fmla="*/ 163773 h 211540"/>
                  <a:gd name="connsiteX5" fmla="*/ 136477 w 921223"/>
                  <a:gd name="connsiteY5" fmla="*/ 156949 h 211540"/>
                  <a:gd name="connsiteX6" fmla="*/ 156949 w 921223"/>
                  <a:gd name="connsiteY6" fmla="*/ 143301 h 211540"/>
                  <a:gd name="connsiteX7" fmla="*/ 184244 w 921223"/>
                  <a:gd name="connsiteY7" fmla="*/ 136477 h 211540"/>
                  <a:gd name="connsiteX8" fmla="*/ 225188 w 921223"/>
                  <a:gd name="connsiteY8" fmla="*/ 122829 h 211540"/>
                  <a:gd name="connsiteX9" fmla="*/ 286602 w 921223"/>
                  <a:gd name="connsiteY9" fmla="*/ 102358 h 211540"/>
                  <a:gd name="connsiteX10" fmla="*/ 307074 w 921223"/>
                  <a:gd name="connsiteY10" fmla="*/ 95534 h 211540"/>
                  <a:gd name="connsiteX11" fmla="*/ 341194 w 921223"/>
                  <a:gd name="connsiteY11" fmla="*/ 88710 h 211540"/>
                  <a:gd name="connsiteX12" fmla="*/ 382137 w 921223"/>
                  <a:gd name="connsiteY12" fmla="*/ 75062 h 211540"/>
                  <a:gd name="connsiteX13" fmla="*/ 409432 w 921223"/>
                  <a:gd name="connsiteY13" fmla="*/ 68238 h 211540"/>
                  <a:gd name="connsiteX14" fmla="*/ 429904 w 921223"/>
                  <a:gd name="connsiteY14" fmla="*/ 61415 h 211540"/>
                  <a:gd name="connsiteX15" fmla="*/ 464023 w 921223"/>
                  <a:gd name="connsiteY15" fmla="*/ 54591 h 211540"/>
                  <a:gd name="connsiteX16" fmla="*/ 484495 w 921223"/>
                  <a:gd name="connsiteY16" fmla="*/ 47767 h 211540"/>
                  <a:gd name="connsiteX17" fmla="*/ 532262 w 921223"/>
                  <a:gd name="connsiteY17" fmla="*/ 20471 h 211540"/>
                  <a:gd name="connsiteX18" fmla="*/ 620973 w 921223"/>
                  <a:gd name="connsiteY18" fmla="*/ 0 h 211540"/>
                  <a:gd name="connsiteX19" fmla="*/ 668740 w 921223"/>
                  <a:gd name="connsiteY19" fmla="*/ 20471 h 211540"/>
                  <a:gd name="connsiteX20" fmla="*/ 675564 w 921223"/>
                  <a:gd name="connsiteY20" fmla="*/ 40943 h 211540"/>
                  <a:gd name="connsiteX21" fmla="*/ 696035 w 921223"/>
                  <a:gd name="connsiteY21" fmla="*/ 54591 h 211540"/>
                  <a:gd name="connsiteX22" fmla="*/ 716507 w 921223"/>
                  <a:gd name="connsiteY22" fmla="*/ 75062 h 211540"/>
                  <a:gd name="connsiteX23" fmla="*/ 757450 w 921223"/>
                  <a:gd name="connsiteY23" fmla="*/ 88710 h 211540"/>
                  <a:gd name="connsiteX24" fmla="*/ 791570 w 921223"/>
                  <a:gd name="connsiteY24" fmla="*/ 116006 h 211540"/>
                  <a:gd name="connsiteX25" fmla="*/ 852985 w 921223"/>
                  <a:gd name="connsiteY25" fmla="*/ 156949 h 211540"/>
                  <a:gd name="connsiteX26" fmla="*/ 873456 w 921223"/>
                  <a:gd name="connsiteY26" fmla="*/ 170597 h 211540"/>
                  <a:gd name="connsiteX27" fmla="*/ 893928 w 921223"/>
                  <a:gd name="connsiteY27" fmla="*/ 177420 h 211540"/>
                  <a:gd name="connsiteX28" fmla="*/ 921223 w 921223"/>
                  <a:gd name="connsiteY28" fmla="*/ 191068 h 21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21223" h="211540">
                    <a:moveTo>
                      <a:pt x="0" y="211540"/>
                    </a:moveTo>
                    <a:cubicBezTo>
                      <a:pt x="11373" y="206991"/>
                      <a:pt x="23163" y="203370"/>
                      <a:pt x="34119" y="197892"/>
                    </a:cubicBezTo>
                    <a:cubicBezTo>
                      <a:pt x="41455" y="194224"/>
                      <a:pt x="47096" y="187575"/>
                      <a:pt x="54591" y="184244"/>
                    </a:cubicBezTo>
                    <a:cubicBezTo>
                      <a:pt x="67737" y="178401"/>
                      <a:pt x="81886" y="175146"/>
                      <a:pt x="95534" y="170597"/>
                    </a:cubicBezTo>
                    <a:lnTo>
                      <a:pt x="116005" y="163773"/>
                    </a:lnTo>
                    <a:cubicBezTo>
                      <a:pt x="122829" y="161498"/>
                      <a:pt x="130492" y="160939"/>
                      <a:pt x="136477" y="156949"/>
                    </a:cubicBezTo>
                    <a:cubicBezTo>
                      <a:pt x="143301" y="152400"/>
                      <a:pt x="149411" y="146532"/>
                      <a:pt x="156949" y="143301"/>
                    </a:cubicBezTo>
                    <a:cubicBezTo>
                      <a:pt x="165569" y="139607"/>
                      <a:pt x="175261" y="139172"/>
                      <a:pt x="184244" y="136477"/>
                    </a:cubicBezTo>
                    <a:cubicBezTo>
                      <a:pt x="198024" y="132343"/>
                      <a:pt x="211540" y="127378"/>
                      <a:pt x="225188" y="122829"/>
                    </a:cubicBezTo>
                    <a:lnTo>
                      <a:pt x="286602" y="102358"/>
                    </a:lnTo>
                    <a:cubicBezTo>
                      <a:pt x="293426" y="100083"/>
                      <a:pt x="300021" y="96945"/>
                      <a:pt x="307074" y="95534"/>
                    </a:cubicBezTo>
                    <a:cubicBezTo>
                      <a:pt x="318447" y="93259"/>
                      <a:pt x="330004" y="91762"/>
                      <a:pt x="341194" y="88710"/>
                    </a:cubicBezTo>
                    <a:cubicBezTo>
                      <a:pt x="355073" y="84925"/>
                      <a:pt x="368181" y="78551"/>
                      <a:pt x="382137" y="75062"/>
                    </a:cubicBezTo>
                    <a:cubicBezTo>
                      <a:pt x="391235" y="72787"/>
                      <a:pt x="400414" y="70814"/>
                      <a:pt x="409432" y="68238"/>
                    </a:cubicBezTo>
                    <a:cubicBezTo>
                      <a:pt x="416348" y="66262"/>
                      <a:pt x="422926" y="63159"/>
                      <a:pt x="429904" y="61415"/>
                    </a:cubicBezTo>
                    <a:cubicBezTo>
                      <a:pt x="441156" y="58602"/>
                      <a:pt x="452771" y="57404"/>
                      <a:pt x="464023" y="54591"/>
                    </a:cubicBezTo>
                    <a:cubicBezTo>
                      <a:pt x="471001" y="52846"/>
                      <a:pt x="478061" y="50984"/>
                      <a:pt x="484495" y="47767"/>
                    </a:cubicBezTo>
                    <a:cubicBezTo>
                      <a:pt x="533737" y="23146"/>
                      <a:pt x="472446" y="44398"/>
                      <a:pt x="532262" y="20471"/>
                    </a:cubicBezTo>
                    <a:cubicBezTo>
                      <a:pt x="573894" y="3818"/>
                      <a:pt x="575253" y="6530"/>
                      <a:pt x="620973" y="0"/>
                    </a:cubicBezTo>
                    <a:cubicBezTo>
                      <a:pt x="637364" y="4097"/>
                      <a:pt x="656958" y="5744"/>
                      <a:pt x="668740" y="20471"/>
                    </a:cubicBezTo>
                    <a:cubicBezTo>
                      <a:pt x="673234" y="26088"/>
                      <a:pt x="671071" y="35326"/>
                      <a:pt x="675564" y="40943"/>
                    </a:cubicBezTo>
                    <a:cubicBezTo>
                      <a:pt x="680687" y="47347"/>
                      <a:pt x="689735" y="49341"/>
                      <a:pt x="696035" y="54591"/>
                    </a:cubicBezTo>
                    <a:cubicBezTo>
                      <a:pt x="703449" y="60769"/>
                      <a:pt x="708071" y="70375"/>
                      <a:pt x="716507" y="75062"/>
                    </a:cubicBezTo>
                    <a:cubicBezTo>
                      <a:pt x="729083" y="82048"/>
                      <a:pt x="757450" y="88710"/>
                      <a:pt x="757450" y="88710"/>
                    </a:cubicBezTo>
                    <a:cubicBezTo>
                      <a:pt x="782667" y="126536"/>
                      <a:pt x="756670" y="96617"/>
                      <a:pt x="791570" y="116006"/>
                    </a:cubicBezTo>
                    <a:cubicBezTo>
                      <a:pt x="791571" y="116006"/>
                      <a:pt x="842749" y="150125"/>
                      <a:pt x="852985" y="156949"/>
                    </a:cubicBezTo>
                    <a:cubicBezTo>
                      <a:pt x="859809" y="161498"/>
                      <a:pt x="865676" y="168004"/>
                      <a:pt x="873456" y="170597"/>
                    </a:cubicBezTo>
                    <a:lnTo>
                      <a:pt x="893928" y="177420"/>
                    </a:lnTo>
                    <a:cubicBezTo>
                      <a:pt x="916292" y="192330"/>
                      <a:pt x="906199" y="191068"/>
                      <a:pt x="921223" y="191068"/>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9" name="Freeform 18"/>
              <p:cNvSpPr/>
              <p:nvPr/>
            </p:nvSpPr>
            <p:spPr>
              <a:xfrm>
                <a:off x="3350525" y="3664424"/>
                <a:ext cx="1385248" cy="245686"/>
              </a:xfrm>
              <a:custGeom>
                <a:avLst/>
                <a:gdLst>
                  <a:gd name="connsiteX0" fmla="*/ 0 w 1385248"/>
                  <a:gd name="connsiteY0" fmla="*/ 54591 h 245686"/>
                  <a:gd name="connsiteX1" fmla="*/ 382138 w 1385248"/>
                  <a:gd name="connsiteY1" fmla="*/ 6824 h 245686"/>
                  <a:gd name="connsiteX2" fmla="*/ 450376 w 1385248"/>
                  <a:gd name="connsiteY2" fmla="*/ 0 h 245686"/>
                  <a:gd name="connsiteX3" fmla="*/ 655093 w 1385248"/>
                  <a:gd name="connsiteY3" fmla="*/ 6824 h 245686"/>
                  <a:gd name="connsiteX4" fmla="*/ 709684 w 1385248"/>
                  <a:gd name="connsiteY4" fmla="*/ 13648 h 245686"/>
                  <a:gd name="connsiteX5" fmla="*/ 743803 w 1385248"/>
                  <a:gd name="connsiteY5" fmla="*/ 20472 h 245686"/>
                  <a:gd name="connsiteX6" fmla="*/ 812042 w 1385248"/>
                  <a:gd name="connsiteY6" fmla="*/ 27295 h 245686"/>
                  <a:gd name="connsiteX7" fmla="*/ 880281 w 1385248"/>
                  <a:gd name="connsiteY7" fmla="*/ 47767 h 245686"/>
                  <a:gd name="connsiteX8" fmla="*/ 921224 w 1385248"/>
                  <a:gd name="connsiteY8" fmla="*/ 61415 h 245686"/>
                  <a:gd name="connsiteX9" fmla="*/ 941696 w 1385248"/>
                  <a:gd name="connsiteY9" fmla="*/ 75063 h 245686"/>
                  <a:gd name="connsiteX10" fmla="*/ 968991 w 1385248"/>
                  <a:gd name="connsiteY10" fmla="*/ 81886 h 245686"/>
                  <a:gd name="connsiteX11" fmla="*/ 1009935 w 1385248"/>
                  <a:gd name="connsiteY11" fmla="*/ 95534 h 245686"/>
                  <a:gd name="connsiteX12" fmla="*/ 1030406 w 1385248"/>
                  <a:gd name="connsiteY12" fmla="*/ 102358 h 245686"/>
                  <a:gd name="connsiteX13" fmla="*/ 1050878 w 1385248"/>
                  <a:gd name="connsiteY13" fmla="*/ 116006 h 245686"/>
                  <a:gd name="connsiteX14" fmla="*/ 1098645 w 1385248"/>
                  <a:gd name="connsiteY14" fmla="*/ 129654 h 245686"/>
                  <a:gd name="connsiteX15" fmla="*/ 1146412 w 1385248"/>
                  <a:gd name="connsiteY15" fmla="*/ 150125 h 245686"/>
                  <a:gd name="connsiteX16" fmla="*/ 1166884 w 1385248"/>
                  <a:gd name="connsiteY16" fmla="*/ 163773 h 245686"/>
                  <a:gd name="connsiteX17" fmla="*/ 1207827 w 1385248"/>
                  <a:gd name="connsiteY17" fmla="*/ 177421 h 245686"/>
                  <a:gd name="connsiteX18" fmla="*/ 1228299 w 1385248"/>
                  <a:gd name="connsiteY18" fmla="*/ 191069 h 245686"/>
                  <a:gd name="connsiteX19" fmla="*/ 1269242 w 1385248"/>
                  <a:gd name="connsiteY19" fmla="*/ 204716 h 245686"/>
                  <a:gd name="connsiteX20" fmla="*/ 1289714 w 1385248"/>
                  <a:gd name="connsiteY20" fmla="*/ 211540 h 245686"/>
                  <a:gd name="connsiteX21" fmla="*/ 1317009 w 1385248"/>
                  <a:gd name="connsiteY21" fmla="*/ 218364 h 245686"/>
                  <a:gd name="connsiteX22" fmla="*/ 1357953 w 1385248"/>
                  <a:gd name="connsiteY22" fmla="*/ 232012 h 245686"/>
                  <a:gd name="connsiteX23" fmla="*/ 1385248 w 1385248"/>
                  <a:gd name="connsiteY23" fmla="*/ 245660 h 245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85248" h="245686">
                    <a:moveTo>
                      <a:pt x="0" y="54591"/>
                    </a:moveTo>
                    <a:lnTo>
                      <a:pt x="382138" y="6824"/>
                    </a:lnTo>
                    <a:cubicBezTo>
                      <a:pt x="404831" y="4073"/>
                      <a:pt x="427517" y="0"/>
                      <a:pt x="450376" y="0"/>
                    </a:cubicBezTo>
                    <a:cubicBezTo>
                      <a:pt x="518653" y="0"/>
                      <a:pt x="586854" y="4549"/>
                      <a:pt x="655093" y="6824"/>
                    </a:cubicBezTo>
                    <a:cubicBezTo>
                      <a:pt x="673290" y="9099"/>
                      <a:pt x="691559" y="10859"/>
                      <a:pt x="709684" y="13648"/>
                    </a:cubicBezTo>
                    <a:cubicBezTo>
                      <a:pt x="721147" y="15412"/>
                      <a:pt x="732306" y="18939"/>
                      <a:pt x="743803" y="20472"/>
                    </a:cubicBezTo>
                    <a:cubicBezTo>
                      <a:pt x="766462" y="23493"/>
                      <a:pt x="789296" y="25021"/>
                      <a:pt x="812042" y="27295"/>
                    </a:cubicBezTo>
                    <a:cubicBezTo>
                      <a:pt x="853295" y="37608"/>
                      <a:pt x="830439" y="31153"/>
                      <a:pt x="880281" y="47767"/>
                    </a:cubicBezTo>
                    <a:cubicBezTo>
                      <a:pt x="880282" y="47767"/>
                      <a:pt x="921223" y="61414"/>
                      <a:pt x="921224" y="61415"/>
                    </a:cubicBezTo>
                    <a:cubicBezTo>
                      <a:pt x="928048" y="65964"/>
                      <a:pt x="934158" y="71832"/>
                      <a:pt x="941696" y="75063"/>
                    </a:cubicBezTo>
                    <a:cubicBezTo>
                      <a:pt x="950316" y="78757"/>
                      <a:pt x="960008" y="79191"/>
                      <a:pt x="968991" y="81886"/>
                    </a:cubicBezTo>
                    <a:cubicBezTo>
                      <a:pt x="982771" y="86020"/>
                      <a:pt x="996287" y="90985"/>
                      <a:pt x="1009935" y="95534"/>
                    </a:cubicBezTo>
                    <a:cubicBezTo>
                      <a:pt x="1016759" y="97809"/>
                      <a:pt x="1024421" y="98368"/>
                      <a:pt x="1030406" y="102358"/>
                    </a:cubicBezTo>
                    <a:cubicBezTo>
                      <a:pt x="1037230" y="106907"/>
                      <a:pt x="1043340" y="112775"/>
                      <a:pt x="1050878" y="116006"/>
                    </a:cubicBezTo>
                    <a:cubicBezTo>
                      <a:pt x="1081501" y="129130"/>
                      <a:pt x="1072077" y="116370"/>
                      <a:pt x="1098645" y="129654"/>
                    </a:cubicBezTo>
                    <a:cubicBezTo>
                      <a:pt x="1145768" y="153215"/>
                      <a:pt x="1089608" y="135923"/>
                      <a:pt x="1146412" y="150125"/>
                    </a:cubicBezTo>
                    <a:cubicBezTo>
                      <a:pt x="1153236" y="154674"/>
                      <a:pt x="1159389" y="160442"/>
                      <a:pt x="1166884" y="163773"/>
                    </a:cubicBezTo>
                    <a:cubicBezTo>
                      <a:pt x="1180030" y="169616"/>
                      <a:pt x="1195857" y="169441"/>
                      <a:pt x="1207827" y="177421"/>
                    </a:cubicBezTo>
                    <a:cubicBezTo>
                      <a:pt x="1214651" y="181970"/>
                      <a:pt x="1220804" y="187738"/>
                      <a:pt x="1228299" y="191069"/>
                    </a:cubicBezTo>
                    <a:cubicBezTo>
                      <a:pt x="1241445" y="196912"/>
                      <a:pt x="1255594" y="200167"/>
                      <a:pt x="1269242" y="204716"/>
                    </a:cubicBezTo>
                    <a:cubicBezTo>
                      <a:pt x="1276066" y="206991"/>
                      <a:pt x="1282736" y="209795"/>
                      <a:pt x="1289714" y="211540"/>
                    </a:cubicBezTo>
                    <a:cubicBezTo>
                      <a:pt x="1298812" y="213815"/>
                      <a:pt x="1308026" y="215669"/>
                      <a:pt x="1317009" y="218364"/>
                    </a:cubicBezTo>
                    <a:cubicBezTo>
                      <a:pt x="1330789" y="222498"/>
                      <a:pt x="1357953" y="232012"/>
                      <a:pt x="1357953" y="232012"/>
                    </a:cubicBezTo>
                    <a:cubicBezTo>
                      <a:pt x="1380317" y="246922"/>
                      <a:pt x="1370223" y="245660"/>
                      <a:pt x="1385248" y="245660"/>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0" name="Freeform 19"/>
              <p:cNvSpPr/>
              <p:nvPr/>
            </p:nvSpPr>
            <p:spPr>
              <a:xfrm>
                <a:off x="3971499" y="2831910"/>
                <a:ext cx="1351128" cy="286603"/>
              </a:xfrm>
              <a:custGeom>
                <a:avLst/>
                <a:gdLst>
                  <a:gd name="connsiteX0" fmla="*/ 0 w 1351128"/>
                  <a:gd name="connsiteY0" fmla="*/ 286603 h 286603"/>
                  <a:gd name="connsiteX1" fmla="*/ 259307 w 1351128"/>
                  <a:gd name="connsiteY1" fmla="*/ 163774 h 286603"/>
                  <a:gd name="connsiteX2" fmla="*/ 320722 w 1351128"/>
                  <a:gd name="connsiteY2" fmla="*/ 136478 h 286603"/>
                  <a:gd name="connsiteX3" fmla="*/ 395785 w 1351128"/>
                  <a:gd name="connsiteY3" fmla="*/ 122830 h 286603"/>
                  <a:gd name="connsiteX4" fmla="*/ 416256 w 1351128"/>
                  <a:gd name="connsiteY4" fmla="*/ 116006 h 286603"/>
                  <a:gd name="connsiteX5" fmla="*/ 436728 w 1351128"/>
                  <a:gd name="connsiteY5" fmla="*/ 102359 h 286603"/>
                  <a:gd name="connsiteX6" fmla="*/ 477671 w 1351128"/>
                  <a:gd name="connsiteY6" fmla="*/ 88711 h 286603"/>
                  <a:gd name="connsiteX7" fmla="*/ 498143 w 1351128"/>
                  <a:gd name="connsiteY7" fmla="*/ 81887 h 286603"/>
                  <a:gd name="connsiteX8" fmla="*/ 552734 w 1351128"/>
                  <a:gd name="connsiteY8" fmla="*/ 61415 h 286603"/>
                  <a:gd name="connsiteX9" fmla="*/ 593677 w 1351128"/>
                  <a:gd name="connsiteY9" fmla="*/ 47768 h 286603"/>
                  <a:gd name="connsiteX10" fmla="*/ 620973 w 1351128"/>
                  <a:gd name="connsiteY10" fmla="*/ 40944 h 286603"/>
                  <a:gd name="connsiteX11" fmla="*/ 661916 w 1351128"/>
                  <a:gd name="connsiteY11" fmla="*/ 20472 h 286603"/>
                  <a:gd name="connsiteX12" fmla="*/ 682388 w 1351128"/>
                  <a:gd name="connsiteY12" fmla="*/ 13648 h 286603"/>
                  <a:gd name="connsiteX13" fmla="*/ 777922 w 1351128"/>
                  <a:gd name="connsiteY13" fmla="*/ 0 h 286603"/>
                  <a:gd name="connsiteX14" fmla="*/ 818865 w 1351128"/>
                  <a:gd name="connsiteY14" fmla="*/ 6824 h 286603"/>
                  <a:gd name="connsiteX15" fmla="*/ 859808 w 1351128"/>
                  <a:gd name="connsiteY15" fmla="*/ 20472 h 286603"/>
                  <a:gd name="connsiteX16" fmla="*/ 880280 w 1351128"/>
                  <a:gd name="connsiteY16" fmla="*/ 27296 h 286603"/>
                  <a:gd name="connsiteX17" fmla="*/ 914400 w 1351128"/>
                  <a:gd name="connsiteY17" fmla="*/ 34120 h 286603"/>
                  <a:gd name="connsiteX18" fmla="*/ 955343 w 1351128"/>
                  <a:gd name="connsiteY18" fmla="*/ 47768 h 286603"/>
                  <a:gd name="connsiteX19" fmla="*/ 982638 w 1351128"/>
                  <a:gd name="connsiteY19" fmla="*/ 54591 h 286603"/>
                  <a:gd name="connsiteX20" fmla="*/ 1023582 w 1351128"/>
                  <a:gd name="connsiteY20" fmla="*/ 68239 h 286603"/>
                  <a:gd name="connsiteX21" fmla="*/ 1044053 w 1351128"/>
                  <a:gd name="connsiteY21" fmla="*/ 81887 h 286603"/>
                  <a:gd name="connsiteX22" fmla="*/ 1084997 w 1351128"/>
                  <a:gd name="connsiteY22" fmla="*/ 95535 h 286603"/>
                  <a:gd name="connsiteX23" fmla="*/ 1105468 w 1351128"/>
                  <a:gd name="connsiteY23" fmla="*/ 102359 h 286603"/>
                  <a:gd name="connsiteX24" fmla="*/ 1146411 w 1351128"/>
                  <a:gd name="connsiteY24" fmla="*/ 116006 h 286603"/>
                  <a:gd name="connsiteX25" fmla="*/ 1173707 w 1351128"/>
                  <a:gd name="connsiteY25" fmla="*/ 122830 h 286603"/>
                  <a:gd name="connsiteX26" fmla="*/ 1214650 w 1351128"/>
                  <a:gd name="connsiteY26" fmla="*/ 136478 h 286603"/>
                  <a:gd name="connsiteX27" fmla="*/ 1255594 w 1351128"/>
                  <a:gd name="connsiteY27" fmla="*/ 150126 h 286603"/>
                  <a:gd name="connsiteX28" fmla="*/ 1276065 w 1351128"/>
                  <a:gd name="connsiteY28" fmla="*/ 156950 h 286603"/>
                  <a:gd name="connsiteX29" fmla="*/ 1317008 w 1351128"/>
                  <a:gd name="connsiteY29" fmla="*/ 184245 h 286603"/>
                  <a:gd name="connsiteX30" fmla="*/ 1337480 w 1351128"/>
                  <a:gd name="connsiteY30" fmla="*/ 197893 h 286603"/>
                  <a:gd name="connsiteX31" fmla="*/ 1351128 w 1351128"/>
                  <a:gd name="connsiteY31" fmla="*/ 204717 h 286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351128" h="286603">
                    <a:moveTo>
                      <a:pt x="0" y="286603"/>
                    </a:moveTo>
                    <a:lnTo>
                      <a:pt x="259307" y="163774"/>
                    </a:lnTo>
                    <a:cubicBezTo>
                      <a:pt x="299042" y="144391"/>
                      <a:pt x="259206" y="148782"/>
                      <a:pt x="320722" y="136478"/>
                    </a:cubicBezTo>
                    <a:cubicBezTo>
                      <a:pt x="368409" y="126940"/>
                      <a:pt x="343401" y="131561"/>
                      <a:pt x="395785" y="122830"/>
                    </a:cubicBezTo>
                    <a:cubicBezTo>
                      <a:pt x="402609" y="120555"/>
                      <a:pt x="409823" y="119223"/>
                      <a:pt x="416256" y="116006"/>
                    </a:cubicBezTo>
                    <a:cubicBezTo>
                      <a:pt x="423591" y="112338"/>
                      <a:pt x="429234" y="105690"/>
                      <a:pt x="436728" y="102359"/>
                    </a:cubicBezTo>
                    <a:cubicBezTo>
                      <a:pt x="449874" y="96516"/>
                      <a:pt x="464023" y="93260"/>
                      <a:pt x="477671" y="88711"/>
                    </a:cubicBezTo>
                    <a:lnTo>
                      <a:pt x="498143" y="81887"/>
                    </a:lnTo>
                    <a:cubicBezTo>
                      <a:pt x="533767" y="58137"/>
                      <a:pt x="502790" y="75036"/>
                      <a:pt x="552734" y="61415"/>
                    </a:cubicBezTo>
                    <a:cubicBezTo>
                      <a:pt x="566613" y="57630"/>
                      <a:pt x="579721" y="51257"/>
                      <a:pt x="593677" y="47768"/>
                    </a:cubicBezTo>
                    <a:cubicBezTo>
                      <a:pt x="602776" y="45493"/>
                      <a:pt x="611955" y="43521"/>
                      <a:pt x="620973" y="40944"/>
                    </a:cubicBezTo>
                    <a:cubicBezTo>
                      <a:pt x="660992" y="29510"/>
                      <a:pt x="622041" y="40409"/>
                      <a:pt x="661916" y="20472"/>
                    </a:cubicBezTo>
                    <a:cubicBezTo>
                      <a:pt x="668350" y="17255"/>
                      <a:pt x="675472" y="15624"/>
                      <a:pt x="682388" y="13648"/>
                    </a:cubicBezTo>
                    <a:cubicBezTo>
                      <a:pt x="722347" y="2231"/>
                      <a:pt x="723539" y="5438"/>
                      <a:pt x="777922" y="0"/>
                    </a:cubicBezTo>
                    <a:cubicBezTo>
                      <a:pt x="791570" y="2275"/>
                      <a:pt x="805442" y="3468"/>
                      <a:pt x="818865" y="6824"/>
                    </a:cubicBezTo>
                    <a:cubicBezTo>
                      <a:pt x="832821" y="10313"/>
                      <a:pt x="846160" y="15923"/>
                      <a:pt x="859808" y="20472"/>
                    </a:cubicBezTo>
                    <a:cubicBezTo>
                      <a:pt x="866632" y="22747"/>
                      <a:pt x="873227" y="25885"/>
                      <a:pt x="880280" y="27296"/>
                    </a:cubicBezTo>
                    <a:cubicBezTo>
                      <a:pt x="891653" y="29571"/>
                      <a:pt x="903210" y="31068"/>
                      <a:pt x="914400" y="34120"/>
                    </a:cubicBezTo>
                    <a:cubicBezTo>
                      <a:pt x="928279" y="37905"/>
                      <a:pt x="941386" y="44279"/>
                      <a:pt x="955343" y="47768"/>
                    </a:cubicBezTo>
                    <a:cubicBezTo>
                      <a:pt x="964441" y="50042"/>
                      <a:pt x="973655" y="51896"/>
                      <a:pt x="982638" y="54591"/>
                    </a:cubicBezTo>
                    <a:cubicBezTo>
                      <a:pt x="996418" y="58725"/>
                      <a:pt x="1023582" y="68239"/>
                      <a:pt x="1023582" y="68239"/>
                    </a:cubicBezTo>
                    <a:cubicBezTo>
                      <a:pt x="1030406" y="72788"/>
                      <a:pt x="1036559" y="78556"/>
                      <a:pt x="1044053" y="81887"/>
                    </a:cubicBezTo>
                    <a:cubicBezTo>
                      <a:pt x="1057199" y="87730"/>
                      <a:pt x="1071349" y="90986"/>
                      <a:pt x="1084997" y="95535"/>
                    </a:cubicBezTo>
                    <a:lnTo>
                      <a:pt x="1105468" y="102359"/>
                    </a:lnTo>
                    <a:cubicBezTo>
                      <a:pt x="1105478" y="102362"/>
                      <a:pt x="1146400" y="116003"/>
                      <a:pt x="1146411" y="116006"/>
                    </a:cubicBezTo>
                    <a:cubicBezTo>
                      <a:pt x="1155510" y="118281"/>
                      <a:pt x="1164724" y="120135"/>
                      <a:pt x="1173707" y="122830"/>
                    </a:cubicBezTo>
                    <a:cubicBezTo>
                      <a:pt x="1187486" y="126964"/>
                      <a:pt x="1201002" y="131929"/>
                      <a:pt x="1214650" y="136478"/>
                    </a:cubicBezTo>
                    <a:lnTo>
                      <a:pt x="1255594" y="150126"/>
                    </a:lnTo>
                    <a:cubicBezTo>
                      <a:pt x="1262418" y="152401"/>
                      <a:pt x="1270080" y="152960"/>
                      <a:pt x="1276065" y="156950"/>
                    </a:cubicBezTo>
                    <a:lnTo>
                      <a:pt x="1317008" y="184245"/>
                    </a:lnTo>
                    <a:cubicBezTo>
                      <a:pt x="1323832" y="188794"/>
                      <a:pt x="1330144" y="194225"/>
                      <a:pt x="1337480" y="197893"/>
                    </a:cubicBezTo>
                    <a:lnTo>
                      <a:pt x="1351128" y="204717"/>
                    </a:ln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sp>
        <p:nvSpPr>
          <p:cNvPr id="24" name="Rectangle 23"/>
          <p:cNvSpPr/>
          <p:nvPr/>
        </p:nvSpPr>
        <p:spPr>
          <a:xfrm>
            <a:off x="726088" y="897598"/>
            <a:ext cx="7841955" cy="523220"/>
          </a:xfrm>
          <a:prstGeom prst="rect">
            <a:avLst/>
          </a:prstGeom>
        </p:spPr>
        <p:txBody>
          <a:bodyPr wrap="none">
            <a:spAutoFit/>
          </a:bodyPr>
          <a:lstStyle/>
          <a:p>
            <a:pPr algn="ctr" eaLnBrk="1" fontAlgn="auto" hangingPunct="1">
              <a:spcBef>
                <a:spcPts val="0"/>
              </a:spcBef>
              <a:spcAft>
                <a:spcPts val="600"/>
              </a:spcAft>
              <a:defRPr/>
            </a:pPr>
            <a:r>
              <a:rPr lang="en-US" sz="2800" dirty="0">
                <a:solidFill>
                  <a:srgbClr val="002060"/>
                </a:solidFill>
                <a:effectLst>
                  <a:outerShdw blurRad="50800" dist="63500" dir="5400000" algn="ctr" rotWithShape="0">
                    <a:schemeClr val="bg1">
                      <a:alpha val="43000"/>
                    </a:schemeClr>
                  </a:outerShdw>
                </a:effectLst>
                <a:latin typeface="Arial Black" pitchFamily="34" charset="0"/>
              </a:rPr>
              <a:t>Volcanic and tectonic landscapes Pt. 1</a:t>
            </a:r>
          </a:p>
        </p:txBody>
      </p:sp>
      <p:sp>
        <p:nvSpPr>
          <p:cNvPr id="8" name="TextBox 7">
            <a:extLst>
              <a:ext uri="{FF2B5EF4-FFF2-40B4-BE49-F238E27FC236}">
                <a16:creationId xmlns:a16="http://schemas.microsoft.com/office/drawing/2014/main" id="{7B4DA4EC-75A0-AB6A-0A89-B60B9108D81B}"/>
              </a:ext>
            </a:extLst>
          </p:cNvPr>
          <p:cNvSpPr txBox="1"/>
          <p:nvPr/>
        </p:nvSpPr>
        <p:spPr>
          <a:xfrm>
            <a:off x="131608" y="5963845"/>
            <a:ext cx="5621478" cy="646331"/>
          </a:xfrm>
          <a:prstGeom prst="rect">
            <a:avLst/>
          </a:prstGeom>
          <a:noFill/>
        </p:spPr>
        <p:txBody>
          <a:bodyPr wrap="square" rtlCol="0">
            <a:spAutoFit/>
          </a:bodyPr>
          <a:lstStyle/>
          <a:p>
            <a:r>
              <a:rPr lang="en-AU" altLang="en-US" sz="1800" dirty="0">
                <a:solidFill>
                  <a:schemeClr val="bg1"/>
                </a:solidFill>
                <a:cs typeface="Arial" panose="020B0604020202020204" pitchFamily="34" charset="0"/>
              </a:rPr>
              <a:t>Dr Alissa Flatley</a:t>
            </a:r>
          </a:p>
          <a:p>
            <a:endParaRPr lang="en-AU" dirty="0">
              <a:solidFill>
                <a:schemeClr val="bg1"/>
              </a:solidFill>
            </a:endParaRPr>
          </a:p>
        </p:txBody>
      </p:sp>
      <p:sp>
        <p:nvSpPr>
          <p:cNvPr id="11" name="TextBox 10">
            <a:extLst>
              <a:ext uri="{FF2B5EF4-FFF2-40B4-BE49-F238E27FC236}">
                <a16:creationId xmlns:a16="http://schemas.microsoft.com/office/drawing/2014/main" id="{0357FF44-E3D0-6453-1C99-D88C58FAC0AD}"/>
              </a:ext>
            </a:extLst>
          </p:cNvPr>
          <p:cNvSpPr txBox="1"/>
          <p:nvPr/>
        </p:nvSpPr>
        <p:spPr>
          <a:xfrm>
            <a:off x="131608" y="6306137"/>
            <a:ext cx="6647234" cy="646331"/>
          </a:xfrm>
          <a:prstGeom prst="rect">
            <a:avLst/>
          </a:prstGeom>
          <a:noFill/>
        </p:spPr>
        <p:txBody>
          <a:bodyPr wrap="square" rtlCol="0">
            <a:spAutoFit/>
          </a:bodyPr>
          <a:lstStyle/>
          <a:p>
            <a:r>
              <a:rPr lang="en-AU" altLang="en-US" sz="1800" dirty="0">
                <a:solidFill>
                  <a:schemeClr val="bg1"/>
                </a:solidFill>
                <a:cs typeface="Arial" panose="020B0604020202020204" pitchFamily="34" charset="0"/>
              </a:rPr>
              <a:t>ACNA4007 – Physical Landscape and the Geosphere</a:t>
            </a:r>
          </a:p>
          <a:p>
            <a:endParaRPr lang="en-AU" dirty="0">
              <a:solidFill>
                <a:schemeClr val="bg1"/>
              </a:solidFill>
            </a:endParaRPr>
          </a:p>
        </p:txBody>
      </p:sp>
      <p:pic>
        <p:nvPicPr>
          <p:cNvPr id="25" name="Picture 24" descr="A black background with white text&#10;&#10;Description automatically generated">
            <a:extLst>
              <a:ext uri="{FF2B5EF4-FFF2-40B4-BE49-F238E27FC236}">
                <a16:creationId xmlns:a16="http://schemas.microsoft.com/office/drawing/2014/main" id="{A7531362-9218-BE16-23ED-A2CA3F8864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192" y="5451239"/>
            <a:ext cx="2505808" cy="1158937"/>
          </a:xfrm>
          <a:prstGeom prst="rect">
            <a:avLst/>
          </a:prstGeom>
        </p:spPr>
      </p:pic>
    </p:spTree>
    <p:extLst>
      <p:ext uri="{BB962C8B-B14F-4D97-AF65-F5344CB8AC3E}">
        <p14:creationId xmlns:p14="http://schemas.microsoft.com/office/powerpoint/2010/main" val="4257851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61812" y="1639910"/>
            <a:ext cx="7281362" cy="3733860"/>
          </a:xfrm>
          <a:prstGeom prst="rect">
            <a:avLst/>
          </a:prstGeom>
        </p:spPr>
      </p:pic>
      <p:sp>
        <p:nvSpPr>
          <p:cNvPr id="25" name="Rectangle 24"/>
          <p:cNvSpPr/>
          <p:nvPr/>
        </p:nvSpPr>
        <p:spPr>
          <a:xfrm>
            <a:off x="4587611" y="6627168"/>
            <a:ext cx="4572000" cy="230832"/>
          </a:xfrm>
          <a:prstGeom prst="rect">
            <a:avLst/>
          </a:prstGeom>
        </p:spPr>
        <p:txBody>
          <a:bodyPr>
            <a:spAutoFit/>
          </a:bodyPr>
          <a:lstStyle/>
          <a:p>
            <a:pPr algn="r"/>
            <a:r>
              <a:rPr lang="de-DE" sz="900" dirty="0"/>
              <a:t>https://34kiwis.files.wordpress.com/2014/02/the-rock-cycle.jpg</a:t>
            </a:r>
          </a:p>
        </p:txBody>
      </p:sp>
      <p:grpSp>
        <p:nvGrpSpPr>
          <p:cNvPr id="26" name="Group 25"/>
          <p:cNvGrpSpPr/>
          <p:nvPr/>
        </p:nvGrpSpPr>
        <p:grpSpPr>
          <a:xfrm>
            <a:off x="3832801" y="775358"/>
            <a:ext cx="3710372" cy="1190430"/>
            <a:chOff x="4884359" y="881084"/>
            <a:chExt cx="3710372" cy="1190430"/>
          </a:xfrm>
        </p:grpSpPr>
        <p:sp>
          <p:nvSpPr>
            <p:cNvPr id="27" name="Down Arrow 26"/>
            <p:cNvSpPr/>
            <p:nvPr/>
          </p:nvSpPr>
          <p:spPr>
            <a:xfrm>
              <a:off x="4884359" y="1135410"/>
              <a:ext cx="864096" cy="936104"/>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8" name="TextBox 27"/>
            <p:cNvSpPr txBox="1"/>
            <p:nvPr/>
          </p:nvSpPr>
          <p:spPr>
            <a:xfrm>
              <a:off x="5717630" y="881084"/>
              <a:ext cx="2877101" cy="830997"/>
            </a:xfrm>
            <a:prstGeom prst="rect">
              <a:avLst/>
            </a:prstGeom>
            <a:noFill/>
          </p:spPr>
          <p:txBody>
            <a:bodyPr wrap="square" rtlCol="0">
              <a:spAutoFit/>
            </a:bodyPr>
            <a:lstStyle/>
            <a:p>
              <a:pPr algn="ctr"/>
              <a:r>
                <a:rPr lang="en-GB" sz="2800" b="1" dirty="0">
                  <a:solidFill>
                    <a:srgbClr val="002060"/>
                  </a:solidFill>
                  <a:latin typeface="Arial" panose="020B0604020202020204" pitchFamily="34" charset="0"/>
                  <a:cs typeface="Arial" panose="020B0604020202020204" pitchFamily="34" charset="0"/>
                </a:rPr>
                <a:t>Climate</a:t>
              </a:r>
            </a:p>
            <a:p>
              <a:pPr algn="ctr"/>
              <a:r>
                <a:rPr lang="en-GB" sz="2000" dirty="0">
                  <a:solidFill>
                    <a:srgbClr val="002060"/>
                  </a:solidFill>
                  <a:latin typeface="Arial" panose="020B0604020202020204" pitchFamily="34" charset="0"/>
                  <a:cs typeface="Arial" panose="020B0604020202020204" pitchFamily="34" charset="0"/>
                </a:rPr>
                <a:t>(exogenic processes)</a:t>
              </a:r>
            </a:p>
          </p:txBody>
        </p:sp>
      </p:grpSp>
      <p:grpSp>
        <p:nvGrpSpPr>
          <p:cNvPr id="29" name="Group 28"/>
          <p:cNvGrpSpPr/>
          <p:nvPr/>
        </p:nvGrpSpPr>
        <p:grpSpPr>
          <a:xfrm>
            <a:off x="1110639" y="5025355"/>
            <a:ext cx="1468672" cy="1680137"/>
            <a:chOff x="1205069" y="3296733"/>
            <a:chExt cx="1468672" cy="1680137"/>
          </a:xfrm>
        </p:grpSpPr>
        <p:sp>
          <p:nvSpPr>
            <p:cNvPr id="30" name="Down Arrow 29"/>
            <p:cNvSpPr/>
            <p:nvPr/>
          </p:nvSpPr>
          <p:spPr>
            <a:xfrm rot="10800000">
              <a:off x="1507357" y="3296733"/>
              <a:ext cx="864096" cy="936104"/>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1" name="TextBox 30"/>
            <p:cNvSpPr txBox="1"/>
            <p:nvPr/>
          </p:nvSpPr>
          <p:spPr>
            <a:xfrm>
              <a:off x="1205069" y="4268984"/>
              <a:ext cx="1468672" cy="707886"/>
            </a:xfrm>
            <a:prstGeom prst="rect">
              <a:avLst/>
            </a:prstGeom>
            <a:noFill/>
          </p:spPr>
          <p:txBody>
            <a:bodyPr wrap="none" rtlCol="0">
              <a:spAutoFit/>
            </a:bodyPr>
            <a:lstStyle/>
            <a:p>
              <a:pPr algn="ctr"/>
              <a:r>
                <a:rPr lang="en-GB" sz="2000" dirty="0">
                  <a:solidFill>
                    <a:srgbClr val="002060"/>
                  </a:solidFill>
                  <a:latin typeface="Arial" panose="020B0604020202020204" pitchFamily="34" charset="0"/>
                  <a:cs typeface="Arial" panose="020B0604020202020204" pitchFamily="34" charset="0"/>
                </a:rPr>
                <a:t>Endogenic </a:t>
              </a:r>
            </a:p>
            <a:p>
              <a:pPr algn="ctr"/>
              <a:r>
                <a:rPr lang="en-GB" sz="2000" dirty="0">
                  <a:solidFill>
                    <a:srgbClr val="002060"/>
                  </a:solidFill>
                  <a:latin typeface="Arial" panose="020B0604020202020204" pitchFamily="34" charset="0"/>
                  <a:cs typeface="Arial" panose="020B0604020202020204" pitchFamily="34" charset="0"/>
                </a:rPr>
                <a:t>Processes</a:t>
              </a:r>
            </a:p>
          </p:txBody>
        </p:sp>
      </p:grpSp>
      <p:sp>
        <p:nvSpPr>
          <p:cNvPr id="32" name="TextBox 31"/>
          <p:cNvSpPr txBox="1"/>
          <p:nvPr/>
        </p:nvSpPr>
        <p:spPr>
          <a:xfrm>
            <a:off x="2806780" y="2233061"/>
            <a:ext cx="1300356" cy="369332"/>
          </a:xfrm>
          <a:prstGeom prst="rect">
            <a:avLst/>
          </a:prstGeom>
          <a:solidFill>
            <a:schemeClr val="bg1"/>
          </a:solidFill>
        </p:spPr>
        <p:txBody>
          <a:bodyPr wrap="none" rtlCol="0">
            <a:spAutoFit/>
          </a:bodyPr>
          <a:lstStyle/>
          <a:p>
            <a:r>
              <a:rPr lang="en-AU" b="1" dirty="0">
                <a:latin typeface="Arial" pitchFamily="34" charset="0"/>
                <a:cs typeface="Arial" pitchFamily="34" charset="0"/>
              </a:rPr>
              <a:t>2. Erosion</a:t>
            </a:r>
          </a:p>
        </p:txBody>
      </p:sp>
      <p:sp>
        <p:nvSpPr>
          <p:cNvPr id="33" name="TextBox 32"/>
          <p:cNvSpPr txBox="1"/>
          <p:nvPr/>
        </p:nvSpPr>
        <p:spPr>
          <a:xfrm>
            <a:off x="941907" y="1730093"/>
            <a:ext cx="1923610" cy="369332"/>
          </a:xfrm>
          <a:prstGeom prst="rect">
            <a:avLst/>
          </a:prstGeom>
          <a:solidFill>
            <a:schemeClr val="bg1"/>
          </a:solidFill>
        </p:spPr>
        <p:txBody>
          <a:bodyPr wrap="square" rtlCol="0">
            <a:spAutoFit/>
          </a:bodyPr>
          <a:lstStyle/>
          <a:p>
            <a:pPr algn="ctr"/>
            <a:r>
              <a:rPr lang="en-AU" b="1" dirty="0">
                <a:latin typeface="Arial" pitchFamily="34" charset="0"/>
                <a:cs typeface="Arial" pitchFamily="34" charset="0"/>
              </a:rPr>
              <a:t>1. Weathering</a:t>
            </a:r>
          </a:p>
        </p:txBody>
      </p:sp>
      <p:sp>
        <p:nvSpPr>
          <p:cNvPr id="34" name="TextBox 33"/>
          <p:cNvSpPr txBox="1"/>
          <p:nvPr/>
        </p:nvSpPr>
        <p:spPr>
          <a:xfrm>
            <a:off x="4174084" y="2858094"/>
            <a:ext cx="1736437" cy="369332"/>
          </a:xfrm>
          <a:prstGeom prst="rect">
            <a:avLst/>
          </a:prstGeom>
          <a:solidFill>
            <a:schemeClr val="bg1"/>
          </a:solidFill>
        </p:spPr>
        <p:txBody>
          <a:bodyPr wrap="none" rtlCol="0">
            <a:spAutoFit/>
          </a:bodyPr>
          <a:lstStyle/>
          <a:p>
            <a:pPr algn="ctr"/>
            <a:r>
              <a:rPr lang="en-AU" b="1" dirty="0">
                <a:latin typeface="Arial" pitchFamily="34" charset="0"/>
                <a:cs typeface="Arial" pitchFamily="34" charset="0"/>
              </a:rPr>
              <a:t>3. Transport…</a:t>
            </a:r>
          </a:p>
        </p:txBody>
      </p:sp>
      <p:sp>
        <p:nvSpPr>
          <p:cNvPr id="35" name="TextBox 34"/>
          <p:cNvSpPr txBox="1"/>
          <p:nvPr/>
        </p:nvSpPr>
        <p:spPr>
          <a:xfrm>
            <a:off x="4666073" y="4257941"/>
            <a:ext cx="2148014" cy="369332"/>
          </a:xfrm>
          <a:prstGeom prst="rect">
            <a:avLst/>
          </a:prstGeom>
          <a:solidFill>
            <a:schemeClr val="bg1"/>
          </a:solidFill>
        </p:spPr>
        <p:txBody>
          <a:bodyPr wrap="square" rtlCol="0">
            <a:spAutoFit/>
          </a:bodyPr>
          <a:lstStyle/>
          <a:p>
            <a:pPr algn="ctr"/>
            <a:r>
              <a:rPr lang="en-AU" b="1" dirty="0">
                <a:latin typeface="Arial" pitchFamily="34" charset="0"/>
                <a:cs typeface="Arial" pitchFamily="34" charset="0"/>
              </a:rPr>
              <a:t>…and Deposition</a:t>
            </a:r>
          </a:p>
        </p:txBody>
      </p:sp>
      <p:sp>
        <p:nvSpPr>
          <p:cNvPr id="2" name="Rectangle 1">
            <a:extLst>
              <a:ext uri="{FF2B5EF4-FFF2-40B4-BE49-F238E27FC236}">
                <a16:creationId xmlns:a16="http://schemas.microsoft.com/office/drawing/2014/main" id="{DFF3E1D4-C5C8-4579-BE35-3C6D1EDCD02E}"/>
              </a:ext>
            </a:extLst>
          </p:cNvPr>
          <p:cNvSpPr/>
          <p:nvPr/>
        </p:nvSpPr>
        <p:spPr>
          <a:xfrm>
            <a:off x="7543174" y="1639911"/>
            <a:ext cx="1425899" cy="3733859"/>
          </a:xfrm>
          <a:prstGeom prst="rect">
            <a:avLst/>
          </a:prstGeom>
          <a:solidFill>
            <a:srgbClr val="ECE2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4" name="Rectangle 3">
            <a:extLst>
              <a:ext uri="{FF2B5EF4-FFF2-40B4-BE49-F238E27FC236}">
                <a16:creationId xmlns:a16="http://schemas.microsoft.com/office/drawing/2014/main" id="{058F98AC-7159-408C-B3B0-1ECA013E6791}"/>
              </a:ext>
            </a:extLst>
          </p:cNvPr>
          <p:cNvSpPr/>
          <p:nvPr/>
        </p:nvSpPr>
        <p:spPr>
          <a:xfrm>
            <a:off x="3040562" y="5507406"/>
            <a:ext cx="6440895" cy="1415772"/>
          </a:xfrm>
          <a:prstGeom prst="rect">
            <a:avLst/>
          </a:prstGeom>
        </p:spPr>
        <p:txBody>
          <a:bodyPr wrap="square">
            <a:spAutoFit/>
          </a:bodyPr>
          <a:lstStyle/>
          <a:p>
            <a:pPr marL="285750" indent="-285750">
              <a:buFont typeface="Arial" panose="020B0604020202020204" pitchFamily="34" charset="0"/>
              <a:buChar char="•"/>
            </a:pPr>
            <a:r>
              <a:rPr lang="de-DE" dirty="0" err="1">
                <a:solidFill>
                  <a:srgbClr val="002060"/>
                </a:solidFill>
              </a:rPr>
              <a:t>Endogenic</a:t>
            </a:r>
            <a:r>
              <a:rPr lang="de-DE" dirty="0">
                <a:solidFill>
                  <a:srgbClr val="002060"/>
                </a:solidFill>
              </a:rPr>
              <a:t> and </a:t>
            </a:r>
            <a:r>
              <a:rPr lang="de-DE" dirty="0" err="1">
                <a:solidFill>
                  <a:srgbClr val="002060"/>
                </a:solidFill>
              </a:rPr>
              <a:t>exogenic</a:t>
            </a:r>
            <a:r>
              <a:rPr lang="de-DE" dirty="0">
                <a:solidFill>
                  <a:srgbClr val="002060"/>
                </a:solidFill>
              </a:rPr>
              <a:t> </a:t>
            </a:r>
            <a:r>
              <a:rPr lang="de-DE" dirty="0" err="1">
                <a:solidFill>
                  <a:srgbClr val="002060"/>
                </a:solidFill>
              </a:rPr>
              <a:t>processes</a:t>
            </a:r>
            <a:r>
              <a:rPr lang="de-DE" dirty="0">
                <a:solidFill>
                  <a:srgbClr val="002060"/>
                </a:solidFill>
              </a:rPr>
              <a:t> </a:t>
            </a:r>
            <a:r>
              <a:rPr lang="en-US" dirty="0">
                <a:solidFill>
                  <a:srgbClr val="002060"/>
                </a:solidFill>
              </a:rPr>
              <a:t>create landforms</a:t>
            </a:r>
          </a:p>
          <a:p>
            <a:pPr marL="285750" indent="-285750">
              <a:buFont typeface="Arial" panose="020B0604020202020204" pitchFamily="34" charset="0"/>
              <a:buChar char="•"/>
            </a:pPr>
            <a:endParaRPr lang="en-US" sz="1400" dirty="0">
              <a:solidFill>
                <a:srgbClr val="002060"/>
              </a:solidFill>
            </a:endParaRPr>
          </a:p>
          <a:p>
            <a:pPr marL="285750" indent="-285750">
              <a:buFont typeface="Arial" panose="020B0604020202020204" pitchFamily="34" charset="0"/>
              <a:buChar char="•"/>
            </a:pPr>
            <a:r>
              <a:rPr lang="en-US" dirty="0"/>
              <a:t>Endogenic processes –</a:t>
            </a:r>
            <a:r>
              <a:rPr lang="en-US" b="1" dirty="0"/>
              <a:t> </a:t>
            </a:r>
            <a:r>
              <a:rPr lang="en-US" dirty="0"/>
              <a:t>raise mountains and elevate topography above sea level</a:t>
            </a:r>
            <a:endParaRPr lang="de-DE" dirty="0"/>
          </a:p>
          <a:p>
            <a:pPr marL="285750" indent="-285750">
              <a:buFont typeface="Arial" panose="020B0604020202020204" pitchFamily="34" charset="0"/>
              <a:buChar char="•"/>
            </a:pPr>
            <a:endParaRPr lang="en-US" dirty="0">
              <a:solidFill>
                <a:srgbClr val="002060"/>
              </a:solidFill>
            </a:endParaRPr>
          </a:p>
        </p:txBody>
      </p:sp>
      <p:sp>
        <p:nvSpPr>
          <p:cNvPr id="17" name="TextBox 16">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Earth surface</a:t>
            </a:r>
          </a:p>
        </p:txBody>
      </p:sp>
      <p:cxnSp>
        <p:nvCxnSpPr>
          <p:cNvPr id="18" name="Straight Connector 17">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450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86361" y="978973"/>
            <a:ext cx="2685351" cy="369332"/>
          </a:xfrm>
          <a:prstGeom prst="rect">
            <a:avLst/>
          </a:prstGeom>
          <a:solidFill>
            <a:schemeClr val="bg1"/>
          </a:solidFill>
        </p:spPr>
        <p:txBody>
          <a:bodyPr wrap="none" rtlCol="0">
            <a:spAutoFit/>
          </a:bodyPr>
          <a:lstStyle/>
          <a:p>
            <a:r>
              <a:rPr lang="en-AU" dirty="0"/>
              <a:t>Endogenic processes… </a:t>
            </a:r>
          </a:p>
        </p:txBody>
      </p:sp>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Endogenic Processes</a:t>
            </a:r>
          </a:p>
        </p:txBody>
      </p:sp>
      <p:cxnSp>
        <p:nvCxnSpPr>
          <p:cNvPr id="9" name="Straight Connector 8">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2254412" y="6015098"/>
            <a:ext cx="4392488" cy="369332"/>
          </a:xfrm>
          <a:prstGeom prst="rect">
            <a:avLst/>
          </a:prstGeom>
          <a:noFill/>
        </p:spPr>
        <p:txBody>
          <a:bodyPr wrap="square" rtlCol="0">
            <a:spAutoFit/>
          </a:bodyPr>
          <a:lstStyle/>
          <a:p>
            <a:r>
              <a:rPr lang="en-AU" dirty="0"/>
              <a:t>Fast </a:t>
            </a:r>
            <a:r>
              <a:rPr lang="en-AU" dirty="0" err="1"/>
              <a:t>vs</a:t>
            </a:r>
            <a:r>
              <a:rPr lang="en-AU" dirty="0"/>
              <a:t> slow – short </a:t>
            </a:r>
            <a:r>
              <a:rPr lang="en-AU" dirty="0" err="1"/>
              <a:t>vs</a:t>
            </a:r>
            <a:r>
              <a:rPr lang="en-AU" dirty="0"/>
              <a:t> long time scales</a:t>
            </a:r>
          </a:p>
        </p:txBody>
      </p:sp>
      <p:pic>
        <p:nvPicPr>
          <p:cNvPr id="1026" name="Picture 2" descr="Tectonically driven geomorphic landscapes">
            <a:extLst>
              <a:ext uri="{FF2B5EF4-FFF2-40B4-BE49-F238E27FC236}">
                <a16:creationId xmlns:a16="http://schemas.microsoft.com/office/drawing/2014/main" id="{916C93C5-1589-099A-FFC6-B5DB6E81DC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01788"/>
            <a:ext cx="9144000" cy="36528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6A2080A-1FFC-B7B5-0D78-823494DA1871}"/>
              </a:ext>
            </a:extLst>
          </p:cNvPr>
          <p:cNvSpPr txBox="1"/>
          <p:nvPr/>
        </p:nvSpPr>
        <p:spPr>
          <a:xfrm>
            <a:off x="4537869" y="6619230"/>
            <a:ext cx="4649272" cy="230832"/>
          </a:xfrm>
          <a:prstGeom prst="rect">
            <a:avLst/>
          </a:prstGeom>
          <a:noFill/>
        </p:spPr>
        <p:txBody>
          <a:bodyPr wrap="square">
            <a:spAutoFit/>
          </a:bodyPr>
          <a:lstStyle/>
          <a:p>
            <a:r>
              <a:rPr lang="en-GB" sz="900" dirty="0">
                <a:solidFill>
                  <a:srgbClr val="0000FF"/>
                </a:solidFill>
                <a:hlinkClick r:id="rId3">
                  <a:extLst>
                    <a:ext uri="{A12FA001-AC4F-418D-AE19-62706E023703}">
                      <ahyp:hlinkClr xmlns:ahyp="http://schemas.microsoft.com/office/drawing/2018/hyperlinkcolor" val="tx"/>
                    </a:ext>
                  </a:extLst>
                </a:hlinkClick>
              </a:rPr>
              <a:t>Tectonics, passive margins &amp; dynamic topography — </a:t>
            </a:r>
            <a:r>
              <a:rPr lang="en-GB" sz="900" dirty="0" err="1">
                <a:solidFill>
                  <a:srgbClr val="0000FF"/>
                </a:solidFill>
                <a:hlinkClick r:id="rId3">
                  <a:extLst>
                    <a:ext uri="{A12FA001-AC4F-418D-AE19-62706E023703}">
                      <ahyp:hlinkClr xmlns:ahyp="http://schemas.microsoft.com/office/drawing/2018/hyperlinkcolor" val="tx"/>
                    </a:ext>
                  </a:extLst>
                </a:hlinkClick>
              </a:rPr>
              <a:t>EarthSurface</a:t>
            </a:r>
            <a:r>
              <a:rPr lang="en-GB" sz="900" dirty="0">
                <a:hlinkClick r:id="rId3">
                  <a:extLst>
                    <a:ext uri="{A12FA001-AC4F-418D-AE19-62706E023703}">
                      <ahyp:hlinkClr xmlns:ahyp="http://schemas.microsoft.com/office/drawing/2018/hyperlinkcolor" val="tx"/>
                    </a:ext>
                  </a:extLst>
                </a:hlinkClick>
              </a:rPr>
              <a:t> 0.0.1 documentation</a:t>
            </a:r>
            <a:endParaRPr lang="en-GB" sz="900" dirty="0"/>
          </a:p>
        </p:txBody>
      </p:sp>
    </p:spTree>
    <p:extLst>
      <p:ext uri="{BB962C8B-B14F-4D97-AF65-F5344CB8AC3E}">
        <p14:creationId xmlns:p14="http://schemas.microsoft.com/office/powerpoint/2010/main" val="1704204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86361" y="978973"/>
            <a:ext cx="2685351" cy="369332"/>
          </a:xfrm>
          <a:prstGeom prst="rect">
            <a:avLst/>
          </a:prstGeom>
          <a:solidFill>
            <a:schemeClr val="bg1"/>
          </a:solidFill>
        </p:spPr>
        <p:txBody>
          <a:bodyPr wrap="none" rtlCol="0">
            <a:spAutoFit/>
          </a:bodyPr>
          <a:lstStyle/>
          <a:p>
            <a:r>
              <a:rPr lang="en-AU" dirty="0"/>
              <a:t>Endogenic processes… </a:t>
            </a:r>
          </a:p>
        </p:txBody>
      </p:sp>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Endogenic Processes</a:t>
            </a:r>
          </a:p>
        </p:txBody>
      </p:sp>
      <p:cxnSp>
        <p:nvCxnSpPr>
          <p:cNvPr id="9" name="Straight Connector 8">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2254412" y="6015098"/>
            <a:ext cx="4392488" cy="369332"/>
          </a:xfrm>
          <a:prstGeom prst="rect">
            <a:avLst/>
          </a:prstGeom>
          <a:noFill/>
        </p:spPr>
        <p:txBody>
          <a:bodyPr wrap="square" rtlCol="0">
            <a:spAutoFit/>
          </a:bodyPr>
          <a:lstStyle/>
          <a:p>
            <a:r>
              <a:rPr lang="en-AU" dirty="0"/>
              <a:t>Fast </a:t>
            </a:r>
            <a:r>
              <a:rPr lang="en-AU" dirty="0" err="1"/>
              <a:t>vs</a:t>
            </a:r>
            <a:r>
              <a:rPr lang="en-AU" dirty="0"/>
              <a:t> slow – short </a:t>
            </a:r>
            <a:r>
              <a:rPr lang="en-AU" dirty="0" err="1"/>
              <a:t>vs</a:t>
            </a:r>
            <a:r>
              <a:rPr lang="en-AU" dirty="0"/>
              <a:t> long time scales</a:t>
            </a:r>
          </a:p>
        </p:txBody>
      </p:sp>
      <p:pic>
        <p:nvPicPr>
          <p:cNvPr id="1026" name="Picture 2" descr="Tectonically driven geomorphic landscapes">
            <a:extLst>
              <a:ext uri="{FF2B5EF4-FFF2-40B4-BE49-F238E27FC236}">
                <a16:creationId xmlns:a16="http://schemas.microsoft.com/office/drawing/2014/main" id="{916C93C5-1589-099A-FFC6-B5DB6E81DC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01788"/>
            <a:ext cx="9144000" cy="36528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6A2080A-1FFC-B7B5-0D78-823494DA1871}"/>
              </a:ext>
            </a:extLst>
          </p:cNvPr>
          <p:cNvSpPr txBox="1"/>
          <p:nvPr/>
        </p:nvSpPr>
        <p:spPr>
          <a:xfrm>
            <a:off x="4537869" y="6619230"/>
            <a:ext cx="4649272" cy="230832"/>
          </a:xfrm>
          <a:prstGeom prst="rect">
            <a:avLst/>
          </a:prstGeom>
          <a:noFill/>
        </p:spPr>
        <p:txBody>
          <a:bodyPr wrap="square">
            <a:spAutoFit/>
          </a:bodyPr>
          <a:lstStyle/>
          <a:p>
            <a:r>
              <a:rPr lang="en-GB" sz="900" dirty="0">
                <a:solidFill>
                  <a:srgbClr val="0000FF"/>
                </a:solidFill>
                <a:hlinkClick r:id="rId4">
                  <a:extLst>
                    <a:ext uri="{A12FA001-AC4F-418D-AE19-62706E023703}">
                      <ahyp:hlinkClr xmlns:ahyp="http://schemas.microsoft.com/office/drawing/2018/hyperlinkcolor" val="tx"/>
                    </a:ext>
                  </a:extLst>
                </a:hlinkClick>
              </a:rPr>
              <a:t>Tectonics, passive margins &amp; dynamic topography — </a:t>
            </a:r>
            <a:r>
              <a:rPr lang="en-GB" sz="900" dirty="0" err="1">
                <a:solidFill>
                  <a:srgbClr val="0000FF"/>
                </a:solidFill>
                <a:hlinkClick r:id="rId4">
                  <a:extLst>
                    <a:ext uri="{A12FA001-AC4F-418D-AE19-62706E023703}">
                      <ahyp:hlinkClr xmlns:ahyp="http://schemas.microsoft.com/office/drawing/2018/hyperlinkcolor" val="tx"/>
                    </a:ext>
                  </a:extLst>
                </a:hlinkClick>
              </a:rPr>
              <a:t>EarthSurface</a:t>
            </a:r>
            <a:r>
              <a:rPr lang="en-GB" sz="900" dirty="0">
                <a:hlinkClick r:id="rId4">
                  <a:extLst>
                    <a:ext uri="{A12FA001-AC4F-418D-AE19-62706E023703}">
                      <ahyp:hlinkClr xmlns:ahyp="http://schemas.microsoft.com/office/drawing/2018/hyperlinkcolor" val="tx"/>
                    </a:ext>
                  </a:extLst>
                </a:hlinkClick>
              </a:rPr>
              <a:t> 0.0.1 documentation</a:t>
            </a:r>
            <a:endParaRPr lang="en-GB" sz="900" dirty="0"/>
          </a:p>
        </p:txBody>
      </p:sp>
      <p:sp>
        <p:nvSpPr>
          <p:cNvPr id="2" name="Rectangle 1">
            <a:extLst>
              <a:ext uri="{FF2B5EF4-FFF2-40B4-BE49-F238E27FC236}">
                <a16:creationId xmlns:a16="http://schemas.microsoft.com/office/drawing/2014/main" id="{E185BE82-E127-BBB2-6BB3-98DCE4E0C27A}"/>
              </a:ext>
            </a:extLst>
          </p:cNvPr>
          <p:cNvSpPr/>
          <p:nvPr/>
        </p:nvSpPr>
        <p:spPr>
          <a:xfrm>
            <a:off x="467544" y="1583105"/>
            <a:ext cx="8640960" cy="1845893"/>
          </a:xfrm>
          <a:prstGeom prst="rect">
            <a:avLst/>
          </a:prstGeom>
          <a:no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429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33671" r="42718" b="1"/>
          <a:stretch/>
        </p:blipFill>
        <p:spPr>
          <a:xfrm>
            <a:off x="203615" y="1550174"/>
            <a:ext cx="8494083" cy="4255090"/>
          </a:xfrm>
          <a:prstGeom prst="rect">
            <a:avLst/>
          </a:prstGeom>
        </p:spPr>
      </p:pic>
      <p:sp>
        <p:nvSpPr>
          <p:cNvPr id="5" name="TextBox 4"/>
          <p:cNvSpPr txBox="1"/>
          <p:nvPr/>
        </p:nvSpPr>
        <p:spPr>
          <a:xfrm>
            <a:off x="2386361" y="978973"/>
            <a:ext cx="2685351" cy="369332"/>
          </a:xfrm>
          <a:prstGeom prst="rect">
            <a:avLst/>
          </a:prstGeom>
          <a:solidFill>
            <a:schemeClr val="bg1"/>
          </a:solidFill>
        </p:spPr>
        <p:txBody>
          <a:bodyPr wrap="none" rtlCol="0">
            <a:spAutoFit/>
          </a:bodyPr>
          <a:lstStyle/>
          <a:p>
            <a:r>
              <a:rPr lang="en-AU" dirty="0"/>
              <a:t>Endogenic processes… </a:t>
            </a:r>
          </a:p>
        </p:txBody>
      </p:sp>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Endogenic Processes</a:t>
            </a:r>
          </a:p>
        </p:txBody>
      </p:sp>
      <p:cxnSp>
        <p:nvCxnSpPr>
          <p:cNvPr id="9" name="Straight Connector 8">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2254412" y="6015098"/>
            <a:ext cx="4392488" cy="369332"/>
          </a:xfrm>
          <a:prstGeom prst="rect">
            <a:avLst/>
          </a:prstGeom>
          <a:noFill/>
        </p:spPr>
        <p:txBody>
          <a:bodyPr wrap="square" rtlCol="0">
            <a:spAutoFit/>
          </a:bodyPr>
          <a:lstStyle/>
          <a:p>
            <a:r>
              <a:rPr lang="en-AU" dirty="0"/>
              <a:t>Fast </a:t>
            </a:r>
            <a:r>
              <a:rPr lang="en-AU" dirty="0" err="1"/>
              <a:t>vs</a:t>
            </a:r>
            <a:r>
              <a:rPr lang="en-AU" dirty="0"/>
              <a:t> slow – short </a:t>
            </a:r>
            <a:r>
              <a:rPr lang="en-AU" dirty="0" err="1"/>
              <a:t>vs</a:t>
            </a:r>
            <a:r>
              <a:rPr lang="en-AU" dirty="0"/>
              <a:t> long time scales</a:t>
            </a:r>
          </a:p>
        </p:txBody>
      </p:sp>
      <p:sp>
        <p:nvSpPr>
          <p:cNvPr id="12" name="TextBox 11"/>
          <p:cNvSpPr txBox="1"/>
          <p:nvPr/>
        </p:nvSpPr>
        <p:spPr>
          <a:xfrm>
            <a:off x="5641074" y="3289726"/>
            <a:ext cx="389850" cy="461665"/>
          </a:xfrm>
          <a:prstGeom prst="rect">
            <a:avLst/>
          </a:prstGeom>
          <a:noFill/>
        </p:spPr>
        <p:txBody>
          <a:bodyPr wrap="none" rtlCol="0">
            <a:spAutoFit/>
          </a:bodyPr>
          <a:lstStyle/>
          <a:p>
            <a:r>
              <a:rPr lang="en-AU" sz="2400" b="1" dirty="0">
                <a:solidFill>
                  <a:srgbClr val="FF0000"/>
                </a:solidFill>
                <a:latin typeface="Arial Black" panose="020B0A04020102020204" pitchFamily="34" charset="0"/>
              </a:rPr>
              <a:t>1</a:t>
            </a:r>
          </a:p>
        </p:txBody>
      </p:sp>
      <p:sp>
        <p:nvSpPr>
          <p:cNvPr id="13" name="TextBox 12"/>
          <p:cNvSpPr txBox="1"/>
          <p:nvPr/>
        </p:nvSpPr>
        <p:spPr>
          <a:xfrm>
            <a:off x="7435192" y="3289725"/>
            <a:ext cx="389850" cy="461665"/>
          </a:xfrm>
          <a:prstGeom prst="rect">
            <a:avLst/>
          </a:prstGeom>
          <a:noFill/>
        </p:spPr>
        <p:txBody>
          <a:bodyPr wrap="none" rtlCol="0">
            <a:spAutoFit/>
          </a:bodyPr>
          <a:lstStyle/>
          <a:p>
            <a:r>
              <a:rPr lang="en-AU" sz="2400" b="1" dirty="0">
                <a:solidFill>
                  <a:srgbClr val="FF0000"/>
                </a:solidFill>
                <a:latin typeface="Arial Black" panose="020B0A04020102020204" pitchFamily="34" charset="0"/>
              </a:rPr>
              <a:t>2</a:t>
            </a:r>
          </a:p>
        </p:txBody>
      </p:sp>
      <p:sp>
        <p:nvSpPr>
          <p:cNvPr id="14" name="TextBox 13"/>
          <p:cNvSpPr txBox="1"/>
          <p:nvPr/>
        </p:nvSpPr>
        <p:spPr>
          <a:xfrm>
            <a:off x="611560" y="3356992"/>
            <a:ext cx="389850" cy="461665"/>
          </a:xfrm>
          <a:prstGeom prst="rect">
            <a:avLst/>
          </a:prstGeom>
          <a:noFill/>
        </p:spPr>
        <p:txBody>
          <a:bodyPr wrap="none" rtlCol="0">
            <a:spAutoFit/>
          </a:bodyPr>
          <a:lstStyle/>
          <a:p>
            <a:r>
              <a:rPr lang="en-AU" sz="2400" b="1" dirty="0">
                <a:solidFill>
                  <a:srgbClr val="FF0000"/>
                </a:solidFill>
                <a:latin typeface="Arial Black" panose="020B0A04020102020204" pitchFamily="34" charset="0"/>
              </a:rPr>
              <a:t>3</a:t>
            </a:r>
          </a:p>
        </p:txBody>
      </p:sp>
      <p:sp>
        <p:nvSpPr>
          <p:cNvPr id="11" name="TextBox 10"/>
          <p:cNvSpPr txBox="1"/>
          <p:nvPr/>
        </p:nvSpPr>
        <p:spPr>
          <a:xfrm>
            <a:off x="3429554" y="3356992"/>
            <a:ext cx="389850" cy="461665"/>
          </a:xfrm>
          <a:prstGeom prst="rect">
            <a:avLst/>
          </a:prstGeom>
          <a:noFill/>
        </p:spPr>
        <p:txBody>
          <a:bodyPr wrap="none" rtlCol="0">
            <a:spAutoFit/>
          </a:bodyPr>
          <a:lstStyle/>
          <a:p>
            <a:r>
              <a:rPr lang="en-AU" sz="2400" b="1" dirty="0">
                <a:solidFill>
                  <a:srgbClr val="FF0000"/>
                </a:solidFill>
                <a:latin typeface="Arial Black" panose="020B0A04020102020204" pitchFamily="34" charset="0"/>
              </a:rPr>
              <a:t>4</a:t>
            </a:r>
          </a:p>
        </p:txBody>
      </p:sp>
    </p:spTree>
    <p:extLst>
      <p:ext uri="{BB962C8B-B14F-4D97-AF65-F5344CB8AC3E}">
        <p14:creationId xmlns:p14="http://schemas.microsoft.com/office/powerpoint/2010/main" val="534316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Endogenic Processes</a:t>
            </a:r>
          </a:p>
        </p:txBody>
      </p:sp>
      <p:cxnSp>
        <p:nvCxnSpPr>
          <p:cNvPr id="9" name="Straight Connector 8">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3" name="Picture 2" descr="Earth From Space: 15 Amazing Things in 15 Years | NASA">
            <a:extLst>
              <a:ext uri="{FF2B5EF4-FFF2-40B4-BE49-F238E27FC236}">
                <a16:creationId xmlns:a16="http://schemas.microsoft.com/office/drawing/2014/main" id="{5FFFD3B8-32BF-92A0-16D8-A804301598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438" y="1021973"/>
            <a:ext cx="5617220" cy="561722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52DF8591-14C1-8680-DAA0-5CFC0826C3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56509" y="4771390"/>
            <a:ext cx="3233483" cy="186598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E67D48B-5513-00DB-F8E7-0B59664A8332}"/>
              </a:ext>
            </a:extLst>
          </p:cNvPr>
          <p:cNvSpPr txBox="1"/>
          <p:nvPr/>
        </p:nvSpPr>
        <p:spPr>
          <a:xfrm>
            <a:off x="6027712" y="2961810"/>
            <a:ext cx="2664296" cy="646331"/>
          </a:xfrm>
          <a:prstGeom prst="rect">
            <a:avLst/>
          </a:prstGeom>
          <a:noFill/>
        </p:spPr>
        <p:txBody>
          <a:bodyPr wrap="square">
            <a:spAutoFit/>
          </a:bodyPr>
          <a:lstStyle/>
          <a:p>
            <a:r>
              <a:rPr lang="en-GB" dirty="0">
                <a:hlinkClick r:id="rId5">
                  <a:extLst>
                    <a:ext uri="{A12FA001-AC4F-418D-AE19-62706E023703}">
                      <ahyp:hlinkClr xmlns:ahyp="http://schemas.microsoft.com/office/drawing/2018/hyperlinkcolor" val="tx"/>
                    </a:ext>
                  </a:extLst>
                </a:hlinkClick>
              </a:rPr>
              <a:t>1.8 Billion Years of Plate Tectonics (youtube.com)</a:t>
            </a:r>
            <a:endParaRPr lang="en-GB" dirty="0"/>
          </a:p>
        </p:txBody>
      </p:sp>
      <p:sp>
        <p:nvSpPr>
          <p:cNvPr id="15" name="TextBox 14">
            <a:extLst>
              <a:ext uri="{FF2B5EF4-FFF2-40B4-BE49-F238E27FC236}">
                <a16:creationId xmlns:a16="http://schemas.microsoft.com/office/drawing/2014/main" id="{EC20C8FD-E58B-EBFF-F0CE-B93BBC815C87}"/>
              </a:ext>
            </a:extLst>
          </p:cNvPr>
          <p:cNvSpPr txBox="1"/>
          <p:nvPr/>
        </p:nvSpPr>
        <p:spPr>
          <a:xfrm>
            <a:off x="6022032" y="3717032"/>
            <a:ext cx="3086472" cy="923330"/>
          </a:xfrm>
          <a:prstGeom prst="rect">
            <a:avLst/>
          </a:prstGeom>
          <a:noFill/>
        </p:spPr>
        <p:txBody>
          <a:bodyPr wrap="square">
            <a:spAutoFit/>
          </a:bodyPr>
          <a:lstStyle/>
          <a:p>
            <a:r>
              <a:rPr lang="en-GB" dirty="0">
                <a:solidFill>
                  <a:srgbClr val="0000FF"/>
                </a:solidFill>
                <a:hlinkClick r:id="rId6">
                  <a:extLst>
                    <a:ext uri="{A12FA001-AC4F-418D-AE19-62706E023703}">
                      <ahyp:hlinkClr xmlns:ahyp="http://schemas.microsoft.com/office/drawing/2018/hyperlinkcolor" val="tx"/>
                    </a:ext>
                  </a:extLst>
                </a:hlinkClick>
              </a:rPr>
              <a:t>Solving Earth’s giant jigsaw puzzle of tectonic plates – </a:t>
            </a:r>
            <a:r>
              <a:rPr lang="en-GB" dirty="0" err="1">
                <a:hlinkClick r:id="rId6">
                  <a:extLst>
                    <a:ext uri="{A12FA001-AC4F-418D-AE19-62706E023703}">
                      <ahyp:hlinkClr xmlns:ahyp="http://schemas.microsoft.com/office/drawing/2018/hyperlinkcolor" val="tx"/>
                    </a:ext>
                  </a:extLst>
                </a:hlinkClick>
              </a:rPr>
              <a:t>EarthByte</a:t>
            </a:r>
            <a:endParaRPr lang="en-GB" dirty="0"/>
          </a:p>
        </p:txBody>
      </p:sp>
      <p:pic>
        <p:nvPicPr>
          <p:cNvPr id="2054" name="Picture 6" descr="Teaching Packs | Wastebuster">
            <a:extLst>
              <a:ext uri="{FF2B5EF4-FFF2-40B4-BE49-F238E27FC236}">
                <a16:creationId xmlns:a16="http://schemas.microsoft.com/office/drawing/2014/main" id="{331762FC-8BE8-BC7A-0145-2BA3BD6586E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3540" b="23540"/>
          <a:stretch/>
        </p:blipFill>
        <p:spPr bwMode="auto">
          <a:xfrm rot="706845">
            <a:off x="4746743" y="547530"/>
            <a:ext cx="4062069" cy="1433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134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99165" y="1821377"/>
            <a:ext cx="8457092" cy="4843737"/>
            <a:chOff x="199165" y="1821377"/>
            <a:chExt cx="8457092" cy="4843737"/>
          </a:xfrm>
        </p:grpSpPr>
        <p:sp>
          <p:nvSpPr>
            <p:cNvPr id="3" name="Rectangle 2"/>
            <p:cNvSpPr/>
            <p:nvPr/>
          </p:nvSpPr>
          <p:spPr>
            <a:xfrm>
              <a:off x="199165" y="1821377"/>
              <a:ext cx="5302277" cy="646331"/>
            </a:xfrm>
            <a:prstGeom prst="rect">
              <a:avLst/>
            </a:prstGeom>
          </p:spPr>
          <p:txBody>
            <a:bodyPr wrap="square">
              <a:spAutoFit/>
            </a:bodyPr>
            <a:lstStyle/>
            <a:p>
              <a:pPr marL="285750" indent="-285750">
                <a:buFont typeface="Arial" panose="020B0604020202020204" pitchFamily="34" charset="0"/>
                <a:buChar char="•"/>
              </a:pPr>
              <a:r>
                <a:rPr lang="en-US" dirty="0"/>
                <a:t>12 </a:t>
              </a:r>
              <a:r>
                <a:rPr lang="en-US" b="1" dirty="0"/>
                <a:t>major plates </a:t>
              </a:r>
              <a:r>
                <a:rPr lang="en-US" dirty="0"/>
                <a:t>(continental and/or oceanic crust) slide around on Earth (</a:t>
              </a:r>
              <a:r>
                <a:rPr lang="en-US" dirty="0" err="1"/>
                <a:t>cms</a:t>
              </a:r>
              <a:r>
                <a:rPr lang="en-US" dirty="0"/>
                <a:t>/</a:t>
              </a:r>
              <a:r>
                <a:rPr lang="en-US" dirty="0" err="1"/>
                <a:t>yr</a:t>
              </a:r>
              <a:r>
                <a:rPr lang="en-US" dirty="0"/>
                <a:t>) </a:t>
              </a:r>
            </a:p>
          </p:txBody>
        </p:sp>
        <p:pic>
          <p:nvPicPr>
            <p:cNvPr id="11" name="Picture 5" descr="npo00021a"/>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11560" y="2713156"/>
              <a:ext cx="8044697" cy="39519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TextBox 8">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Plate Tectonics</a:t>
            </a:r>
          </a:p>
        </p:txBody>
      </p:sp>
      <p:cxnSp>
        <p:nvCxnSpPr>
          <p:cNvPr id="10" name="Straight Connector 9">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12" name="Group 11"/>
          <p:cNvGrpSpPr/>
          <p:nvPr/>
        </p:nvGrpSpPr>
        <p:grpSpPr>
          <a:xfrm>
            <a:off x="5535451" y="148177"/>
            <a:ext cx="3473377" cy="2758676"/>
            <a:chOff x="5450129" y="1715430"/>
            <a:chExt cx="3473377" cy="2758676"/>
          </a:xfrm>
        </p:grpSpPr>
        <p:pic>
          <p:nvPicPr>
            <p:cNvPr id="13" name="Picture 4" descr="crust"/>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814170" y="1715430"/>
              <a:ext cx="3004327" cy="2306708"/>
            </a:xfrm>
            <a:prstGeom prst="rect">
              <a:avLst/>
            </a:prstGeom>
            <a:noFill/>
            <a:extLst>
              <a:ext uri="{909E8E84-426E-40DD-AFC4-6F175D3DCCD1}">
                <a14:hiddenFill xmlns:a14="http://schemas.microsoft.com/office/drawing/2010/main">
                  <a:solidFill>
                    <a:srgbClr val="FFFFFF"/>
                  </a:solidFill>
                </a14:hiddenFill>
              </a:ext>
            </a:extLst>
          </p:spPr>
        </p:pic>
        <p:sp>
          <p:nvSpPr>
            <p:cNvPr id="15" name="Text Box 6"/>
            <p:cNvSpPr txBox="1">
              <a:spLocks noChangeArrowheads="1"/>
            </p:cNvSpPr>
            <p:nvPr/>
          </p:nvSpPr>
          <p:spPr bwMode="auto">
            <a:xfrm>
              <a:off x="5450129" y="4197107"/>
              <a:ext cx="3473377" cy="276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marL="285750" indent="-285750">
                <a:spcBef>
                  <a:spcPct val="50000"/>
                </a:spcBef>
                <a:buFont typeface="Arial" panose="020B0604020202020204" pitchFamily="34" charset="0"/>
                <a:buChar char="•"/>
              </a:pPr>
              <a:endParaRPr lang="en-US" altLang="de-DE" sz="1200" dirty="0"/>
            </a:p>
          </p:txBody>
        </p:sp>
      </p:grpSp>
      <p:sp>
        <p:nvSpPr>
          <p:cNvPr id="16" name="Text Box 5"/>
          <p:cNvSpPr txBox="1">
            <a:spLocks noChangeArrowheads="1"/>
          </p:cNvSpPr>
          <p:nvPr/>
        </p:nvSpPr>
        <p:spPr bwMode="auto">
          <a:xfrm>
            <a:off x="199165" y="754284"/>
            <a:ext cx="5302276" cy="6463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marL="285750" indent="-285750">
              <a:spcBef>
                <a:spcPct val="50000"/>
              </a:spcBef>
              <a:buFont typeface="Arial" panose="020B0604020202020204" pitchFamily="34" charset="0"/>
              <a:buChar char="•"/>
            </a:pPr>
            <a:r>
              <a:rPr lang="en-US" altLang="de-DE" b="1" dirty="0"/>
              <a:t>Continental Crust: </a:t>
            </a:r>
            <a:r>
              <a:rPr lang="en-US" altLang="de-DE" dirty="0"/>
              <a:t>thick (10-70 km) - buoyant - mostly old</a:t>
            </a:r>
            <a:endParaRPr lang="en-US" altLang="de-DE" sz="1200" dirty="0"/>
          </a:p>
        </p:txBody>
      </p:sp>
      <p:sp>
        <p:nvSpPr>
          <p:cNvPr id="4" name="Rectangle 3"/>
          <p:cNvSpPr/>
          <p:nvPr/>
        </p:nvSpPr>
        <p:spPr>
          <a:xfrm>
            <a:off x="199165" y="1350015"/>
            <a:ext cx="5490954" cy="369332"/>
          </a:xfrm>
          <a:prstGeom prst="rect">
            <a:avLst/>
          </a:prstGeom>
        </p:spPr>
        <p:txBody>
          <a:bodyPr wrap="square">
            <a:spAutoFit/>
          </a:bodyPr>
          <a:lstStyle/>
          <a:p>
            <a:pPr marL="285750" indent="-285750">
              <a:spcBef>
                <a:spcPct val="50000"/>
              </a:spcBef>
              <a:buFont typeface="Arial" panose="020B0604020202020204" pitchFamily="34" charset="0"/>
              <a:buChar char="•"/>
            </a:pPr>
            <a:r>
              <a:rPr lang="en-US" altLang="de-DE" b="1" dirty="0"/>
              <a:t>Oceanic Crust: </a:t>
            </a:r>
            <a:r>
              <a:rPr lang="en-US" altLang="de-DE" dirty="0"/>
              <a:t>thin (~7 km) - dense - young</a:t>
            </a:r>
            <a:endParaRPr lang="en-US" altLang="de-DE" sz="1200" dirty="0"/>
          </a:p>
        </p:txBody>
      </p:sp>
    </p:spTree>
    <p:extLst>
      <p:ext uri="{BB962C8B-B14F-4D97-AF65-F5344CB8AC3E}">
        <p14:creationId xmlns:p14="http://schemas.microsoft.com/office/powerpoint/2010/main" val="3266665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603750" y="6629375"/>
            <a:ext cx="4572000" cy="230832"/>
          </a:xfrm>
          <a:prstGeom prst="rect">
            <a:avLst/>
          </a:prstGeom>
        </p:spPr>
        <p:txBody>
          <a:bodyPr>
            <a:spAutoFit/>
          </a:bodyPr>
          <a:lstStyle/>
          <a:p>
            <a:pPr algn="r"/>
            <a:r>
              <a:rPr lang="de-DE" sz="900" dirty="0"/>
              <a:t>http://planetolog.com/map-world-detail.php?type=TEC&amp;id=1</a:t>
            </a:r>
          </a:p>
        </p:txBody>
      </p:sp>
      <p:grpSp>
        <p:nvGrpSpPr>
          <p:cNvPr id="12" name="Group 11"/>
          <p:cNvGrpSpPr/>
          <p:nvPr/>
        </p:nvGrpSpPr>
        <p:grpSpPr>
          <a:xfrm>
            <a:off x="221642" y="1002838"/>
            <a:ext cx="8537385" cy="1382910"/>
            <a:chOff x="318208" y="5142769"/>
            <a:chExt cx="8537385" cy="1382910"/>
          </a:xfrm>
        </p:grpSpPr>
        <p:pic>
          <p:nvPicPr>
            <p:cNvPr id="13" name="Picture 4" descr="Divergent"/>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035116" y="5220590"/>
              <a:ext cx="1839097" cy="130508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4" name="Picture 5" descr="Convergent"/>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021542" y="5220590"/>
              <a:ext cx="1834051" cy="130508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5" name="Picture 6" descr="Transform"/>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058757" y="5220590"/>
              <a:ext cx="1829030" cy="1305089"/>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6" name="Rectangle 15"/>
            <p:cNvSpPr/>
            <p:nvPr/>
          </p:nvSpPr>
          <p:spPr>
            <a:xfrm>
              <a:off x="318208" y="5142769"/>
              <a:ext cx="2820584" cy="646331"/>
            </a:xfrm>
            <a:prstGeom prst="rect">
              <a:avLst/>
            </a:prstGeom>
          </p:spPr>
          <p:txBody>
            <a:bodyPr wrap="square">
              <a:spAutoFit/>
            </a:bodyPr>
            <a:lstStyle/>
            <a:p>
              <a:pPr marL="285750" indent="-285750">
                <a:buFont typeface="Arial" panose="020B0604020202020204" pitchFamily="34" charset="0"/>
                <a:buChar char="•"/>
              </a:pPr>
              <a:r>
                <a:rPr lang="en-US" dirty="0"/>
                <a:t>Three types of plate boundary</a:t>
              </a:r>
            </a:p>
          </p:txBody>
        </p:sp>
      </p:grpSp>
      <p:grpSp>
        <p:nvGrpSpPr>
          <p:cNvPr id="18" name="Group 17"/>
          <p:cNvGrpSpPr/>
          <p:nvPr/>
        </p:nvGrpSpPr>
        <p:grpSpPr>
          <a:xfrm>
            <a:off x="332138" y="2947703"/>
            <a:ext cx="8843613" cy="3045594"/>
            <a:chOff x="2890287" y="869527"/>
            <a:chExt cx="8304203" cy="2822414"/>
          </a:xfrm>
        </p:grpSpPr>
        <p:sp>
          <p:nvSpPr>
            <p:cNvPr id="5" name="Rectangle 4"/>
            <p:cNvSpPr/>
            <p:nvPr/>
          </p:nvSpPr>
          <p:spPr>
            <a:xfrm>
              <a:off x="8777279" y="963303"/>
              <a:ext cx="2417211" cy="2139171"/>
            </a:xfrm>
            <a:prstGeom prst="rect">
              <a:avLst/>
            </a:prstGeom>
          </p:spPr>
          <p:txBody>
            <a:bodyPr wrap="square">
              <a:spAutoFit/>
            </a:bodyPr>
            <a:lstStyle/>
            <a:p>
              <a:pPr marL="285750" indent="-285750">
                <a:buFont typeface="Arial" panose="020B0604020202020204" pitchFamily="34" charset="0"/>
                <a:buChar char="•"/>
              </a:pPr>
              <a:r>
                <a:rPr lang="en-US" dirty="0"/>
                <a:t>Earthquakes and volcanism is mostly focused at plate margins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General volcano types: </a:t>
              </a:r>
              <a:r>
                <a:rPr lang="de-DE" dirty="0"/>
                <a:t>Subduction - Rifting - Hotspots</a:t>
              </a:r>
            </a:p>
          </p:txBody>
        </p:sp>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890287" y="869527"/>
              <a:ext cx="5789852" cy="2822414"/>
            </a:xfrm>
            <a:prstGeom prst="rect">
              <a:avLst/>
            </a:prstGeom>
          </p:spPr>
        </p:pic>
        <p:sp>
          <p:nvSpPr>
            <p:cNvPr id="17" name="Rectangle 16"/>
            <p:cNvSpPr/>
            <p:nvPr/>
          </p:nvSpPr>
          <p:spPr>
            <a:xfrm>
              <a:off x="4701036" y="3050590"/>
              <a:ext cx="1576072" cy="276999"/>
            </a:xfrm>
            <a:prstGeom prst="rect">
              <a:avLst/>
            </a:prstGeom>
          </p:spPr>
          <p:txBody>
            <a:bodyPr wrap="none">
              <a:spAutoFit/>
            </a:bodyPr>
            <a:lstStyle/>
            <a:p>
              <a:r>
                <a:rPr lang="de-DE" sz="1200" dirty="0"/>
                <a:t>“Pacific Ring of Fire”</a:t>
              </a:r>
            </a:p>
          </p:txBody>
        </p:sp>
      </p:grpSp>
      <p:sp>
        <p:nvSpPr>
          <p:cNvPr id="19" name="TextBox 18">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Tectonics – Quakes and Fire</a:t>
            </a:r>
          </a:p>
        </p:txBody>
      </p:sp>
      <p:cxnSp>
        <p:nvCxnSpPr>
          <p:cNvPr id="20" name="Straight Connector 19">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6093203-1ABD-D598-67E6-0C683714EDF6}"/>
              </a:ext>
            </a:extLst>
          </p:cNvPr>
          <p:cNvSpPr txBox="1"/>
          <p:nvPr/>
        </p:nvSpPr>
        <p:spPr>
          <a:xfrm>
            <a:off x="4408825" y="1052737"/>
            <a:ext cx="389850" cy="461665"/>
          </a:xfrm>
          <a:prstGeom prst="rect">
            <a:avLst/>
          </a:prstGeom>
          <a:noFill/>
        </p:spPr>
        <p:txBody>
          <a:bodyPr wrap="none" rtlCol="0">
            <a:spAutoFit/>
          </a:bodyPr>
          <a:lstStyle/>
          <a:p>
            <a:r>
              <a:rPr lang="en-AU" sz="2400" dirty="0">
                <a:latin typeface="Arial Black" panose="020B0A04020102020204" pitchFamily="34" charset="0"/>
              </a:rPr>
              <a:t>1</a:t>
            </a:r>
          </a:p>
        </p:txBody>
      </p:sp>
      <p:sp>
        <p:nvSpPr>
          <p:cNvPr id="3" name="TextBox 2">
            <a:extLst>
              <a:ext uri="{FF2B5EF4-FFF2-40B4-BE49-F238E27FC236}">
                <a16:creationId xmlns:a16="http://schemas.microsoft.com/office/drawing/2014/main" id="{B5E26C8C-D02E-CC6B-5A4C-A3E0190F9A81}"/>
              </a:ext>
            </a:extLst>
          </p:cNvPr>
          <p:cNvSpPr txBox="1"/>
          <p:nvPr/>
        </p:nvSpPr>
        <p:spPr>
          <a:xfrm>
            <a:off x="6387797" y="1052737"/>
            <a:ext cx="389850" cy="461665"/>
          </a:xfrm>
          <a:prstGeom prst="rect">
            <a:avLst/>
          </a:prstGeom>
          <a:noFill/>
        </p:spPr>
        <p:txBody>
          <a:bodyPr wrap="none" rtlCol="0">
            <a:spAutoFit/>
          </a:bodyPr>
          <a:lstStyle/>
          <a:p>
            <a:r>
              <a:rPr lang="en-AU" sz="2400" dirty="0">
                <a:latin typeface="Arial Black" panose="020B0A04020102020204" pitchFamily="34" charset="0"/>
              </a:rPr>
              <a:t>2</a:t>
            </a:r>
          </a:p>
        </p:txBody>
      </p:sp>
      <p:sp>
        <p:nvSpPr>
          <p:cNvPr id="4" name="TextBox 3">
            <a:extLst>
              <a:ext uri="{FF2B5EF4-FFF2-40B4-BE49-F238E27FC236}">
                <a16:creationId xmlns:a16="http://schemas.microsoft.com/office/drawing/2014/main" id="{4BEDC439-5871-FE98-A17D-C8461AA89A7F}"/>
              </a:ext>
            </a:extLst>
          </p:cNvPr>
          <p:cNvSpPr txBox="1"/>
          <p:nvPr/>
        </p:nvSpPr>
        <p:spPr>
          <a:xfrm>
            <a:off x="8350156" y="1052736"/>
            <a:ext cx="389850" cy="461665"/>
          </a:xfrm>
          <a:prstGeom prst="rect">
            <a:avLst/>
          </a:prstGeom>
          <a:noFill/>
        </p:spPr>
        <p:txBody>
          <a:bodyPr wrap="none" rtlCol="0">
            <a:spAutoFit/>
          </a:bodyPr>
          <a:lstStyle/>
          <a:p>
            <a:r>
              <a:rPr lang="en-AU" sz="2400" dirty="0">
                <a:latin typeface="Arial Black" panose="020B0A04020102020204" pitchFamily="34" charset="0"/>
              </a:rPr>
              <a:t>3</a:t>
            </a:r>
          </a:p>
        </p:txBody>
      </p:sp>
    </p:spTree>
    <p:extLst>
      <p:ext uri="{BB962C8B-B14F-4D97-AF65-F5344CB8AC3E}">
        <p14:creationId xmlns:p14="http://schemas.microsoft.com/office/powerpoint/2010/main" val="756199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86D06ED8-EE0C-1588-D0EE-EFFCC6547F6D}"/>
              </a:ext>
            </a:extLst>
          </p:cNvPr>
          <p:cNvPicPr>
            <a:picLocks noChangeAspect="1"/>
          </p:cNvPicPr>
          <p:nvPr/>
        </p:nvPicPr>
        <p:blipFill rotWithShape="1">
          <a:blip r:embed="rId2"/>
          <a:srcRect l="5112" t="22832" r="24014" b="11019"/>
          <a:stretch/>
        </p:blipFill>
        <p:spPr>
          <a:xfrm>
            <a:off x="35498" y="1190489"/>
            <a:ext cx="9108502" cy="5667512"/>
          </a:xfrm>
          <a:prstGeom prst="rect">
            <a:avLst/>
          </a:prstGeom>
        </p:spPr>
      </p:pic>
      <p:sp>
        <p:nvSpPr>
          <p:cNvPr id="19" name="TextBox 18">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Theory of Continental Drift</a:t>
            </a:r>
          </a:p>
        </p:txBody>
      </p:sp>
      <p:cxnSp>
        <p:nvCxnSpPr>
          <p:cNvPr id="20" name="Straight Connector 19">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DAF07EA-784F-7784-57B0-A2CE7D24CE13}"/>
              </a:ext>
            </a:extLst>
          </p:cNvPr>
          <p:cNvSpPr txBox="1"/>
          <p:nvPr/>
        </p:nvSpPr>
        <p:spPr>
          <a:xfrm>
            <a:off x="3923928" y="794307"/>
            <a:ext cx="6533108" cy="369332"/>
          </a:xfrm>
          <a:prstGeom prst="rect">
            <a:avLst/>
          </a:prstGeom>
          <a:noFill/>
        </p:spPr>
        <p:txBody>
          <a:bodyPr wrap="square">
            <a:spAutoFit/>
          </a:bodyPr>
          <a:lstStyle/>
          <a:p>
            <a:r>
              <a:rPr lang="en-GB" dirty="0">
                <a:hlinkClick r:id="rId3"/>
              </a:rPr>
              <a:t>Theory of Continental Drift | Home (uwtsd.ac.uk)</a:t>
            </a:r>
            <a:endParaRPr lang="en-GB" dirty="0"/>
          </a:p>
        </p:txBody>
      </p:sp>
      <p:sp>
        <p:nvSpPr>
          <p:cNvPr id="11" name="AutoShape 4">
            <a:extLst>
              <a:ext uri="{FF2B5EF4-FFF2-40B4-BE49-F238E27FC236}">
                <a16:creationId xmlns:a16="http://schemas.microsoft.com/office/drawing/2014/main" id="{531BC5D2-C3A0-446A-DE6A-31292D1F70B0}"/>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AutoShape 6">
            <a:extLst>
              <a:ext uri="{FF2B5EF4-FFF2-40B4-BE49-F238E27FC236}">
                <a16:creationId xmlns:a16="http://schemas.microsoft.com/office/drawing/2014/main" id="{BBE396DB-6DC2-3C82-3775-6FC958F0CB48}"/>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8">
            <a:extLst>
              <a:ext uri="{FF2B5EF4-FFF2-40B4-BE49-F238E27FC236}">
                <a16:creationId xmlns:a16="http://schemas.microsoft.com/office/drawing/2014/main" id="{80B88AE2-8858-C5BD-A544-2861C40B7F7E}"/>
              </a:ext>
            </a:extLst>
          </p:cNvPr>
          <p:cNvSpPr>
            <a:spLocks noChangeAspect="1" noChangeArrowheads="1"/>
          </p:cNvSpPr>
          <p:nvPr/>
        </p:nvSpPr>
        <p:spPr bwMode="auto">
          <a:xfrm>
            <a:off x="4724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9973556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b="13796"/>
          <a:stretch/>
        </p:blipFill>
        <p:spPr>
          <a:xfrm>
            <a:off x="392400" y="1007526"/>
            <a:ext cx="4179600" cy="4281196"/>
          </a:xfrm>
          <a:prstGeom prst="rect">
            <a:avLst/>
          </a:prstGeom>
        </p:spPr>
      </p:pic>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b="13796"/>
          <a:stretch/>
        </p:blipFill>
        <p:spPr>
          <a:xfrm>
            <a:off x="4572000" y="1007526"/>
            <a:ext cx="4179600" cy="4281196"/>
          </a:xfrm>
          <a:prstGeom prst="rect">
            <a:avLst/>
          </a:prstGeom>
        </p:spPr>
      </p:pic>
      <p:sp>
        <p:nvSpPr>
          <p:cNvPr id="7" name="TextBox 6"/>
          <p:cNvSpPr txBox="1"/>
          <p:nvPr/>
        </p:nvSpPr>
        <p:spPr>
          <a:xfrm>
            <a:off x="8228364" y="6627168"/>
            <a:ext cx="915636" cy="230832"/>
          </a:xfrm>
          <a:prstGeom prst="rect">
            <a:avLst/>
          </a:prstGeom>
          <a:noFill/>
        </p:spPr>
        <p:txBody>
          <a:bodyPr wrap="none" rtlCol="0">
            <a:spAutoFit/>
          </a:bodyPr>
          <a:lstStyle/>
          <a:p>
            <a:pPr algn="r"/>
            <a:r>
              <a:rPr lang="de-DE" sz="900" dirty="0"/>
              <a:t>Marshak 2008</a:t>
            </a:r>
          </a:p>
        </p:txBody>
      </p:sp>
      <p:grpSp>
        <p:nvGrpSpPr>
          <p:cNvPr id="35" name="Group 34"/>
          <p:cNvGrpSpPr/>
          <p:nvPr/>
        </p:nvGrpSpPr>
        <p:grpSpPr>
          <a:xfrm>
            <a:off x="2710737" y="2571462"/>
            <a:ext cx="2872168" cy="1235519"/>
            <a:chOff x="2735083" y="2859933"/>
            <a:chExt cx="2872168" cy="1235519"/>
          </a:xfrm>
        </p:grpSpPr>
        <p:sp>
          <p:nvSpPr>
            <p:cNvPr id="11" name="Rectangle 10"/>
            <p:cNvSpPr/>
            <p:nvPr/>
          </p:nvSpPr>
          <p:spPr>
            <a:xfrm>
              <a:off x="3618378" y="3307007"/>
              <a:ext cx="1337578" cy="584775"/>
            </a:xfrm>
            <a:prstGeom prst="rect">
              <a:avLst/>
            </a:prstGeom>
          </p:spPr>
          <p:txBody>
            <a:bodyPr wrap="square">
              <a:spAutoFit/>
            </a:bodyPr>
            <a:lstStyle/>
            <a:p>
              <a:pPr algn="ctr"/>
              <a:r>
                <a:rPr lang="de-DE" sz="1600" b="1" dirty="0">
                  <a:solidFill>
                    <a:srgbClr val="C00000"/>
                  </a:solidFill>
                </a:rPr>
                <a:t>Mantle convection</a:t>
              </a:r>
            </a:p>
          </p:txBody>
        </p:sp>
        <p:sp>
          <p:nvSpPr>
            <p:cNvPr id="12" name="Rectangle 11"/>
            <p:cNvSpPr/>
            <p:nvPr/>
          </p:nvSpPr>
          <p:spPr>
            <a:xfrm>
              <a:off x="3839184" y="2859933"/>
              <a:ext cx="1768067" cy="338554"/>
            </a:xfrm>
            <a:prstGeom prst="rect">
              <a:avLst/>
            </a:prstGeom>
          </p:spPr>
          <p:txBody>
            <a:bodyPr wrap="square">
              <a:spAutoFit/>
            </a:bodyPr>
            <a:lstStyle/>
            <a:p>
              <a:pPr algn="ctr"/>
              <a:r>
                <a:rPr lang="de-DE" sz="1600" dirty="0">
                  <a:solidFill>
                    <a:srgbClr val="C00000"/>
                  </a:solidFill>
                </a:rPr>
                <a:t>Drag and Push</a:t>
              </a:r>
            </a:p>
          </p:txBody>
        </p:sp>
        <p:sp>
          <p:nvSpPr>
            <p:cNvPr id="13" name="Rectangle 12"/>
            <p:cNvSpPr/>
            <p:nvPr/>
          </p:nvSpPr>
          <p:spPr>
            <a:xfrm>
              <a:off x="2735083" y="3756898"/>
              <a:ext cx="1337578" cy="338554"/>
            </a:xfrm>
            <a:prstGeom prst="rect">
              <a:avLst/>
            </a:prstGeom>
          </p:spPr>
          <p:txBody>
            <a:bodyPr wrap="square">
              <a:spAutoFit/>
            </a:bodyPr>
            <a:lstStyle/>
            <a:p>
              <a:pPr algn="ctr"/>
              <a:r>
                <a:rPr lang="de-DE" sz="1600" dirty="0">
                  <a:solidFill>
                    <a:srgbClr val="C00000"/>
                  </a:solidFill>
                </a:rPr>
                <a:t>Pull</a:t>
              </a:r>
            </a:p>
          </p:txBody>
        </p:sp>
      </p:grpSp>
      <p:grpSp>
        <p:nvGrpSpPr>
          <p:cNvPr id="30" name="Group 29"/>
          <p:cNvGrpSpPr/>
          <p:nvPr/>
        </p:nvGrpSpPr>
        <p:grpSpPr>
          <a:xfrm>
            <a:off x="6733136" y="1239242"/>
            <a:ext cx="1838903" cy="4715795"/>
            <a:chOff x="6757482" y="1527713"/>
            <a:chExt cx="1838903" cy="4715795"/>
          </a:xfrm>
        </p:grpSpPr>
        <p:sp>
          <p:nvSpPr>
            <p:cNvPr id="8" name="Rectangle 7"/>
            <p:cNvSpPr/>
            <p:nvPr/>
          </p:nvSpPr>
          <p:spPr>
            <a:xfrm>
              <a:off x="6767585" y="5597177"/>
              <a:ext cx="1828800" cy="646331"/>
            </a:xfrm>
            <a:prstGeom prst="rect">
              <a:avLst/>
            </a:prstGeom>
          </p:spPr>
          <p:txBody>
            <a:bodyPr wrap="square">
              <a:spAutoFit/>
            </a:bodyPr>
            <a:lstStyle/>
            <a:p>
              <a:pPr algn="ctr"/>
              <a:r>
                <a:rPr lang="de-DE" dirty="0"/>
                <a:t>1. Transform plate boundary</a:t>
              </a:r>
            </a:p>
          </p:txBody>
        </p:sp>
        <p:sp>
          <p:nvSpPr>
            <p:cNvPr id="9" name="Rectangle 8"/>
            <p:cNvSpPr/>
            <p:nvPr/>
          </p:nvSpPr>
          <p:spPr>
            <a:xfrm>
              <a:off x="6757482" y="1595337"/>
              <a:ext cx="1705584" cy="1264596"/>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TextBox 23"/>
            <p:cNvSpPr txBox="1"/>
            <p:nvPr/>
          </p:nvSpPr>
          <p:spPr>
            <a:xfrm>
              <a:off x="8112382" y="1527713"/>
              <a:ext cx="412292" cy="584775"/>
            </a:xfrm>
            <a:prstGeom prst="rect">
              <a:avLst/>
            </a:prstGeom>
            <a:noFill/>
          </p:spPr>
          <p:txBody>
            <a:bodyPr wrap="none" rtlCol="0">
              <a:spAutoFit/>
            </a:bodyPr>
            <a:lstStyle/>
            <a:p>
              <a:r>
                <a:rPr lang="de-DE" sz="3200" b="1" dirty="0"/>
                <a:t>1</a:t>
              </a:r>
            </a:p>
          </p:txBody>
        </p:sp>
      </p:grpSp>
      <p:grpSp>
        <p:nvGrpSpPr>
          <p:cNvPr id="31" name="Group 30"/>
          <p:cNvGrpSpPr/>
          <p:nvPr/>
        </p:nvGrpSpPr>
        <p:grpSpPr>
          <a:xfrm>
            <a:off x="3253454" y="1238718"/>
            <a:ext cx="3203212" cy="4716319"/>
            <a:chOff x="3277800" y="1527189"/>
            <a:chExt cx="3203212" cy="4716319"/>
          </a:xfrm>
        </p:grpSpPr>
        <p:sp>
          <p:nvSpPr>
            <p:cNvPr id="14" name="Rectangle 13"/>
            <p:cNvSpPr/>
            <p:nvPr/>
          </p:nvSpPr>
          <p:spPr>
            <a:xfrm>
              <a:off x="4818434" y="1900136"/>
              <a:ext cx="1409281" cy="891011"/>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Rectangle 15"/>
            <p:cNvSpPr/>
            <p:nvPr/>
          </p:nvSpPr>
          <p:spPr>
            <a:xfrm>
              <a:off x="3277800" y="5597177"/>
              <a:ext cx="2259261" cy="646331"/>
            </a:xfrm>
            <a:prstGeom prst="rect">
              <a:avLst/>
            </a:prstGeom>
          </p:spPr>
          <p:txBody>
            <a:bodyPr wrap="square">
              <a:spAutoFit/>
            </a:bodyPr>
            <a:lstStyle/>
            <a:p>
              <a:pPr algn="ctr"/>
              <a:r>
                <a:rPr lang="de-DE" dirty="0"/>
                <a:t>2. Divergent plate boundary</a:t>
              </a:r>
            </a:p>
          </p:txBody>
        </p:sp>
        <p:sp>
          <p:nvSpPr>
            <p:cNvPr id="23" name="Rectangle 22"/>
            <p:cNvSpPr/>
            <p:nvPr/>
          </p:nvSpPr>
          <p:spPr>
            <a:xfrm>
              <a:off x="4449687" y="1527189"/>
              <a:ext cx="2031325" cy="338554"/>
            </a:xfrm>
            <a:prstGeom prst="rect">
              <a:avLst/>
            </a:prstGeom>
          </p:spPr>
          <p:txBody>
            <a:bodyPr wrap="none">
              <a:spAutoFit/>
            </a:bodyPr>
            <a:lstStyle/>
            <a:p>
              <a:pPr algn="ctr"/>
              <a:r>
                <a:rPr lang="de-DE" sz="1600" dirty="0"/>
                <a:t>oceanic (spreading)</a:t>
              </a:r>
            </a:p>
          </p:txBody>
        </p:sp>
        <p:sp>
          <p:nvSpPr>
            <p:cNvPr id="25" name="TextBox 24"/>
            <p:cNvSpPr txBox="1"/>
            <p:nvPr/>
          </p:nvSpPr>
          <p:spPr>
            <a:xfrm>
              <a:off x="5856208" y="1831350"/>
              <a:ext cx="412292" cy="584775"/>
            </a:xfrm>
            <a:prstGeom prst="rect">
              <a:avLst/>
            </a:prstGeom>
            <a:noFill/>
          </p:spPr>
          <p:txBody>
            <a:bodyPr wrap="none" rtlCol="0">
              <a:spAutoFit/>
            </a:bodyPr>
            <a:lstStyle/>
            <a:p>
              <a:r>
                <a:rPr lang="de-DE" sz="3200" b="1" dirty="0"/>
                <a:t>2</a:t>
              </a:r>
            </a:p>
          </p:txBody>
        </p:sp>
      </p:grpSp>
      <p:grpSp>
        <p:nvGrpSpPr>
          <p:cNvPr id="32" name="Group 31"/>
          <p:cNvGrpSpPr/>
          <p:nvPr/>
        </p:nvGrpSpPr>
        <p:grpSpPr>
          <a:xfrm>
            <a:off x="540734" y="1452411"/>
            <a:ext cx="1260779" cy="1495770"/>
            <a:chOff x="565080" y="1740882"/>
            <a:chExt cx="1260779" cy="1495770"/>
          </a:xfrm>
        </p:grpSpPr>
        <p:sp>
          <p:nvSpPr>
            <p:cNvPr id="15" name="Rectangle 14"/>
            <p:cNvSpPr/>
            <p:nvPr/>
          </p:nvSpPr>
          <p:spPr>
            <a:xfrm>
              <a:off x="565080" y="2345641"/>
              <a:ext cx="1184304" cy="891011"/>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Rectangle 21"/>
            <p:cNvSpPr/>
            <p:nvPr/>
          </p:nvSpPr>
          <p:spPr>
            <a:xfrm>
              <a:off x="592829" y="1740882"/>
              <a:ext cx="1233030" cy="584775"/>
            </a:xfrm>
            <a:prstGeom prst="rect">
              <a:avLst/>
            </a:prstGeom>
          </p:spPr>
          <p:txBody>
            <a:bodyPr wrap="none">
              <a:spAutoFit/>
            </a:bodyPr>
            <a:lstStyle/>
            <a:p>
              <a:pPr algn="ctr"/>
              <a:r>
                <a:rPr lang="de-DE" sz="1600" dirty="0"/>
                <a:t>continental </a:t>
              </a:r>
            </a:p>
            <a:p>
              <a:pPr algn="ctr"/>
              <a:r>
                <a:rPr lang="de-DE" sz="1600" dirty="0"/>
                <a:t>(rifting)</a:t>
              </a:r>
            </a:p>
          </p:txBody>
        </p:sp>
        <p:sp>
          <p:nvSpPr>
            <p:cNvPr id="26" name="TextBox 25"/>
            <p:cNvSpPr txBox="1"/>
            <p:nvPr/>
          </p:nvSpPr>
          <p:spPr>
            <a:xfrm>
              <a:off x="1371303" y="2261127"/>
              <a:ext cx="412292" cy="584775"/>
            </a:xfrm>
            <a:prstGeom prst="rect">
              <a:avLst/>
            </a:prstGeom>
            <a:noFill/>
          </p:spPr>
          <p:txBody>
            <a:bodyPr wrap="none" rtlCol="0">
              <a:spAutoFit/>
            </a:bodyPr>
            <a:lstStyle/>
            <a:p>
              <a:r>
                <a:rPr lang="de-DE" sz="3200" b="1" dirty="0"/>
                <a:t>2</a:t>
              </a:r>
            </a:p>
          </p:txBody>
        </p:sp>
      </p:grpSp>
      <p:sp>
        <p:nvSpPr>
          <p:cNvPr id="27" name="Rectangle 26"/>
          <p:cNvSpPr/>
          <p:nvPr/>
        </p:nvSpPr>
        <p:spPr>
          <a:xfrm>
            <a:off x="3903211" y="4595394"/>
            <a:ext cx="1337578" cy="584775"/>
          </a:xfrm>
          <a:prstGeom prst="rect">
            <a:avLst/>
          </a:prstGeom>
        </p:spPr>
        <p:txBody>
          <a:bodyPr wrap="square">
            <a:spAutoFit/>
          </a:bodyPr>
          <a:lstStyle/>
          <a:p>
            <a:pPr algn="ctr"/>
            <a:r>
              <a:rPr lang="de-DE" sz="1600" dirty="0">
                <a:solidFill>
                  <a:srgbClr val="C00000"/>
                </a:solidFill>
              </a:rPr>
              <a:t>Intraplate</a:t>
            </a:r>
          </a:p>
          <a:p>
            <a:pPr algn="ctr"/>
            <a:r>
              <a:rPr lang="de-DE" sz="1600" dirty="0">
                <a:solidFill>
                  <a:srgbClr val="C00000"/>
                </a:solidFill>
              </a:rPr>
              <a:t>hotspots</a:t>
            </a:r>
          </a:p>
        </p:txBody>
      </p:sp>
      <p:grpSp>
        <p:nvGrpSpPr>
          <p:cNvPr id="2" name="Group 1">
            <a:extLst>
              <a:ext uri="{FF2B5EF4-FFF2-40B4-BE49-F238E27FC236}">
                <a16:creationId xmlns:a16="http://schemas.microsoft.com/office/drawing/2014/main" id="{4508D828-0D70-4489-A974-218F5C777857}"/>
              </a:ext>
            </a:extLst>
          </p:cNvPr>
          <p:cNvGrpSpPr/>
          <p:nvPr/>
        </p:nvGrpSpPr>
        <p:grpSpPr>
          <a:xfrm>
            <a:off x="949992" y="3400158"/>
            <a:ext cx="2231751" cy="1397023"/>
            <a:chOff x="974338" y="3688629"/>
            <a:chExt cx="2231751" cy="1397023"/>
          </a:xfrm>
        </p:grpSpPr>
        <p:sp>
          <p:nvSpPr>
            <p:cNvPr id="20" name="Rectangle 19"/>
            <p:cNvSpPr/>
            <p:nvPr/>
          </p:nvSpPr>
          <p:spPr>
            <a:xfrm>
              <a:off x="974338" y="4747098"/>
              <a:ext cx="2231751" cy="338554"/>
            </a:xfrm>
            <a:prstGeom prst="rect">
              <a:avLst/>
            </a:prstGeom>
          </p:spPr>
          <p:txBody>
            <a:bodyPr wrap="square">
              <a:spAutoFit/>
            </a:bodyPr>
            <a:lstStyle/>
            <a:p>
              <a:pPr algn="ctr"/>
              <a:r>
                <a:rPr lang="de-DE" sz="1600" dirty="0"/>
                <a:t>continent-continent</a:t>
              </a:r>
            </a:p>
          </p:txBody>
        </p:sp>
        <p:grpSp>
          <p:nvGrpSpPr>
            <p:cNvPr id="34" name="Group 33"/>
            <p:cNvGrpSpPr/>
            <p:nvPr/>
          </p:nvGrpSpPr>
          <p:grpSpPr>
            <a:xfrm>
              <a:off x="1279948" y="3688629"/>
              <a:ext cx="1548331" cy="1058469"/>
              <a:chOff x="1279948" y="3688629"/>
              <a:chExt cx="1548331" cy="1058469"/>
            </a:xfrm>
          </p:grpSpPr>
          <p:sp>
            <p:nvSpPr>
              <p:cNvPr id="19" name="Rectangle 18"/>
              <p:cNvSpPr/>
              <p:nvPr/>
            </p:nvSpPr>
            <p:spPr>
              <a:xfrm>
                <a:off x="1279948" y="3756897"/>
                <a:ext cx="1548331" cy="990201"/>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8" name="TextBox 27"/>
              <p:cNvSpPr txBox="1"/>
              <p:nvPr/>
            </p:nvSpPr>
            <p:spPr>
              <a:xfrm>
                <a:off x="1284555" y="3688629"/>
                <a:ext cx="412292" cy="584775"/>
              </a:xfrm>
              <a:prstGeom prst="rect">
                <a:avLst/>
              </a:prstGeom>
              <a:noFill/>
            </p:spPr>
            <p:txBody>
              <a:bodyPr wrap="none" rtlCol="0">
                <a:spAutoFit/>
              </a:bodyPr>
              <a:lstStyle/>
              <a:p>
                <a:r>
                  <a:rPr lang="de-DE" sz="3200" b="1" dirty="0"/>
                  <a:t>3</a:t>
                </a:r>
              </a:p>
            </p:txBody>
          </p:sp>
        </p:grpSp>
      </p:grpSp>
      <p:grpSp>
        <p:nvGrpSpPr>
          <p:cNvPr id="33" name="Group 32"/>
          <p:cNvGrpSpPr/>
          <p:nvPr/>
        </p:nvGrpSpPr>
        <p:grpSpPr>
          <a:xfrm>
            <a:off x="667118" y="1195415"/>
            <a:ext cx="3904882" cy="4759622"/>
            <a:chOff x="691464" y="1483886"/>
            <a:chExt cx="3904882" cy="4759622"/>
          </a:xfrm>
        </p:grpSpPr>
        <p:sp>
          <p:nvSpPr>
            <p:cNvPr id="17" name="Rectangle 16"/>
            <p:cNvSpPr/>
            <p:nvPr/>
          </p:nvSpPr>
          <p:spPr>
            <a:xfrm>
              <a:off x="2950725" y="2108629"/>
              <a:ext cx="888459" cy="1336079"/>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8" name="Rectangle 17"/>
            <p:cNvSpPr/>
            <p:nvPr/>
          </p:nvSpPr>
          <p:spPr>
            <a:xfrm>
              <a:off x="691464" y="5597177"/>
              <a:ext cx="2259261" cy="646331"/>
            </a:xfrm>
            <a:prstGeom prst="rect">
              <a:avLst/>
            </a:prstGeom>
          </p:spPr>
          <p:txBody>
            <a:bodyPr wrap="square">
              <a:spAutoFit/>
            </a:bodyPr>
            <a:lstStyle/>
            <a:p>
              <a:pPr algn="ctr"/>
              <a:r>
                <a:rPr lang="de-DE" dirty="0"/>
                <a:t>3. Convergent plate boundary</a:t>
              </a:r>
            </a:p>
          </p:txBody>
        </p:sp>
        <p:sp>
          <p:nvSpPr>
            <p:cNvPr id="21" name="Rectangle 20"/>
            <p:cNvSpPr/>
            <p:nvPr/>
          </p:nvSpPr>
          <p:spPr>
            <a:xfrm>
              <a:off x="2364595" y="1483886"/>
              <a:ext cx="2231751" cy="584775"/>
            </a:xfrm>
            <a:prstGeom prst="rect">
              <a:avLst/>
            </a:prstGeom>
          </p:spPr>
          <p:txBody>
            <a:bodyPr wrap="square">
              <a:spAutoFit/>
            </a:bodyPr>
            <a:lstStyle/>
            <a:p>
              <a:pPr algn="ctr"/>
              <a:r>
                <a:rPr lang="de-DE" sz="1600" dirty="0"/>
                <a:t>ocean-ocean</a:t>
              </a:r>
            </a:p>
            <a:p>
              <a:pPr algn="ctr"/>
              <a:r>
                <a:rPr lang="de-DE" sz="1600" dirty="0"/>
                <a:t>ocean-continent</a:t>
              </a:r>
            </a:p>
          </p:txBody>
        </p:sp>
        <p:sp>
          <p:nvSpPr>
            <p:cNvPr id="29" name="TextBox 28"/>
            <p:cNvSpPr txBox="1"/>
            <p:nvPr/>
          </p:nvSpPr>
          <p:spPr>
            <a:xfrm>
              <a:off x="2928481" y="2068661"/>
              <a:ext cx="412292" cy="584775"/>
            </a:xfrm>
            <a:prstGeom prst="rect">
              <a:avLst/>
            </a:prstGeom>
            <a:noFill/>
          </p:spPr>
          <p:txBody>
            <a:bodyPr wrap="none" rtlCol="0">
              <a:spAutoFit/>
            </a:bodyPr>
            <a:lstStyle/>
            <a:p>
              <a:r>
                <a:rPr lang="de-DE" sz="3200" b="1" dirty="0"/>
                <a:t>3</a:t>
              </a:r>
            </a:p>
          </p:txBody>
        </p:sp>
      </p:grpSp>
      <p:sp>
        <p:nvSpPr>
          <p:cNvPr id="3" name="TextBox 2">
            <a:extLst>
              <a:ext uri="{FF2B5EF4-FFF2-40B4-BE49-F238E27FC236}">
                <a16:creationId xmlns:a16="http://schemas.microsoft.com/office/drawing/2014/main" id="{2C4C1A65-6366-4B94-8178-B2DAE2E8835E}"/>
              </a:ext>
            </a:extLst>
          </p:cNvPr>
          <p:cNvSpPr txBox="1"/>
          <p:nvPr/>
        </p:nvSpPr>
        <p:spPr>
          <a:xfrm>
            <a:off x="3015396" y="6207518"/>
            <a:ext cx="3557384" cy="369332"/>
          </a:xfrm>
          <a:prstGeom prst="rect">
            <a:avLst/>
          </a:prstGeom>
          <a:noFill/>
        </p:spPr>
        <p:txBody>
          <a:bodyPr wrap="none" rtlCol="0">
            <a:spAutoFit/>
          </a:bodyPr>
          <a:lstStyle/>
          <a:p>
            <a:r>
              <a:rPr lang="en-AU" dirty="0"/>
              <a:t>Processes in space and time… !!</a:t>
            </a:r>
          </a:p>
        </p:txBody>
      </p:sp>
      <p:sp>
        <p:nvSpPr>
          <p:cNvPr id="36" name="TextBox 35">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Tectonics – Quakes and Fire</a:t>
            </a:r>
          </a:p>
        </p:txBody>
      </p:sp>
      <p:cxnSp>
        <p:nvCxnSpPr>
          <p:cNvPr id="37" name="Straight Connector 36">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426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cBhvr>
                                        <p:cTn id="12" dur="500"/>
                                        <p:tgtEl>
                                          <p:spTgt spid="3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fade">
                                      <p:cBhvr>
                                        <p:cTn id="17" dur="500"/>
                                        <p:tgtEl>
                                          <p:spTgt spid="3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3"/>
                                        </p:tgtEl>
                                        <p:attrNameLst>
                                          <p:attrName>style.visibility</p:attrName>
                                        </p:attrNameLst>
                                      </p:cBhvr>
                                      <p:to>
                                        <p:strVal val="visible"/>
                                      </p:to>
                                    </p:set>
                                    <p:animEffect transition="in" filter="fade">
                                      <p:cBhvr>
                                        <p:cTn id="22" dur="500"/>
                                        <p:tgtEl>
                                          <p:spTgt spid="3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500"/>
                                        <p:tgtEl>
                                          <p:spTgt spid="3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500"/>
                                        <p:tgtEl>
                                          <p:spTgt spid="2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b="15789"/>
          <a:stretch/>
        </p:blipFill>
        <p:spPr>
          <a:xfrm>
            <a:off x="2465876" y="805792"/>
            <a:ext cx="6609556" cy="2688097"/>
          </a:xfrm>
          <a:prstGeom prst="rect">
            <a:avLst/>
          </a:prstGeom>
        </p:spPr>
      </p:pic>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Tectonics, Volcanism and Lava</a:t>
            </a:r>
          </a:p>
        </p:txBody>
      </p:sp>
      <p:cxnSp>
        <p:nvCxnSpPr>
          <p:cNvPr id="9" name="Straight Connector 8">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180546" y="836712"/>
            <a:ext cx="2285330" cy="1477328"/>
          </a:xfrm>
          <a:prstGeom prst="rect">
            <a:avLst/>
          </a:prstGeom>
          <a:noFill/>
        </p:spPr>
        <p:txBody>
          <a:bodyPr wrap="square" rtlCol="0">
            <a:spAutoFit/>
          </a:bodyPr>
          <a:lstStyle/>
          <a:p>
            <a:pPr marL="285750" indent="-285750">
              <a:buFont typeface="Arial" panose="020B0604020202020204" pitchFamily="34" charset="0"/>
              <a:buChar char="•"/>
            </a:pPr>
            <a:r>
              <a:rPr lang="en-AU" b="1" dirty="0"/>
              <a:t>Relationship</a:t>
            </a:r>
            <a:r>
              <a:rPr lang="en-AU" dirty="0"/>
              <a:t>: Tectonic setting – magma evolution and type – volcanism type</a:t>
            </a:r>
          </a:p>
        </p:txBody>
      </p:sp>
      <p:grpSp>
        <p:nvGrpSpPr>
          <p:cNvPr id="4" name="Group 3"/>
          <p:cNvGrpSpPr/>
          <p:nvPr/>
        </p:nvGrpSpPr>
        <p:grpSpPr>
          <a:xfrm>
            <a:off x="13712" y="3068960"/>
            <a:ext cx="8952964" cy="3171492"/>
            <a:chOff x="13712" y="3068960"/>
            <a:chExt cx="8952964" cy="3171492"/>
          </a:xfrm>
        </p:grpSpPr>
        <p:sp>
          <p:nvSpPr>
            <p:cNvPr id="3" name="Down Arrow 2"/>
            <p:cNvSpPr/>
            <p:nvPr/>
          </p:nvSpPr>
          <p:spPr>
            <a:xfrm>
              <a:off x="957812" y="3068960"/>
              <a:ext cx="576064" cy="648072"/>
            </a:xfrm>
            <a:prstGeom prst="downArrow">
              <a:avLst/>
            </a:prstGeom>
            <a:noFill/>
            <a:ln w="127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b="66769"/>
            <a:stretch/>
          </p:blipFill>
          <p:spPr>
            <a:xfrm>
              <a:off x="13712" y="4142731"/>
              <a:ext cx="8952964" cy="2097721"/>
            </a:xfrm>
            <a:prstGeom prst="rect">
              <a:avLst/>
            </a:prstGeom>
          </p:spPr>
        </p:pic>
      </p:grpSp>
      <p:grpSp>
        <p:nvGrpSpPr>
          <p:cNvPr id="11" name="Group 10"/>
          <p:cNvGrpSpPr/>
          <p:nvPr/>
        </p:nvGrpSpPr>
        <p:grpSpPr>
          <a:xfrm>
            <a:off x="3419872" y="1534165"/>
            <a:ext cx="3348486" cy="1930008"/>
            <a:chOff x="3419872" y="1534165"/>
            <a:chExt cx="3348486" cy="1930008"/>
          </a:xfrm>
        </p:grpSpPr>
        <p:sp>
          <p:nvSpPr>
            <p:cNvPr id="6" name="TextBox 5"/>
            <p:cNvSpPr txBox="1"/>
            <p:nvPr/>
          </p:nvSpPr>
          <p:spPr>
            <a:xfrm>
              <a:off x="3419872" y="2817842"/>
              <a:ext cx="1764310" cy="646331"/>
            </a:xfrm>
            <a:prstGeom prst="rect">
              <a:avLst/>
            </a:prstGeom>
            <a:noFill/>
          </p:spPr>
          <p:txBody>
            <a:bodyPr wrap="square" rtlCol="0">
              <a:spAutoFit/>
            </a:bodyPr>
            <a:lstStyle/>
            <a:p>
              <a:r>
                <a:rPr lang="en-AU" dirty="0"/>
                <a:t>Subsurface effects</a:t>
              </a:r>
              <a:endParaRPr lang="de-DE" dirty="0"/>
            </a:p>
          </p:txBody>
        </p:sp>
        <p:sp>
          <p:nvSpPr>
            <p:cNvPr id="10" name="TextBox 9"/>
            <p:cNvSpPr txBox="1"/>
            <p:nvPr/>
          </p:nvSpPr>
          <p:spPr>
            <a:xfrm>
              <a:off x="5004048" y="1534165"/>
              <a:ext cx="1764310" cy="369332"/>
            </a:xfrm>
            <a:prstGeom prst="rect">
              <a:avLst/>
            </a:prstGeom>
            <a:noFill/>
          </p:spPr>
          <p:txBody>
            <a:bodyPr wrap="square" rtlCol="0">
              <a:spAutoFit/>
            </a:bodyPr>
            <a:lstStyle/>
            <a:p>
              <a:r>
                <a:rPr lang="en-AU" dirty="0"/>
                <a:t>Surface effects</a:t>
              </a:r>
              <a:endParaRPr lang="de-DE" dirty="0"/>
            </a:p>
          </p:txBody>
        </p:sp>
      </p:grpSp>
      <p:sp>
        <p:nvSpPr>
          <p:cNvPr id="12" name="Oval 11"/>
          <p:cNvSpPr/>
          <p:nvPr/>
        </p:nvSpPr>
        <p:spPr>
          <a:xfrm>
            <a:off x="2605788" y="2237798"/>
            <a:ext cx="2145418" cy="1335217"/>
          </a:xfrm>
          <a:prstGeom prst="ellipse">
            <a:avLst/>
          </a:pr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1933535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896448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Hydrothermal Alteration and Landscapes</a:t>
            </a:r>
          </a:p>
        </p:txBody>
      </p:sp>
      <p:cxnSp>
        <p:nvCxnSpPr>
          <p:cNvPr id="4" name="Straight Connector 3">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5" name="Group 4"/>
          <p:cNvGrpSpPr/>
          <p:nvPr/>
        </p:nvGrpSpPr>
        <p:grpSpPr>
          <a:xfrm>
            <a:off x="395536" y="836712"/>
            <a:ext cx="8251722" cy="5768194"/>
            <a:chOff x="395536" y="836712"/>
            <a:chExt cx="8251722" cy="5768194"/>
          </a:xfrm>
        </p:grpSpPr>
        <p:pic>
          <p:nvPicPr>
            <p:cNvPr id="1026" name="Picture 2" descr="https://upload.wikimedia.org/wikipedia/commons/thumb/9/97/Grand_Canyon_of_Yellowstone_edit.jpg/1200px-Grand_Canyon_of_Yellowstone_edit.jpg"/>
            <p:cNvPicPr>
              <a:picLocks noChangeAspect="1" noChangeArrowheads="1"/>
            </p:cNvPicPr>
            <p:nvPr/>
          </p:nvPicPr>
          <p:blipFill rotWithShape="1">
            <a:blip r:embed="rId3">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4745" b="1680"/>
            <a:stretch/>
          </p:blipFill>
          <p:spPr bwMode="auto">
            <a:xfrm>
              <a:off x="395536" y="836712"/>
              <a:ext cx="8251722" cy="576819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940152" y="978973"/>
              <a:ext cx="2451928" cy="369332"/>
            </a:xfrm>
            <a:prstGeom prst="rect">
              <a:avLst/>
            </a:prstGeom>
            <a:noFill/>
          </p:spPr>
          <p:txBody>
            <a:bodyPr wrap="square" rtlCol="0">
              <a:spAutoFit/>
            </a:bodyPr>
            <a:lstStyle/>
            <a:p>
              <a:r>
                <a:rPr lang="en-AU" dirty="0"/>
                <a:t>Yellowstone, USA</a:t>
              </a:r>
              <a:endParaRPr lang="de-DE" dirty="0"/>
            </a:p>
          </p:txBody>
        </p:sp>
      </p:grpSp>
    </p:spTree>
    <p:extLst>
      <p:ext uri="{BB962C8B-B14F-4D97-AF65-F5344CB8AC3E}">
        <p14:creationId xmlns:p14="http://schemas.microsoft.com/office/powerpoint/2010/main" val="2964283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908720"/>
            <a:ext cx="6221338" cy="4649632"/>
          </a:xfrm>
          <a:prstGeom prst="rect">
            <a:avLst/>
          </a:prstGeom>
        </p:spPr>
      </p:pic>
      <p:sp>
        <p:nvSpPr>
          <p:cNvPr id="3" name="TextBox 2">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Deposits</a:t>
            </a:r>
          </a:p>
        </p:txBody>
      </p:sp>
      <p:cxnSp>
        <p:nvCxnSpPr>
          <p:cNvPr id="4" name="Straight Connector 3">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9" name="Group 8"/>
          <p:cNvGrpSpPr/>
          <p:nvPr/>
        </p:nvGrpSpPr>
        <p:grpSpPr>
          <a:xfrm>
            <a:off x="472331" y="1176057"/>
            <a:ext cx="2942888" cy="628329"/>
            <a:chOff x="472331" y="1176057"/>
            <a:chExt cx="2942888" cy="628329"/>
          </a:xfrm>
        </p:grpSpPr>
        <p:sp>
          <p:nvSpPr>
            <p:cNvPr id="5" name="TextBox 4"/>
            <p:cNvSpPr txBox="1"/>
            <p:nvPr/>
          </p:nvSpPr>
          <p:spPr>
            <a:xfrm>
              <a:off x="472331" y="1176057"/>
              <a:ext cx="2800831" cy="369332"/>
            </a:xfrm>
            <a:prstGeom prst="rect">
              <a:avLst/>
            </a:prstGeom>
            <a:noFill/>
          </p:spPr>
          <p:txBody>
            <a:bodyPr wrap="none" rtlCol="0">
              <a:spAutoFit/>
            </a:bodyPr>
            <a:lstStyle/>
            <a:p>
              <a:r>
                <a:rPr lang="en-AU" dirty="0">
                  <a:solidFill>
                    <a:schemeClr val="bg1"/>
                  </a:solidFill>
                </a:rPr>
                <a:t>1 Airborne – Fallout (Ash)</a:t>
              </a:r>
            </a:p>
          </p:txBody>
        </p:sp>
        <p:cxnSp>
          <p:nvCxnSpPr>
            <p:cNvPr id="6" name="Straight Connector 5"/>
            <p:cNvCxnSpPr/>
            <p:nvPr/>
          </p:nvCxnSpPr>
          <p:spPr>
            <a:xfrm>
              <a:off x="2762280" y="1604041"/>
              <a:ext cx="652939" cy="20034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6" name="Group 15"/>
          <p:cNvGrpSpPr/>
          <p:nvPr/>
        </p:nvGrpSpPr>
        <p:grpSpPr>
          <a:xfrm>
            <a:off x="3563888" y="3229637"/>
            <a:ext cx="1544012" cy="1423499"/>
            <a:chOff x="3563888" y="3229637"/>
            <a:chExt cx="1544012" cy="1423499"/>
          </a:xfrm>
        </p:grpSpPr>
        <p:sp>
          <p:nvSpPr>
            <p:cNvPr id="12" name="TextBox 11"/>
            <p:cNvSpPr txBox="1"/>
            <p:nvPr/>
          </p:nvSpPr>
          <p:spPr>
            <a:xfrm>
              <a:off x="3563888" y="3229637"/>
              <a:ext cx="1544012" cy="369332"/>
            </a:xfrm>
            <a:prstGeom prst="rect">
              <a:avLst/>
            </a:prstGeom>
            <a:noFill/>
          </p:spPr>
          <p:txBody>
            <a:bodyPr wrap="none" rtlCol="0">
              <a:spAutoFit/>
            </a:bodyPr>
            <a:lstStyle/>
            <a:p>
              <a:r>
                <a:rPr lang="en-AU" dirty="0">
                  <a:solidFill>
                    <a:schemeClr val="bg1"/>
                  </a:solidFill>
                </a:rPr>
                <a:t>4 Lava Flows</a:t>
              </a:r>
            </a:p>
          </p:txBody>
        </p:sp>
        <p:cxnSp>
          <p:nvCxnSpPr>
            <p:cNvPr id="14" name="Straight Connector 13"/>
            <p:cNvCxnSpPr/>
            <p:nvPr/>
          </p:nvCxnSpPr>
          <p:spPr>
            <a:xfrm>
              <a:off x="4438975" y="3645024"/>
              <a:ext cx="54510" cy="100811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0" name="Group 9"/>
          <p:cNvGrpSpPr/>
          <p:nvPr/>
        </p:nvGrpSpPr>
        <p:grpSpPr>
          <a:xfrm>
            <a:off x="467544" y="1653401"/>
            <a:ext cx="2223750" cy="2289295"/>
            <a:chOff x="467544" y="1653401"/>
            <a:chExt cx="2223750" cy="2289295"/>
          </a:xfrm>
        </p:grpSpPr>
        <p:sp>
          <p:nvSpPr>
            <p:cNvPr id="7" name="TextBox 6"/>
            <p:cNvSpPr txBox="1"/>
            <p:nvPr/>
          </p:nvSpPr>
          <p:spPr>
            <a:xfrm>
              <a:off x="467544" y="1653401"/>
              <a:ext cx="2223750" cy="369332"/>
            </a:xfrm>
            <a:prstGeom prst="rect">
              <a:avLst/>
            </a:prstGeom>
            <a:noFill/>
          </p:spPr>
          <p:txBody>
            <a:bodyPr wrap="none" rtlCol="0">
              <a:spAutoFit/>
            </a:bodyPr>
            <a:lstStyle/>
            <a:p>
              <a:r>
                <a:rPr lang="en-AU" dirty="0">
                  <a:solidFill>
                    <a:schemeClr val="bg1"/>
                  </a:solidFill>
                </a:rPr>
                <a:t>2 Airborne - Ballistic</a:t>
              </a:r>
            </a:p>
          </p:txBody>
        </p:sp>
        <p:cxnSp>
          <p:nvCxnSpPr>
            <p:cNvPr id="8" name="Straight Connector 7"/>
            <p:cNvCxnSpPr/>
            <p:nvPr/>
          </p:nvCxnSpPr>
          <p:spPr>
            <a:xfrm flipH="1" flipV="1">
              <a:off x="1547664" y="2022734"/>
              <a:ext cx="576064" cy="34206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H="1" flipV="1">
              <a:off x="1403648" y="2022733"/>
              <a:ext cx="715832" cy="191996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1" name="Group 20"/>
          <p:cNvGrpSpPr/>
          <p:nvPr/>
        </p:nvGrpSpPr>
        <p:grpSpPr>
          <a:xfrm>
            <a:off x="467544" y="4090814"/>
            <a:ext cx="8521342" cy="2578546"/>
            <a:chOff x="467544" y="4090814"/>
            <a:chExt cx="8521342" cy="2578546"/>
          </a:xfrm>
        </p:grpSpPr>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l="18295" t="11557" r="6500" b="10453"/>
            <a:stretch/>
          </p:blipFill>
          <p:spPr>
            <a:xfrm>
              <a:off x="467544" y="4149080"/>
              <a:ext cx="3240360" cy="2520280"/>
            </a:xfrm>
            <a:prstGeom prst="rect">
              <a:avLst/>
            </a:prstGeom>
          </p:spPr>
        </p:pic>
        <p:pic>
          <p:nvPicPr>
            <p:cNvPr id="18" name="Picture 17"/>
            <p:cNvPicPr>
              <a:picLocks noChangeAspect="1"/>
            </p:cNvPicPr>
            <p:nvPr/>
          </p:nvPicPr>
          <p:blipFill rotWithShape="1">
            <a:blip r:embed="rId4" cstate="print">
              <a:extLst>
                <a:ext uri="{28A0092B-C50C-407E-A947-70E740481C1C}">
                  <a14:useLocalDpi xmlns:a14="http://schemas.microsoft.com/office/drawing/2010/main" val="0"/>
                </a:ext>
              </a:extLst>
            </a:blip>
            <a:srcRect t="10662"/>
            <a:stretch/>
          </p:blipFill>
          <p:spPr>
            <a:xfrm>
              <a:off x="5178886" y="4090814"/>
              <a:ext cx="3810000" cy="2572534"/>
            </a:xfrm>
            <a:prstGeom prst="rect">
              <a:avLst/>
            </a:prstGeom>
          </p:spPr>
        </p:pic>
        <p:sp>
          <p:nvSpPr>
            <p:cNvPr id="19" name="TextBox 18"/>
            <p:cNvSpPr txBox="1"/>
            <p:nvPr/>
          </p:nvSpPr>
          <p:spPr>
            <a:xfrm>
              <a:off x="713247" y="5499387"/>
              <a:ext cx="2785031" cy="923330"/>
            </a:xfrm>
            <a:prstGeom prst="rect">
              <a:avLst/>
            </a:prstGeom>
            <a:noFill/>
          </p:spPr>
          <p:txBody>
            <a:bodyPr wrap="square" rtlCol="0">
              <a:spAutoFit/>
            </a:bodyPr>
            <a:lstStyle/>
            <a:p>
              <a:r>
                <a:rPr lang="en-AU" dirty="0">
                  <a:solidFill>
                    <a:schemeClr val="bg1"/>
                  </a:solidFill>
                </a:rPr>
                <a:t>Scoria (</a:t>
              </a:r>
              <a:r>
                <a:rPr lang="en-US" dirty="0">
                  <a:solidFill>
                    <a:schemeClr val="bg1"/>
                  </a:solidFill>
                </a:rPr>
                <a:t>highly vesicular, dark colored volcanic ejecta)</a:t>
              </a:r>
              <a:endParaRPr lang="en-AU" dirty="0">
                <a:solidFill>
                  <a:schemeClr val="bg1"/>
                </a:solidFill>
              </a:endParaRPr>
            </a:p>
          </p:txBody>
        </p:sp>
        <p:sp>
          <p:nvSpPr>
            <p:cNvPr id="20" name="TextBox 19"/>
            <p:cNvSpPr txBox="1"/>
            <p:nvPr/>
          </p:nvSpPr>
          <p:spPr>
            <a:xfrm>
              <a:off x="5436096" y="5926184"/>
              <a:ext cx="838691" cy="369332"/>
            </a:xfrm>
            <a:prstGeom prst="rect">
              <a:avLst/>
            </a:prstGeom>
            <a:noFill/>
          </p:spPr>
          <p:txBody>
            <a:bodyPr wrap="none" rtlCol="0">
              <a:spAutoFit/>
            </a:bodyPr>
            <a:lstStyle/>
            <a:p>
              <a:r>
                <a:rPr lang="en-AU" dirty="0">
                  <a:solidFill>
                    <a:schemeClr val="bg1"/>
                  </a:solidFill>
                </a:rPr>
                <a:t>Scoria</a:t>
              </a:r>
            </a:p>
          </p:txBody>
        </p:sp>
      </p:grpSp>
      <p:grpSp>
        <p:nvGrpSpPr>
          <p:cNvPr id="23" name="Group 22"/>
          <p:cNvGrpSpPr/>
          <p:nvPr/>
        </p:nvGrpSpPr>
        <p:grpSpPr>
          <a:xfrm>
            <a:off x="5178886" y="116632"/>
            <a:ext cx="3810000" cy="3657600"/>
            <a:chOff x="5178886" y="116632"/>
            <a:chExt cx="3810000" cy="3657600"/>
          </a:xfrm>
        </p:grpSpPr>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78886" y="116632"/>
              <a:ext cx="3810000" cy="3657600"/>
            </a:xfrm>
            <a:prstGeom prst="rect">
              <a:avLst/>
            </a:prstGeom>
          </p:spPr>
        </p:pic>
        <p:sp>
          <p:nvSpPr>
            <p:cNvPr id="17" name="TextBox 16"/>
            <p:cNvSpPr txBox="1"/>
            <p:nvPr/>
          </p:nvSpPr>
          <p:spPr>
            <a:xfrm>
              <a:off x="8581157" y="1744645"/>
              <a:ext cx="312906" cy="369332"/>
            </a:xfrm>
            <a:prstGeom prst="rect">
              <a:avLst/>
            </a:prstGeom>
            <a:noFill/>
          </p:spPr>
          <p:txBody>
            <a:bodyPr wrap="none" rtlCol="0">
              <a:spAutoFit/>
            </a:bodyPr>
            <a:lstStyle/>
            <a:p>
              <a:r>
                <a:rPr lang="en-AU" dirty="0">
                  <a:solidFill>
                    <a:schemeClr val="bg1"/>
                  </a:solidFill>
                </a:rPr>
                <a:t>3</a:t>
              </a:r>
            </a:p>
          </p:txBody>
        </p:sp>
        <p:sp>
          <p:nvSpPr>
            <p:cNvPr id="22" name="TextBox 21"/>
            <p:cNvSpPr txBox="1"/>
            <p:nvPr/>
          </p:nvSpPr>
          <p:spPr>
            <a:xfrm>
              <a:off x="6787022" y="3223409"/>
              <a:ext cx="312906" cy="369332"/>
            </a:xfrm>
            <a:prstGeom prst="rect">
              <a:avLst/>
            </a:prstGeom>
            <a:noFill/>
          </p:spPr>
          <p:txBody>
            <a:bodyPr wrap="none" rtlCol="0">
              <a:spAutoFit/>
            </a:bodyPr>
            <a:lstStyle/>
            <a:p>
              <a:r>
                <a:rPr lang="en-AU" dirty="0">
                  <a:solidFill>
                    <a:schemeClr val="bg1"/>
                  </a:solidFill>
                </a:rPr>
                <a:t>3</a:t>
              </a:r>
            </a:p>
          </p:txBody>
        </p:sp>
      </p:grpSp>
    </p:spTree>
    <p:extLst>
      <p:ext uri="{BB962C8B-B14F-4D97-AF65-F5344CB8AC3E}">
        <p14:creationId xmlns:p14="http://schemas.microsoft.com/office/powerpoint/2010/main" val="3224713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Volcanic Deposits &amp; Landscape (1)</a:t>
            </a:r>
          </a:p>
        </p:txBody>
      </p:sp>
      <p:cxnSp>
        <p:nvCxnSpPr>
          <p:cNvPr id="4" name="Straight Connector 3">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t="18704"/>
          <a:stretch/>
        </p:blipFill>
        <p:spPr>
          <a:xfrm>
            <a:off x="4815117" y="4221088"/>
            <a:ext cx="4062183" cy="2476778"/>
          </a:xfrm>
          <a:prstGeom prst="rect">
            <a:avLst/>
          </a:prstGeom>
        </p:spPr>
      </p:pic>
      <p:grpSp>
        <p:nvGrpSpPr>
          <p:cNvPr id="14" name="Group 13"/>
          <p:cNvGrpSpPr/>
          <p:nvPr/>
        </p:nvGrpSpPr>
        <p:grpSpPr>
          <a:xfrm>
            <a:off x="232944" y="764704"/>
            <a:ext cx="4896544" cy="3096344"/>
            <a:chOff x="232944" y="764704"/>
            <a:chExt cx="4896544" cy="3096344"/>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b="15686"/>
            <a:stretch/>
          </p:blipFill>
          <p:spPr>
            <a:xfrm>
              <a:off x="232944" y="764704"/>
              <a:ext cx="4896544" cy="3096344"/>
            </a:xfrm>
            <a:prstGeom prst="rect">
              <a:avLst/>
            </a:prstGeom>
          </p:spPr>
        </p:pic>
        <p:sp>
          <p:nvSpPr>
            <p:cNvPr id="11" name="TextBox 10"/>
            <p:cNvSpPr txBox="1"/>
            <p:nvPr/>
          </p:nvSpPr>
          <p:spPr>
            <a:xfrm>
              <a:off x="1552685" y="3171896"/>
              <a:ext cx="3262432" cy="646331"/>
            </a:xfrm>
            <a:prstGeom prst="rect">
              <a:avLst/>
            </a:prstGeom>
            <a:noFill/>
          </p:spPr>
          <p:txBody>
            <a:bodyPr wrap="none" rtlCol="0">
              <a:spAutoFit/>
            </a:bodyPr>
            <a:lstStyle/>
            <a:p>
              <a:r>
                <a:rPr lang="en-AU" dirty="0"/>
                <a:t>Interaction with surface/soils</a:t>
              </a:r>
            </a:p>
            <a:p>
              <a:r>
                <a:rPr lang="en-AU" dirty="0"/>
                <a:t>Heating and oxidation (fritting)</a:t>
              </a:r>
              <a:endParaRPr lang="de-DE" dirty="0"/>
            </a:p>
          </p:txBody>
        </p:sp>
      </p:grpSp>
      <p:sp>
        <p:nvSpPr>
          <p:cNvPr id="12" name="Rectangle 11"/>
          <p:cNvSpPr/>
          <p:nvPr/>
        </p:nvSpPr>
        <p:spPr>
          <a:xfrm>
            <a:off x="4920547" y="4286512"/>
            <a:ext cx="4043157" cy="369332"/>
          </a:xfrm>
          <a:prstGeom prst="rect">
            <a:avLst/>
          </a:prstGeom>
        </p:spPr>
        <p:txBody>
          <a:bodyPr wrap="square">
            <a:spAutoFit/>
          </a:bodyPr>
          <a:lstStyle/>
          <a:p>
            <a:r>
              <a:rPr lang="de-DE" dirty="0"/>
              <a:t>2008 Chaitén eruption</a:t>
            </a:r>
            <a:endParaRPr lang="en-AU" dirty="0"/>
          </a:p>
        </p:txBody>
      </p:sp>
      <p:sp>
        <p:nvSpPr>
          <p:cNvPr id="13" name="TextBox 12"/>
          <p:cNvSpPr txBox="1"/>
          <p:nvPr/>
        </p:nvSpPr>
        <p:spPr>
          <a:xfrm>
            <a:off x="7105151" y="5159012"/>
            <a:ext cx="582211" cy="369332"/>
          </a:xfrm>
          <a:prstGeom prst="rect">
            <a:avLst/>
          </a:prstGeom>
          <a:noFill/>
        </p:spPr>
        <p:txBody>
          <a:bodyPr wrap="none" rtlCol="0">
            <a:spAutoFit/>
          </a:bodyPr>
          <a:lstStyle/>
          <a:p>
            <a:r>
              <a:rPr lang="en-AU" dirty="0"/>
              <a:t>Ash</a:t>
            </a:r>
            <a:endParaRPr lang="de-DE" dirty="0"/>
          </a:p>
        </p:txBody>
      </p:sp>
      <p:pic>
        <p:nvPicPr>
          <p:cNvPr id="16" name="Picture 15"/>
          <p:cNvPicPr>
            <a:picLocks noChangeAspect="1"/>
          </p:cNvPicPr>
          <p:nvPr/>
        </p:nvPicPr>
        <p:blipFill rotWithShape="1">
          <a:blip r:embed="rId4" cstate="print">
            <a:extLst>
              <a:ext uri="{28A0092B-C50C-407E-A947-70E740481C1C}">
                <a14:useLocalDpi xmlns:a14="http://schemas.microsoft.com/office/drawing/2010/main" val="0"/>
              </a:ext>
            </a:extLst>
          </a:blip>
          <a:srcRect l="2262" b="16575"/>
          <a:stretch/>
        </p:blipFill>
        <p:spPr>
          <a:xfrm>
            <a:off x="254060" y="3998247"/>
            <a:ext cx="4317940" cy="2625931"/>
          </a:xfrm>
          <a:prstGeom prst="rect">
            <a:avLst/>
          </a:prstGeom>
        </p:spPr>
      </p:pic>
      <p:grpSp>
        <p:nvGrpSpPr>
          <p:cNvPr id="18" name="Group 17"/>
          <p:cNvGrpSpPr/>
          <p:nvPr/>
        </p:nvGrpSpPr>
        <p:grpSpPr>
          <a:xfrm>
            <a:off x="5305343" y="683793"/>
            <a:ext cx="3636709" cy="3392355"/>
            <a:chOff x="5305343" y="683793"/>
            <a:chExt cx="3636709" cy="3392355"/>
          </a:xfrm>
        </p:grpSpPr>
        <p:pic>
          <p:nvPicPr>
            <p:cNvPr id="15" name="Picture 14"/>
            <p:cNvPicPr>
              <a:picLocks noChangeAspect="1"/>
            </p:cNvPicPr>
            <p:nvPr/>
          </p:nvPicPr>
          <p:blipFill>
            <a:blip r:embed="rId5"/>
            <a:stretch>
              <a:fillRect/>
            </a:stretch>
          </p:blipFill>
          <p:spPr>
            <a:xfrm>
              <a:off x="5305343" y="764704"/>
              <a:ext cx="3599616" cy="3311444"/>
            </a:xfrm>
            <a:prstGeom prst="rect">
              <a:avLst/>
            </a:prstGeom>
          </p:spPr>
        </p:pic>
        <p:sp>
          <p:nvSpPr>
            <p:cNvPr id="17" name="TextBox 16"/>
            <p:cNvSpPr txBox="1"/>
            <p:nvPr/>
          </p:nvSpPr>
          <p:spPr>
            <a:xfrm>
              <a:off x="7371139" y="683793"/>
              <a:ext cx="1570913" cy="646331"/>
            </a:xfrm>
            <a:prstGeom prst="rect">
              <a:avLst/>
            </a:prstGeom>
            <a:noFill/>
          </p:spPr>
          <p:txBody>
            <a:bodyPr wrap="square" rtlCol="0">
              <a:spAutoFit/>
            </a:bodyPr>
            <a:lstStyle/>
            <a:p>
              <a:pPr algn="r"/>
              <a:r>
                <a:rPr lang="en-AU" dirty="0"/>
                <a:t>Interaction with drainage </a:t>
              </a:r>
              <a:endParaRPr lang="de-DE" dirty="0"/>
            </a:p>
          </p:txBody>
        </p:sp>
        <p:sp>
          <p:nvSpPr>
            <p:cNvPr id="9" name="Freeform 8"/>
            <p:cNvSpPr/>
            <p:nvPr/>
          </p:nvSpPr>
          <p:spPr>
            <a:xfrm>
              <a:off x="6076706" y="1758471"/>
              <a:ext cx="1746913" cy="355870"/>
            </a:xfrm>
            <a:custGeom>
              <a:avLst/>
              <a:gdLst>
                <a:gd name="connsiteX0" fmla="*/ 0 w 1746913"/>
                <a:gd name="connsiteY0" fmla="*/ 0 h 355870"/>
                <a:gd name="connsiteX1" fmla="*/ 607325 w 1746913"/>
                <a:gd name="connsiteY1" fmla="*/ 95535 h 355870"/>
                <a:gd name="connsiteX2" fmla="*/ 1044054 w 1746913"/>
                <a:gd name="connsiteY2" fmla="*/ 252484 h 355870"/>
                <a:gd name="connsiteX3" fmla="*/ 1371600 w 1746913"/>
                <a:gd name="connsiteY3" fmla="*/ 341194 h 355870"/>
                <a:gd name="connsiteX4" fmla="*/ 1746913 w 1746913"/>
                <a:gd name="connsiteY4" fmla="*/ 354842 h 3558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6913" h="355870">
                  <a:moveTo>
                    <a:pt x="0" y="0"/>
                  </a:moveTo>
                  <a:cubicBezTo>
                    <a:pt x="216658" y="26727"/>
                    <a:pt x="433316" y="53454"/>
                    <a:pt x="607325" y="95535"/>
                  </a:cubicBezTo>
                  <a:cubicBezTo>
                    <a:pt x="781334" y="137616"/>
                    <a:pt x="916675" y="211541"/>
                    <a:pt x="1044054" y="252484"/>
                  </a:cubicBezTo>
                  <a:cubicBezTo>
                    <a:pt x="1171433" y="293427"/>
                    <a:pt x="1254457" y="324134"/>
                    <a:pt x="1371600" y="341194"/>
                  </a:cubicBezTo>
                  <a:cubicBezTo>
                    <a:pt x="1488743" y="358254"/>
                    <a:pt x="1617828" y="356548"/>
                    <a:pt x="1746913" y="354842"/>
                  </a:cubicBezTo>
                </a:path>
              </a:pathLst>
            </a:custGeom>
            <a:noFill/>
            <a:ln w="19050">
              <a:solidFill>
                <a:srgbClr val="002060"/>
              </a:solidFill>
              <a:prstDash val="dash"/>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2155363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11560" y="952206"/>
            <a:ext cx="561372" cy="769441"/>
          </a:xfrm>
          <a:prstGeom prst="rect">
            <a:avLst/>
          </a:prstGeom>
          <a:noFill/>
        </p:spPr>
        <p:txBody>
          <a:bodyPr wrap="none" rtlCol="0">
            <a:spAutoFit/>
          </a:bodyPr>
          <a:lstStyle/>
          <a:p>
            <a:r>
              <a:rPr lang="en-AU" sz="4400" dirty="0">
                <a:solidFill>
                  <a:schemeClr val="bg1"/>
                </a:solidFill>
                <a:latin typeface="Arial Black" panose="020B0A04020102020204" pitchFamily="34" charset="0"/>
              </a:rPr>
              <a:t>1</a:t>
            </a:r>
          </a:p>
        </p:txBody>
      </p:sp>
      <p:pic>
        <p:nvPicPr>
          <p:cNvPr id="15" name="Picture 14"/>
          <p:cNvPicPr>
            <a:picLocks noChangeAspect="1"/>
          </p:cNvPicPr>
          <p:nvPr/>
        </p:nvPicPr>
        <p:blipFill rotWithShape="1">
          <a:blip r:embed="rId2" cstate="print">
            <a:extLst>
              <a:ext uri="{28A0092B-C50C-407E-A947-70E740481C1C}">
                <a14:useLocalDpi xmlns:a14="http://schemas.microsoft.com/office/drawing/2010/main" val="0"/>
              </a:ext>
            </a:extLst>
          </a:blip>
          <a:srcRect t="41929" r="37536" b="12350"/>
          <a:stretch/>
        </p:blipFill>
        <p:spPr>
          <a:xfrm>
            <a:off x="308473" y="3837645"/>
            <a:ext cx="4719021" cy="2590563"/>
          </a:xfrm>
          <a:prstGeom prst="rect">
            <a:avLst/>
          </a:prstGeom>
        </p:spPr>
      </p:pic>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t="18056"/>
          <a:stretch/>
        </p:blipFill>
        <p:spPr>
          <a:xfrm>
            <a:off x="1354586" y="1415202"/>
            <a:ext cx="3672908" cy="2257304"/>
          </a:xfrm>
          <a:prstGeom prst="rect">
            <a:avLst/>
          </a:prstGeom>
        </p:spPr>
      </p:pic>
      <p:pic>
        <p:nvPicPr>
          <p:cNvPr id="22" name="Picture 21"/>
          <p:cNvPicPr>
            <a:picLocks noChangeAspect="1"/>
          </p:cNvPicPr>
          <p:nvPr/>
        </p:nvPicPr>
        <p:blipFill>
          <a:blip r:embed="rId4"/>
          <a:stretch>
            <a:fillRect/>
          </a:stretch>
        </p:blipFill>
        <p:spPr>
          <a:xfrm>
            <a:off x="198438" y="772507"/>
            <a:ext cx="2985120" cy="1865700"/>
          </a:xfrm>
          <a:prstGeom prst="rect">
            <a:avLst/>
          </a:prstGeom>
        </p:spPr>
      </p:pic>
      <p:pic>
        <p:nvPicPr>
          <p:cNvPr id="23" name="Picture 22"/>
          <p:cNvPicPr>
            <a:picLocks noChangeAspect="1"/>
          </p:cNvPicPr>
          <p:nvPr/>
        </p:nvPicPr>
        <p:blipFill rotWithShape="1">
          <a:blip r:embed="rId5"/>
          <a:srcRect r="17342"/>
          <a:stretch/>
        </p:blipFill>
        <p:spPr>
          <a:xfrm>
            <a:off x="195014" y="2755525"/>
            <a:ext cx="2997652" cy="2266608"/>
          </a:xfrm>
          <a:prstGeom prst="rect">
            <a:avLst/>
          </a:prstGeom>
        </p:spPr>
      </p:pic>
      <p:sp>
        <p:nvSpPr>
          <p:cNvPr id="24" name="Rectangle 23"/>
          <p:cNvSpPr/>
          <p:nvPr/>
        </p:nvSpPr>
        <p:spPr>
          <a:xfrm>
            <a:off x="202552" y="2755525"/>
            <a:ext cx="2440828" cy="923330"/>
          </a:xfrm>
          <a:prstGeom prst="rect">
            <a:avLst/>
          </a:prstGeom>
        </p:spPr>
        <p:txBody>
          <a:bodyPr wrap="square">
            <a:spAutoFit/>
          </a:bodyPr>
          <a:lstStyle/>
          <a:p>
            <a:pPr marL="285750" indent="-285750">
              <a:buFont typeface="Arial" panose="020B0604020202020204" pitchFamily="34" charset="0"/>
              <a:buChar char="•"/>
            </a:pPr>
            <a:r>
              <a:rPr lang="de-DE" b="1" dirty="0">
                <a:solidFill>
                  <a:schemeClr val="bg1"/>
                </a:solidFill>
              </a:rPr>
              <a:t>Aa</a:t>
            </a:r>
            <a:r>
              <a:rPr lang="de-DE" dirty="0">
                <a:solidFill>
                  <a:schemeClr val="bg1"/>
                </a:solidFill>
              </a:rPr>
              <a:t> Lava flows slowly and forms a brittle crust </a:t>
            </a:r>
          </a:p>
        </p:txBody>
      </p:sp>
      <p:sp>
        <p:nvSpPr>
          <p:cNvPr id="25" name="Rectangle 24"/>
          <p:cNvSpPr/>
          <p:nvPr/>
        </p:nvSpPr>
        <p:spPr>
          <a:xfrm>
            <a:off x="224822" y="845531"/>
            <a:ext cx="2876136" cy="923330"/>
          </a:xfrm>
          <a:prstGeom prst="rect">
            <a:avLst/>
          </a:prstGeom>
        </p:spPr>
        <p:txBody>
          <a:bodyPr wrap="square">
            <a:spAutoFit/>
          </a:bodyPr>
          <a:lstStyle/>
          <a:p>
            <a:pPr marL="285750" indent="-285750">
              <a:buFont typeface="Arial" panose="020B0604020202020204" pitchFamily="34" charset="0"/>
              <a:buChar char="•"/>
            </a:pPr>
            <a:r>
              <a:rPr lang="de-DE" b="1" dirty="0">
                <a:solidFill>
                  <a:schemeClr val="bg1"/>
                </a:solidFill>
              </a:rPr>
              <a:t>Pahoehoe</a:t>
            </a:r>
            <a:r>
              <a:rPr lang="de-DE" dirty="0">
                <a:solidFill>
                  <a:schemeClr val="bg1"/>
                </a:solidFill>
              </a:rPr>
              <a:t> Lava flows moderately slow (like wax)</a:t>
            </a:r>
          </a:p>
        </p:txBody>
      </p:sp>
      <p:sp>
        <p:nvSpPr>
          <p:cNvPr id="28" name="TextBox 27"/>
          <p:cNvSpPr txBox="1"/>
          <p:nvPr/>
        </p:nvSpPr>
        <p:spPr>
          <a:xfrm>
            <a:off x="2612284" y="1773560"/>
            <a:ext cx="492443" cy="646331"/>
          </a:xfrm>
          <a:prstGeom prst="rect">
            <a:avLst/>
          </a:prstGeom>
          <a:noFill/>
        </p:spPr>
        <p:txBody>
          <a:bodyPr wrap="none" rtlCol="0">
            <a:spAutoFit/>
          </a:bodyPr>
          <a:lstStyle/>
          <a:p>
            <a:r>
              <a:rPr lang="en-AU" sz="3600" dirty="0">
                <a:solidFill>
                  <a:schemeClr val="bg1"/>
                </a:solidFill>
                <a:latin typeface="Arial Black" panose="020B0A04020102020204" pitchFamily="34" charset="0"/>
              </a:rPr>
              <a:t>2</a:t>
            </a:r>
            <a:endParaRPr lang="de-DE" sz="3600" dirty="0">
              <a:solidFill>
                <a:schemeClr val="bg1"/>
              </a:solidFill>
              <a:latin typeface="Arial Black" panose="020B0A04020102020204" pitchFamily="34" charset="0"/>
            </a:endParaRPr>
          </a:p>
        </p:txBody>
      </p:sp>
      <p:sp>
        <p:nvSpPr>
          <p:cNvPr id="29" name="TextBox 28"/>
          <p:cNvSpPr txBox="1"/>
          <p:nvPr/>
        </p:nvSpPr>
        <p:spPr>
          <a:xfrm>
            <a:off x="361914" y="4383105"/>
            <a:ext cx="492443" cy="646331"/>
          </a:xfrm>
          <a:prstGeom prst="rect">
            <a:avLst/>
          </a:prstGeom>
          <a:noFill/>
        </p:spPr>
        <p:txBody>
          <a:bodyPr wrap="none" rtlCol="0">
            <a:spAutoFit/>
          </a:bodyPr>
          <a:lstStyle/>
          <a:p>
            <a:r>
              <a:rPr lang="en-AU" sz="3600" dirty="0">
                <a:solidFill>
                  <a:schemeClr val="bg1"/>
                </a:solidFill>
                <a:latin typeface="Arial Black" panose="020B0A04020102020204" pitchFamily="34" charset="0"/>
              </a:rPr>
              <a:t>1</a:t>
            </a:r>
            <a:endParaRPr lang="de-DE" sz="3600" dirty="0">
              <a:solidFill>
                <a:schemeClr val="bg1"/>
              </a:solidFill>
              <a:latin typeface="Arial Black" panose="020B0A04020102020204" pitchFamily="34" charset="0"/>
            </a:endParaRPr>
          </a:p>
        </p:txBody>
      </p:sp>
      <p:grpSp>
        <p:nvGrpSpPr>
          <p:cNvPr id="8" name="Group 7"/>
          <p:cNvGrpSpPr/>
          <p:nvPr/>
        </p:nvGrpSpPr>
        <p:grpSpPr>
          <a:xfrm>
            <a:off x="5159846" y="1377882"/>
            <a:ext cx="3736403" cy="2294624"/>
            <a:chOff x="5159846" y="1377882"/>
            <a:chExt cx="3736403" cy="2294624"/>
          </a:xfrm>
        </p:grpSpPr>
        <p:pic>
          <p:nvPicPr>
            <p:cNvPr id="17" name="Picture 16"/>
            <p:cNvPicPr>
              <a:picLocks noChangeAspect="1"/>
            </p:cNvPicPr>
            <p:nvPr/>
          </p:nvPicPr>
          <p:blipFill rotWithShape="1">
            <a:blip r:embed="rId6"/>
            <a:srcRect r="5478"/>
            <a:stretch/>
          </p:blipFill>
          <p:spPr>
            <a:xfrm>
              <a:off x="5159846" y="1377882"/>
              <a:ext cx="3736403" cy="2294624"/>
            </a:xfrm>
            <a:prstGeom prst="rect">
              <a:avLst/>
            </a:prstGeom>
          </p:spPr>
        </p:pic>
        <p:sp>
          <p:nvSpPr>
            <p:cNvPr id="26" name="Rectangle 25"/>
            <p:cNvSpPr/>
            <p:nvPr/>
          </p:nvSpPr>
          <p:spPr>
            <a:xfrm>
              <a:off x="5301780" y="1603510"/>
              <a:ext cx="2414285" cy="369332"/>
            </a:xfrm>
            <a:prstGeom prst="rect">
              <a:avLst/>
            </a:prstGeom>
          </p:spPr>
          <p:txBody>
            <a:bodyPr wrap="square">
              <a:spAutoFit/>
            </a:bodyPr>
            <a:lstStyle/>
            <a:p>
              <a:pPr marL="285750" indent="-285750">
                <a:buFont typeface="Arial" panose="020B0604020202020204" pitchFamily="34" charset="0"/>
                <a:buChar char="•"/>
              </a:pPr>
              <a:r>
                <a:rPr lang="de-DE" b="1" dirty="0">
                  <a:solidFill>
                    <a:schemeClr val="bg1"/>
                  </a:solidFill>
                </a:rPr>
                <a:t>Blocky flow</a:t>
              </a:r>
              <a:endParaRPr lang="de-DE" dirty="0">
                <a:solidFill>
                  <a:schemeClr val="bg1"/>
                </a:solidFill>
              </a:endParaRPr>
            </a:p>
          </p:txBody>
        </p:sp>
        <p:sp>
          <p:nvSpPr>
            <p:cNvPr id="30" name="TextBox 29"/>
            <p:cNvSpPr txBox="1"/>
            <p:nvPr/>
          </p:nvSpPr>
          <p:spPr>
            <a:xfrm>
              <a:off x="5354196" y="1947409"/>
              <a:ext cx="492443" cy="646331"/>
            </a:xfrm>
            <a:prstGeom prst="rect">
              <a:avLst/>
            </a:prstGeom>
            <a:noFill/>
          </p:spPr>
          <p:txBody>
            <a:bodyPr wrap="none" rtlCol="0">
              <a:spAutoFit/>
            </a:bodyPr>
            <a:lstStyle/>
            <a:p>
              <a:r>
                <a:rPr lang="en-AU" sz="3600" dirty="0">
                  <a:solidFill>
                    <a:schemeClr val="bg1"/>
                  </a:solidFill>
                  <a:latin typeface="Arial Black" panose="020B0A04020102020204" pitchFamily="34" charset="0"/>
                </a:rPr>
                <a:t>3</a:t>
              </a:r>
              <a:endParaRPr lang="de-DE" sz="3600" dirty="0">
                <a:solidFill>
                  <a:schemeClr val="bg1"/>
                </a:solidFill>
                <a:latin typeface="Arial Black" panose="020B0A04020102020204" pitchFamily="34" charset="0"/>
              </a:endParaRPr>
            </a:p>
          </p:txBody>
        </p:sp>
      </p:grpSp>
      <p:grpSp>
        <p:nvGrpSpPr>
          <p:cNvPr id="10" name="Group 9"/>
          <p:cNvGrpSpPr/>
          <p:nvPr/>
        </p:nvGrpSpPr>
        <p:grpSpPr>
          <a:xfrm>
            <a:off x="5159846" y="3851851"/>
            <a:ext cx="3736403" cy="2586434"/>
            <a:chOff x="5159846" y="3851851"/>
            <a:chExt cx="3736403" cy="2586434"/>
          </a:xfrm>
        </p:grpSpPr>
        <p:pic>
          <p:nvPicPr>
            <p:cNvPr id="18" name="Picture 17"/>
            <p:cNvPicPr>
              <a:picLocks noChangeAspect="1"/>
            </p:cNvPicPr>
            <p:nvPr/>
          </p:nvPicPr>
          <p:blipFill rotWithShape="1">
            <a:blip r:embed="rId7">
              <a:extLst>
                <a:ext uri="{28A0092B-C50C-407E-A947-70E740481C1C}">
                  <a14:useLocalDpi xmlns:a14="http://schemas.microsoft.com/office/drawing/2010/main" val="0"/>
                </a:ext>
              </a:extLst>
            </a:blip>
            <a:srcRect l="9357" t="18206" r="7904"/>
            <a:stretch/>
          </p:blipFill>
          <p:spPr>
            <a:xfrm>
              <a:off x="5159846" y="3851851"/>
              <a:ext cx="3736403" cy="2586434"/>
            </a:xfrm>
            <a:prstGeom prst="rect">
              <a:avLst/>
            </a:prstGeom>
          </p:spPr>
        </p:pic>
        <p:sp>
          <p:nvSpPr>
            <p:cNvPr id="27" name="Rectangle 26"/>
            <p:cNvSpPr/>
            <p:nvPr/>
          </p:nvSpPr>
          <p:spPr>
            <a:xfrm>
              <a:off x="5724128" y="3963153"/>
              <a:ext cx="2440828" cy="369332"/>
            </a:xfrm>
            <a:prstGeom prst="rect">
              <a:avLst/>
            </a:prstGeom>
          </p:spPr>
          <p:txBody>
            <a:bodyPr wrap="square">
              <a:spAutoFit/>
            </a:bodyPr>
            <a:lstStyle/>
            <a:p>
              <a:pPr marL="285750" indent="-285750">
                <a:buFont typeface="Arial" panose="020B0604020202020204" pitchFamily="34" charset="0"/>
                <a:buChar char="•"/>
              </a:pPr>
              <a:r>
                <a:rPr lang="de-DE" b="1" dirty="0">
                  <a:solidFill>
                    <a:schemeClr val="bg1"/>
                  </a:solidFill>
                </a:rPr>
                <a:t>Lava dome</a:t>
              </a:r>
              <a:endParaRPr lang="de-DE" dirty="0">
                <a:solidFill>
                  <a:schemeClr val="bg1"/>
                </a:solidFill>
              </a:endParaRPr>
            </a:p>
          </p:txBody>
        </p:sp>
        <p:sp>
          <p:nvSpPr>
            <p:cNvPr id="31" name="TextBox 30"/>
            <p:cNvSpPr txBox="1"/>
            <p:nvPr/>
          </p:nvSpPr>
          <p:spPr>
            <a:xfrm>
              <a:off x="5342495" y="5445224"/>
              <a:ext cx="492443" cy="646331"/>
            </a:xfrm>
            <a:prstGeom prst="rect">
              <a:avLst/>
            </a:prstGeom>
            <a:noFill/>
          </p:spPr>
          <p:txBody>
            <a:bodyPr wrap="none" rtlCol="0">
              <a:spAutoFit/>
            </a:bodyPr>
            <a:lstStyle/>
            <a:p>
              <a:r>
                <a:rPr lang="en-AU" sz="3600" dirty="0">
                  <a:solidFill>
                    <a:schemeClr val="bg1"/>
                  </a:solidFill>
                  <a:latin typeface="Arial Black" panose="020B0A04020102020204" pitchFamily="34" charset="0"/>
                </a:rPr>
                <a:t>4</a:t>
              </a:r>
              <a:endParaRPr lang="de-DE" sz="3600" dirty="0">
                <a:solidFill>
                  <a:schemeClr val="bg1"/>
                </a:solidFill>
                <a:latin typeface="Arial Black" panose="020B0A04020102020204" pitchFamily="34" charset="0"/>
              </a:endParaRPr>
            </a:p>
          </p:txBody>
        </p:sp>
      </p:grpSp>
      <p:sp>
        <p:nvSpPr>
          <p:cNvPr id="32" name="TextBox 31"/>
          <p:cNvSpPr txBox="1"/>
          <p:nvPr/>
        </p:nvSpPr>
        <p:spPr>
          <a:xfrm>
            <a:off x="3351633" y="689300"/>
            <a:ext cx="5544616" cy="646331"/>
          </a:xfrm>
          <a:prstGeom prst="rect">
            <a:avLst/>
          </a:prstGeom>
          <a:noFill/>
        </p:spPr>
        <p:txBody>
          <a:bodyPr wrap="square" rtlCol="0">
            <a:spAutoFit/>
          </a:bodyPr>
          <a:lstStyle/>
          <a:p>
            <a:pPr marL="285750" indent="-285750">
              <a:buFont typeface="Arial" panose="020B0604020202020204" pitchFamily="34" charset="0"/>
              <a:buChar char="•"/>
            </a:pPr>
            <a:r>
              <a:rPr lang="en-AU" dirty="0"/>
              <a:t>Difference in </a:t>
            </a:r>
            <a:r>
              <a:rPr lang="en-AU" b="1" dirty="0"/>
              <a:t>flow behaviour </a:t>
            </a:r>
            <a:r>
              <a:rPr lang="en-AU" dirty="0"/>
              <a:t>leads to different surface morphologies and flow types</a:t>
            </a:r>
            <a:endParaRPr lang="de-DE" dirty="0"/>
          </a:p>
        </p:txBody>
      </p:sp>
      <p:sp>
        <p:nvSpPr>
          <p:cNvPr id="7" name="TextBox 6"/>
          <p:cNvSpPr txBox="1"/>
          <p:nvPr/>
        </p:nvSpPr>
        <p:spPr>
          <a:xfrm>
            <a:off x="4095839" y="3085581"/>
            <a:ext cx="1478121" cy="1477328"/>
          </a:xfrm>
          <a:prstGeom prst="rect">
            <a:avLst/>
          </a:prstGeom>
          <a:solidFill>
            <a:schemeClr val="bg1"/>
          </a:solidFill>
        </p:spPr>
        <p:txBody>
          <a:bodyPr wrap="square" rtlCol="0">
            <a:spAutoFit/>
          </a:bodyPr>
          <a:lstStyle/>
          <a:p>
            <a:pPr algn="ctr"/>
            <a:r>
              <a:rPr lang="en-AU" dirty="0">
                <a:solidFill>
                  <a:srgbClr val="FF0000"/>
                </a:solidFill>
              </a:rPr>
              <a:t>viscosity</a:t>
            </a:r>
            <a:endParaRPr lang="de-DE" dirty="0">
              <a:solidFill>
                <a:srgbClr val="FF0000"/>
              </a:solidFill>
            </a:endParaRPr>
          </a:p>
          <a:p>
            <a:pPr algn="ctr"/>
            <a:r>
              <a:rPr lang="en-AU" dirty="0">
                <a:solidFill>
                  <a:srgbClr val="002060"/>
                </a:solidFill>
              </a:rPr>
              <a:t>vs</a:t>
            </a:r>
            <a:r>
              <a:rPr lang="en-AU" dirty="0">
                <a:solidFill>
                  <a:srgbClr val="FF0000"/>
                </a:solidFill>
              </a:rPr>
              <a:t> </a:t>
            </a:r>
          </a:p>
          <a:p>
            <a:pPr algn="ctr"/>
            <a:r>
              <a:rPr lang="en-AU" dirty="0">
                <a:solidFill>
                  <a:srgbClr val="FF0000"/>
                </a:solidFill>
              </a:rPr>
              <a:t>discharge rate and slope </a:t>
            </a:r>
          </a:p>
        </p:txBody>
      </p:sp>
      <p:sp>
        <p:nvSpPr>
          <p:cNvPr id="2" name="TextBox 1">
            <a:extLst>
              <a:ext uri="{FF2B5EF4-FFF2-40B4-BE49-F238E27FC236}">
                <a16:creationId xmlns:a16="http://schemas.microsoft.com/office/drawing/2014/main" id="{6FBCC866-E8F5-FB77-8B8E-79F02177D49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Volcanic Deposits &amp; Landscape (2)</a:t>
            </a:r>
          </a:p>
        </p:txBody>
      </p:sp>
      <p:cxnSp>
        <p:nvCxnSpPr>
          <p:cNvPr id="6" name="Straight Connector 5">
            <a:extLst>
              <a:ext uri="{FF2B5EF4-FFF2-40B4-BE49-F238E27FC236}">
                <a16:creationId xmlns:a16="http://schemas.microsoft.com/office/drawing/2014/main" id="{B05DE89A-5645-4610-057C-64ECC7965C4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1043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rPr>
              <a:t>2 </a:t>
            </a:r>
            <a:r>
              <a:rPr lang="de-DE" sz="2400" dirty="0">
                <a:solidFill>
                  <a:srgbClr val="080808"/>
                </a:solidFill>
              </a:rPr>
              <a:t>minutes...</a:t>
            </a:r>
          </a:p>
        </p:txBody>
      </p:sp>
    </p:spTree>
    <p:extLst>
      <p:ext uri="{BB962C8B-B14F-4D97-AF65-F5344CB8AC3E}">
        <p14:creationId xmlns:p14="http://schemas.microsoft.com/office/powerpoint/2010/main" val="1333699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6" name="Picture 5"/>
          <p:cNvPicPr>
            <a:picLocks noChangeAspect="1"/>
          </p:cNvPicPr>
          <p:nvPr/>
        </p:nvPicPr>
        <p:blipFill>
          <a:blip r:embed="rId3"/>
          <a:stretch>
            <a:fillRect/>
          </a:stretch>
        </p:blipFill>
        <p:spPr>
          <a:xfrm>
            <a:off x="6302013" y="1777743"/>
            <a:ext cx="2709000" cy="1469478"/>
          </a:xfrm>
          <a:prstGeom prst="rect">
            <a:avLst/>
          </a:prstGeom>
        </p:spPr>
      </p:pic>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Types (1)</a:t>
            </a:r>
          </a:p>
        </p:txBody>
      </p:sp>
      <p:cxnSp>
        <p:nvCxnSpPr>
          <p:cNvPr id="9" name="Straight Connector 8">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a:blip r:embed="rId4"/>
          <a:stretch>
            <a:fillRect/>
          </a:stretch>
        </p:blipFill>
        <p:spPr>
          <a:xfrm>
            <a:off x="6302013" y="180361"/>
            <a:ext cx="2709000" cy="1681334"/>
          </a:xfrm>
          <a:prstGeom prst="rect">
            <a:avLst/>
          </a:prstGeom>
        </p:spPr>
      </p:pic>
      <p:sp>
        <p:nvSpPr>
          <p:cNvPr id="12" name="Rectangle 11"/>
          <p:cNvSpPr/>
          <p:nvPr/>
        </p:nvSpPr>
        <p:spPr>
          <a:xfrm>
            <a:off x="236755" y="761481"/>
            <a:ext cx="2896947" cy="369332"/>
          </a:xfrm>
          <a:prstGeom prst="rect">
            <a:avLst/>
          </a:prstGeom>
        </p:spPr>
        <p:txBody>
          <a:bodyPr wrap="none">
            <a:spAutoFit/>
          </a:bodyPr>
          <a:lstStyle/>
          <a:p>
            <a:pPr marL="285750" indent="-285750">
              <a:buFont typeface="Arial" panose="020B0604020202020204" pitchFamily="34" charset="0"/>
              <a:buChar char="•"/>
            </a:pPr>
            <a:r>
              <a:rPr lang="en-AU" b="1" dirty="0"/>
              <a:t>Cinder (Scoria) Cones</a:t>
            </a:r>
          </a:p>
        </p:txBody>
      </p:sp>
      <p:sp>
        <p:nvSpPr>
          <p:cNvPr id="13" name="Rectangle 12"/>
          <p:cNvSpPr/>
          <p:nvPr/>
        </p:nvSpPr>
        <p:spPr>
          <a:xfrm>
            <a:off x="244153" y="1101249"/>
            <a:ext cx="2396810" cy="369332"/>
          </a:xfrm>
          <a:prstGeom prst="rect">
            <a:avLst/>
          </a:prstGeom>
        </p:spPr>
        <p:txBody>
          <a:bodyPr wrap="none">
            <a:spAutoFit/>
          </a:bodyPr>
          <a:lstStyle/>
          <a:p>
            <a:pPr marL="285750" indent="-285750">
              <a:buFont typeface="Arial" panose="020B0604020202020204" pitchFamily="34" charset="0"/>
              <a:buChar char="•"/>
            </a:pPr>
            <a:r>
              <a:rPr lang="en-AU" dirty="0"/>
              <a:t>monogenetic fields</a:t>
            </a:r>
          </a:p>
        </p:txBody>
      </p:sp>
      <p:sp>
        <p:nvSpPr>
          <p:cNvPr id="14" name="Rectangle 13"/>
          <p:cNvSpPr/>
          <p:nvPr/>
        </p:nvSpPr>
        <p:spPr>
          <a:xfrm>
            <a:off x="236755" y="1441017"/>
            <a:ext cx="4572000" cy="923330"/>
          </a:xfrm>
          <a:prstGeom prst="rect">
            <a:avLst/>
          </a:prstGeom>
        </p:spPr>
        <p:txBody>
          <a:bodyPr>
            <a:spAutoFit/>
          </a:bodyPr>
          <a:lstStyle/>
          <a:p>
            <a:pPr marL="285750" indent="-285750">
              <a:buFont typeface="Arial" panose="020B0604020202020204" pitchFamily="34" charset="0"/>
              <a:buChar char="•"/>
            </a:pPr>
            <a:r>
              <a:rPr lang="en-AU" dirty="0"/>
              <a:t>shape is defined by the eruptive material (mostly ejecta/scoria) piled up at its angle of repose</a:t>
            </a:r>
          </a:p>
        </p:txBody>
      </p:sp>
      <p:grpSp>
        <p:nvGrpSpPr>
          <p:cNvPr id="5" name="Group 4"/>
          <p:cNvGrpSpPr/>
          <p:nvPr/>
        </p:nvGrpSpPr>
        <p:grpSpPr>
          <a:xfrm>
            <a:off x="198438" y="3176760"/>
            <a:ext cx="8812575" cy="3478500"/>
            <a:chOff x="198438" y="3176760"/>
            <a:chExt cx="8812575" cy="3478500"/>
          </a:xfrm>
        </p:grpSpPr>
        <p:grpSp>
          <p:nvGrpSpPr>
            <p:cNvPr id="2" name="Group 1"/>
            <p:cNvGrpSpPr/>
            <p:nvPr/>
          </p:nvGrpSpPr>
          <p:grpSpPr>
            <a:xfrm>
              <a:off x="6302013" y="3176760"/>
              <a:ext cx="2709000" cy="2198276"/>
              <a:chOff x="6302013" y="3176760"/>
              <a:chExt cx="2709000" cy="2198276"/>
            </a:xfrm>
          </p:grpSpPr>
          <p:pic>
            <p:nvPicPr>
              <p:cNvPr id="3" name="Picture 2"/>
              <p:cNvPicPr>
                <a:picLocks noChangeAspect="1"/>
              </p:cNvPicPr>
              <p:nvPr/>
            </p:nvPicPr>
            <p:blipFill>
              <a:blip r:embed="rId5"/>
              <a:stretch>
                <a:fillRect/>
              </a:stretch>
            </p:blipFill>
            <p:spPr>
              <a:xfrm>
                <a:off x="6302013" y="3176760"/>
                <a:ext cx="2709000" cy="1145813"/>
              </a:xfrm>
              <a:prstGeom prst="rect">
                <a:avLst/>
              </a:prstGeom>
            </p:spPr>
          </p:pic>
          <p:pic>
            <p:nvPicPr>
              <p:cNvPr id="4" name="Picture 3"/>
              <p:cNvPicPr>
                <a:picLocks noChangeAspect="1"/>
              </p:cNvPicPr>
              <p:nvPr/>
            </p:nvPicPr>
            <p:blipFill>
              <a:blip r:embed="rId6"/>
              <a:stretch>
                <a:fillRect/>
              </a:stretch>
            </p:blipFill>
            <p:spPr>
              <a:xfrm>
                <a:off x="6302013" y="4221088"/>
                <a:ext cx="2709000" cy="1153948"/>
              </a:xfrm>
              <a:prstGeom prst="rect">
                <a:avLst/>
              </a:prstGeom>
            </p:spPr>
          </p:pic>
        </p:grpSp>
        <p:pic>
          <p:nvPicPr>
            <p:cNvPr id="16" name="Picture 15"/>
            <p:cNvPicPr>
              <a:picLocks noChangeAspect="1"/>
            </p:cNvPicPr>
            <p:nvPr/>
          </p:nvPicPr>
          <p:blipFill rotWithShape="1">
            <a:blip r:embed="rId7" cstate="print">
              <a:extLst>
                <a:ext uri="{28A0092B-C50C-407E-A947-70E740481C1C}">
                  <a14:useLocalDpi xmlns:a14="http://schemas.microsoft.com/office/drawing/2010/main" val="0"/>
                </a:ext>
              </a:extLst>
            </a:blip>
            <a:srcRect t="26489" b="26355"/>
            <a:stretch/>
          </p:blipFill>
          <p:spPr>
            <a:xfrm>
              <a:off x="198438" y="4653136"/>
              <a:ext cx="5660912" cy="2002124"/>
            </a:xfrm>
            <a:prstGeom prst="rect">
              <a:avLst/>
            </a:prstGeom>
          </p:spPr>
        </p:pic>
        <p:sp>
          <p:nvSpPr>
            <p:cNvPr id="17" name="Rectangle 16"/>
            <p:cNvSpPr/>
            <p:nvPr/>
          </p:nvSpPr>
          <p:spPr>
            <a:xfrm>
              <a:off x="244153" y="5825180"/>
              <a:ext cx="4839301" cy="646331"/>
            </a:xfrm>
            <a:prstGeom prst="rect">
              <a:avLst/>
            </a:prstGeom>
          </p:spPr>
          <p:txBody>
            <a:bodyPr wrap="square">
              <a:spAutoFit/>
            </a:bodyPr>
            <a:lstStyle/>
            <a:p>
              <a:pPr marL="285750" indent="-285750">
                <a:buFont typeface="Arial" panose="020B0604020202020204" pitchFamily="34" charset="0"/>
                <a:buChar char="•"/>
              </a:pPr>
              <a:r>
                <a:rPr lang="en-AU" dirty="0"/>
                <a:t>Phreatic or </a:t>
              </a:r>
              <a:r>
                <a:rPr lang="en-AU" dirty="0" err="1"/>
                <a:t>phreato</a:t>
              </a:r>
              <a:r>
                <a:rPr lang="en-AU" dirty="0"/>
                <a:t>-magmatic eruptions (explosive contact with water)</a:t>
              </a:r>
            </a:p>
          </p:txBody>
        </p:sp>
      </p:grpSp>
    </p:spTree>
    <p:extLst>
      <p:ext uri="{BB962C8B-B14F-4D97-AF65-F5344CB8AC3E}">
        <p14:creationId xmlns:p14="http://schemas.microsoft.com/office/powerpoint/2010/main" val="307604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4199" r="5113"/>
          <a:stretch/>
        </p:blipFill>
        <p:spPr>
          <a:xfrm>
            <a:off x="0" y="0"/>
            <a:ext cx="9143999" cy="6858000"/>
          </a:xfrm>
          <a:prstGeom prst="rect">
            <a:avLst/>
          </a:prstGeom>
        </p:spPr>
      </p:pic>
      <p:sp>
        <p:nvSpPr>
          <p:cNvPr id="3" name="Rectangle 2"/>
          <p:cNvSpPr/>
          <p:nvPr/>
        </p:nvSpPr>
        <p:spPr>
          <a:xfrm>
            <a:off x="178364" y="908720"/>
            <a:ext cx="6192688" cy="923330"/>
          </a:xfrm>
          <a:prstGeom prst="rect">
            <a:avLst/>
          </a:prstGeom>
        </p:spPr>
        <p:txBody>
          <a:bodyPr wrap="square">
            <a:spAutoFit/>
          </a:bodyPr>
          <a:lstStyle/>
          <a:p>
            <a:pPr marL="285750" indent="-285750">
              <a:buFont typeface="Arial" panose="020B0604020202020204" pitchFamily="34" charset="0"/>
              <a:buChar char="•"/>
            </a:pPr>
            <a:r>
              <a:rPr lang="de-DE" b="1" dirty="0"/>
              <a:t>Tuyas</a:t>
            </a:r>
            <a:r>
              <a:rPr lang="de-DE" dirty="0"/>
              <a:t> - </a:t>
            </a:r>
            <a:r>
              <a:rPr lang="en-US" dirty="0"/>
              <a:t>Lava erupting under glacier cools very quickly and cannot travel far, piles up into a steep-sided hill</a:t>
            </a:r>
            <a:endParaRPr lang="de-DE" dirty="0"/>
          </a:p>
          <a:p>
            <a:endParaRPr lang="de-DE" dirty="0"/>
          </a:p>
        </p:txBody>
      </p:sp>
      <p:sp>
        <p:nvSpPr>
          <p:cNvPr id="5" name="Rectangle 4"/>
          <p:cNvSpPr/>
          <p:nvPr/>
        </p:nvSpPr>
        <p:spPr>
          <a:xfrm>
            <a:off x="6766425" y="6466199"/>
            <a:ext cx="2377574" cy="369332"/>
          </a:xfrm>
          <a:prstGeom prst="rect">
            <a:avLst/>
          </a:prstGeom>
        </p:spPr>
        <p:txBody>
          <a:bodyPr wrap="none">
            <a:spAutoFit/>
          </a:bodyPr>
          <a:lstStyle/>
          <a:p>
            <a:r>
              <a:rPr lang="de-DE" dirty="0">
                <a:solidFill>
                  <a:schemeClr val="bg1"/>
                </a:solidFill>
              </a:rPr>
              <a:t>Herðubreið in Iceland</a:t>
            </a:r>
          </a:p>
        </p:txBody>
      </p:sp>
      <p:cxnSp>
        <p:nvCxnSpPr>
          <p:cNvPr id="7" name="Straight Connector 6">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Types </a:t>
            </a:r>
            <a:r>
              <a:rPr lang="en-AU" altLang="en-US" sz="3200" dirty="0">
                <a:solidFill>
                  <a:srgbClr val="002060"/>
                </a:solidFill>
                <a:cs typeface="Arial" panose="020B0604020202020204" pitchFamily="34" charset="0"/>
              </a:rPr>
              <a:t>(special case…)</a:t>
            </a:r>
          </a:p>
        </p:txBody>
      </p:sp>
    </p:spTree>
    <p:extLst>
      <p:ext uri="{BB962C8B-B14F-4D97-AF65-F5344CB8AC3E}">
        <p14:creationId xmlns:p14="http://schemas.microsoft.com/office/powerpoint/2010/main" val="3825180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892" t="6391" r="1024" b="3104"/>
          <a:stretch/>
        </p:blipFill>
        <p:spPr>
          <a:xfrm>
            <a:off x="198438" y="3391548"/>
            <a:ext cx="5832648" cy="3096344"/>
          </a:xfrm>
          <a:prstGeom prst="rect">
            <a:avLst/>
          </a:prstGeom>
        </p:spPr>
      </p:pic>
      <p:pic>
        <p:nvPicPr>
          <p:cNvPr id="4" name="Picture 3"/>
          <p:cNvPicPr>
            <a:picLocks noChangeAspect="1"/>
          </p:cNvPicPr>
          <p:nvPr/>
        </p:nvPicPr>
        <p:blipFill rotWithShape="1">
          <a:blip r:embed="rId3"/>
          <a:srcRect l="5053" r="23904"/>
          <a:stretch/>
        </p:blipFill>
        <p:spPr>
          <a:xfrm>
            <a:off x="6163893" y="3232536"/>
            <a:ext cx="2751731" cy="2644735"/>
          </a:xfrm>
          <a:prstGeom prst="rect">
            <a:avLst/>
          </a:prstGeom>
        </p:spPr>
      </p:pic>
      <p:sp>
        <p:nvSpPr>
          <p:cNvPr id="7" name="TextBox 6">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Types (2)</a:t>
            </a:r>
          </a:p>
        </p:txBody>
      </p:sp>
      <p:cxnSp>
        <p:nvCxnSpPr>
          <p:cNvPr id="8" name="Straight Connector 7">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98438" y="715158"/>
            <a:ext cx="2268570" cy="369332"/>
          </a:xfrm>
          <a:prstGeom prst="rect">
            <a:avLst/>
          </a:prstGeom>
          <a:noFill/>
        </p:spPr>
        <p:txBody>
          <a:bodyPr wrap="none" rtlCol="0">
            <a:spAutoFit/>
          </a:bodyPr>
          <a:lstStyle/>
          <a:p>
            <a:pPr marL="285750" indent="-285750">
              <a:buFont typeface="Arial" panose="020B0604020202020204" pitchFamily="34" charset="0"/>
              <a:buChar char="•"/>
            </a:pPr>
            <a:r>
              <a:rPr lang="en-AU" b="1" dirty="0" err="1"/>
              <a:t>Stratovolcanoes</a:t>
            </a:r>
            <a:endParaRPr lang="en-AU" b="1" dirty="0"/>
          </a:p>
        </p:txBody>
      </p:sp>
      <p:sp>
        <p:nvSpPr>
          <p:cNvPr id="10" name="Rectangle 9"/>
          <p:cNvSpPr/>
          <p:nvPr/>
        </p:nvSpPr>
        <p:spPr>
          <a:xfrm>
            <a:off x="198438" y="1175052"/>
            <a:ext cx="4313429" cy="2031325"/>
          </a:xfrm>
          <a:prstGeom prst="rect">
            <a:avLst/>
          </a:prstGeom>
        </p:spPr>
        <p:txBody>
          <a:bodyPr wrap="square">
            <a:spAutoFit/>
          </a:bodyPr>
          <a:lstStyle/>
          <a:p>
            <a:pPr marL="285750" indent="-285750">
              <a:buFont typeface="Arial" panose="020B0604020202020204" pitchFamily="34" charset="0"/>
              <a:buChar char="•"/>
            </a:pPr>
            <a:r>
              <a:rPr lang="en-AU" dirty="0"/>
              <a:t>Height: 100s to 1000s of m, ~ km’s</a:t>
            </a:r>
          </a:p>
          <a:p>
            <a:pPr marL="285750" indent="-285750">
              <a:buFont typeface="Arial" panose="020B0604020202020204" pitchFamily="34" charset="0"/>
              <a:buChar char="•"/>
            </a:pPr>
            <a:endParaRPr lang="en-AU" dirty="0"/>
          </a:p>
          <a:p>
            <a:pPr marL="285750" indent="-285750">
              <a:buFont typeface="Arial" panose="020B0604020202020204" pitchFamily="34" charset="0"/>
              <a:buChar char="•"/>
            </a:pPr>
            <a:r>
              <a:rPr lang="en-AU" dirty="0"/>
              <a:t>Material: 70-80 % ejecta; but an equally large percentage of lava flows might be present (lava flows are most commonly blocky a‘a) – composite and polygenetic</a:t>
            </a:r>
          </a:p>
        </p:txBody>
      </p:sp>
      <p:sp>
        <p:nvSpPr>
          <p:cNvPr id="12" name="TextBox 11"/>
          <p:cNvSpPr txBox="1"/>
          <p:nvPr/>
        </p:nvSpPr>
        <p:spPr>
          <a:xfrm>
            <a:off x="6194358" y="3253049"/>
            <a:ext cx="1563248" cy="276999"/>
          </a:xfrm>
          <a:prstGeom prst="rect">
            <a:avLst/>
          </a:prstGeom>
          <a:noFill/>
        </p:spPr>
        <p:txBody>
          <a:bodyPr wrap="none" rtlCol="0">
            <a:spAutoFit/>
          </a:bodyPr>
          <a:lstStyle/>
          <a:p>
            <a:r>
              <a:rPr lang="en-AU" sz="1200" dirty="0"/>
              <a:t>Pinatubo, </a:t>
            </a:r>
            <a:r>
              <a:rPr lang="en-AU" sz="1200" dirty="0" err="1"/>
              <a:t>Phillipines</a:t>
            </a:r>
            <a:endParaRPr lang="de-DE" sz="1200" dirty="0"/>
          </a:p>
        </p:txBody>
      </p:sp>
      <p:pic>
        <p:nvPicPr>
          <p:cNvPr id="13" name="Picture 12"/>
          <p:cNvPicPr>
            <a:picLocks noChangeAspect="1"/>
          </p:cNvPicPr>
          <p:nvPr/>
        </p:nvPicPr>
        <p:blipFill>
          <a:blip r:embed="rId4"/>
          <a:stretch>
            <a:fillRect/>
          </a:stretch>
        </p:blipFill>
        <p:spPr>
          <a:xfrm>
            <a:off x="4913391" y="288277"/>
            <a:ext cx="4047171" cy="2663921"/>
          </a:xfrm>
          <a:prstGeom prst="rect">
            <a:avLst/>
          </a:prstGeom>
        </p:spPr>
      </p:pic>
      <p:sp>
        <p:nvSpPr>
          <p:cNvPr id="14" name="TextBox 13"/>
          <p:cNvSpPr txBox="1"/>
          <p:nvPr/>
        </p:nvSpPr>
        <p:spPr>
          <a:xfrm>
            <a:off x="5004048" y="2605972"/>
            <a:ext cx="1676613" cy="276999"/>
          </a:xfrm>
          <a:prstGeom prst="rect">
            <a:avLst/>
          </a:prstGeom>
          <a:noFill/>
        </p:spPr>
        <p:txBody>
          <a:bodyPr wrap="none" rtlCol="0">
            <a:spAutoFit/>
          </a:bodyPr>
          <a:lstStyle/>
          <a:p>
            <a:r>
              <a:rPr lang="en-AU" sz="1200" dirty="0" err="1"/>
              <a:t>Payun</a:t>
            </a:r>
            <a:r>
              <a:rPr lang="en-AU" sz="1200" dirty="0"/>
              <a:t> </a:t>
            </a:r>
            <a:r>
              <a:rPr lang="en-AU" sz="1200" dirty="0" err="1"/>
              <a:t>Liso</a:t>
            </a:r>
            <a:r>
              <a:rPr lang="en-AU" sz="1200" dirty="0"/>
              <a:t>, Argentina</a:t>
            </a:r>
            <a:endParaRPr lang="de-DE" sz="1200" dirty="0"/>
          </a:p>
        </p:txBody>
      </p:sp>
    </p:spTree>
    <p:extLst>
      <p:ext uri="{BB962C8B-B14F-4D97-AF65-F5344CB8AC3E}">
        <p14:creationId xmlns:p14="http://schemas.microsoft.com/office/powerpoint/2010/main" val="2073086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a:extLst>
              <a:ext uri="{28A0092B-C50C-407E-A947-70E740481C1C}">
                <a14:useLocalDpi xmlns:a14="http://schemas.microsoft.com/office/drawing/2010/main" val="0"/>
              </a:ext>
            </a:extLst>
          </a:blip>
          <a:srcRect l="9604" t="15350" r="9838"/>
          <a:stretch/>
        </p:blipFill>
        <p:spPr>
          <a:xfrm>
            <a:off x="0" y="0"/>
            <a:ext cx="9144000" cy="6858000"/>
          </a:xfrm>
          <a:prstGeom prst="rect">
            <a:avLst/>
          </a:prstGeom>
        </p:spPr>
      </p:pic>
      <p:sp>
        <p:nvSpPr>
          <p:cNvPr id="8" name="TextBox 7"/>
          <p:cNvSpPr txBox="1"/>
          <p:nvPr/>
        </p:nvSpPr>
        <p:spPr>
          <a:xfrm>
            <a:off x="323528" y="842064"/>
            <a:ext cx="2619050" cy="369332"/>
          </a:xfrm>
          <a:prstGeom prst="rect">
            <a:avLst/>
          </a:prstGeom>
          <a:noFill/>
        </p:spPr>
        <p:txBody>
          <a:bodyPr wrap="none" rtlCol="0">
            <a:spAutoFit/>
          </a:bodyPr>
          <a:lstStyle/>
          <a:p>
            <a:pPr marL="285750" indent="-285750">
              <a:buFont typeface="Arial" panose="020B0604020202020204" pitchFamily="34" charset="0"/>
              <a:buChar char="•"/>
            </a:pPr>
            <a:r>
              <a:rPr lang="de-DE" dirty="0"/>
              <a:t>Cappadocia (Turkey)</a:t>
            </a:r>
          </a:p>
        </p:txBody>
      </p:sp>
      <p:sp>
        <p:nvSpPr>
          <p:cNvPr id="10" name="TextBox 9">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Types (2)</a:t>
            </a:r>
          </a:p>
        </p:txBody>
      </p:sp>
      <p:cxnSp>
        <p:nvCxnSpPr>
          <p:cNvPr id="11" name="Straight Connector 10">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4860032" y="329513"/>
            <a:ext cx="4129497" cy="6293172"/>
            <a:chOff x="4860032" y="329513"/>
            <a:chExt cx="4129497" cy="6293172"/>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4225" t="7172" r="9557"/>
            <a:stretch/>
          </p:blipFill>
          <p:spPr>
            <a:xfrm>
              <a:off x="4860032" y="3304713"/>
              <a:ext cx="4129497" cy="3317972"/>
            </a:xfrm>
            <a:prstGeom prst="rect">
              <a:avLst/>
            </a:prstGeom>
          </p:spPr>
        </p:pic>
        <p:pic>
          <p:nvPicPr>
            <p:cNvPr id="12" name="Picture 11"/>
            <p:cNvPicPr>
              <a:picLocks noChangeAspect="1"/>
            </p:cNvPicPr>
            <p:nvPr/>
          </p:nvPicPr>
          <p:blipFill rotWithShape="1">
            <a:blip r:embed="rId4"/>
            <a:srcRect l="2062" t="2593" r="20569" b="6640"/>
            <a:stretch/>
          </p:blipFill>
          <p:spPr>
            <a:xfrm>
              <a:off x="4860032" y="329513"/>
              <a:ext cx="4129497" cy="2811163"/>
            </a:xfrm>
            <a:prstGeom prst="rect">
              <a:avLst/>
            </a:prstGeom>
          </p:spPr>
        </p:pic>
      </p:grpSp>
      <p:sp>
        <p:nvSpPr>
          <p:cNvPr id="13" name="TextBox 12"/>
          <p:cNvSpPr txBox="1"/>
          <p:nvPr/>
        </p:nvSpPr>
        <p:spPr>
          <a:xfrm>
            <a:off x="323527" y="1340768"/>
            <a:ext cx="4382033" cy="1477328"/>
          </a:xfrm>
          <a:prstGeom prst="rect">
            <a:avLst/>
          </a:prstGeom>
          <a:noFill/>
        </p:spPr>
        <p:txBody>
          <a:bodyPr wrap="square" rtlCol="0">
            <a:spAutoFit/>
          </a:bodyPr>
          <a:lstStyle/>
          <a:p>
            <a:pPr marL="285750" indent="-285750">
              <a:buFont typeface="Arial" panose="020B0604020202020204" pitchFamily="34" charset="0"/>
              <a:buChar char="•"/>
            </a:pPr>
            <a:r>
              <a:rPr lang="de-DE" dirty="0"/>
              <a:t>Miocene to Quaternary volcaniclastic deposits</a:t>
            </a:r>
          </a:p>
          <a:p>
            <a:pPr marL="285750" indent="-285750">
              <a:buFont typeface="Arial" panose="020B0604020202020204" pitchFamily="34" charset="0"/>
              <a:buChar char="•"/>
            </a:pPr>
            <a:endParaRPr lang="de-DE" dirty="0"/>
          </a:p>
          <a:p>
            <a:pPr marL="285750" indent="-285750">
              <a:buFont typeface="Arial" panose="020B0604020202020204" pitchFamily="34" charset="0"/>
              <a:buChar char="•"/>
            </a:pPr>
            <a:r>
              <a:rPr lang="de-DE" dirty="0"/>
              <a:t>Relatively soft (tuff and ignimbrite, i.e. from ashfall and pyroclastic flows)</a:t>
            </a:r>
          </a:p>
        </p:txBody>
      </p:sp>
    </p:spTree>
    <p:extLst>
      <p:ext uri="{BB962C8B-B14F-4D97-AF65-F5344CB8AC3E}">
        <p14:creationId xmlns:p14="http://schemas.microsoft.com/office/powerpoint/2010/main" val="1965221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99942" y="1768021"/>
            <a:ext cx="6143776" cy="3675650"/>
          </a:xfrm>
          <a:prstGeom prst="rect">
            <a:avLst/>
          </a:prstGeom>
        </p:spPr>
      </p:pic>
      <p:sp>
        <p:nvSpPr>
          <p:cNvPr id="7" name="TextBox 6">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Types (3)</a:t>
            </a:r>
          </a:p>
        </p:txBody>
      </p:sp>
      <p:cxnSp>
        <p:nvCxnSpPr>
          <p:cNvPr id="8" name="Straight Connector 7">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77940" y="659350"/>
            <a:ext cx="2358338" cy="369332"/>
          </a:xfrm>
          <a:prstGeom prst="rect">
            <a:avLst/>
          </a:prstGeom>
          <a:noFill/>
        </p:spPr>
        <p:txBody>
          <a:bodyPr wrap="none" rtlCol="0">
            <a:spAutoFit/>
          </a:bodyPr>
          <a:lstStyle/>
          <a:p>
            <a:pPr marL="285750" indent="-285750">
              <a:buFont typeface="Arial" panose="020B0604020202020204" pitchFamily="34" charset="0"/>
              <a:buChar char="•"/>
            </a:pPr>
            <a:r>
              <a:rPr lang="en-AU" b="1" dirty="0"/>
              <a:t>Shield volcanoes</a:t>
            </a:r>
          </a:p>
        </p:txBody>
      </p:sp>
      <p:sp>
        <p:nvSpPr>
          <p:cNvPr id="11" name="Rectangle 10"/>
          <p:cNvSpPr/>
          <p:nvPr/>
        </p:nvSpPr>
        <p:spPr>
          <a:xfrm>
            <a:off x="177940" y="978973"/>
            <a:ext cx="1640193" cy="369332"/>
          </a:xfrm>
          <a:prstGeom prst="rect">
            <a:avLst/>
          </a:prstGeom>
        </p:spPr>
        <p:txBody>
          <a:bodyPr wrap="none">
            <a:spAutoFit/>
          </a:bodyPr>
          <a:lstStyle/>
          <a:p>
            <a:pPr marL="285750" indent="-285750">
              <a:buFont typeface="Arial" panose="020B0604020202020204" pitchFamily="34" charset="0"/>
              <a:buChar char="•"/>
            </a:pPr>
            <a:r>
              <a:rPr lang="en-AU" dirty="0"/>
              <a:t>polygenetic</a:t>
            </a:r>
          </a:p>
        </p:txBody>
      </p:sp>
      <p:sp>
        <p:nvSpPr>
          <p:cNvPr id="12" name="Rectangle 11"/>
          <p:cNvSpPr/>
          <p:nvPr/>
        </p:nvSpPr>
        <p:spPr>
          <a:xfrm>
            <a:off x="153968" y="1325128"/>
            <a:ext cx="2759089" cy="369332"/>
          </a:xfrm>
          <a:prstGeom prst="rect">
            <a:avLst/>
          </a:prstGeom>
        </p:spPr>
        <p:txBody>
          <a:bodyPr wrap="none">
            <a:spAutoFit/>
          </a:bodyPr>
          <a:lstStyle/>
          <a:p>
            <a:pPr marL="285750" indent="-285750">
              <a:buFont typeface="Arial" panose="020B0604020202020204" pitchFamily="34" charset="0"/>
              <a:buChar char="•"/>
            </a:pPr>
            <a:r>
              <a:rPr lang="en-AU" dirty="0"/>
              <a:t>Gentle slopes of 2-12°</a:t>
            </a:r>
          </a:p>
        </p:txBody>
      </p:sp>
      <p:sp>
        <p:nvSpPr>
          <p:cNvPr id="13" name="Rectangle 12"/>
          <p:cNvSpPr/>
          <p:nvPr/>
        </p:nvSpPr>
        <p:spPr>
          <a:xfrm>
            <a:off x="299942" y="5527736"/>
            <a:ext cx="3335954" cy="1200329"/>
          </a:xfrm>
          <a:prstGeom prst="rect">
            <a:avLst/>
          </a:prstGeom>
        </p:spPr>
        <p:txBody>
          <a:bodyPr wrap="square">
            <a:spAutoFit/>
          </a:bodyPr>
          <a:lstStyle/>
          <a:p>
            <a:pPr marL="285750" indent="-285750">
              <a:buFont typeface="Arial" panose="020B0604020202020204" pitchFamily="34" charset="0"/>
              <a:buChar char="•"/>
            </a:pPr>
            <a:r>
              <a:rPr lang="en-AU" dirty="0"/>
              <a:t>Development of a Hawaiian shield volcano from the ocean floor to above sea level</a:t>
            </a:r>
          </a:p>
        </p:txBody>
      </p:sp>
      <p:pic>
        <p:nvPicPr>
          <p:cNvPr id="2" name="Picture 1"/>
          <p:cNvPicPr>
            <a:picLocks noChangeAspect="1"/>
          </p:cNvPicPr>
          <p:nvPr/>
        </p:nvPicPr>
        <p:blipFill>
          <a:blip r:embed="rId3"/>
          <a:stretch>
            <a:fillRect/>
          </a:stretch>
        </p:blipFill>
        <p:spPr>
          <a:xfrm>
            <a:off x="3591419" y="4581128"/>
            <a:ext cx="5285881" cy="2011354"/>
          </a:xfrm>
          <a:prstGeom prst="rect">
            <a:avLst/>
          </a:prstGeom>
        </p:spPr>
      </p:pic>
      <p:grpSp>
        <p:nvGrpSpPr>
          <p:cNvPr id="15" name="Group 14"/>
          <p:cNvGrpSpPr/>
          <p:nvPr/>
        </p:nvGrpSpPr>
        <p:grpSpPr>
          <a:xfrm>
            <a:off x="4355976" y="218776"/>
            <a:ext cx="4666332" cy="3714280"/>
            <a:chOff x="4355976" y="218776"/>
            <a:chExt cx="4666332" cy="3714280"/>
          </a:xfrm>
        </p:grpSpPr>
        <p:sp>
          <p:nvSpPr>
            <p:cNvPr id="3" name="Down Arrow 2"/>
            <p:cNvSpPr/>
            <p:nvPr/>
          </p:nvSpPr>
          <p:spPr>
            <a:xfrm flipV="1">
              <a:off x="7332045" y="3066520"/>
              <a:ext cx="720080" cy="866536"/>
            </a:xfrm>
            <a:prstGeom prst="downArrow">
              <a:avLst/>
            </a:prstGeom>
            <a:noFill/>
            <a:ln w="127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4" name="Picture 13"/>
            <p:cNvPicPr>
              <a:picLocks noChangeAspect="1"/>
            </p:cNvPicPr>
            <p:nvPr/>
          </p:nvPicPr>
          <p:blipFill>
            <a:blip r:embed="rId4"/>
            <a:stretch>
              <a:fillRect/>
            </a:stretch>
          </p:blipFill>
          <p:spPr>
            <a:xfrm>
              <a:off x="4355976" y="218776"/>
              <a:ext cx="4666332" cy="2259057"/>
            </a:xfrm>
            <a:prstGeom prst="rect">
              <a:avLst/>
            </a:prstGeom>
          </p:spPr>
        </p:pic>
        <p:sp>
          <p:nvSpPr>
            <p:cNvPr id="4" name="TextBox 3"/>
            <p:cNvSpPr txBox="1"/>
            <p:nvPr/>
          </p:nvSpPr>
          <p:spPr>
            <a:xfrm>
              <a:off x="4540286" y="323013"/>
              <a:ext cx="1327858" cy="646331"/>
            </a:xfrm>
            <a:prstGeom prst="rect">
              <a:avLst/>
            </a:prstGeom>
            <a:noFill/>
          </p:spPr>
          <p:txBody>
            <a:bodyPr wrap="square" rtlCol="0">
              <a:spAutoFit/>
            </a:bodyPr>
            <a:lstStyle/>
            <a:p>
              <a:r>
                <a:rPr lang="en-AU" dirty="0"/>
                <a:t>size = time… ??</a:t>
              </a:r>
              <a:endParaRPr lang="de-DE" dirty="0"/>
            </a:p>
          </p:txBody>
        </p:sp>
      </p:grpSp>
      <p:sp>
        <p:nvSpPr>
          <p:cNvPr id="6" name="TextBox 5"/>
          <p:cNvSpPr txBox="1"/>
          <p:nvPr/>
        </p:nvSpPr>
        <p:spPr>
          <a:xfrm>
            <a:off x="7261684" y="6277392"/>
            <a:ext cx="1580882" cy="276999"/>
          </a:xfrm>
          <a:prstGeom prst="rect">
            <a:avLst/>
          </a:prstGeom>
          <a:noFill/>
        </p:spPr>
        <p:txBody>
          <a:bodyPr wrap="none" rtlCol="0">
            <a:spAutoFit/>
          </a:bodyPr>
          <a:lstStyle/>
          <a:p>
            <a:r>
              <a:rPr lang="en-AU" sz="1200" dirty="0"/>
              <a:t>Hawaii – Mauna Loa</a:t>
            </a:r>
            <a:endParaRPr lang="de-DE" sz="1200" dirty="0"/>
          </a:p>
        </p:txBody>
      </p:sp>
    </p:spTree>
    <p:extLst>
      <p:ext uri="{BB962C8B-B14F-4D97-AF65-F5344CB8AC3E}">
        <p14:creationId xmlns:p14="http://schemas.microsoft.com/office/powerpoint/2010/main" val="962117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2400"/>
            <a:ext cx="9144000" cy="6890400"/>
          </a:xfrm>
          <a:prstGeom prst="rect">
            <a:avLst/>
          </a:prstGeom>
        </p:spPr>
      </p:pic>
      <p:sp>
        <p:nvSpPr>
          <p:cNvPr id="2" name="Rectangle 1"/>
          <p:cNvSpPr/>
          <p:nvPr/>
        </p:nvSpPr>
        <p:spPr>
          <a:xfrm>
            <a:off x="683568" y="908720"/>
            <a:ext cx="4639508" cy="2031325"/>
          </a:xfrm>
          <a:prstGeom prst="rect">
            <a:avLst/>
          </a:prstGeom>
        </p:spPr>
        <p:txBody>
          <a:bodyPr wrap="square">
            <a:spAutoFit/>
          </a:bodyPr>
          <a:lstStyle/>
          <a:p>
            <a:pPr marL="285750" indent="-285750">
              <a:buFont typeface="Arial" panose="020B0604020202020204" pitchFamily="34" charset="0"/>
              <a:buChar char="•"/>
            </a:pPr>
            <a:r>
              <a:rPr lang="en-AU" b="1" dirty="0"/>
              <a:t>Flood Basalts </a:t>
            </a:r>
            <a:r>
              <a:rPr lang="en-AU" dirty="0"/>
              <a:t>- high volume eruptions that flood vast areas of the Earth (LIP, </a:t>
            </a:r>
            <a:r>
              <a:rPr lang="de-DE" dirty="0"/>
              <a:t>&gt;1×10</a:t>
            </a:r>
            <a:r>
              <a:rPr lang="de-DE" baseline="30000" dirty="0"/>
              <a:t>5</a:t>
            </a:r>
            <a:r>
              <a:rPr lang="de-DE" dirty="0"/>
              <a:t> km</a:t>
            </a:r>
            <a:r>
              <a:rPr lang="de-DE" baseline="30000" dirty="0"/>
              <a:t>2</a:t>
            </a:r>
            <a:r>
              <a:rPr lang="de-DE" dirty="0"/>
              <a:t>) </a:t>
            </a:r>
            <a:r>
              <a:rPr lang="en-AU" dirty="0"/>
              <a:t>covering broad regions with flat lying lava surfaces</a:t>
            </a:r>
          </a:p>
          <a:p>
            <a:pPr marL="285750" indent="-285750">
              <a:buFont typeface="Arial" panose="020B0604020202020204" pitchFamily="34" charset="0"/>
              <a:buChar char="•"/>
            </a:pPr>
            <a:endParaRPr lang="en-AU" dirty="0"/>
          </a:p>
          <a:p>
            <a:pPr marL="285750" indent="-285750">
              <a:buFont typeface="Arial" panose="020B0604020202020204" pitchFamily="34" charset="0"/>
              <a:buChar char="•"/>
            </a:pPr>
            <a:r>
              <a:rPr lang="en-AU" dirty="0"/>
              <a:t>Result of mantle convection through </a:t>
            </a:r>
            <a:r>
              <a:rPr lang="en-AU" b="1" dirty="0"/>
              <a:t>hot spots</a:t>
            </a:r>
          </a:p>
        </p:txBody>
      </p:sp>
      <p:pic>
        <p:nvPicPr>
          <p:cNvPr id="3" name="Picture 2"/>
          <p:cNvPicPr>
            <a:picLocks noChangeAspect="1"/>
          </p:cNvPicPr>
          <p:nvPr/>
        </p:nvPicPr>
        <p:blipFill>
          <a:blip r:embed="rId3"/>
          <a:stretch>
            <a:fillRect/>
          </a:stretch>
        </p:blipFill>
        <p:spPr>
          <a:xfrm>
            <a:off x="5323076" y="3717032"/>
            <a:ext cx="3528392" cy="2822714"/>
          </a:xfrm>
          <a:prstGeom prst="rect">
            <a:avLst/>
          </a:prstGeom>
        </p:spPr>
      </p:pic>
      <p:sp>
        <p:nvSpPr>
          <p:cNvPr id="5" name="TextBox 4">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Volcanism – Large Igneous Provinces</a:t>
            </a:r>
          </a:p>
        </p:txBody>
      </p:sp>
      <p:cxnSp>
        <p:nvCxnSpPr>
          <p:cNvPr id="6" name="Straight Connector 5">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a:blip r:embed="rId4"/>
          <a:stretch>
            <a:fillRect/>
          </a:stretch>
        </p:blipFill>
        <p:spPr>
          <a:xfrm>
            <a:off x="539552" y="3774107"/>
            <a:ext cx="4392488" cy="2605713"/>
          </a:xfrm>
          <a:prstGeom prst="rect">
            <a:avLst/>
          </a:prstGeom>
        </p:spPr>
      </p:pic>
    </p:spTree>
    <p:extLst>
      <p:ext uri="{BB962C8B-B14F-4D97-AF65-F5344CB8AC3E}">
        <p14:creationId xmlns:p14="http://schemas.microsoft.com/office/powerpoint/2010/main" val="730366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ED470D9-F968-0984-E8E2-4E81720FF5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2097" r="57875"/>
          <a:stretch/>
        </p:blipFill>
        <p:spPr bwMode="auto">
          <a:xfrm>
            <a:off x="-10005" y="882064"/>
            <a:ext cx="9154005" cy="34362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05118" y="620688"/>
            <a:ext cx="4949626" cy="646331"/>
          </a:xfrm>
          <a:prstGeom prst="rect">
            <a:avLst/>
          </a:prstGeom>
        </p:spPr>
        <p:txBody>
          <a:bodyPr wrap="square">
            <a:spAutoFit/>
          </a:bodyPr>
          <a:lstStyle/>
          <a:p>
            <a:pPr marL="285750" indent="-285750">
              <a:buFont typeface="Arial" panose="020B0604020202020204" pitchFamily="34" charset="0"/>
              <a:buChar char="•"/>
            </a:pPr>
            <a:r>
              <a:rPr lang="en-GB" dirty="0"/>
              <a:t>But what controls lava fluidity and eruption explosivity?</a:t>
            </a:r>
            <a:endParaRPr lang="en-AU" dirty="0"/>
          </a:p>
        </p:txBody>
      </p:sp>
      <p:cxnSp>
        <p:nvCxnSpPr>
          <p:cNvPr id="6" name="Straight Connector 5">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2">
            <a:extLst>
              <a:ext uri="{FF2B5EF4-FFF2-40B4-BE49-F238E27FC236}">
                <a16:creationId xmlns:a16="http://schemas.microsoft.com/office/drawing/2014/main" id="{5B8296D8-23D0-6F83-A65B-C3BAD1271D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711" t="40356"/>
          <a:stretch/>
        </p:blipFill>
        <p:spPr bwMode="auto">
          <a:xfrm>
            <a:off x="15797" y="4292305"/>
            <a:ext cx="9143999" cy="255518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a:extLst>
              <a:ext uri="{FF2B5EF4-FFF2-40B4-BE49-F238E27FC236}">
                <a16:creationId xmlns:a16="http://schemas.microsoft.com/office/drawing/2014/main" id="{0479A05F-EE77-C541-C7BB-26C639EDD1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662" t="9503" r="10092" b="67265"/>
          <a:stretch/>
        </p:blipFill>
        <p:spPr bwMode="auto">
          <a:xfrm>
            <a:off x="5185946" y="88150"/>
            <a:ext cx="3960440" cy="9952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F4EA877-2D1A-4A3D-9A0B-9E4822203BFA}"/>
              </a:ext>
            </a:extLst>
          </p:cNvPr>
          <p:cNvSpPr txBox="1">
            <a:spLocks noChangeArrowheads="1"/>
          </p:cNvSpPr>
          <p:nvPr/>
        </p:nvSpPr>
        <p:spPr bwMode="auto">
          <a:xfrm>
            <a:off x="107504" y="1012"/>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Types of Volcano – Summary</a:t>
            </a:r>
          </a:p>
        </p:txBody>
      </p:sp>
    </p:spTree>
    <p:extLst>
      <p:ext uri="{BB962C8B-B14F-4D97-AF65-F5344CB8AC3E}">
        <p14:creationId xmlns:p14="http://schemas.microsoft.com/office/powerpoint/2010/main" val="355883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Volcanism &amp; Tectonic Setting</a:t>
            </a:r>
          </a:p>
        </p:txBody>
      </p:sp>
      <p:cxnSp>
        <p:nvCxnSpPr>
          <p:cNvPr id="5" name="Straight Connector 4">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416347" y="5085184"/>
            <a:ext cx="8243044" cy="646331"/>
          </a:xfrm>
          <a:prstGeom prst="rect">
            <a:avLst/>
          </a:prstGeom>
        </p:spPr>
        <p:txBody>
          <a:bodyPr wrap="square">
            <a:spAutoFit/>
          </a:bodyPr>
          <a:lstStyle/>
          <a:p>
            <a:pPr marL="285750" indent="-285750">
              <a:buFont typeface="Arial" panose="020B0604020202020204" pitchFamily="34" charset="0"/>
              <a:buChar char="•"/>
            </a:pPr>
            <a:r>
              <a:rPr lang="en-US" dirty="0"/>
              <a:t>Setting determines … (</a:t>
            </a:r>
            <a:r>
              <a:rPr lang="en-US" dirty="0" err="1"/>
              <a:t>i</a:t>
            </a:r>
            <a:r>
              <a:rPr lang="en-US" dirty="0"/>
              <a:t>) silica and water content of magma …. (ii) controls its behavior … (iii) and the geomorphology of the resulting volcanic landform</a:t>
            </a:r>
            <a:endParaRPr lang="de-DE" dirty="0"/>
          </a:p>
        </p:txBody>
      </p:sp>
      <p:pic>
        <p:nvPicPr>
          <p:cNvPr id="11" name="Picture 10"/>
          <p:cNvPicPr>
            <a:picLocks noChangeAspect="1"/>
          </p:cNvPicPr>
          <p:nvPr/>
        </p:nvPicPr>
        <p:blipFill rotWithShape="1">
          <a:blip r:embed="rId2"/>
          <a:srcRect l="388" t="1802" r="1176" b="7412"/>
          <a:stretch/>
        </p:blipFill>
        <p:spPr>
          <a:xfrm>
            <a:off x="344352" y="1340768"/>
            <a:ext cx="8532948" cy="3471660"/>
          </a:xfrm>
          <a:prstGeom prst="rect">
            <a:avLst/>
          </a:prstGeom>
        </p:spPr>
      </p:pic>
      <p:sp>
        <p:nvSpPr>
          <p:cNvPr id="2" name="Rectangle 1"/>
          <p:cNvSpPr/>
          <p:nvPr/>
        </p:nvSpPr>
        <p:spPr>
          <a:xfrm>
            <a:off x="4075151" y="2852936"/>
            <a:ext cx="1000905" cy="792088"/>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Rectangle 11"/>
          <p:cNvSpPr/>
          <p:nvPr/>
        </p:nvSpPr>
        <p:spPr>
          <a:xfrm>
            <a:off x="7812360" y="2996952"/>
            <a:ext cx="1064940" cy="792088"/>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 name="TextBox 2"/>
          <p:cNvSpPr txBox="1"/>
          <p:nvPr/>
        </p:nvSpPr>
        <p:spPr>
          <a:xfrm>
            <a:off x="2051720" y="2204864"/>
            <a:ext cx="1486304" cy="307777"/>
          </a:xfrm>
          <a:prstGeom prst="rect">
            <a:avLst/>
          </a:prstGeom>
          <a:noFill/>
        </p:spPr>
        <p:txBody>
          <a:bodyPr wrap="none" rtlCol="0">
            <a:spAutoFit/>
          </a:bodyPr>
          <a:lstStyle/>
          <a:p>
            <a:r>
              <a:rPr lang="en-AU" sz="1400" dirty="0">
                <a:solidFill>
                  <a:srgbClr val="841016"/>
                </a:solidFill>
                <a:latin typeface="Verdana" panose="020B0604030504040204" pitchFamily="34" charset="0"/>
                <a:ea typeface="Verdana" panose="020B0604030504040204" pitchFamily="34" charset="0"/>
              </a:rPr>
              <a:t>(flood basalts)</a:t>
            </a:r>
            <a:endParaRPr lang="de-DE" sz="1400" dirty="0">
              <a:solidFill>
                <a:srgbClr val="841016"/>
              </a:solidFill>
              <a:latin typeface="Verdana" panose="020B0604030504040204" pitchFamily="34" charset="0"/>
              <a:ea typeface="Verdana" panose="020B0604030504040204" pitchFamily="34" charset="0"/>
            </a:endParaRPr>
          </a:p>
        </p:txBody>
      </p:sp>
      <p:sp>
        <p:nvSpPr>
          <p:cNvPr id="14" name="TextBox 13"/>
          <p:cNvSpPr txBox="1"/>
          <p:nvPr/>
        </p:nvSpPr>
        <p:spPr>
          <a:xfrm>
            <a:off x="7390996" y="1861083"/>
            <a:ext cx="1486304" cy="307777"/>
          </a:xfrm>
          <a:prstGeom prst="rect">
            <a:avLst/>
          </a:prstGeom>
          <a:noFill/>
        </p:spPr>
        <p:txBody>
          <a:bodyPr wrap="none" rtlCol="0">
            <a:spAutoFit/>
          </a:bodyPr>
          <a:lstStyle/>
          <a:p>
            <a:r>
              <a:rPr lang="en-AU" sz="1400" dirty="0">
                <a:solidFill>
                  <a:srgbClr val="841016"/>
                </a:solidFill>
                <a:latin typeface="Verdana" panose="020B0604030504040204" pitchFamily="34" charset="0"/>
                <a:ea typeface="Verdana" panose="020B0604030504040204" pitchFamily="34" charset="0"/>
              </a:rPr>
              <a:t>(flood basalts)</a:t>
            </a:r>
            <a:endParaRPr lang="de-DE" sz="1400" dirty="0">
              <a:solidFill>
                <a:srgbClr val="841016"/>
              </a:solidFill>
              <a:latin typeface="Verdana" panose="020B0604030504040204" pitchFamily="34" charset="0"/>
              <a:ea typeface="Verdana" panose="020B0604030504040204" pitchFamily="34" charset="0"/>
            </a:endParaRPr>
          </a:p>
        </p:txBody>
      </p:sp>
      <p:sp>
        <p:nvSpPr>
          <p:cNvPr id="6" name="Rectangle 5">
            <a:extLst>
              <a:ext uri="{FF2B5EF4-FFF2-40B4-BE49-F238E27FC236}">
                <a16:creationId xmlns:a16="http://schemas.microsoft.com/office/drawing/2014/main" id="{89358228-9E35-BB03-9806-CF92DCB83578}"/>
              </a:ext>
            </a:extLst>
          </p:cNvPr>
          <p:cNvSpPr/>
          <p:nvPr/>
        </p:nvSpPr>
        <p:spPr>
          <a:xfrm>
            <a:off x="2483768" y="2871576"/>
            <a:ext cx="1000905" cy="792088"/>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TextBox 7">
            <a:extLst>
              <a:ext uri="{FF2B5EF4-FFF2-40B4-BE49-F238E27FC236}">
                <a16:creationId xmlns:a16="http://schemas.microsoft.com/office/drawing/2014/main" id="{487BA828-E437-D40D-6FEE-88259CFF2238}"/>
              </a:ext>
            </a:extLst>
          </p:cNvPr>
          <p:cNvSpPr txBox="1"/>
          <p:nvPr/>
        </p:nvSpPr>
        <p:spPr>
          <a:xfrm>
            <a:off x="6020194" y="6597352"/>
            <a:ext cx="4649272" cy="230832"/>
          </a:xfrm>
          <a:prstGeom prst="rect">
            <a:avLst/>
          </a:prstGeom>
          <a:noFill/>
        </p:spPr>
        <p:txBody>
          <a:bodyPr wrap="square">
            <a:spAutoFit/>
          </a:bodyPr>
          <a:lstStyle/>
          <a:p>
            <a:r>
              <a:rPr lang="en-GB" sz="900" dirty="0">
                <a:hlinkClick r:id="rId3">
                  <a:extLst>
                    <a:ext uri="{A12FA001-AC4F-418D-AE19-62706E023703}">
                      <ahyp:hlinkClr xmlns:ahyp="http://schemas.microsoft.com/office/drawing/2018/hyperlinkcolor" val="tx"/>
                    </a:ext>
                  </a:extLst>
                </a:hlinkClick>
              </a:rPr>
              <a:t>Types of volcano - British Geological Survey (bgs.ac.uk)</a:t>
            </a:r>
            <a:endParaRPr lang="en-GB" sz="900" dirty="0"/>
          </a:p>
        </p:txBody>
      </p:sp>
    </p:spTree>
    <p:extLst>
      <p:ext uri="{BB962C8B-B14F-4D97-AF65-F5344CB8AC3E}">
        <p14:creationId xmlns:p14="http://schemas.microsoft.com/office/powerpoint/2010/main" val="2184737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2349" y="840434"/>
            <a:ext cx="8772182" cy="923330"/>
          </a:xfrm>
          <a:prstGeom prst="rect">
            <a:avLst/>
          </a:prstGeom>
        </p:spPr>
        <p:txBody>
          <a:bodyPr wrap="square">
            <a:spAutoFit/>
          </a:bodyPr>
          <a:lstStyle/>
          <a:p>
            <a:pPr marL="285750" indent="-285750">
              <a:buFont typeface="Arial" panose="020B0604020202020204" pitchFamily="34" charset="0"/>
              <a:buChar char="•"/>
            </a:pPr>
            <a:r>
              <a:rPr lang="en-GB" b="0" i="0" dirty="0">
                <a:solidFill>
                  <a:srgbClr val="002060"/>
                </a:solidFill>
                <a:effectLst/>
                <a:highlight>
                  <a:srgbClr val="FFFFFF"/>
                </a:highlight>
                <a:latin typeface="Helvetica Neue"/>
              </a:rPr>
              <a:t>In the early 1900's N. L. Bowen determined that different minerals crystallize at different temperatures during the cooling of magma. This chart demonstrates the reaction rates.</a:t>
            </a:r>
            <a:endParaRPr lang="en-AU" dirty="0">
              <a:solidFill>
                <a:srgbClr val="002060"/>
              </a:solidFill>
            </a:endParaRPr>
          </a:p>
        </p:txBody>
      </p:sp>
      <p:cxnSp>
        <p:nvCxnSpPr>
          <p:cNvPr id="6" name="Straight Connector 5">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F4EA877-2D1A-4A3D-9A0B-9E4822203BFA}"/>
              </a:ext>
            </a:extLst>
          </p:cNvPr>
          <p:cNvSpPr txBox="1">
            <a:spLocks noChangeArrowheads="1"/>
          </p:cNvSpPr>
          <p:nvPr/>
        </p:nvSpPr>
        <p:spPr bwMode="auto">
          <a:xfrm>
            <a:off x="107504" y="1012"/>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Bowen’s Reaction Series </a:t>
            </a:r>
          </a:p>
        </p:txBody>
      </p:sp>
      <p:pic>
        <p:nvPicPr>
          <p:cNvPr id="3074" name="Picture 2">
            <a:extLst>
              <a:ext uri="{FF2B5EF4-FFF2-40B4-BE49-F238E27FC236}">
                <a16:creationId xmlns:a16="http://schemas.microsoft.com/office/drawing/2014/main" id="{CF0641F8-C05B-AF2F-144A-07AC76A243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27825"/>
            <a:ext cx="9144000" cy="47291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2FC9C02-3F02-1183-7C2D-A196C325A980}"/>
              </a:ext>
            </a:extLst>
          </p:cNvPr>
          <p:cNvSpPr txBox="1"/>
          <p:nvPr/>
        </p:nvSpPr>
        <p:spPr>
          <a:xfrm>
            <a:off x="5364088" y="1923074"/>
            <a:ext cx="4595052" cy="230832"/>
          </a:xfrm>
          <a:prstGeom prst="rect">
            <a:avLst/>
          </a:prstGeom>
          <a:noFill/>
        </p:spPr>
        <p:txBody>
          <a:bodyPr wrap="square">
            <a:spAutoFit/>
          </a:bodyPr>
          <a:lstStyle/>
          <a:p>
            <a:r>
              <a:rPr lang="en-GB" sz="900" dirty="0">
                <a:solidFill>
                  <a:srgbClr val="002060"/>
                </a:solidFill>
                <a:hlinkClick r:id="rId3">
                  <a:extLst>
                    <a:ext uri="{A12FA001-AC4F-418D-AE19-62706E023703}">
                      <ahyp:hlinkClr xmlns:ahyp="http://schemas.microsoft.com/office/drawing/2018/hyperlinkcolor" val="tx"/>
                    </a:ext>
                  </a:extLst>
                </a:hlinkClick>
              </a:rPr>
              <a:t>Rocks and Minerals - Geology (U.S. National Park Service) (nps.gov)</a:t>
            </a:r>
            <a:endParaRPr lang="en-GB" sz="900" dirty="0">
              <a:solidFill>
                <a:srgbClr val="002060"/>
              </a:solidFill>
            </a:endParaRPr>
          </a:p>
        </p:txBody>
      </p:sp>
    </p:spTree>
    <p:extLst>
      <p:ext uri="{BB962C8B-B14F-4D97-AF65-F5344CB8AC3E}">
        <p14:creationId xmlns:p14="http://schemas.microsoft.com/office/powerpoint/2010/main" val="1488070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2349" y="840434"/>
            <a:ext cx="8772182" cy="1477328"/>
          </a:xfrm>
          <a:prstGeom prst="rect">
            <a:avLst/>
          </a:prstGeom>
        </p:spPr>
        <p:txBody>
          <a:bodyPr wrap="square">
            <a:spAutoFit/>
          </a:bodyPr>
          <a:lstStyle/>
          <a:p>
            <a:pPr marL="285750" indent="-285750">
              <a:buFont typeface="Arial" panose="020B0604020202020204" pitchFamily="34" charset="0"/>
              <a:buChar char="•"/>
            </a:pPr>
            <a:r>
              <a:rPr lang="en-GB" b="0" i="0" dirty="0">
                <a:solidFill>
                  <a:srgbClr val="002060"/>
                </a:solidFill>
                <a:effectLst/>
                <a:highlight>
                  <a:srgbClr val="FFFFFF"/>
                </a:highlight>
                <a:latin typeface="Helvetica Neue"/>
              </a:rPr>
              <a:t>Over the next few weeks (excluding fieldwork week), we will be exploring different types of rock </a:t>
            </a:r>
          </a:p>
          <a:p>
            <a:endParaRPr lang="en-GB" dirty="0">
              <a:solidFill>
                <a:srgbClr val="002060"/>
              </a:solidFill>
              <a:highlight>
                <a:srgbClr val="FFFFFF"/>
              </a:highlight>
              <a:latin typeface="Helvetica Neue"/>
            </a:endParaRPr>
          </a:p>
          <a:p>
            <a:pPr marL="285750" indent="-285750">
              <a:buFont typeface="Arial" panose="020B0604020202020204" pitchFamily="34" charset="0"/>
              <a:buChar char="•"/>
            </a:pPr>
            <a:r>
              <a:rPr lang="en-GB" dirty="0">
                <a:hlinkClick r:id="rId2"/>
              </a:rPr>
              <a:t>4 Igneous Processes and Volcanoes – An Introduction to Geology (opengeology.org)</a:t>
            </a:r>
            <a:endParaRPr lang="en-AU" dirty="0">
              <a:solidFill>
                <a:srgbClr val="002060"/>
              </a:solidFill>
            </a:endParaRPr>
          </a:p>
        </p:txBody>
      </p:sp>
      <p:cxnSp>
        <p:nvCxnSpPr>
          <p:cNvPr id="6" name="Straight Connector 5">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F4EA877-2D1A-4A3D-9A0B-9E4822203BFA}"/>
              </a:ext>
            </a:extLst>
          </p:cNvPr>
          <p:cNvSpPr txBox="1">
            <a:spLocks noChangeArrowheads="1"/>
          </p:cNvSpPr>
          <p:nvPr/>
        </p:nvSpPr>
        <p:spPr bwMode="auto">
          <a:xfrm>
            <a:off x="107504" y="1012"/>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Igneous Rock Information</a:t>
            </a:r>
          </a:p>
        </p:txBody>
      </p:sp>
      <p:pic>
        <p:nvPicPr>
          <p:cNvPr id="2050" name="Picture 2">
            <a:extLst>
              <a:ext uri="{FF2B5EF4-FFF2-40B4-BE49-F238E27FC236}">
                <a16:creationId xmlns:a16="http://schemas.microsoft.com/office/drawing/2014/main" id="{C5FE72BF-2F75-8808-991D-7C919C79C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4237" y="2448700"/>
            <a:ext cx="6304780" cy="380168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761E204-361A-5123-A472-800ECD84A366}"/>
              </a:ext>
            </a:extLst>
          </p:cNvPr>
          <p:cNvSpPr txBox="1"/>
          <p:nvPr/>
        </p:nvSpPr>
        <p:spPr>
          <a:xfrm>
            <a:off x="198438" y="6381328"/>
            <a:ext cx="7061986" cy="369332"/>
          </a:xfrm>
          <a:prstGeom prst="rect">
            <a:avLst/>
          </a:prstGeom>
          <a:noFill/>
        </p:spPr>
        <p:txBody>
          <a:bodyPr wrap="square">
            <a:spAutoFit/>
          </a:bodyPr>
          <a:lstStyle/>
          <a:p>
            <a:r>
              <a:rPr lang="en-GB" dirty="0">
                <a:hlinkClick r:id="rId4"/>
              </a:rPr>
              <a:t>Igneous Rocks - Geology (U.S. National Park Service) (nps.gov)</a:t>
            </a:r>
            <a:endParaRPr lang="en-GB" dirty="0"/>
          </a:p>
        </p:txBody>
      </p:sp>
    </p:spTree>
    <p:extLst>
      <p:ext uri="{BB962C8B-B14F-4D97-AF65-F5344CB8AC3E}">
        <p14:creationId xmlns:p14="http://schemas.microsoft.com/office/powerpoint/2010/main" val="27526533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lassification table of igneous rock.">
            <a:extLst>
              <a:ext uri="{FF2B5EF4-FFF2-40B4-BE49-F238E27FC236}">
                <a16:creationId xmlns:a16="http://schemas.microsoft.com/office/drawing/2014/main" id="{11301828-7B1C-3482-54DB-30442F6A0D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63277"/>
            <a:ext cx="5436096" cy="6795120"/>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F4EA877-2D1A-4A3D-9A0B-9E4822203BFA}"/>
              </a:ext>
            </a:extLst>
          </p:cNvPr>
          <p:cNvSpPr txBox="1">
            <a:spLocks noChangeArrowheads="1"/>
          </p:cNvSpPr>
          <p:nvPr/>
        </p:nvSpPr>
        <p:spPr bwMode="auto">
          <a:xfrm>
            <a:off x="107504" y="1012"/>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Easy identification…</a:t>
            </a:r>
          </a:p>
        </p:txBody>
      </p:sp>
      <p:pic>
        <p:nvPicPr>
          <p:cNvPr id="3076" name="Picture 4" descr="Photograph of cut granite. showing a variety of visible minerals, including quartz and k-feldspar.">
            <a:extLst>
              <a:ext uri="{FF2B5EF4-FFF2-40B4-BE49-F238E27FC236}">
                <a16:creationId xmlns:a16="http://schemas.microsoft.com/office/drawing/2014/main" id="{34B7870B-C38E-8F07-3BA1-6DE771CDC0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46" y="3647429"/>
            <a:ext cx="3675858" cy="320802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Fine Crystalline rock with larger glassy fragments floating in the groundmass.">
            <a:extLst>
              <a:ext uri="{FF2B5EF4-FFF2-40B4-BE49-F238E27FC236}">
                <a16:creationId xmlns:a16="http://schemas.microsoft.com/office/drawing/2014/main" id="{281207B8-3766-899A-C600-852AC434BE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669" y="805230"/>
            <a:ext cx="3673004" cy="2622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0170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2" name="Picture 6" descr="Peatlands and Uplands | Bannau Brycheiniog National Park Authority">
            <a:extLst>
              <a:ext uri="{FF2B5EF4-FFF2-40B4-BE49-F238E27FC236}">
                <a16:creationId xmlns:a16="http://schemas.microsoft.com/office/drawing/2014/main" id="{0AA95EE8-AB0A-AB2E-A790-7DC3F1EA76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7881" y="4077072"/>
            <a:ext cx="4318079" cy="2428919"/>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F4EA877-2D1A-4A3D-9A0B-9E4822203BFA}"/>
              </a:ext>
            </a:extLst>
          </p:cNvPr>
          <p:cNvSpPr txBox="1">
            <a:spLocks noChangeArrowheads="1"/>
          </p:cNvSpPr>
          <p:nvPr/>
        </p:nvSpPr>
        <p:spPr bwMode="auto">
          <a:xfrm>
            <a:off x="107504" y="1012"/>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Fieldwork Week … Next Week(!)</a:t>
            </a:r>
          </a:p>
        </p:txBody>
      </p:sp>
      <p:sp>
        <p:nvSpPr>
          <p:cNvPr id="3" name="TextBox 2">
            <a:extLst>
              <a:ext uri="{FF2B5EF4-FFF2-40B4-BE49-F238E27FC236}">
                <a16:creationId xmlns:a16="http://schemas.microsoft.com/office/drawing/2014/main" id="{275AFF51-AE27-B38E-9858-316B637A4458}"/>
              </a:ext>
            </a:extLst>
          </p:cNvPr>
          <p:cNvSpPr txBox="1"/>
          <p:nvPr/>
        </p:nvSpPr>
        <p:spPr>
          <a:xfrm>
            <a:off x="180566" y="6512395"/>
            <a:ext cx="8243366" cy="307777"/>
          </a:xfrm>
          <a:prstGeom prst="rect">
            <a:avLst/>
          </a:prstGeom>
          <a:noFill/>
        </p:spPr>
        <p:txBody>
          <a:bodyPr wrap="square">
            <a:spAutoFit/>
          </a:bodyPr>
          <a:lstStyle/>
          <a:p>
            <a:r>
              <a:rPr lang="en-GB" sz="1400" dirty="0">
                <a:solidFill>
                  <a:srgbClr val="0000FF"/>
                </a:solidFill>
                <a:hlinkClick r:id="rId3">
                  <a:extLst>
                    <a:ext uri="{A12FA001-AC4F-418D-AE19-62706E023703}">
                      <ahyp:hlinkClr xmlns:ahyp="http://schemas.microsoft.com/office/drawing/2018/hyperlinkcolor" val="tx"/>
                    </a:ext>
                  </a:extLst>
                </a:hlinkClick>
              </a:rPr>
              <a:t>Peatlands and Uplands | </a:t>
            </a:r>
            <a:r>
              <a:rPr lang="en-GB" sz="1400" dirty="0" err="1">
                <a:solidFill>
                  <a:srgbClr val="0000FF"/>
                </a:solidFill>
                <a:hlinkClick r:id="rId3">
                  <a:extLst>
                    <a:ext uri="{A12FA001-AC4F-418D-AE19-62706E023703}">
                      <ahyp:hlinkClr xmlns:ahyp="http://schemas.microsoft.com/office/drawing/2018/hyperlinkcolor" val="tx"/>
                    </a:ext>
                  </a:extLst>
                </a:hlinkClick>
              </a:rPr>
              <a:t>Bannau</a:t>
            </a:r>
            <a:r>
              <a:rPr lang="en-GB" sz="1400" dirty="0">
                <a:solidFill>
                  <a:schemeClr val="bg1"/>
                </a:solidFill>
                <a:hlinkClick r:id="rId3">
                  <a:extLst>
                    <a:ext uri="{A12FA001-AC4F-418D-AE19-62706E023703}">
                      <ahyp:hlinkClr xmlns:ahyp="http://schemas.microsoft.com/office/drawing/2018/hyperlinkcolor" val="tx"/>
                    </a:ext>
                  </a:extLst>
                </a:hlinkClick>
              </a:rPr>
              <a:t> Brycheiniog National Park Authority (beacons-npa.gov.uk)</a:t>
            </a:r>
            <a:endParaRPr lang="en-GB" sz="1400" dirty="0">
              <a:solidFill>
                <a:schemeClr val="bg1"/>
              </a:solidFill>
            </a:endParaRPr>
          </a:p>
        </p:txBody>
      </p:sp>
      <p:pic>
        <p:nvPicPr>
          <p:cNvPr id="4098" name="Picture 2" descr="Walking Itineraries">
            <a:extLst>
              <a:ext uri="{FF2B5EF4-FFF2-40B4-BE49-F238E27FC236}">
                <a16:creationId xmlns:a16="http://schemas.microsoft.com/office/drawing/2014/main" id="{59F88F53-FD6F-BE24-B0BB-F77A9A8D18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066" y="726494"/>
            <a:ext cx="4085183" cy="540501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raig-y-Nos Country Park Walking Route">
            <a:extLst>
              <a:ext uri="{FF2B5EF4-FFF2-40B4-BE49-F238E27FC236}">
                <a16:creationId xmlns:a16="http://schemas.microsoft.com/office/drawing/2014/main" id="{52C19495-17C9-8018-A9A0-0D89080C27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7984" y="730854"/>
            <a:ext cx="4318079" cy="3238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68111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Custom 1">
      <a:dk1>
        <a:srgbClr val="00206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562</TotalTime>
  <Words>1119</Words>
  <Application>Microsoft Office PowerPoint</Application>
  <PresentationFormat>On-screen Show (4:3)</PresentationFormat>
  <Paragraphs>167</Paragraphs>
  <Slides>28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Helvetica Neue</vt:lpstr>
      <vt:lpstr>Arial</vt:lpstr>
      <vt:lpstr>Arial Black</vt:lpstr>
      <vt:lpstr>Calibri</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Alissa Flatley</dc:creator>
  <cp:lastModifiedBy>Alissa Flatley</cp:lastModifiedBy>
  <cp:revision>949</cp:revision>
  <cp:lastPrinted>2022-03-07T04:27:54Z</cp:lastPrinted>
  <dcterms:created xsi:type="dcterms:W3CDTF">2015-09-23T12:02:25Z</dcterms:created>
  <dcterms:modified xsi:type="dcterms:W3CDTF">2024-10-13T20:30:42Z</dcterms:modified>
</cp:coreProperties>
</file>