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7" r:id="rId4"/>
    <p:sldId id="260" r:id="rId5"/>
    <p:sldId id="258" r:id="rId6"/>
    <p:sldId id="259" r:id="rId7"/>
    <p:sldId id="266" r:id="rId8"/>
    <p:sldId id="261" r:id="rId9"/>
    <p:sldId id="263" r:id="rId10"/>
    <p:sldId id="262" r:id="rId11"/>
    <p:sldId id="264" r:id="rId12"/>
    <p:sldId id="268" r:id="rId13"/>
    <p:sldId id="265" r:id="rId14"/>
  </p:sldIdLst>
  <p:sldSz cx="18288000" cy="10287000"/>
  <p:notesSz cx="6858000" cy="9144000"/>
  <p:embeddedFontLst>
    <p:embeddedFont>
      <p:font typeface="Bricolage Grotesque Bold" panose="020B0604020202020204" charset="0"/>
      <p:regular r:id="rId16"/>
    </p:embeddedFont>
    <p:embeddedFont>
      <p:font typeface="Inter Bold" panose="020B0604020202020204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8301" autoAdjust="0"/>
  </p:normalViewPr>
  <p:slideViewPr>
    <p:cSldViewPr>
      <p:cViewPr varScale="1">
        <p:scale>
          <a:sx n="36" d="100"/>
          <a:sy n="36" d="100"/>
        </p:scale>
        <p:origin x="138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E8BC27-E9A4-4999-8BA8-C7A20C6A99CB}" type="datetimeFigureOut">
              <a:rPr lang="en-US" smtClean="0"/>
              <a:t>7/12/2026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75A35-C6A0-4A6F-843D-7F1A8E9D9E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73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75A35-C6A0-4A6F-843D-7F1A8E9D9EE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8832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75A35-C6A0-4A6F-843D-7F1A8E9D9EE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263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75A35-C6A0-4A6F-843D-7F1A8E9D9EE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36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75A35-C6A0-4A6F-843D-7F1A8E9D9EE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9673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75A35-C6A0-4A6F-843D-7F1A8E9D9EE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0849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75A35-C6A0-4A6F-843D-7F1A8E9D9EE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3266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75A35-C6A0-4A6F-843D-7F1A8E9D9EE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913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75A35-C6A0-4A6F-843D-7F1A8E9D9EE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5549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75A35-C6A0-4A6F-843D-7F1A8E9D9EE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501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75A35-C6A0-4A6F-843D-7F1A8E9D9EE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5640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21E4B-3123-9DC2-8125-FDDA7C889C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00F37B-50A8-934F-B872-CBC51F022C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CAF707-A276-DFC4-BD17-D348C1DB2E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B7BF44-7D22-EE73-537D-B3139325B5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75A35-C6A0-4A6F-843D-7F1A8E9D9EE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633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4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4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4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4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2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3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4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4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5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4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2.svg"/><Relationship Id="rId7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svg"/><Relationship Id="rId5" Type="http://schemas.openxmlformats.org/officeDocument/2006/relationships/image" Target="../media/image17.sv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2527" b="-20065"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>
            <a:off x="0" y="1278697"/>
            <a:ext cx="6339548" cy="7596408"/>
          </a:xfrm>
          <a:custGeom>
            <a:avLst/>
            <a:gdLst/>
            <a:ahLst/>
            <a:cxnLst/>
            <a:rect l="l" t="t" r="r" b="b"/>
            <a:pathLst>
              <a:path w="6339548" h="7596408">
                <a:moveTo>
                  <a:pt x="0" y="0"/>
                </a:moveTo>
                <a:lnTo>
                  <a:pt x="6339548" y="0"/>
                </a:lnTo>
                <a:lnTo>
                  <a:pt x="6339548" y="7596408"/>
                </a:lnTo>
                <a:lnTo>
                  <a:pt x="0" y="759640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grpSp>
        <p:nvGrpSpPr>
          <p:cNvPr id="4" name="Group 4"/>
          <p:cNvGrpSpPr/>
          <p:nvPr/>
        </p:nvGrpSpPr>
        <p:grpSpPr>
          <a:xfrm>
            <a:off x="1028700" y="308106"/>
            <a:ext cx="2080680" cy="537484"/>
            <a:chOff x="0" y="0"/>
            <a:chExt cx="547998" cy="14156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47998" cy="141560"/>
            </a:xfrm>
            <a:custGeom>
              <a:avLst/>
              <a:gdLst/>
              <a:ahLst/>
              <a:cxnLst/>
              <a:rect l="l" t="t" r="r" b="b"/>
              <a:pathLst>
                <a:path w="547998" h="141560">
                  <a:moveTo>
                    <a:pt x="66975" y="0"/>
                  </a:moveTo>
                  <a:lnTo>
                    <a:pt x="481022" y="0"/>
                  </a:lnTo>
                  <a:cubicBezTo>
                    <a:pt x="518012" y="0"/>
                    <a:pt x="547998" y="29986"/>
                    <a:pt x="547998" y="66975"/>
                  </a:cubicBezTo>
                  <a:lnTo>
                    <a:pt x="547998" y="74584"/>
                  </a:lnTo>
                  <a:cubicBezTo>
                    <a:pt x="547998" y="111574"/>
                    <a:pt x="518012" y="141560"/>
                    <a:pt x="481022" y="141560"/>
                  </a:cubicBezTo>
                  <a:lnTo>
                    <a:pt x="66975" y="141560"/>
                  </a:lnTo>
                  <a:cubicBezTo>
                    <a:pt x="29986" y="141560"/>
                    <a:pt x="0" y="111574"/>
                    <a:pt x="0" y="74584"/>
                  </a:cubicBezTo>
                  <a:lnTo>
                    <a:pt x="0" y="66975"/>
                  </a:lnTo>
                  <a:cubicBezTo>
                    <a:pt x="0" y="29986"/>
                    <a:pt x="29986" y="0"/>
                    <a:pt x="66975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547998" cy="17966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6781800" y="2877334"/>
            <a:ext cx="11506200" cy="12311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/>
            <a:r>
              <a:rPr lang="en-GB" sz="8000" b="1" noProof="0" dirty="0">
                <a:solidFill>
                  <a:srgbClr val="B70043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Understanding Isaac: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897332" y="4361204"/>
            <a:ext cx="9518463" cy="2288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943"/>
              </a:lnSpc>
            </a:pPr>
            <a:r>
              <a:rPr lang="en-GB" sz="6003" b="1" noProof="0" dirty="0">
                <a:solidFill>
                  <a:srgbClr val="000000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Applying Bowlby's Attachment Theory</a:t>
            </a:r>
          </a:p>
          <a:p>
            <a:pPr algn="l">
              <a:lnSpc>
                <a:spcPts val="5943"/>
              </a:lnSpc>
            </a:pPr>
            <a:r>
              <a:rPr lang="en-GB" sz="6003" b="1" noProof="0" dirty="0">
                <a:solidFill>
                  <a:srgbClr val="000000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to Early Years Practice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219FFE-2B74-47D4-0EBA-4D45212B2BB8}"/>
              </a:ext>
            </a:extLst>
          </p:cNvPr>
          <p:cNvSpPr txBox="1"/>
          <p:nvPr/>
        </p:nvSpPr>
        <p:spPr>
          <a:xfrm>
            <a:off x="6934200" y="6896100"/>
            <a:ext cx="914400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noProof="0" dirty="0">
                <a:latin typeface="Bricolage Grotesque Bold" panose="020B0604020202020204" charset="0"/>
                <a:ea typeface="Calibri" pitchFamily="34" charset="-122"/>
                <a:cs typeface="Calibri" pitchFamily="34" charset="-120"/>
              </a:rPr>
              <a:t>Module: LCHS4010 | Psychology in Health and Social Care</a:t>
            </a:r>
          </a:p>
          <a:p>
            <a:endParaRPr lang="en-GB" sz="2800" dirty="0">
              <a:latin typeface="Bricolage Grotesque Bold" panose="020B0604020202020204" charset="0"/>
              <a:ea typeface="Calibri" pitchFamily="34" charset="-122"/>
              <a:cs typeface="Calibri" pitchFamily="34" charset="-120"/>
            </a:endParaRPr>
          </a:p>
          <a:p>
            <a:r>
              <a:rPr lang="en-GB" sz="2800" noProof="0" dirty="0">
                <a:latin typeface="Bricolage Grotesque Bold" panose="020B0604020202020204" charset="0"/>
                <a:ea typeface="Calibri" pitchFamily="34" charset="-122"/>
                <a:cs typeface="Calibri" pitchFamily="34" charset="-120"/>
              </a:rPr>
              <a:t>Student ID: Veronica Ornelas  2510177</a:t>
            </a:r>
          </a:p>
          <a:p>
            <a:endParaRPr lang="en-GB" sz="2800" dirty="0">
              <a:latin typeface="Bricolage Grotesque Bold" panose="020B0604020202020204" charset="0"/>
              <a:ea typeface="Calibri" pitchFamily="34" charset="-122"/>
              <a:cs typeface="Calibri" pitchFamily="34" charset="-120"/>
            </a:endParaRPr>
          </a:p>
          <a:p>
            <a:r>
              <a:rPr lang="en-GB" sz="2800" noProof="0" dirty="0">
                <a:latin typeface="Bricolage Grotesque Bold" panose="020B0604020202020204" charset="0"/>
                <a:ea typeface="Calibri" pitchFamily="34" charset="-122"/>
                <a:cs typeface="Calibri" pitchFamily="34" charset="-120"/>
              </a:rPr>
              <a:t>Lecturer: Lou Wells</a:t>
            </a:r>
          </a:p>
          <a:p>
            <a:endParaRPr lang="en-GB" sz="2800" dirty="0">
              <a:latin typeface="Bricolage Grotesque Bold" panose="020B0604020202020204" charset="0"/>
              <a:ea typeface="Calibri" pitchFamily="34" charset="-122"/>
              <a:cs typeface="Calibri" pitchFamily="34" charset="-120"/>
            </a:endParaRPr>
          </a:p>
          <a:p>
            <a:r>
              <a:rPr lang="en-GB" sz="2800" noProof="0" dirty="0">
                <a:latin typeface="Bricolage Grotesque Bold" panose="020B0604020202020204" charset="0"/>
                <a:ea typeface="Calibri" pitchFamily="34" charset="-122"/>
                <a:cs typeface="Calibri" pitchFamily="34" charset="-120"/>
              </a:rPr>
              <a:t>Date: </a:t>
            </a:r>
            <a:r>
              <a:rPr lang="en-GB" sz="2800" dirty="0">
                <a:latin typeface="Bricolage Grotesque Bold" panose="020B0604020202020204" charset="0"/>
                <a:ea typeface="Calibri" pitchFamily="34" charset="-122"/>
                <a:cs typeface="Calibri" pitchFamily="34" charset="-120"/>
              </a:rPr>
              <a:t>12</a:t>
            </a:r>
            <a:r>
              <a:rPr lang="en-GB" sz="2800" noProof="0" dirty="0">
                <a:latin typeface="Bricolage Grotesque Bold" panose="020B0604020202020204" charset="0"/>
                <a:ea typeface="Calibri" pitchFamily="34" charset="-122"/>
                <a:cs typeface="Calibri" pitchFamily="34" charset="-120"/>
              </a:rPr>
              <a:t>.07.2026</a:t>
            </a:r>
            <a:endParaRPr lang="en-GB" sz="2800" noProof="0" dirty="0">
              <a:latin typeface="Bricolage Grotesque Bold" panose="020B060402020202020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BAC6792-69BC-A2E5-6522-3361C2619AAF}"/>
              </a:ext>
            </a:extLst>
          </p:cNvPr>
          <p:cNvSpPr txBox="1"/>
          <p:nvPr/>
        </p:nvSpPr>
        <p:spPr>
          <a:xfrm>
            <a:off x="304800" y="8908102"/>
            <a:ext cx="7630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Source:www.mytotalpediatriccare.com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586" t="-70424" r="-5523" b="-47417"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>
            <a:off x="4807267" y="1028700"/>
            <a:ext cx="12392662" cy="8359414"/>
          </a:xfrm>
          <a:custGeom>
            <a:avLst/>
            <a:gdLst/>
            <a:ahLst/>
            <a:cxnLst/>
            <a:rect l="l" t="t" r="r" b="b"/>
            <a:pathLst>
              <a:path w="12392662" h="8359414">
                <a:moveTo>
                  <a:pt x="0" y="0"/>
                </a:moveTo>
                <a:lnTo>
                  <a:pt x="12392662" y="0"/>
                </a:lnTo>
                <a:lnTo>
                  <a:pt x="12392662" y="8359414"/>
                </a:lnTo>
                <a:lnTo>
                  <a:pt x="0" y="835941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4" name="Freeform 4"/>
          <p:cNvSpPr/>
          <p:nvPr/>
        </p:nvSpPr>
        <p:spPr>
          <a:xfrm>
            <a:off x="815661" y="2040153"/>
            <a:ext cx="4394777" cy="7601030"/>
          </a:xfrm>
          <a:custGeom>
            <a:avLst/>
            <a:gdLst/>
            <a:ahLst/>
            <a:cxnLst/>
            <a:rect l="l" t="t" r="r" b="b"/>
            <a:pathLst>
              <a:path w="4394777" h="7601030">
                <a:moveTo>
                  <a:pt x="0" y="0"/>
                </a:moveTo>
                <a:lnTo>
                  <a:pt x="4394778" y="0"/>
                </a:lnTo>
                <a:lnTo>
                  <a:pt x="4394778" y="7601030"/>
                </a:lnTo>
                <a:lnTo>
                  <a:pt x="0" y="760103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5" name="Freeform 5"/>
          <p:cNvSpPr/>
          <p:nvPr/>
        </p:nvSpPr>
        <p:spPr>
          <a:xfrm>
            <a:off x="321168" y="1028700"/>
            <a:ext cx="4258704" cy="1516768"/>
          </a:xfrm>
          <a:custGeom>
            <a:avLst/>
            <a:gdLst/>
            <a:ahLst/>
            <a:cxnLst/>
            <a:rect l="l" t="t" r="r" b="b"/>
            <a:pathLst>
              <a:path w="4258704" h="1516768">
                <a:moveTo>
                  <a:pt x="0" y="0"/>
                </a:moveTo>
                <a:lnTo>
                  <a:pt x="4258704" y="0"/>
                </a:lnTo>
                <a:lnTo>
                  <a:pt x="4258704" y="1516768"/>
                </a:lnTo>
                <a:lnTo>
                  <a:pt x="0" y="151676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6" name="Freeform 6"/>
          <p:cNvSpPr/>
          <p:nvPr/>
        </p:nvSpPr>
        <p:spPr>
          <a:xfrm>
            <a:off x="1887989" y="845590"/>
            <a:ext cx="1125061" cy="1194563"/>
          </a:xfrm>
          <a:custGeom>
            <a:avLst/>
            <a:gdLst/>
            <a:ahLst/>
            <a:cxnLst/>
            <a:rect l="l" t="t" r="r" b="b"/>
            <a:pathLst>
              <a:path w="1125061" h="1194563">
                <a:moveTo>
                  <a:pt x="0" y="0"/>
                </a:moveTo>
                <a:lnTo>
                  <a:pt x="1125061" y="0"/>
                </a:lnTo>
                <a:lnTo>
                  <a:pt x="1125061" y="1194563"/>
                </a:lnTo>
                <a:lnTo>
                  <a:pt x="0" y="119456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7" name="TextBox 7"/>
          <p:cNvSpPr txBox="1"/>
          <p:nvPr/>
        </p:nvSpPr>
        <p:spPr>
          <a:xfrm>
            <a:off x="6444837" y="2821624"/>
            <a:ext cx="8490363" cy="6938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264"/>
              </a:lnSpc>
            </a:pPr>
            <a:r>
              <a:rPr lang="en-GB" sz="5317" b="1" noProof="0" dirty="0">
                <a:solidFill>
                  <a:srgbClr val="B70043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Introduction: Isaac's Case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705600" y="4000500"/>
            <a:ext cx="8655622" cy="35548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Isaac is a four-year-old attending a London Children's Centre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His mother suffers from post-natal depression and social isolation.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The family moved with 2 years of disrupted child care.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Isaac displays separation distress, language delay, and withdrawal.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5FC037-9B79-4F5D-E3EA-021F3A1D2EAD}"/>
              </a:ext>
            </a:extLst>
          </p:cNvPr>
          <p:cNvSpPr txBox="1"/>
          <p:nvPr/>
        </p:nvSpPr>
        <p:spPr>
          <a:xfrm>
            <a:off x="1395407" y="9834881"/>
            <a:ext cx="7630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Source:www.mytotalpediatriccare.com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9763E8-A8AE-208B-088D-2FE5236B3F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E25A2E07-DABF-B9F0-3434-7953F3A2DD9F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586" t="-70424" r="-5523" b="-47417"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BD64736A-522E-BB15-1FDB-40E729465B16}"/>
              </a:ext>
            </a:extLst>
          </p:cNvPr>
          <p:cNvSpPr/>
          <p:nvPr/>
        </p:nvSpPr>
        <p:spPr>
          <a:xfrm flipH="1">
            <a:off x="609600" y="723900"/>
            <a:ext cx="10363200" cy="8359414"/>
          </a:xfrm>
          <a:custGeom>
            <a:avLst/>
            <a:gdLst/>
            <a:ahLst/>
            <a:cxnLst/>
            <a:rect l="l" t="t" r="r" b="b"/>
            <a:pathLst>
              <a:path w="12392662" h="8359414">
                <a:moveTo>
                  <a:pt x="12392662" y="0"/>
                </a:moveTo>
                <a:lnTo>
                  <a:pt x="0" y="0"/>
                </a:lnTo>
                <a:lnTo>
                  <a:pt x="0" y="8359414"/>
                </a:lnTo>
                <a:lnTo>
                  <a:pt x="12392662" y="8359414"/>
                </a:lnTo>
                <a:lnTo>
                  <a:pt x="1239266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739E8204-62B7-EE38-8E90-390AC7ECD8F4}"/>
              </a:ext>
            </a:extLst>
          </p:cNvPr>
          <p:cNvSpPr txBox="1"/>
          <p:nvPr/>
        </p:nvSpPr>
        <p:spPr>
          <a:xfrm>
            <a:off x="990600" y="2095500"/>
            <a:ext cx="9876860" cy="6938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264"/>
              </a:lnSpc>
            </a:pPr>
            <a:r>
              <a:rPr lang="en-GB" sz="5317" b="1" noProof="0" dirty="0">
                <a:solidFill>
                  <a:srgbClr val="B70043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Bowlby's Attachment Theory</a:t>
            </a: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890B0B49-2D8E-0AED-A627-B360757A8FDB}"/>
              </a:ext>
            </a:extLst>
          </p:cNvPr>
          <p:cNvSpPr txBox="1"/>
          <p:nvPr/>
        </p:nvSpPr>
        <p:spPr>
          <a:xfrm>
            <a:off x="2133600" y="3543300"/>
            <a:ext cx="7201189" cy="35548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Children have a natural urge to connect with their caregiver in order to survive.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Bowlby's theory directly underpins the UK EYFS policy (Jarvis, 2022).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Isaac's clinginess and distress are classic signs of attachment.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Bowlby bridges emotional, cognitive, and neurological development effectively.</a:t>
            </a:r>
          </a:p>
        </p:txBody>
      </p:sp>
      <p:pic>
        <p:nvPicPr>
          <p:cNvPr id="6" name="Picture 5" descr="Attachment Theory, Bowlby's Stages &amp; Attachment Styles">
            <a:extLst>
              <a:ext uri="{FF2B5EF4-FFF2-40B4-BE49-F238E27FC236}">
                <a16:creationId xmlns:a16="http://schemas.microsoft.com/office/drawing/2014/main" id="{D2C7E9FD-74B3-2548-6701-9CBF3193AE6F}"/>
              </a:ext>
            </a:extLst>
          </p:cNvPr>
          <p:cNvPicPr>
            <a:picLocks noChangeAspect="1"/>
          </p:cNvPicPr>
          <p:nvPr/>
        </p:nvPicPr>
        <p:blipFill>
          <a:blip r:embed="rId5">
            <a:biLevel thresh="75000"/>
          </a:blip>
          <a:srcRect t="11329" b="1"/>
          <a:stretch>
            <a:fillRect/>
          </a:stretch>
        </p:blipFill>
        <p:spPr>
          <a:xfrm>
            <a:off x="11353800" y="1638300"/>
            <a:ext cx="6590553" cy="6477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85EA53C-6174-88BA-0640-D0D28A5774C2}"/>
              </a:ext>
            </a:extLst>
          </p:cNvPr>
          <p:cNvSpPr txBox="1"/>
          <p:nvPr/>
        </p:nvSpPr>
        <p:spPr>
          <a:xfrm>
            <a:off x="12192000" y="8159609"/>
            <a:ext cx="76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Source:www.positivepsychology.com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7854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586" t="-70424" r="-5523" b="-47417"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 flipH="1">
            <a:off x="8077200" y="800100"/>
            <a:ext cx="9420862" cy="8359414"/>
          </a:xfrm>
          <a:custGeom>
            <a:avLst/>
            <a:gdLst/>
            <a:ahLst/>
            <a:cxnLst/>
            <a:rect l="l" t="t" r="r" b="b"/>
            <a:pathLst>
              <a:path w="12392662" h="8359414">
                <a:moveTo>
                  <a:pt x="12392662" y="0"/>
                </a:moveTo>
                <a:lnTo>
                  <a:pt x="0" y="0"/>
                </a:lnTo>
                <a:lnTo>
                  <a:pt x="0" y="8359414"/>
                </a:lnTo>
                <a:lnTo>
                  <a:pt x="12392662" y="8359414"/>
                </a:lnTo>
                <a:lnTo>
                  <a:pt x="1239266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4" name="TextBox 4"/>
          <p:cNvSpPr txBox="1"/>
          <p:nvPr/>
        </p:nvSpPr>
        <p:spPr>
          <a:xfrm>
            <a:off x="9144000" y="1409700"/>
            <a:ext cx="7421761" cy="13654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64"/>
              </a:lnSpc>
            </a:pPr>
            <a:r>
              <a:rPr lang="en-GB" sz="5317" b="1" noProof="0" dirty="0">
                <a:solidFill>
                  <a:srgbClr val="B70043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Key Concepts of Attachment Theory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9067800" y="3314700"/>
            <a:ext cx="7201189" cy="44525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The Secure Base enables children to explore their world safely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The Internal Working Model is a mental filter for all subsequent relationships.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The Critical Period is the first 2 – 3 years of life when these skills are most sensitive.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Robledo et al. (2022) identified secure, ambivalent, avoidant, and disorganised styles.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4C3483-0D9A-A392-9E6E-9C2749F140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0" y="2019300"/>
            <a:ext cx="6934200" cy="57721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9356469-6A2F-18FF-2FDC-66BC6679E252}"/>
              </a:ext>
            </a:extLst>
          </p:cNvPr>
          <p:cNvSpPr txBox="1"/>
          <p:nvPr/>
        </p:nvSpPr>
        <p:spPr>
          <a:xfrm>
            <a:off x="2209800" y="8022163"/>
            <a:ext cx="9420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www.simplypsychology.org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586" t="-70424" r="-5523" b="-47417"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 flipH="1">
            <a:off x="1028700" y="1028700"/>
            <a:ext cx="11849100" cy="8359414"/>
          </a:xfrm>
          <a:custGeom>
            <a:avLst/>
            <a:gdLst/>
            <a:ahLst/>
            <a:cxnLst/>
            <a:rect l="l" t="t" r="r" b="b"/>
            <a:pathLst>
              <a:path w="12392662" h="8359414">
                <a:moveTo>
                  <a:pt x="12392662" y="0"/>
                </a:moveTo>
                <a:lnTo>
                  <a:pt x="0" y="0"/>
                </a:lnTo>
                <a:lnTo>
                  <a:pt x="0" y="8359414"/>
                </a:lnTo>
                <a:lnTo>
                  <a:pt x="12392662" y="8359414"/>
                </a:lnTo>
                <a:lnTo>
                  <a:pt x="1239266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4" name="Freeform 4"/>
          <p:cNvSpPr/>
          <p:nvPr/>
        </p:nvSpPr>
        <p:spPr>
          <a:xfrm>
            <a:off x="13572001" y="1878639"/>
            <a:ext cx="4258704" cy="1516768"/>
          </a:xfrm>
          <a:custGeom>
            <a:avLst/>
            <a:gdLst/>
            <a:ahLst/>
            <a:cxnLst/>
            <a:rect l="l" t="t" r="r" b="b"/>
            <a:pathLst>
              <a:path w="4258704" h="1516768">
                <a:moveTo>
                  <a:pt x="0" y="0"/>
                </a:moveTo>
                <a:lnTo>
                  <a:pt x="4258704" y="0"/>
                </a:lnTo>
                <a:lnTo>
                  <a:pt x="4258704" y="1516768"/>
                </a:lnTo>
                <a:lnTo>
                  <a:pt x="0" y="151676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5" name="Freeform 5"/>
          <p:cNvSpPr/>
          <p:nvPr/>
        </p:nvSpPr>
        <p:spPr>
          <a:xfrm>
            <a:off x="15138822" y="1695529"/>
            <a:ext cx="1125061" cy="1194563"/>
          </a:xfrm>
          <a:custGeom>
            <a:avLst/>
            <a:gdLst/>
            <a:ahLst/>
            <a:cxnLst/>
            <a:rect l="l" t="t" r="r" b="b"/>
            <a:pathLst>
              <a:path w="1125061" h="1194563">
                <a:moveTo>
                  <a:pt x="0" y="0"/>
                </a:moveTo>
                <a:lnTo>
                  <a:pt x="1125062" y="0"/>
                </a:lnTo>
                <a:lnTo>
                  <a:pt x="1125062" y="1194563"/>
                </a:lnTo>
                <a:lnTo>
                  <a:pt x="0" y="119456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6" name="TextBox 6"/>
          <p:cNvSpPr txBox="1"/>
          <p:nvPr/>
        </p:nvSpPr>
        <p:spPr>
          <a:xfrm>
            <a:off x="1600200" y="1333500"/>
            <a:ext cx="10591800" cy="20531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264"/>
              </a:lnSpc>
            </a:pPr>
            <a:r>
              <a:rPr lang="en-GB" sz="5317" b="1" noProof="0" dirty="0">
                <a:solidFill>
                  <a:srgbClr val="B70043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Developmental Assumptions and Relevance to Early Childhood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828800" y="3619500"/>
            <a:ext cx="6695538" cy="49014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Bowlby pointed out that the first five years of life were the critical years of sensitivity.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Secure Attachment correlates with Emotional Regulation and language development.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Insecure or disorganized attachment patterns always result from disrupted care.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Isaac is still in the zone of effective intervention at age 4.</a:t>
            </a:r>
          </a:p>
        </p:txBody>
      </p:sp>
      <p:sp>
        <p:nvSpPr>
          <p:cNvPr id="8" name="Freeform 8"/>
          <p:cNvSpPr/>
          <p:nvPr/>
        </p:nvSpPr>
        <p:spPr>
          <a:xfrm>
            <a:off x="12762868" y="3108646"/>
            <a:ext cx="5301180" cy="6230019"/>
          </a:xfrm>
          <a:custGeom>
            <a:avLst/>
            <a:gdLst/>
            <a:ahLst/>
            <a:cxnLst/>
            <a:rect l="l" t="t" r="r" b="b"/>
            <a:pathLst>
              <a:path w="5301180" h="6230019">
                <a:moveTo>
                  <a:pt x="0" y="0"/>
                </a:moveTo>
                <a:lnTo>
                  <a:pt x="5301180" y="0"/>
                </a:lnTo>
                <a:lnTo>
                  <a:pt x="5301180" y="6230020"/>
                </a:lnTo>
                <a:lnTo>
                  <a:pt x="0" y="623002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9B1F937-3E9D-0CAC-0D70-1C7CCA8E454D}"/>
              </a:ext>
            </a:extLst>
          </p:cNvPr>
          <p:cNvSpPr txBox="1"/>
          <p:nvPr/>
        </p:nvSpPr>
        <p:spPr>
          <a:xfrm>
            <a:off x="12762868" y="9531640"/>
            <a:ext cx="7630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Source:www.mytotalpediatriccare.com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586" t="-70424" r="-5523" b="-47417"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>
            <a:off x="4807267" y="1028700"/>
            <a:ext cx="12392662" cy="8359414"/>
          </a:xfrm>
          <a:custGeom>
            <a:avLst/>
            <a:gdLst/>
            <a:ahLst/>
            <a:cxnLst/>
            <a:rect l="l" t="t" r="r" b="b"/>
            <a:pathLst>
              <a:path w="12392662" h="8359414">
                <a:moveTo>
                  <a:pt x="0" y="0"/>
                </a:moveTo>
                <a:lnTo>
                  <a:pt x="12392662" y="0"/>
                </a:lnTo>
                <a:lnTo>
                  <a:pt x="12392662" y="8359414"/>
                </a:lnTo>
                <a:lnTo>
                  <a:pt x="0" y="835941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4" name="Freeform 4"/>
          <p:cNvSpPr/>
          <p:nvPr/>
        </p:nvSpPr>
        <p:spPr>
          <a:xfrm>
            <a:off x="980028" y="2670323"/>
            <a:ext cx="4258704" cy="1516768"/>
          </a:xfrm>
          <a:custGeom>
            <a:avLst/>
            <a:gdLst/>
            <a:ahLst/>
            <a:cxnLst/>
            <a:rect l="l" t="t" r="r" b="b"/>
            <a:pathLst>
              <a:path w="4258704" h="1516768">
                <a:moveTo>
                  <a:pt x="0" y="0"/>
                </a:moveTo>
                <a:lnTo>
                  <a:pt x="4258704" y="0"/>
                </a:lnTo>
                <a:lnTo>
                  <a:pt x="4258704" y="1516768"/>
                </a:lnTo>
                <a:lnTo>
                  <a:pt x="0" y="151676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5" name="Freeform 5"/>
          <p:cNvSpPr/>
          <p:nvPr/>
        </p:nvSpPr>
        <p:spPr>
          <a:xfrm>
            <a:off x="2546849" y="2487213"/>
            <a:ext cx="1125061" cy="1194563"/>
          </a:xfrm>
          <a:custGeom>
            <a:avLst/>
            <a:gdLst/>
            <a:ahLst/>
            <a:cxnLst/>
            <a:rect l="l" t="t" r="r" b="b"/>
            <a:pathLst>
              <a:path w="1125061" h="1194563">
                <a:moveTo>
                  <a:pt x="0" y="0"/>
                </a:moveTo>
                <a:lnTo>
                  <a:pt x="1125061" y="0"/>
                </a:lnTo>
                <a:lnTo>
                  <a:pt x="1125061" y="1194563"/>
                </a:lnTo>
                <a:lnTo>
                  <a:pt x="0" y="119456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6" name="Freeform 6"/>
          <p:cNvSpPr/>
          <p:nvPr/>
        </p:nvSpPr>
        <p:spPr>
          <a:xfrm>
            <a:off x="263293" y="4316905"/>
            <a:ext cx="5692174" cy="5071209"/>
          </a:xfrm>
          <a:custGeom>
            <a:avLst/>
            <a:gdLst/>
            <a:ahLst/>
            <a:cxnLst/>
            <a:rect l="l" t="t" r="r" b="b"/>
            <a:pathLst>
              <a:path w="5692174" h="5071209">
                <a:moveTo>
                  <a:pt x="0" y="0"/>
                </a:moveTo>
                <a:lnTo>
                  <a:pt x="5692174" y="0"/>
                </a:lnTo>
                <a:lnTo>
                  <a:pt x="5692174" y="5071209"/>
                </a:lnTo>
                <a:lnTo>
                  <a:pt x="0" y="507120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7" name="TextBox 7"/>
          <p:cNvSpPr txBox="1"/>
          <p:nvPr/>
        </p:nvSpPr>
        <p:spPr>
          <a:xfrm>
            <a:off x="7239000" y="1409700"/>
            <a:ext cx="7421761" cy="13654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64"/>
              </a:lnSpc>
            </a:pPr>
            <a:r>
              <a:rPr lang="en-GB" sz="5317" b="1" noProof="0" dirty="0">
                <a:solidFill>
                  <a:srgbClr val="B70043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Applying Attachment Theory to Isaac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467600" y="3314700"/>
            <a:ext cx="8165256" cy="4003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Isaac is clingy, which indicates an anxious-ambivalent attachment style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Withdrawal is a sign of an insecure internal working model of relationships.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Low maternal verbal responsiveness is associated with language delay (Alharbi, 2026)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Without a steady caregiver relationship, there is a heightened likelihood of experiencing disorganised attachment.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3FE8ADB-2E50-20B4-D006-64AA01D6BE78}"/>
              </a:ext>
            </a:extLst>
          </p:cNvPr>
          <p:cNvSpPr txBox="1"/>
          <p:nvPr/>
        </p:nvSpPr>
        <p:spPr>
          <a:xfrm>
            <a:off x="980028" y="9388114"/>
            <a:ext cx="7630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Source:www.mytotalpediatriccare.com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846AB1-BF5F-034A-6057-64557A10CE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BAAD718E-050B-DEB8-D1DC-5E4F4B00FD9D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586" t="-70424" r="-5523" b="-47417"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D8A16889-2806-7641-1AFA-ADA7043230C5}"/>
              </a:ext>
            </a:extLst>
          </p:cNvPr>
          <p:cNvSpPr/>
          <p:nvPr/>
        </p:nvSpPr>
        <p:spPr>
          <a:xfrm flipH="1">
            <a:off x="1028700" y="1028700"/>
            <a:ext cx="10248900" cy="8359414"/>
          </a:xfrm>
          <a:custGeom>
            <a:avLst/>
            <a:gdLst/>
            <a:ahLst/>
            <a:cxnLst/>
            <a:rect l="l" t="t" r="r" b="b"/>
            <a:pathLst>
              <a:path w="12392662" h="8359414">
                <a:moveTo>
                  <a:pt x="12392662" y="0"/>
                </a:moveTo>
                <a:lnTo>
                  <a:pt x="0" y="0"/>
                </a:lnTo>
                <a:lnTo>
                  <a:pt x="0" y="8359414"/>
                </a:lnTo>
                <a:lnTo>
                  <a:pt x="12392662" y="8359414"/>
                </a:lnTo>
                <a:lnTo>
                  <a:pt x="1239266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85B34199-7C76-1873-292F-E55ECA34D643}"/>
              </a:ext>
            </a:extLst>
          </p:cNvPr>
          <p:cNvSpPr/>
          <p:nvPr/>
        </p:nvSpPr>
        <p:spPr>
          <a:xfrm>
            <a:off x="13572001" y="1878639"/>
            <a:ext cx="4258704" cy="1516768"/>
          </a:xfrm>
          <a:custGeom>
            <a:avLst/>
            <a:gdLst/>
            <a:ahLst/>
            <a:cxnLst/>
            <a:rect l="l" t="t" r="r" b="b"/>
            <a:pathLst>
              <a:path w="4258704" h="1516768">
                <a:moveTo>
                  <a:pt x="0" y="0"/>
                </a:moveTo>
                <a:lnTo>
                  <a:pt x="4258704" y="0"/>
                </a:lnTo>
                <a:lnTo>
                  <a:pt x="4258704" y="1516768"/>
                </a:lnTo>
                <a:lnTo>
                  <a:pt x="0" y="151676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F5BC3965-B96C-5BE7-DA38-2F0319A7E910}"/>
              </a:ext>
            </a:extLst>
          </p:cNvPr>
          <p:cNvSpPr/>
          <p:nvPr/>
        </p:nvSpPr>
        <p:spPr>
          <a:xfrm>
            <a:off x="15138822" y="1695529"/>
            <a:ext cx="1125061" cy="1194563"/>
          </a:xfrm>
          <a:custGeom>
            <a:avLst/>
            <a:gdLst/>
            <a:ahLst/>
            <a:cxnLst/>
            <a:rect l="l" t="t" r="r" b="b"/>
            <a:pathLst>
              <a:path w="1125061" h="1194563">
                <a:moveTo>
                  <a:pt x="0" y="0"/>
                </a:moveTo>
                <a:lnTo>
                  <a:pt x="1125062" y="0"/>
                </a:lnTo>
                <a:lnTo>
                  <a:pt x="1125062" y="1194563"/>
                </a:lnTo>
                <a:lnTo>
                  <a:pt x="0" y="119456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EFDC20E7-5F2A-9E50-3C61-77F4DA1E866B}"/>
              </a:ext>
            </a:extLst>
          </p:cNvPr>
          <p:cNvSpPr txBox="1"/>
          <p:nvPr/>
        </p:nvSpPr>
        <p:spPr>
          <a:xfrm>
            <a:off x="1828800" y="1866900"/>
            <a:ext cx="6695538" cy="6938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64"/>
              </a:lnSpc>
            </a:pPr>
            <a:r>
              <a:rPr lang="en-GB" sz="5317" b="1" noProof="0" dirty="0">
                <a:solidFill>
                  <a:srgbClr val="B70043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Nature and Nurture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CC566044-FDB6-30AA-8982-32FB6CB33CC4}"/>
              </a:ext>
            </a:extLst>
          </p:cNvPr>
          <p:cNvSpPr txBox="1"/>
          <p:nvPr/>
        </p:nvSpPr>
        <p:spPr>
          <a:xfrm>
            <a:off x="1981200" y="3086100"/>
            <a:ext cx="6695538" cy="49014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Bowlby believed attachment is a natural biological survival process. (Bowlby, 1979)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The constant release of cortisol, due to ongoing stress, is a major impediment to brain development.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Being depressed makes mothers less sensitive and less consistent in their care.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Isaac's family lost all networks of support due to relocation and isolation.</a:t>
            </a:r>
          </a:p>
        </p:txBody>
      </p:sp>
      <p:sp>
        <p:nvSpPr>
          <p:cNvPr id="8" name="Freeform 8">
            <a:extLst>
              <a:ext uri="{FF2B5EF4-FFF2-40B4-BE49-F238E27FC236}">
                <a16:creationId xmlns:a16="http://schemas.microsoft.com/office/drawing/2014/main" id="{EA336518-7CB1-5926-1236-107D8386917D}"/>
              </a:ext>
            </a:extLst>
          </p:cNvPr>
          <p:cNvSpPr/>
          <p:nvPr/>
        </p:nvSpPr>
        <p:spPr>
          <a:xfrm>
            <a:off x="12762868" y="3108646"/>
            <a:ext cx="5301180" cy="6230019"/>
          </a:xfrm>
          <a:custGeom>
            <a:avLst/>
            <a:gdLst/>
            <a:ahLst/>
            <a:cxnLst/>
            <a:rect l="l" t="t" r="r" b="b"/>
            <a:pathLst>
              <a:path w="5301180" h="6230019">
                <a:moveTo>
                  <a:pt x="0" y="0"/>
                </a:moveTo>
                <a:lnTo>
                  <a:pt x="5301180" y="0"/>
                </a:lnTo>
                <a:lnTo>
                  <a:pt x="5301180" y="6230020"/>
                </a:lnTo>
                <a:lnTo>
                  <a:pt x="0" y="623002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E3653A-AFF8-C5BC-9F85-C8B074EF6789}"/>
              </a:ext>
            </a:extLst>
          </p:cNvPr>
          <p:cNvSpPr txBox="1"/>
          <p:nvPr/>
        </p:nvSpPr>
        <p:spPr>
          <a:xfrm>
            <a:off x="12762868" y="9412722"/>
            <a:ext cx="7630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Source:www.mytotalpediatriccare.com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982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586" t="-70424" r="-5523" b="-47417"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>
            <a:off x="5943601" y="800100"/>
            <a:ext cx="11582400" cy="8359414"/>
          </a:xfrm>
          <a:custGeom>
            <a:avLst/>
            <a:gdLst/>
            <a:ahLst/>
            <a:cxnLst/>
            <a:rect l="l" t="t" r="r" b="b"/>
            <a:pathLst>
              <a:path w="12392662" h="8359414">
                <a:moveTo>
                  <a:pt x="0" y="0"/>
                </a:moveTo>
                <a:lnTo>
                  <a:pt x="12392662" y="0"/>
                </a:lnTo>
                <a:lnTo>
                  <a:pt x="12392662" y="8359414"/>
                </a:lnTo>
                <a:lnTo>
                  <a:pt x="0" y="835941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4" name="Freeform 4"/>
          <p:cNvSpPr/>
          <p:nvPr/>
        </p:nvSpPr>
        <p:spPr>
          <a:xfrm>
            <a:off x="980028" y="2670323"/>
            <a:ext cx="4258704" cy="1516768"/>
          </a:xfrm>
          <a:custGeom>
            <a:avLst/>
            <a:gdLst/>
            <a:ahLst/>
            <a:cxnLst/>
            <a:rect l="l" t="t" r="r" b="b"/>
            <a:pathLst>
              <a:path w="4258704" h="1516768">
                <a:moveTo>
                  <a:pt x="0" y="0"/>
                </a:moveTo>
                <a:lnTo>
                  <a:pt x="4258704" y="0"/>
                </a:lnTo>
                <a:lnTo>
                  <a:pt x="4258704" y="1516768"/>
                </a:lnTo>
                <a:lnTo>
                  <a:pt x="0" y="151676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5" name="Freeform 5"/>
          <p:cNvSpPr/>
          <p:nvPr/>
        </p:nvSpPr>
        <p:spPr>
          <a:xfrm>
            <a:off x="2546849" y="2487213"/>
            <a:ext cx="1125061" cy="1194563"/>
          </a:xfrm>
          <a:custGeom>
            <a:avLst/>
            <a:gdLst/>
            <a:ahLst/>
            <a:cxnLst/>
            <a:rect l="l" t="t" r="r" b="b"/>
            <a:pathLst>
              <a:path w="1125061" h="1194563">
                <a:moveTo>
                  <a:pt x="0" y="0"/>
                </a:moveTo>
                <a:lnTo>
                  <a:pt x="1125061" y="0"/>
                </a:lnTo>
                <a:lnTo>
                  <a:pt x="1125061" y="1194563"/>
                </a:lnTo>
                <a:lnTo>
                  <a:pt x="0" y="119456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6" name="Freeform 6"/>
          <p:cNvSpPr/>
          <p:nvPr/>
        </p:nvSpPr>
        <p:spPr>
          <a:xfrm>
            <a:off x="501696" y="4014328"/>
            <a:ext cx="5215368" cy="5243972"/>
          </a:xfrm>
          <a:custGeom>
            <a:avLst/>
            <a:gdLst/>
            <a:ahLst/>
            <a:cxnLst/>
            <a:rect l="l" t="t" r="r" b="b"/>
            <a:pathLst>
              <a:path w="5215368" h="5243972">
                <a:moveTo>
                  <a:pt x="0" y="0"/>
                </a:moveTo>
                <a:lnTo>
                  <a:pt x="5215368" y="0"/>
                </a:lnTo>
                <a:lnTo>
                  <a:pt x="5215368" y="5243972"/>
                </a:lnTo>
                <a:lnTo>
                  <a:pt x="0" y="524397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7" name="TextBox 7"/>
          <p:cNvSpPr txBox="1"/>
          <p:nvPr/>
        </p:nvSpPr>
        <p:spPr>
          <a:xfrm>
            <a:off x="8305800" y="2247900"/>
            <a:ext cx="7421761" cy="6938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64"/>
              </a:lnSpc>
            </a:pPr>
            <a:r>
              <a:rPr lang="en-GB" sz="5317" b="1" noProof="0" dirty="0">
                <a:solidFill>
                  <a:srgbClr val="B70043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Practical Strategies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763000" y="3314700"/>
            <a:ext cx="7421761" cy="44525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Isaac has a secondary attachment figure in the form of a consistent key worker.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Predictable settling-in routines minimize the distress that Isaac feels from the separation.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Urgent referral is needed for perinatal mental health care for the mother.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A multi-agency team coordinates health, speech therapy, and family support (Tongue et al. 2025).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F225A4-73F5-1539-C936-33076BA70F93}"/>
              </a:ext>
            </a:extLst>
          </p:cNvPr>
          <p:cNvSpPr txBox="1"/>
          <p:nvPr/>
        </p:nvSpPr>
        <p:spPr>
          <a:xfrm>
            <a:off x="689185" y="9305566"/>
            <a:ext cx="7630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Source:www.mytotalpediatriccare.com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586" t="-70424" r="-5523" b="-47417"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>
            <a:off x="533400" y="1104900"/>
            <a:ext cx="12392662" cy="8359414"/>
          </a:xfrm>
          <a:custGeom>
            <a:avLst/>
            <a:gdLst/>
            <a:ahLst/>
            <a:cxnLst/>
            <a:rect l="l" t="t" r="r" b="b"/>
            <a:pathLst>
              <a:path w="12392662" h="8359414">
                <a:moveTo>
                  <a:pt x="0" y="0"/>
                </a:moveTo>
                <a:lnTo>
                  <a:pt x="12392662" y="0"/>
                </a:lnTo>
                <a:lnTo>
                  <a:pt x="12392662" y="8359414"/>
                </a:lnTo>
                <a:lnTo>
                  <a:pt x="0" y="835941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4" name="Freeform 4"/>
          <p:cNvSpPr/>
          <p:nvPr/>
        </p:nvSpPr>
        <p:spPr>
          <a:xfrm>
            <a:off x="12725400" y="2019300"/>
            <a:ext cx="4258704" cy="1516768"/>
          </a:xfrm>
          <a:custGeom>
            <a:avLst/>
            <a:gdLst/>
            <a:ahLst/>
            <a:cxnLst/>
            <a:rect l="l" t="t" r="r" b="b"/>
            <a:pathLst>
              <a:path w="4258704" h="1516768">
                <a:moveTo>
                  <a:pt x="0" y="0"/>
                </a:moveTo>
                <a:lnTo>
                  <a:pt x="4258704" y="0"/>
                </a:lnTo>
                <a:lnTo>
                  <a:pt x="4258704" y="1516768"/>
                </a:lnTo>
                <a:lnTo>
                  <a:pt x="0" y="151676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5" name="Freeform 5"/>
          <p:cNvSpPr/>
          <p:nvPr/>
        </p:nvSpPr>
        <p:spPr>
          <a:xfrm>
            <a:off x="14292221" y="1836190"/>
            <a:ext cx="1125061" cy="1194563"/>
          </a:xfrm>
          <a:custGeom>
            <a:avLst/>
            <a:gdLst/>
            <a:ahLst/>
            <a:cxnLst/>
            <a:rect l="l" t="t" r="r" b="b"/>
            <a:pathLst>
              <a:path w="1125061" h="1194563">
                <a:moveTo>
                  <a:pt x="0" y="0"/>
                </a:moveTo>
                <a:lnTo>
                  <a:pt x="1125061" y="0"/>
                </a:lnTo>
                <a:lnTo>
                  <a:pt x="1125061" y="1194563"/>
                </a:lnTo>
                <a:lnTo>
                  <a:pt x="0" y="119456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6" name="Freeform 6"/>
          <p:cNvSpPr/>
          <p:nvPr/>
        </p:nvSpPr>
        <p:spPr>
          <a:xfrm>
            <a:off x="12086682" y="3536068"/>
            <a:ext cx="6103527" cy="5348909"/>
          </a:xfrm>
          <a:custGeom>
            <a:avLst/>
            <a:gdLst/>
            <a:ahLst/>
            <a:cxnLst/>
            <a:rect l="l" t="t" r="r" b="b"/>
            <a:pathLst>
              <a:path w="6103527" h="5348909">
                <a:moveTo>
                  <a:pt x="0" y="0"/>
                </a:moveTo>
                <a:lnTo>
                  <a:pt x="6103527" y="0"/>
                </a:lnTo>
                <a:lnTo>
                  <a:pt x="6103527" y="5348909"/>
                </a:lnTo>
                <a:lnTo>
                  <a:pt x="0" y="534890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7" name="TextBox 7"/>
          <p:cNvSpPr txBox="1"/>
          <p:nvPr/>
        </p:nvSpPr>
        <p:spPr>
          <a:xfrm>
            <a:off x="2965133" y="1790700"/>
            <a:ext cx="9677400" cy="6938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264"/>
              </a:lnSpc>
            </a:pPr>
            <a:r>
              <a:rPr lang="en-GB" sz="5317" b="1" noProof="0" dirty="0">
                <a:solidFill>
                  <a:srgbClr val="B70043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Practical Strategies (..</a:t>
            </a:r>
            <a:r>
              <a:rPr lang="en-GB" sz="5317" b="1" noProof="0" dirty="0" err="1">
                <a:solidFill>
                  <a:srgbClr val="B70043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Contd</a:t>
            </a:r>
            <a:r>
              <a:rPr lang="en-GB" sz="5317" b="1" noProof="0" dirty="0">
                <a:solidFill>
                  <a:srgbClr val="B70043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)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422333" y="3238500"/>
            <a:ext cx="7421761" cy="4003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Child-directed play develops trust and self-confidence with caregivers (Yu, 2022).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Language-rich activities, including stories and songs, target Isaac's speech delay.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Emotion coaching entails repeatedly identifying and accepting Isaac's emotions.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Key worker check-ins are frequent and supportive of any emotional contact behaviours.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A289B4-796B-E94F-88C1-BED287B42376}"/>
              </a:ext>
            </a:extLst>
          </p:cNvPr>
          <p:cNvSpPr txBox="1"/>
          <p:nvPr/>
        </p:nvSpPr>
        <p:spPr>
          <a:xfrm>
            <a:off x="13169073" y="8884977"/>
            <a:ext cx="7630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Source:www.mytotalpediatriccare.com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586" t="-70424" r="-5523" b="-47417"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 flipH="1">
            <a:off x="1028700" y="1028700"/>
            <a:ext cx="10477500" cy="8359414"/>
          </a:xfrm>
          <a:custGeom>
            <a:avLst/>
            <a:gdLst/>
            <a:ahLst/>
            <a:cxnLst/>
            <a:rect l="l" t="t" r="r" b="b"/>
            <a:pathLst>
              <a:path w="12392662" h="8359414">
                <a:moveTo>
                  <a:pt x="12392662" y="0"/>
                </a:moveTo>
                <a:lnTo>
                  <a:pt x="0" y="0"/>
                </a:lnTo>
                <a:lnTo>
                  <a:pt x="0" y="8359414"/>
                </a:lnTo>
                <a:lnTo>
                  <a:pt x="12392662" y="8359414"/>
                </a:lnTo>
                <a:lnTo>
                  <a:pt x="1239266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4" name="TextBox 4"/>
          <p:cNvSpPr txBox="1"/>
          <p:nvPr/>
        </p:nvSpPr>
        <p:spPr>
          <a:xfrm>
            <a:off x="1676400" y="1714500"/>
            <a:ext cx="7421761" cy="13654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64"/>
              </a:lnSpc>
            </a:pPr>
            <a:r>
              <a:rPr lang="en-GB" sz="5317" b="1" noProof="0" dirty="0">
                <a:solidFill>
                  <a:srgbClr val="B70043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Critical Evaluation of Bowlby's Theory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209800" y="3619500"/>
            <a:ext cx="7421761" cy="44525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The Strange Situation studies of Ainsworth offer good empirical evidence.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 err="1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Čater</a:t>
            </a: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 and </a:t>
            </a:r>
            <a:r>
              <a:rPr lang="en-GB" sz="2533" b="1" noProof="0" dirty="0" err="1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Majdič</a:t>
            </a: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 (2022) questioned the disproportionate focus on maternal figures in particular.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The theory was based mostly on Western and middle-class research samples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Across the diverse communities of London, shared care plays a normative role within the cultural framework.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2065658-8BAC-14BE-8C81-95A9389964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963400" y="2705100"/>
            <a:ext cx="5633614" cy="4648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B7F13DA-ADFE-2A46-3564-AD2FF320A46C}"/>
              </a:ext>
            </a:extLst>
          </p:cNvPr>
          <p:cNvSpPr txBox="1"/>
          <p:nvPr/>
        </p:nvSpPr>
        <p:spPr>
          <a:xfrm>
            <a:off x="12192000" y="7414327"/>
            <a:ext cx="6324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Source:www.researchgate.net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586" t="-70424" r="-5523" b="-47417"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 flipH="1">
            <a:off x="7591657" y="799525"/>
            <a:ext cx="9903982" cy="8359414"/>
          </a:xfrm>
          <a:custGeom>
            <a:avLst/>
            <a:gdLst/>
            <a:ahLst/>
            <a:cxnLst/>
            <a:rect l="l" t="t" r="r" b="b"/>
            <a:pathLst>
              <a:path w="12392662" h="8359414">
                <a:moveTo>
                  <a:pt x="12392662" y="0"/>
                </a:moveTo>
                <a:lnTo>
                  <a:pt x="0" y="0"/>
                </a:lnTo>
                <a:lnTo>
                  <a:pt x="0" y="8359414"/>
                </a:lnTo>
                <a:lnTo>
                  <a:pt x="12392662" y="8359414"/>
                </a:lnTo>
                <a:lnTo>
                  <a:pt x="1239266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4" name="Freeform 4"/>
          <p:cNvSpPr/>
          <p:nvPr/>
        </p:nvSpPr>
        <p:spPr>
          <a:xfrm>
            <a:off x="1193463" y="1797932"/>
            <a:ext cx="4258704" cy="1516768"/>
          </a:xfrm>
          <a:custGeom>
            <a:avLst/>
            <a:gdLst/>
            <a:ahLst/>
            <a:cxnLst/>
            <a:rect l="l" t="t" r="r" b="b"/>
            <a:pathLst>
              <a:path w="4258704" h="1516768">
                <a:moveTo>
                  <a:pt x="0" y="0"/>
                </a:moveTo>
                <a:lnTo>
                  <a:pt x="4258704" y="0"/>
                </a:lnTo>
                <a:lnTo>
                  <a:pt x="4258704" y="1516768"/>
                </a:lnTo>
                <a:lnTo>
                  <a:pt x="0" y="151676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5" name="Freeform 5"/>
          <p:cNvSpPr/>
          <p:nvPr/>
        </p:nvSpPr>
        <p:spPr>
          <a:xfrm>
            <a:off x="2760284" y="1614822"/>
            <a:ext cx="1125061" cy="1194563"/>
          </a:xfrm>
          <a:custGeom>
            <a:avLst/>
            <a:gdLst/>
            <a:ahLst/>
            <a:cxnLst/>
            <a:rect l="l" t="t" r="r" b="b"/>
            <a:pathLst>
              <a:path w="1125061" h="1194563">
                <a:moveTo>
                  <a:pt x="0" y="0"/>
                </a:moveTo>
                <a:lnTo>
                  <a:pt x="1125061" y="0"/>
                </a:lnTo>
                <a:lnTo>
                  <a:pt x="1125061" y="1194563"/>
                </a:lnTo>
                <a:lnTo>
                  <a:pt x="0" y="119456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6" name="Freeform 6"/>
          <p:cNvSpPr/>
          <p:nvPr/>
        </p:nvSpPr>
        <p:spPr>
          <a:xfrm>
            <a:off x="-31376" y="3314700"/>
            <a:ext cx="7040415" cy="5478723"/>
          </a:xfrm>
          <a:custGeom>
            <a:avLst/>
            <a:gdLst/>
            <a:ahLst/>
            <a:cxnLst/>
            <a:rect l="l" t="t" r="r" b="b"/>
            <a:pathLst>
              <a:path w="7040415" h="5478723">
                <a:moveTo>
                  <a:pt x="0" y="0"/>
                </a:moveTo>
                <a:lnTo>
                  <a:pt x="7040415" y="0"/>
                </a:lnTo>
                <a:lnTo>
                  <a:pt x="7040415" y="5478723"/>
                </a:lnTo>
                <a:lnTo>
                  <a:pt x="0" y="547872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7" name="TextBox 7"/>
          <p:cNvSpPr txBox="1"/>
          <p:nvPr/>
        </p:nvSpPr>
        <p:spPr>
          <a:xfrm>
            <a:off x="10866239" y="2247900"/>
            <a:ext cx="7421761" cy="6938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64"/>
              </a:lnSpc>
            </a:pPr>
            <a:r>
              <a:rPr lang="en-GB" sz="5317" b="1" noProof="0" dirty="0">
                <a:solidFill>
                  <a:srgbClr val="B70043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Conclusion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696557" y="3247147"/>
            <a:ext cx="6935847" cy="49014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Isaac's behaviours reflect anxious-ambivalent attachment shaped by multiple adversities.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Isaac is struggling with skills because of a combination of biology and environment.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Theory-based strategies provide practical and evidence-based assistance to Isaac.</a:t>
            </a:r>
          </a:p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q"/>
            </a:pPr>
            <a:r>
              <a:rPr lang="en-GB" sz="2533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Age 4 is an important phase to change Isaac's internal working model.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082EC73-73C8-9B0C-91D7-683555BCF0BE}"/>
              </a:ext>
            </a:extLst>
          </p:cNvPr>
          <p:cNvSpPr txBox="1"/>
          <p:nvPr/>
        </p:nvSpPr>
        <p:spPr>
          <a:xfrm>
            <a:off x="1066495" y="8842668"/>
            <a:ext cx="7630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Source:www.mytotalpediatriccare.com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8CBFAD-B180-FAD9-877A-96F3622044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D4C12C76-08AD-278C-31F7-E48FFE918B92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586" t="-70424" r="-5523" b="-47417"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8E6E9166-C291-F53F-345B-2838C57B702E}"/>
              </a:ext>
            </a:extLst>
          </p:cNvPr>
          <p:cNvSpPr/>
          <p:nvPr/>
        </p:nvSpPr>
        <p:spPr>
          <a:xfrm flipH="1">
            <a:off x="1028700" y="647700"/>
            <a:ext cx="16040100" cy="8740414"/>
          </a:xfrm>
          <a:custGeom>
            <a:avLst/>
            <a:gdLst/>
            <a:ahLst/>
            <a:cxnLst/>
            <a:rect l="l" t="t" r="r" b="b"/>
            <a:pathLst>
              <a:path w="12392662" h="8359414">
                <a:moveTo>
                  <a:pt x="12392662" y="0"/>
                </a:moveTo>
                <a:lnTo>
                  <a:pt x="0" y="0"/>
                </a:lnTo>
                <a:lnTo>
                  <a:pt x="0" y="8359414"/>
                </a:lnTo>
                <a:lnTo>
                  <a:pt x="12392662" y="8359414"/>
                </a:lnTo>
                <a:lnTo>
                  <a:pt x="1239266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F14304BB-6EB3-6554-242E-116CE74EC7EA}"/>
              </a:ext>
            </a:extLst>
          </p:cNvPr>
          <p:cNvSpPr txBox="1"/>
          <p:nvPr/>
        </p:nvSpPr>
        <p:spPr>
          <a:xfrm>
            <a:off x="1752600" y="1181100"/>
            <a:ext cx="7421761" cy="6938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64"/>
              </a:lnSpc>
            </a:pPr>
            <a:r>
              <a:rPr lang="en-GB" sz="5317" b="1" noProof="0" dirty="0">
                <a:solidFill>
                  <a:srgbClr val="B70043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References</a:t>
            </a: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7F800924-DAFA-4CC5-0242-63DD6319419A}"/>
              </a:ext>
            </a:extLst>
          </p:cNvPr>
          <p:cNvSpPr txBox="1"/>
          <p:nvPr/>
        </p:nvSpPr>
        <p:spPr>
          <a:xfrm>
            <a:off x="1524000" y="2171700"/>
            <a:ext cx="15087600" cy="75784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 algn="l">
              <a:lnSpc>
                <a:spcPts val="3496"/>
              </a:lnSpc>
              <a:buFont typeface="Wingdings" panose="05000000000000000000" pitchFamily="2" charset="2"/>
              <a:buChar char="v"/>
            </a:pP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Alharbi, N.H., 2026. </a:t>
            </a:r>
            <a:r>
              <a:rPr lang="en-GB" sz="2000" b="1" noProof="0" dirty="0" err="1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Behavioral</a:t>
            </a: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 and culturally responsive interventions: an ethnographic case study on speech and Language delays. </a:t>
            </a:r>
            <a:r>
              <a:rPr lang="en-GB" sz="2000" b="1" i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Child &amp; Family </a:t>
            </a:r>
            <a:r>
              <a:rPr lang="en-GB" sz="2000" b="1" i="1" noProof="0" dirty="0" err="1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Behavior</a:t>
            </a:r>
            <a:r>
              <a:rPr lang="en-GB" sz="2000" b="1" i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 Therapy</a:t>
            </a: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, 48(1), pp.1-34. (Accessed: 3</a:t>
            </a:r>
            <a:r>
              <a:rPr lang="en-GB" sz="2000" b="1" baseline="30000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rd</a:t>
            </a: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 July 2026)</a:t>
            </a:r>
          </a:p>
          <a:p>
            <a:pPr marL="457200" indent="-457200">
              <a:lnSpc>
                <a:spcPts val="3496"/>
              </a:lnSpc>
              <a:buFont typeface="Wingdings" panose="05000000000000000000" pitchFamily="2" charset="2"/>
              <a:buChar char="v"/>
            </a:pP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Bowlby, J., 1979. The </a:t>
            </a:r>
            <a:r>
              <a:rPr lang="en-GB" sz="2000" b="1" noProof="0" dirty="0" err="1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bowlby-ainsworth</a:t>
            </a: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 attachment theory. </a:t>
            </a:r>
            <a:r>
              <a:rPr lang="en-GB" sz="2000" b="1" i="1" noProof="0" dirty="0" err="1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Behavioral</a:t>
            </a:r>
            <a:r>
              <a:rPr lang="en-GB" sz="2000" b="1" i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 and brain sciences</a:t>
            </a: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, 2(4), pp.637-638.</a:t>
            </a:r>
            <a:r>
              <a:rPr lang="en-GB" sz="2000" b="1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 (Accessed: 9</a:t>
            </a:r>
            <a:r>
              <a:rPr lang="en-GB" sz="2000" b="1" baseline="3000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th</a:t>
            </a:r>
            <a:r>
              <a:rPr lang="en-GB" sz="2000" b="1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 July 2026)</a:t>
            </a:r>
            <a:endParaRPr lang="en-GB" sz="2000" b="1" noProof="0" dirty="0">
              <a:solidFill>
                <a:srgbClr val="8D140B"/>
              </a:solidFill>
              <a:latin typeface="Inter Bold"/>
              <a:ea typeface="Inter Bold"/>
              <a:cs typeface="Inter Bold"/>
              <a:sym typeface="Inter Bold"/>
            </a:endParaRPr>
          </a:p>
          <a:p>
            <a:pPr marL="457200" indent="-457200">
              <a:lnSpc>
                <a:spcPts val="3496"/>
              </a:lnSpc>
              <a:buFont typeface="Wingdings" panose="05000000000000000000" pitchFamily="2" charset="2"/>
              <a:buChar char="v"/>
            </a:pPr>
            <a:r>
              <a:rPr lang="en-GB" sz="2000" b="1" noProof="0" dirty="0" err="1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Čater</a:t>
            </a: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, M. and </a:t>
            </a:r>
            <a:r>
              <a:rPr lang="en-GB" sz="2000" b="1" noProof="0" dirty="0" err="1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Majdič</a:t>
            </a: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, G., 2022. How early maternal deprivation changes the brain and </a:t>
            </a:r>
            <a:r>
              <a:rPr lang="en-GB" sz="2000" b="1" noProof="0" dirty="0" err="1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behavior</a:t>
            </a: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?. </a:t>
            </a:r>
            <a:r>
              <a:rPr lang="en-GB" sz="2000" b="1" i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European journal of neuroscience</a:t>
            </a: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, 55(9-10), pp.2058-2075.</a:t>
            </a:r>
            <a:r>
              <a:rPr lang="en-GB" sz="2000" b="1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 (Accessed: 3</a:t>
            </a:r>
            <a:r>
              <a:rPr lang="en-GB" sz="2000" b="1" baseline="3000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rd</a:t>
            </a:r>
            <a:r>
              <a:rPr lang="en-GB" sz="2000" b="1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 July 2026)</a:t>
            </a:r>
            <a:endParaRPr lang="en-GB" sz="2000" b="1" noProof="0" dirty="0">
              <a:solidFill>
                <a:srgbClr val="8D140B"/>
              </a:solidFill>
              <a:latin typeface="Inter Bold"/>
              <a:ea typeface="Inter Bold"/>
              <a:cs typeface="Inter Bold"/>
              <a:sym typeface="Inter Bold"/>
            </a:endParaRPr>
          </a:p>
          <a:p>
            <a:pPr marL="457200" indent="-457200">
              <a:lnSpc>
                <a:spcPts val="3496"/>
              </a:lnSpc>
              <a:buFont typeface="Wingdings" panose="05000000000000000000" pitchFamily="2" charset="2"/>
              <a:buChar char="v"/>
            </a:pP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Jarvis, P., 2022. Attachment theory, cortisol and care for the under-threes in the twenty-first century: constructing evidence-informed policy. </a:t>
            </a:r>
            <a:r>
              <a:rPr lang="en-GB" sz="2000" b="1" i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Early Years</a:t>
            </a: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, 42(4-5), pp.450-464.</a:t>
            </a:r>
            <a:r>
              <a:rPr lang="en-GB" sz="2000" b="1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 (Accessed: 2nd July 2026)</a:t>
            </a:r>
            <a:endParaRPr lang="en-GB" sz="2000" b="1" noProof="0" dirty="0">
              <a:solidFill>
                <a:srgbClr val="8D140B"/>
              </a:solidFill>
              <a:latin typeface="Inter Bold"/>
              <a:ea typeface="Inter Bold"/>
              <a:cs typeface="Inter Bold"/>
              <a:sym typeface="Inter Bold"/>
            </a:endParaRPr>
          </a:p>
          <a:p>
            <a:pPr marL="457200" indent="-457200">
              <a:lnSpc>
                <a:spcPts val="3496"/>
              </a:lnSpc>
              <a:buFont typeface="Wingdings" panose="05000000000000000000" pitchFamily="2" charset="2"/>
              <a:buChar char="v"/>
            </a:pPr>
            <a:r>
              <a:rPr lang="en-GB" sz="2000" b="1" noProof="0" dirty="0" err="1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Mousikou</a:t>
            </a: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, M., Kyriakou, A. and </a:t>
            </a:r>
            <a:r>
              <a:rPr lang="en-GB" sz="2000" b="1" noProof="0" dirty="0" err="1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Skordis</a:t>
            </a: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, N., 2023. Stress and growth in children and adolescents. </a:t>
            </a:r>
            <a:r>
              <a:rPr lang="en-GB" sz="2000" b="1" i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Hormone research in paediatrics</a:t>
            </a: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, 96(1), pp.25-33.</a:t>
            </a:r>
            <a:r>
              <a:rPr lang="en-GB" sz="2000" b="1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 (Accessed: 2nd July 2026)</a:t>
            </a:r>
            <a:endParaRPr lang="en-GB" sz="2000" b="1" noProof="0" dirty="0">
              <a:solidFill>
                <a:srgbClr val="8D140B"/>
              </a:solidFill>
              <a:latin typeface="Inter Bold"/>
              <a:ea typeface="Inter Bold"/>
              <a:cs typeface="Inter Bold"/>
              <a:sym typeface="Inter Bold"/>
            </a:endParaRPr>
          </a:p>
          <a:p>
            <a:pPr marL="457200" indent="-457200">
              <a:lnSpc>
                <a:spcPts val="3496"/>
              </a:lnSpc>
              <a:buFont typeface="Wingdings" panose="05000000000000000000" pitchFamily="2" charset="2"/>
              <a:buChar char="v"/>
            </a:pP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Robledo, J.P., Cross, I., Boada-Bayona, L. and </a:t>
            </a:r>
            <a:r>
              <a:rPr lang="en-GB" sz="2000" b="1" noProof="0" dirty="0" err="1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Demogeot</a:t>
            </a: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, N., 2022. Back to basics: A re-evaluation of the relevance of imprinting in the genesis of Bowlby’s attachment theory. </a:t>
            </a:r>
            <a:r>
              <a:rPr lang="en-GB" sz="2000" b="1" i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Frontiers in Psychology</a:t>
            </a: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, 13, p.1033746.</a:t>
            </a:r>
            <a:r>
              <a:rPr lang="en-GB" sz="2000" b="1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 (Accessed: 3</a:t>
            </a:r>
            <a:r>
              <a:rPr lang="en-GB" sz="2000" b="1" baseline="3000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rd</a:t>
            </a:r>
            <a:r>
              <a:rPr lang="en-GB" sz="2000" b="1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 July 2026)</a:t>
            </a:r>
            <a:endParaRPr lang="en-GB" sz="2000" b="1" noProof="0" dirty="0">
              <a:solidFill>
                <a:srgbClr val="8D140B"/>
              </a:solidFill>
              <a:latin typeface="Inter Bold"/>
              <a:ea typeface="Inter Bold"/>
              <a:cs typeface="Inter Bold"/>
              <a:sym typeface="Inter Bold"/>
            </a:endParaRPr>
          </a:p>
          <a:p>
            <a:pPr marL="457200" indent="-457200">
              <a:lnSpc>
                <a:spcPts val="3496"/>
              </a:lnSpc>
              <a:buFont typeface="Wingdings" panose="05000000000000000000" pitchFamily="2" charset="2"/>
              <a:buChar char="v"/>
            </a:pP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Tongue, J., Qualter, P. and Bond, C., 2025. “You Could Sit and Think, I’m Not Alone with This”: A Multi-Agency Early Years Creative Arts Parent Project. </a:t>
            </a:r>
            <a:r>
              <a:rPr lang="en-GB" sz="2000" b="1" i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Education Sciences</a:t>
            </a: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, 15(4), p.495.</a:t>
            </a:r>
            <a:r>
              <a:rPr lang="en-GB" sz="2000" b="1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 (Accessed: 10th July 2026)</a:t>
            </a:r>
            <a:endParaRPr lang="en-GB" sz="2000" b="1" noProof="0" dirty="0">
              <a:solidFill>
                <a:srgbClr val="8D140B"/>
              </a:solidFill>
              <a:latin typeface="Inter Bold"/>
              <a:ea typeface="Inter Bold"/>
              <a:cs typeface="Inter Bold"/>
              <a:sym typeface="Inter Bold"/>
            </a:endParaRPr>
          </a:p>
          <a:p>
            <a:pPr marL="457200" indent="-457200">
              <a:lnSpc>
                <a:spcPts val="3496"/>
              </a:lnSpc>
              <a:buFont typeface="Wingdings" panose="05000000000000000000" pitchFamily="2" charset="2"/>
              <a:buChar char="v"/>
            </a:pP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Yu, Y., 2022. Using guided play to facilitate young children’s exploratory learning. </a:t>
            </a:r>
            <a:r>
              <a:rPr lang="en-GB" sz="2000" b="1" i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In Early childhood development and education in Singapore</a:t>
            </a:r>
            <a:r>
              <a:rPr lang="en-GB" sz="2000" b="1" noProof="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 (pp. 189-215). Singapore: Springer Singapore.</a:t>
            </a:r>
            <a:r>
              <a:rPr lang="en-GB" sz="2000" b="1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 (Accessed: 9</a:t>
            </a:r>
            <a:r>
              <a:rPr lang="en-GB" sz="2000" b="1" baseline="30000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th</a:t>
            </a:r>
            <a:r>
              <a:rPr lang="en-GB" sz="2000" b="1" dirty="0">
                <a:solidFill>
                  <a:srgbClr val="8D140B"/>
                </a:solidFill>
                <a:latin typeface="Inter Bold"/>
                <a:ea typeface="Inter Bold"/>
                <a:cs typeface="Inter Bold"/>
                <a:sym typeface="Inter Bold"/>
              </a:rPr>
              <a:t> July 2026)</a:t>
            </a:r>
          </a:p>
        </p:txBody>
      </p:sp>
    </p:spTree>
    <p:extLst>
      <p:ext uri="{BB962C8B-B14F-4D97-AF65-F5344CB8AC3E}">
        <p14:creationId xmlns:p14="http://schemas.microsoft.com/office/powerpoint/2010/main" val="17246338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2527" b="-20065"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>
            <a:off x="629114" y="2259846"/>
            <a:ext cx="5840528" cy="6998454"/>
          </a:xfrm>
          <a:custGeom>
            <a:avLst/>
            <a:gdLst/>
            <a:ahLst/>
            <a:cxnLst/>
            <a:rect l="l" t="t" r="r" b="b"/>
            <a:pathLst>
              <a:path w="5840528" h="6998454">
                <a:moveTo>
                  <a:pt x="0" y="0"/>
                </a:moveTo>
                <a:lnTo>
                  <a:pt x="5840528" y="0"/>
                </a:lnTo>
                <a:lnTo>
                  <a:pt x="5840528" y="6998454"/>
                </a:lnTo>
                <a:lnTo>
                  <a:pt x="0" y="699845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4" name="Freeform 4"/>
          <p:cNvSpPr/>
          <p:nvPr/>
        </p:nvSpPr>
        <p:spPr>
          <a:xfrm rot="1643227">
            <a:off x="7984366" y="5427457"/>
            <a:ext cx="5281291" cy="5111151"/>
          </a:xfrm>
          <a:custGeom>
            <a:avLst/>
            <a:gdLst/>
            <a:ahLst/>
            <a:cxnLst/>
            <a:rect l="l" t="t" r="r" b="b"/>
            <a:pathLst>
              <a:path w="5281291" h="5111151">
                <a:moveTo>
                  <a:pt x="0" y="0"/>
                </a:moveTo>
                <a:lnTo>
                  <a:pt x="5281291" y="0"/>
                </a:lnTo>
                <a:lnTo>
                  <a:pt x="5281291" y="5111152"/>
                </a:lnTo>
                <a:lnTo>
                  <a:pt x="0" y="511115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72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5" name="Freeform 5"/>
          <p:cNvSpPr/>
          <p:nvPr/>
        </p:nvSpPr>
        <p:spPr>
          <a:xfrm rot="1940556">
            <a:off x="8987430" y="5826238"/>
            <a:ext cx="3223885" cy="3671090"/>
          </a:xfrm>
          <a:custGeom>
            <a:avLst/>
            <a:gdLst/>
            <a:ahLst/>
            <a:cxnLst/>
            <a:rect l="l" t="t" r="r" b="b"/>
            <a:pathLst>
              <a:path w="3223885" h="3671090">
                <a:moveTo>
                  <a:pt x="0" y="0"/>
                </a:moveTo>
                <a:lnTo>
                  <a:pt x="3223885" y="0"/>
                </a:lnTo>
                <a:lnTo>
                  <a:pt x="3223885" y="3671090"/>
                </a:lnTo>
                <a:lnTo>
                  <a:pt x="0" y="367109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6" name="Freeform 6"/>
          <p:cNvSpPr/>
          <p:nvPr/>
        </p:nvSpPr>
        <p:spPr>
          <a:xfrm>
            <a:off x="2291962" y="1028700"/>
            <a:ext cx="1796266" cy="1796266"/>
          </a:xfrm>
          <a:custGeom>
            <a:avLst/>
            <a:gdLst/>
            <a:ahLst/>
            <a:cxnLst/>
            <a:rect l="l" t="t" r="r" b="b"/>
            <a:pathLst>
              <a:path w="1796266" h="1796266">
                <a:moveTo>
                  <a:pt x="0" y="0"/>
                </a:moveTo>
                <a:lnTo>
                  <a:pt x="1796266" y="0"/>
                </a:lnTo>
                <a:lnTo>
                  <a:pt x="1796266" y="1796266"/>
                </a:lnTo>
                <a:lnTo>
                  <a:pt x="0" y="17962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7" name="Freeform 7"/>
          <p:cNvSpPr/>
          <p:nvPr/>
        </p:nvSpPr>
        <p:spPr>
          <a:xfrm rot="-1503601">
            <a:off x="10403369" y="1377561"/>
            <a:ext cx="1984236" cy="1516287"/>
          </a:xfrm>
          <a:custGeom>
            <a:avLst/>
            <a:gdLst/>
            <a:ahLst/>
            <a:cxnLst/>
            <a:rect l="l" t="t" r="r" b="b"/>
            <a:pathLst>
              <a:path w="1984236" h="1516287">
                <a:moveTo>
                  <a:pt x="0" y="0"/>
                </a:moveTo>
                <a:lnTo>
                  <a:pt x="1984236" y="0"/>
                </a:lnTo>
                <a:lnTo>
                  <a:pt x="1984236" y="1516287"/>
                </a:lnTo>
                <a:lnTo>
                  <a:pt x="0" y="151628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8" name="Freeform 8"/>
          <p:cNvSpPr/>
          <p:nvPr/>
        </p:nvSpPr>
        <p:spPr>
          <a:xfrm>
            <a:off x="13871729" y="6391687"/>
            <a:ext cx="1125061" cy="1194563"/>
          </a:xfrm>
          <a:custGeom>
            <a:avLst/>
            <a:gdLst/>
            <a:ahLst/>
            <a:cxnLst/>
            <a:rect l="l" t="t" r="r" b="b"/>
            <a:pathLst>
              <a:path w="1125061" h="1194563">
                <a:moveTo>
                  <a:pt x="0" y="0"/>
                </a:moveTo>
                <a:lnTo>
                  <a:pt x="1125061" y="0"/>
                </a:lnTo>
                <a:lnTo>
                  <a:pt x="1125061" y="1194563"/>
                </a:lnTo>
                <a:lnTo>
                  <a:pt x="0" y="119456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9" name="TextBox 9"/>
          <p:cNvSpPr txBox="1"/>
          <p:nvPr/>
        </p:nvSpPr>
        <p:spPr>
          <a:xfrm>
            <a:off x="6897332" y="2845589"/>
            <a:ext cx="10361968" cy="20981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180"/>
              </a:lnSpc>
            </a:pPr>
            <a:r>
              <a:rPr lang="en-GB" sz="12271" b="1" noProof="0" dirty="0">
                <a:solidFill>
                  <a:srgbClr val="B70043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1033</Words>
  <Application>Microsoft Office PowerPoint</Application>
  <PresentationFormat>Custom</PresentationFormat>
  <Paragraphs>93</Paragraphs>
  <Slides>13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Bricolage Grotesque Bold</vt:lpstr>
      <vt:lpstr>Calibri</vt:lpstr>
      <vt:lpstr>Wingdings</vt:lpstr>
      <vt:lpstr>Inter Bold</vt:lpstr>
      <vt:lpstr>Aptos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Vaida - Work</dc:title>
  <dc:creator>Veronica Ornelas</dc:creator>
  <cp:lastModifiedBy>Veronica Andreia Pestana Ornelas (2510177)</cp:lastModifiedBy>
  <cp:revision>12</cp:revision>
  <dcterms:created xsi:type="dcterms:W3CDTF">2006-08-16T00:00:00Z</dcterms:created>
  <dcterms:modified xsi:type="dcterms:W3CDTF">2026-07-12T21:47:59Z</dcterms:modified>
  <dc:identifier>DAHNdioLoo8</dc:identifier>
</cp:coreProperties>
</file>