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8"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3218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1" d="100"/>
          <a:sy n="51" d="100"/>
        </p:scale>
        <p:origin x="84" y="4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EA0C0817-A112-4847-8014-A94B7D2A4EA3}" type="datetime1">
              <a:rPr lang="en-US" smtClean="0"/>
              <a:t>9/29/2019</a:t>
            </a:fld>
            <a:endParaRPr lang="en-US" dirty="0"/>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34B7E4EF-A1BD-40F4-AB7B-04F084DD991D}" type="slidenum">
              <a:rPr lang="en-US" smtClean="0"/>
              <a:t>‹#›</a:t>
            </a:fld>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4447738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1624587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77891120"/>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t>9/29/2019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9768211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9/29/2019</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2565274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A2B21-3FCD-4721-B95C-427943F61125}" type="datetime1">
              <a:rPr lang="en-US" smtClean="0"/>
              <a:t>9/29/2019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047683479"/>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A2B21-3FCD-4721-B95C-427943F61125}" type="datetime1">
              <a:rPr lang="en-US" smtClean="0"/>
              <a:t>9/29/2019</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9995009"/>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9/29/2019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55005763"/>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9/29/2019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243838122"/>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7343595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49424455"/>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F6FA2B21-3FCD-4721-B95C-427943F61125}" type="datetime1">
              <a:rPr lang="en-US" smtClean="0"/>
              <a:t>9/29/2019</a:t>
            </a:fld>
            <a:endParaRPr lang="en-US"/>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dirty="0"/>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939993478"/>
      </p:ext>
    </p:extLst>
  </p:cSld>
  <p:clrMap bg1="lt1" tx1="dk1" bg2="lt2" tx2="dk2" accent1="accent1" accent2="accent2" accent3="accent3" accent4="accent4" accent5="accent5" accent6="accent6" hlink="hlink" folHlink="folHlink"/>
  <p:sldLayoutIdLst>
    <p:sldLayoutId id="2147483879" r:id="rId1"/>
    <p:sldLayoutId id="2147483880" r:id="rId2"/>
    <p:sldLayoutId id="2147483881" r:id="rId3"/>
    <p:sldLayoutId id="2147483882" r:id="rId4"/>
    <p:sldLayoutId id="2147483883" r:id="rId5"/>
    <p:sldLayoutId id="2147483884" r:id="rId6"/>
    <p:sldLayoutId id="2147483885" r:id="rId7"/>
    <p:sldLayoutId id="2147483886" r:id="rId8"/>
    <p:sldLayoutId id="2147483887" r:id="rId9"/>
    <p:sldLayoutId id="2147483888" r:id="rId10"/>
    <p:sldLayoutId id="2147483889" r:id="rId11"/>
  </p:sldLayoutIdLst>
  <p:hf sldNum="0" hdr="0" ftr="0" dt="0"/>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E8A57B9-84AF-44CC-81A1-3474E27DAA19}"/>
              </a:ext>
            </a:extLst>
          </p:cNvPr>
          <p:cNvSpPr/>
          <p:nvPr/>
        </p:nvSpPr>
        <p:spPr>
          <a:xfrm>
            <a:off x="216529" y="5078652"/>
            <a:ext cx="3336889" cy="1682986"/>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1BAB678A-0CAB-4949-97EC-779F4D8A8A88}"/>
              </a:ext>
            </a:extLst>
          </p:cNvPr>
          <p:cNvSpPr/>
          <p:nvPr/>
        </p:nvSpPr>
        <p:spPr>
          <a:xfrm>
            <a:off x="76651" y="1925280"/>
            <a:ext cx="3616644" cy="3082032"/>
          </a:xfrm>
          <a:prstGeom prst="rect">
            <a:avLst/>
          </a:prstGeom>
          <a:solidFill>
            <a:srgbClr val="C3218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8A84E17B-2618-4CB9-94EC-41AC3110D42F}"/>
              </a:ext>
            </a:extLst>
          </p:cNvPr>
          <p:cNvSpPr/>
          <p:nvPr/>
        </p:nvSpPr>
        <p:spPr>
          <a:xfrm>
            <a:off x="4057007" y="3536723"/>
            <a:ext cx="5129193" cy="324504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D06A7D77-432A-41DB-966E-93B08A9AA65B}"/>
              </a:ext>
            </a:extLst>
          </p:cNvPr>
          <p:cNvSpPr/>
          <p:nvPr/>
        </p:nvSpPr>
        <p:spPr>
          <a:xfrm>
            <a:off x="456291" y="237981"/>
            <a:ext cx="2216572" cy="161595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TextBox 25">
            <a:extLst>
              <a:ext uri="{FF2B5EF4-FFF2-40B4-BE49-F238E27FC236}">
                <a16:creationId xmlns:a16="http://schemas.microsoft.com/office/drawing/2014/main" id="{DC883CD3-C83C-4023-86A9-8EB1A4090D56}"/>
              </a:ext>
            </a:extLst>
          </p:cNvPr>
          <p:cNvSpPr txBox="1"/>
          <p:nvPr/>
        </p:nvSpPr>
        <p:spPr>
          <a:xfrm>
            <a:off x="216529" y="2170296"/>
            <a:ext cx="3465339" cy="3139321"/>
          </a:xfrm>
          <a:prstGeom prst="rect">
            <a:avLst/>
          </a:prstGeom>
          <a:noFill/>
        </p:spPr>
        <p:txBody>
          <a:bodyPr wrap="square" rtlCol="0">
            <a:spAutoFit/>
          </a:bodyPr>
          <a:lstStyle/>
          <a:p>
            <a:r>
              <a:rPr lang="en-GB" sz="1200" b="1" u="sng" dirty="0" err="1"/>
              <a:t>Profiad</a:t>
            </a:r>
            <a:r>
              <a:rPr lang="en-GB" sz="1200" b="1" u="sng" dirty="0"/>
              <a:t> </a:t>
            </a:r>
            <a:r>
              <a:rPr lang="en-GB" sz="1200" b="1" u="sng" dirty="0" err="1"/>
              <a:t>addysgu</a:t>
            </a:r>
            <a:r>
              <a:rPr lang="en-GB" sz="1200" b="1" u="sng" dirty="0"/>
              <a:t> </a:t>
            </a:r>
            <a:r>
              <a:rPr lang="en-GB" sz="1200" b="1" u="sng" dirty="0" err="1"/>
              <a:t>blaenorol</a:t>
            </a:r>
            <a:endParaRPr lang="en-GB" sz="1200" b="1" u="sng" dirty="0"/>
          </a:p>
          <a:p>
            <a:r>
              <a:rPr lang="en-GB" sz="1200" b="1" u="sng" dirty="0"/>
              <a:t>Previous teaching experiences </a:t>
            </a:r>
          </a:p>
          <a:p>
            <a:endParaRPr lang="en-GB" sz="1200" dirty="0"/>
          </a:p>
          <a:p>
            <a:pPr marL="171450" indent="-171450">
              <a:buFont typeface="Arial" panose="020B0604020202020204" pitchFamily="34" charset="0"/>
              <a:buChar char="•"/>
            </a:pPr>
            <a:r>
              <a:rPr lang="en-GB" sz="1200" dirty="0"/>
              <a:t>I did two weeks teaching work experience in 2 different primary schools</a:t>
            </a:r>
          </a:p>
          <a:p>
            <a:pPr marL="171450" indent="-171450">
              <a:buFont typeface="Arial" panose="020B0604020202020204" pitchFamily="34" charset="0"/>
              <a:buChar char="•"/>
            </a:pPr>
            <a:r>
              <a:rPr lang="en-GB" sz="1200" dirty="0"/>
              <a:t>I have a level one BCU teaching certificate for teaching out door pursuits. This has given me the opportunity to teach children and adults to kayak, canoe, raft build, climb, cave, canyoning and George walking for the past 6 years. I have taught residentials, NCS groups and also in a kayak club. </a:t>
            </a:r>
          </a:p>
          <a:p>
            <a:pPr marL="171450" indent="-171450">
              <a:buFont typeface="Arial" panose="020B0604020202020204" pitchFamily="34" charset="0"/>
              <a:buChar char="•"/>
            </a:pPr>
            <a:r>
              <a:rPr lang="en-GB" sz="1200" dirty="0"/>
              <a:t>I have also done some childminding and now have a 4 year old.</a:t>
            </a:r>
          </a:p>
          <a:p>
            <a:endParaRPr lang="en-GB" dirty="0"/>
          </a:p>
        </p:txBody>
      </p:sp>
      <p:sp>
        <p:nvSpPr>
          <p:cNvPr id="28" name="TextBox 27">
            <a:extLst>
              <a:ext uri="{FF2B5EF4-FFF2-40B4-BE49-F238E27FC236}">
                <a16:creationId xmlns:a16="http://schemas.microsoft.com/office/drawing/2014/main" id="{790B48A9-DCB0-4E73-BD5B-5F3E3E50BE70}"/>
              </a:ext>
            </a:extLst>
          </p:cNvPr>
          <p:cNvSpPr txBox="1"/>
          <p:nvPr/>
        </p:nvSpPr>
        <p:spPr>
          <a:xfrm>
            <a:off x="4057007" y="3560149"/>
            <a:ext cx="5129194" cy="3662541"/>
          </a:xfrm>
          <a:prstGeom prst="rect">
            <a:avLst/>
          </a:prstGeom>
          <a:noFill/>
        </p:spPr>
        <p:txBody>
          <a:bodyPr wrap="square" rtlCol="0">
            <a:spAutoFit/>
          </a:bodyPr>
          <a:lstStyle/>
          <a:p>
            <a:r>
              <a:rPr lang="en-GB" sz="1400" b="1" u="sng" dirty="0" err="1"/>
              <a:t>Rhesymau</a:t>
            </a:r>
            <a:r>
              <a:rPr lang="en-GB" sz="1400" b="1" u="sng" dirty="0"/>
              <a:t> </a:t>
            </a:r>
            <a:r>
              <a:rPr lang="en-GB" sz="1400" b="1" u="sng" dirty="0" err="1"/>
              <a:t>dros</a:t>
            </a:r>
            <a:r>
              <a:rPr lang="en-GB" sz="1400" b="1" u="sng" dirty="0"/>
              <a:t> </a:t>
            </a:r>
            <a:r>
              <a:rPr lang="en-GB" sz="1400" b="1" u="sng" dirty="0" err="1"/>
              <a:t>ddewis</a:t>
            </a:r>
            <a:r>
              <a:rPr lang="en-GB" sz="1400" b="1" u="sng" dirty="0"/>
              <a:t> </a:t>
            </a:r>
            <a:r>
              <a:rPr lang="en-GB" sz="1400" b="1" u="sng" dirty="0" err="1"/>
              <a:t>addysgu</a:t>
            </a:r>
            <a:r>
              <a:rPr lang="en-GB" sz="1400" b="1" u="sng" dirty="0"/>
              <a:t> </a:t>
            </a:r>
            <a:r>
              <a:rPr lang="en-GB" sz="1400" b="1" u="sng" dirty="0" err="1"/>
              <a:t>fel</a:t>
            </a:r>
            <a:r>
              <a:rPr lang="en-GB" sz="1400" b="1" u="sng" dirty="0"/>
              <a:t> </a:t>
            </a:r>
            <a:r>
              <a:rPr lang="en-GB" sz="1400" b="1" u="sng" dirty="0" err="1"/>
              <a:t>proffesiwn</a:t>
            </a:r>
            <a:endParaRPr lang="en-GB" sz="1400" b="1" u="sng" dirty="0"/>
          </a:p>
          <a:p>
            <a:r>
              <a:rPr lang="en-GB" sz="1400" b="1" u="sng" dirty="0"/>
              <a:t>Reasons for entering the teaching profession</a:t>
            </a:r>
          </a:p>
          <a:p>
            <a:endParaRPr lang="en-GB" sz="1400" dirty="0"/>
          </a:p>
          <a:p>
            <a:r>
              <a:rPr lang="en-GB" sz="1400" dirty="0"/>
              <a:t>I have entered this profession because I understand the importance of children getting a good education and also having people to encourage them even when they don’t have this at home. I had a tough childhood and so I can empathise with children and I want my class to have an open door policy and for it to be a safe place. I am however aware that this is a difficult environment to build but I know that I can do it. Looking back I remember 2 teachers specifically and this is because they believed in me and helped me to follow my dreams even when I didn’t believe in myself or think that my dreams were possible and I want to be that person for the children of the future </a:t>
            </a:r>
            <a:r>
              <a:rPr lang="en-GB" sz="1400" b="1" u="sng" dirty="0"/>
              <a:t>.</a:t>
            </a:r>
          </a:p>
          <a:p>
            <a:endParaRPr lang="en-GB" sz="1100" dirty="0"/>
          </a:p>
          <a:p>
            <a:pPr marL="228600" indent="-228600">
              <a:buAutoNum type="arabicParenR"/>
            </a:pPr>
            <a:endParaRPr lang="en-GB" sz="1100" dirty="0"/>
          </a:p>
        </p:txBody>
      </p:sp>
      <p:sp>
        <p:nvSpPr>
          <p:cNvPr id="32" name="TextBox 31">
            <a:extLst>
              <a:ext uri="{FF2B5EF4-FFF2-40B4-BE49-F238E27FC236}">
                <a16:creationId xmlns:a16="http://schemas.microsoft.com/office/drawing/2014/main" id="{64B893A5-04B7-4831-9F75-23466AF3DA69}"/>
              </a:ext>
            </a:extLst>
          </p:cNvPr>
          <p:cNvSpPr txBox="1"/>
          <p:nvPr/>
        </p:nvSpPr>
        <p:spPr>
          <a:xfrm>
            <a:off x="546432" y="235117"/>
            <a:ext cx="2229207" cy="1754326"/>
          </a:xfrm>
          <a:prstGeom prst="rect">
            <a:avLst/>
          </a:prstGeom>
          <a:noFill/>
        </p:spPr>
        <p:txBody>
          <a:bodyPr wrap="square" rtlCol="0">
            <a:spAutoFit/>
          </a:bodyPr>
          <a:lstStyle/>
          <a:p>
            <a:r>
              <a:rPr lang="en-GB" sz="1200" b="1" u="sng" dirty="0" err="1">
                <a:solidFill>
                  <a:schemeClr val="bg2"/>
                </a:solidFill>
              </a:rPr>
              <a:t>Meysydd</a:t>
            </a:r>
            <a:r>
              <a:rPr lang="en-GB" sz="1200" b="1" u="sng" dirty="0">
                <a:solidFill>
                  <a:schemeClr val="bg2"/>
                </a:solidFill>
              </a:rPr>
              <a:t> / </a:t>
            </a:r>
            <a:r>
              <a:rPr lang="en-GB" sz="1200" b="1" u="sng" dirty="0" err="1">
                <a:solidFill>
                  <a:schemeClr val="bg2"/>
                </a:solidFill>
              </a:rPr>
              <a:t>pynciau</a:t>
            </a:r>
            <a:r>
              <a:rPr lang="en-GB" sz="1200" b="1" u="sng" dirty="0">
                <a:solidFill>
                  <a:schemeClr val="bg2"/>
                </a:solidFill>
              </a:rPr>
              <a:t> </a:t>
            </a:r>
            <a:r>
              <a:rPr lang="en-GB" sz="1200" b="1" u="sng" dirty="0" err="1">
                <a:solidFill>
                  <a:schemeClr val="bg2"/>
                </a:solidFill>
              </a:rPr>
              <a:t>medraf</a:t>
            </a:r>
            <a:r>
              <a:rPr lang="en-GB" sz="1200" b="1" u="sng" dirty="0">
                <a:solidFill>
                  <a:schemeClr val="bg2"/>
                </a:solidFill>
              </a:rPr>
              <a:t> </a:t>
            </a:r>
            <a:r>
              <a:rPr lang="en-GB" sz="1200" b="1" u="sng" dirty="0" err="1">
                <a:solidFill>
                  <a:schemeClr val="bg2"/>
                </a:solidFill>
              </a:rPr>
              <a:t>eu</a:t>
            </a:r>
            <a:r>
              <a:rPr lang="en-GB" sz="1200" b="1" u="sng" dirty="0">
                <a:solidFill>
                  <a:schemeClr val="bg2"/>
                </a:solidFill>
              </a:rPr>
              <a:t> </a:t>
            </a:r>
            <a:r>
              <a:rPr lang="en-GB" sz="1200" b="1" u="sng" dirty="0" err="1">
                <a:solidFill>
                  <a:schemeClr val="bg2"/>
                </a:solidFill>
              </a:rPr>
              <a:t>haddysgu</a:t>
            </a:r>
            <a:endParaRPr lang="en-GB" sz="1200" b="1" u="sng" dirty="0">
              <a:solidFill>
                <a:schemeClr val="bg2"/>
              </a:solidFill>
            </a:endParaRPr>
          </a:p>
          <a:p>
            <a:r>
              <a:rPr lang="en-GB" sz="1200" b="1" u="sng" dirty="0">
                <a:solidFill>
                  <a:schemeClr val="bg2"/>
                </a:solidFill>
              </a:rPr>
              <a:t>Areas / subjects I could teach</a:t>
            </a:r>
          </a:p>
          <a:p>
            <a:endParaRPr lang="en-GB" sz="1200" b="1" u="sng" dirty="0">
              <a:solidFill>
                <a:schemeClr val="bg2"/>
              </a:solidFill>
            </a:endParaRPr>
          </a:p>
          <a:p>
            <a:pPr marL="171450" indent="-171450">
              <a:buFont typeface="Arial" panose="020B0604020202020204" pitchFamily="34" charset="0"/>
              <a:buChar char="•"/>
            </a:pPr>
            <a:r>
              <a:rPr lang="en-GB" sz="1200" b="1" u="sng" dirty="0">
                <a:solidFill>
                  <a:schemeClr val="bg2"/>
                </a:solidFill>
              </a:rPr>
              <a:t>Drama</a:t>
            </a:r>
          </a:p>
          <a:p>
            <a:pPr marL="171450" indent="-171450">
              <a:buFont typeface="Arial" panose="020B0604020202020204" pitchFamily="34" charset="0"/>
              <a:buChar char="•"/>
            </a:pPr>
            <a:r>
              <a:rPr lang="en-GB" sz="1200" b="1" u="sng" dirty="0">
                <a:solidFill>
                  <a:schemeClr val="bg2"/>
                </a:solidFill>
              </a:rPr>
              <a:t>Music </a:t>
            </a:r>
          </a:p>
          <a:p>
            <a:pPr marL="171450" indent="-171450">
              <a:buFont typeface="Arial" panose="020B0604020202020204" pitchFamily="34" charset="0"/>
              <a:buChar char="•"/>
            </a:pPr>
            <a:r>
              <a:rPr lang="en-GB" sz="1200" b="1" u="sng" dirty="0">
                <a:solidFill>
                  <a:schemeClr val="bg2"/>
                </a:solidFill>
              </a:rPr>
              <a:t>Art</a:t>
            </a:r>
          </a:p>
          <a:p>
            <a:pPr marL="171450" indent="-171450">
              <a:buFont typeface="Arial" panose="020B0604020202020204" pitchFamily="34" charset="0"/>
              <a:buChar char="•"/>
            </a:pPr>
            <a:endParaRPr lang="en-GB" sz="1200" b="1" u="sng" dirty="0">
              <a:solidFill>
                <a:schemeClr val="bg2"/>
              </a:solidFill>
            </a:endParaRPr>
          </a:p>
        </p:txBody>
      </p:sp>
      <p:sp>
        <p:nvSpPr>
          <p:cNvPr id="24" name="TextBox 23">
            <a:extLst>
              <a:ext uri="{FF2B5EF4-FFF2-40B4-BE49-F238E27FC236}">
                <a16:creationId xmlns:a16="http://schemas.microsoft.com/office/drawing/2014/main" id="{DC883CD3-C83C-4023-86A9-8EB1A4090D56}"/>
              </a:ext>
            </a:extLst>
          </p:cNvPr>
          <p:cNvSpPr txBox="1"/>
          <p:nvPr/>
        </p:nvSpPr>
        <p:spPr>
          <a:xfrm>
            <a:off x="245669" y="5150257"/>
            <a:ext cx="3488787" cy="1846659"/>
          </a:xfrm>
          <a:prstGeom prst="rect">
            <a:avLst/>
          </a:prstGeom>
          <a:noFill/>
        </p:spPr>
        <p:txBody>
          <a:bodyPr wrap="square" rtlCol="0">
            <a:spAutoFit/>
          </a:bodyPr>
          <a:lstStyle/>
          <a:p>
            <a:r>
              <a:rPr lang="en-GB" sz="1200" b="1" u="sng" dirty="0" err="1">
                <a:solidFill>
                  <a:schemeClr val="tx2">
                    <a:lumMod val="25000"/>
                  </a:schemeClr>
                </a:solidFill>
              </a:rPr>
              <a:t>Cefndir</a:t>
            </a:r>
            <a:r>
              <a:rPr lang="en-GB" sz="1200" b="1" u="sng" dirty="0">
                <a:solidFill>
                  <a:schemeClr val="tx2">
                    <a:lumMod val="25000"/>
                  </a:schemeClr>
                </a:solidFill>
              </a:rPr>
              <a:t> </a:t>
            </a:r>
            <a:r>
              <a:rPr lang="en-GB" sz="1200" b="1" u="sng" dirty="0" err="1">
                <a:solidFill>
                  <a:schemeClr val="tx2">
                    <a:lumMod val="25000"/>
                  </a:schemeClr>
                </a:solidFill>
              </a:rPr>
              <a:t>academaidd</a:t>
            </a:r>
            <a:endParaRPr lang="en-GB" sz="1200" b="1" u="sng" dirty="0">
              <a:solidFill>
                <a:schemeClr val="tx2">
                  <a:lumMod val="25000"/>
                </a:schemeClr>
              </a:solidFill>
            </a:endParaRPr>
          </a:p>
          <a:p>
            <a:r>
              <a:rPr lang="en-GB" sz="1200" b="1" u="sng" dirty="0">
                <a:solidFill>
                  <a:schemeClr val="tx2">
                    <a:lumMod val="25000"/>
                  </a:schemeClr>
                </a:solidFill>
              </a:rPr>
              <a:t>Academic history</a:t>
            </a:r>
          </a:p>
          <a:p>
            <a:endParaRPr lang="en-GB" sz="1200" dirty="0">
              <a:solidFill>
                <a:schemeClr val="tx2">
                  <a:lumMod val="25000"/>
                </a:schemeClr>
              </a:solidFill>
            </a:endParaRPr>
          </a:p>
          <a:p>
            <a:pPr marL="171450" indent="-171450">
              <a:buFont typeface="Arial" panose="020B0604020202020204" pitchFamily="34" charset="0"/>
              <a:buChar char="•"/>
            </a:pPr>
            <a:r>
              <a:rPr lang="en-GB" sz="1200" dirty="0">
                <a:solidFill>
                  <a:schemeClr val="tx2">
                    <a:lumMod val="25000"/>
                  </a:schemeClr>
                </a:solidFill>
              </a:rPr>
              <a:t> I have 12 GCSE’s all C and above (Inc. maths English and science)</a:t>
            </a:r>
          </a:p>
          <a:p>
            <a:pPr marL="171450" indent="-171450">
              <a:buFont typeface="Arial" panose="020B0604020202020204" pitchFamily="34" charset="0"/>
              <a:buChar char="•"/>
            </a:pPr>
            <a:r>
              <a:rPr lang="en-GB" sz="1200" dirty="0">
                <a:solidFill>
                  <a:schemeClr val="tx2">
                    <a:lumMod val="25000"/>
                  </a:schemeClr>
                </a:solidFill>
              </a:rPr>
              <a:t>I have 3 A Levels in Drama (B), Music (D), and Welsh Baccalaureate (A*)</a:t>
            </a:r>
          </a:p>
          <a:p>
            <a:pPr marL="171450" indent="-171450">
              <a:buFont typeface="Arial" panose="020B0604020202020204" pitchFamily="34" charset="0"/>
              <a:buChar char="•"/>
            </a:pPr>
            <a:r>
              <a:rPr lang="en-GB" sz="1200" dirty="0">
                <a:solidFill>
                  <a:schemeClr val="tx2">
                    <a:lumMod val="25000"/>
                  </a:schemeClr>
                </a:solidFill>
              </a:rPr>
              <a:t>I have a degree in BA Acting (2:1)</a:t>
            </a:r>
          </a:p>
          <a:p>
            <a:endParaRPr lang="en-GB" dirty="0"/>
          </a:p>
        </p:txBody>
      </p:sp>
      <p:sp>
        <p:nvSpPr>
          <p:cNvPr id="2" name="TextBox 1">
            <a:extLst>
              <a:ext uri="{FF2B5EF4-FFF2-40B4-BE49-F238E27FC236}">
                <a16:creationId xmlns:a16="http://schemas.microsoft.com/office/drawing/2014/main" id="{75629CEB-AF0E-41A6-A040-10749B7147B4}"/>
              </a:ext>
            </a:extLst>
          </p:cNvPr>
          <p:cNvSpPr txBox="1"/>
          <p:nvPr/>
        </p:nvSpPr>
        <p:spPr>
          <a:xfrm>
            <a:off x="3839868" y="55962"/>
            <a:ext cx="4110629" cy="3416320"/>
          </a:xfrm>
          <a:prstGeom prst="rect">
            <a:avLst/>
          </a:prstGeom>
          <a:noFill/>
        </p:spPr>
        <p:txBody>
          <a:bodyPr wrap="square" rtlCol="0">
            <a:spAutoFit/>
          </a:bodyPr>
          <a:lstStyle/>
          <a:p>
            <a:r>
              <a:rPr lang="en-GB" dirty="0"/>
              <a:t>About me: Nikita Marie Thomas.</a:t>
            </a:r>
          </a:p>
          <a:p>
            <a:endParaRPr lang="en-GB" dirty="0"/>
          </a:p>
          <a:p>
            <a:pPr marL="285750" indent="-285750">
              <a:buFont typeface="Arial" panose="020B0604020202020204" pitchFamily="34" charset="0"/>
              <a:buChar char="•"/>
            </a:pPr>
            <a:r>
              <a:rPr lang="en-GB" sz="1200" dirty="0"/>
              <a:t>I will do anything that I can do to help anyone and everyone.</a:t>
            </a:r>
          </a:p>
          <a:p>
            <a:pPr marL="285750" indent="-285750">
              <a:buFont typeface="Arial" panose="020B0604020202020204" pitchFamily="34" charset="0"/>
              <a:buChar char="•"/>
            </a:pPr>
            <a:r>
              <a:rPr lang="en-GB" sz="1200" dirty="0"/>
              <a:t>I have always wanted to be a teacher, my step mum is my inspiration for this.</a:t>
            </a:r>
          </a:p>
          <a:p>
            <a:pPr marL="285750" indent="-285750">
              <a:buFont typeface="Arial" panose="020B0604020202020204" pitchFamily="34" charset="0"/>
              <a:buChar char="•"/>
            </a:pPr>
            <a:r>
              <a:rPr lang="en-GB" sz="1200" dirty="0"/>
              <a:t>I have been through a lot in my life and so the strength I have built up really helps me to deal with situations.</a:t>
            </a:r>
          </a:p>
          <a:p>
            <a:pPr marL="285750" indent="-285750">
              <a:buFont typeface="Arial" panose="020B0604020202020204" pitchFamily="34" charset="0"/>
              <a:buChar char="•"/>
            </a:pPr>
            <a:r>
              <a:rPr lang="en-GB" sz="1200" dirty="0"/>
              <a:t>I am positive and try to make the best out of every situation.</a:t>
            </a:r>
          </a:p>
          <a:p>
            <a:pPr marL="285750" indent="-285750">
              <a:buFont typeface="Arial" panose="020B0604020202020204" pitchFamily="34" charset="0"/>
              <a:buChar char="•"/>
            </a:pPr>
            <a:r>
              <a:rPr lang="en-GB" sz="1200" dirty="0"/>
              <a:t>I have taken on mum role too my step daughter who is 4 years old.</a:t>
            </a:r>
          </a:p>
          <a:p>
            <a:pPr marL="285750" indent="-285750">
              <a:buFont typeface="Arial" panose="020B0604020202020204" pitchFamily="34" charset="0"/>
              <a:buChar char="•"/>
            </a:pPr>
            <a:r>
              <a:rPr lang="en-GB" sz="1200" dirty="0"/>
              <a:t>I am very committed to everything that I do .</a:t>
            </a:r>
          </a:p>
          <a:p>
            <a:pPr marL="285750" indent="-285750">
              <a:buFont typeface="Arial" panose="020B0604020202020204" pitchFamily="34" charset="0"/>
              <a:buChar char="•"/>
            </a:pPr>
            <a:r>
              <a:rPr lang="en-GB" sz="1200" dirty="0"/>
              <a:t>I follow my dreams and I am very organised.</a:t>
            </a:r>
          </a:p>
          <a:p>
            <a:pPr marL="285750" indent="-285750">
              <a:buFont typeface="Arial" panose="020B0604020202020204" pitchFamily="34" charset="0"/>
              <a:buChar char="•"/>
            </a:pPr>
            <a:r>
              <a:rPr lang="en-GB" sz="1200" dirty="0"/>
              <a:t>I supported myself through university because I am an estranged student.</a:t>
            </a:r>
          </a:p>
        </p:txBody>
      </p:sp>
      <p:sp>
        <p:nvSpPr>
          <p:cNvPr id="3" name="Rectangle 2">
            <a:extLst>
              <a:ext uri="{FF2B5EF4-FFF2-40B4-BE49-F238E27FC236}">
                <a16:creationId xmlns:a16="http://schemas.microsoft.com/office/drawing/2014/main" id="{C0C3C42D-C2CC-4380-82DB-7B43872D25CD}"/>
              </a:ext>
            </a:extLst>
          </p:cNvPr>
          <p:cNvSpPr/>
          <p:nvPr/>
        </p:nvSpPr>
        <p:spPr>
          <a:xfrm>
            <a:off x="8257735" y="393895"/>
            <a:ext cx="3635976" cy="2783357"/>
          </a:xfrm>
          <a:prstGeom prst="rect">
            <a:avLst/>
          </a:prstGeom>
          <a:solidFill>
            <a:srgbClr val="C3218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3CEAACF5-7ACB-43C7-8D15-135124E95E1F}"/>
              </a:ext>
            </a:extLst>
          </p:cNvPr>
          <p:cNvSpPr txBox="1"/>
          <p:nvPr/>
        </p:nvSpPr>
        <p:spPr>
          <a:xfrm>
            <a:off x="8415735" y="521358"/>
            <a:ext cx="3319975" cy="2585323"/>
          </a:xfrm>
          <a:prstGeom prst="rect">
            <a:avLst/>
          </a:prstGeom>
          <a:noFill/>
        </p:spPr>
        <p:txBody>
          <a:bodyPr wrap="square" rtlCol="0">
            <a:spAutoFit/>
          </a:bodyPr>
          <a:lstStyle/>
          <a:p>
            <a:r>
              <a:rPr lang="en-GB" dirty="0"/>
              <a:t>What kind of teacher do I aspire to be?</a:t>
            </a:r>
          </a:p>
          <a:p>
            <a:r>
              <a:rPr lang="en-GB" sz="1400" dirty="0"/>
              <a:t>The teacher that I aspire to be is the type of teacher that when a child is all grown up in say 10-15 years after they leave school and they look back on their life and they remember the certain teachers for positive reasons. I want to be the teacher who makes a difference and who has a positive impact on my pupils lives.</a:t>
            </a:r>
          </a:p>
        </p:txBody>
      </p:sp>
      <p:pic>
        <p:nvPicPr>
          <p:cNvPr id="10" name="Picture 9" descr="Me and my Step-Daughter">
            <a:extLst>
              <a:ext uri="{FF2B5EF4-FFF2-40B4-BE49-F238E27FC236}">
                <a16:creationId xmlns:a16="http://schemas.microsoft.com/office/drawing/2014/main" id="{CCB95097-BBD2-4C25-AB64-853126027CA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90485" y="4090933"/>
            <a:ext cx="2824864" cy="2118648"/>
          </a:xfrm>
          <a:prstGeom prst="rect">
            <a:avLst/>
          </a:prstGeom>
        </p:spPr>
      </p:pic>
    </p:spTree>
    <p:extLst>
      <p:ext uri="{BB962C8B-B14F-4D97-AF65-F5344CB8AC3E}">
        <p14:creationId xmlns:p14="http://schemas.microsoft.com/office/powerpoint/2010/main" val="1084158819"/>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docProps/app.xml><?xml version="1.0" encoding="utf-8"?>
<Properties xmlns="http://schemas.openxmlformats.org/officeDocument/2006/extended-properties" xmlns:vt="http://schemas.openxmlformats.org/officeDocument/2006/docPropsVTypes">
  <Template>TM03457515[[fn=View]]</Template>
  <TotalTime>82</TotalTime>
  <Words>508</Words>
  <Application>Microsoft Office PowerPoint</Application>
  <PresentationFormat>Widescreen</PresentationFormat>
  <Paragraphs>34</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Century Schoolbook</vt:lpstr>
      <vt:lpstr>Wingdings 2</vt:lpstr>
      <vt:lpstr>View</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Nikita Thomas</cp:lastModifiedBy>
  <cp:revision>10</cp:revision>
  <dcterms:created xsi:type="dcterms:W3CDTF">2019-09-05T20:58:34Z</dcterms:created>
  <dcterms:modified xsi:type="dcterms:W3CDTF">2019-09-29T16:41:26Z</dcterms:modified>
</cp:coreProperties>
</file>