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3" r:id="rId3"/>
    <p:sldId id="380" r:id="rId4"/>
    <p:sldId id="365" r:id="rId5"/>
    <p:sldId id="381" r:id="rId6"/>
    <p:sldId id="378" r:id="rId7"/>
    <p:sldId id="384" r:id="rId8"/>
    <p:sldId id="385" r:id="rId9"/>
    <p:sldId id="379" r:id="rId10"/>
    <p:sldId id="38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53" autoAdjust="0"/>
    <p:restoredTop sz="65348" autoAdjust="0"/>
  </p:normalViewPr>
  <p:slideViewPr>
    <p:cSldViewPr snapToGrid="0" showGuides="1">
      <p:cViewPr varScale="1">
        <p:scale>
          <a:sx n="61" d="100"/>
          <a:sy n="61" d="100"/>
        </p:scale>
        <p:origin x="1459"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BCF42A-0107-43FD-B584-ADE54A83BC3F}"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FD796B-FA75-48A5-9DA5-42BEDDE13309}" type="slidenum">
              <a:rPr lang="en-GB" smtClean="0"/>
              <a:t>‹#›</a:t>
            </a:fld>
            <a:endParaRPr lang="en-GB"/>
          </a:p>
        </p:txBody>
      </p:sp>
    </p:spTree>
    <p:extLst>
      <p:ext uri="{BB962C8B-B14F-4D97-AF65-F5344CB8AC3E}">
        <p14:creationId xmlns:p14="http://schemas.microsoft.com/office/powerpoint/2010/main" val="2391491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presentation is about the concept of self-awareness and how it can contribute to my personal and professional development in Health and Social Care. I will make my strengths, weaknesses, opportunities, and threats with the help of the SWOT framework (Helms and Nixon, 2010). It shall also show how reflection and emotional intelligence can enable me to become better at my job and gain confidence as a practitioner (Goleman, 1996; Johns, 2025).</a:t>
            </a:r>
            <a:endParaRPr lang="en-GB" dirty="0"/>
          </a:p>
        </p:txBody>
      </p:sp>
      <p:sp>
        <p:nvSpPr>
          <p:cNvPr id="4" name="Slide Number Placeholder 3"/>
          <p:cNvSpPr>
            <a:spLocks noGrp="1"/>
          </p:cNvSpPr>
          <p:nvPr>
            <p:ph type="sldNum" sz="quarter" idx="5"/>
          </p:nvPr>
        </p:nvSpPr>
        <p:spPr/>
        <p:txBody>
          <a:bodyPr/>
          <a:lstStyle/>
          <a:p>
            <a:fld id="{B9FD796B-FA75-48A5-9DA5-42BEDDE13309}" type="slidenum">
              <a:rPr lang="en-GB" smtClean="0"/>
              <a:t>3</a:t>
            </a:fld>
            <a:endParaRPr lang="en-GB"/>
          </a:p>
        </p:txBody>
      </p:sp>
    </p:spTree>
    <p:extLst>
      <p:ext uri="{BB962C8B-B14F-4D97-AF65-F5344CB8AC3E}">
        <p14:creationId xmlns:p14="http://schemas.microsoft.com/office/powerpoint/2010/main" val="1814383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Self-awareness also assists me in learning my emotions, values and the ways that influence my behavior in the field of work (Goleman, 1996). It is necessary in healthcare to remain empathetic and provide quality care. Reflective practice helps me to evaluate my choices and gain experience (Jarvis, 1992; Johns, 2025). Self-awareness has taught me to become more confident, communicate better, and hold myself accountable in my constant learning and practice in my position.</a:t>
            </a:r>
            <a:endParaRPr lang="en-GB" dirty="0"/>
          </a:p>
        </p:txBody>
      </p:sp>
      <p:sp>
        <p:nvSpPr>
          <p:cNvPr id="4" name="Slide Number Placeholder 3"/>
          <p:cNvSpPr>
            <a:spLocks noGrp="1"/>
          </p:cNvSpPr>
          <p:nvPr>
            <p:ph type="sldNum" sz="quarter" idx="5"/>
          </p:nvPr>
        </p:nvSpPr>
        <p:spPr/>
        <p:txBody>
          <a:bodyPr/>
          <a:lstStyle/>
          <a:p>
            <a:fld id="{B9FD796B-FA75-48A5-9DA5-42BEDDE13309}" type="slidenum">
              <a:rPr lang="en-GB" smtClean="0"/>
              <a:t>4</a:t>
            </a:fld>
            <a:endParaRPr lang="en-GB"/>
          </a:p>
        </p:txBody>
      </p:sp>
    </p:spTree>
    <p:extLst>
      <p:ext uri="{BB962C8B-B14F-4D97-AF65-F5344CB8AC3E}">
        <p14:creationId xmlns:p14="http://schemas.microsoft.com/office/powerpoint/2010/main" val="5865734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SWOT analysis is the abbreviation of Strengths, Weaknesses, Opportunities, and Threats (Helms and Nixon, 2010). It is a handy resource in determining internal strengths and external threats. With the help of SWOT, it becomes possible to reveal where I should improve myself and set the steps to achieve it. It is also quite useful when it comes to reflection and career planning within Health and Social Care (HCPC, 2019; Johns, 2025).</a:t>
            </a:r>
            <a:endParaRPr lang="en-GB" dirty="0"/>
          </a:p>
        </p:txBody>
      </p:sp>
      <p:sp>
        <p:nvSpPr>
          <p:cNvPr id="4" name="Slide Number Placeholder 3"/>
          <p:cNvSpPr>
            <a:spLocks noGrp="1"/>
          </p:cNvSpPr>
          <p:nvPr>
            <p:ph type="sldNum" sz="quarter" idx="5"/>
          </p:nvPr>
        </p:nvSpPr>
        <p:spPr/>
        <p:txBody>
          <a:bodyPr/>
          <a:lstStyle/>
          <a:p>
            <a:fld id="{B9FD796B-FA75-48A5-9DA5-42BEDDE13309}" type="slidenum">
              <a:rPr lang="en-GB" smtClean="0"/>
              <a:t>5</a:t>
            </a:fld>
            <a:endParaRPr lang="en-GB"/>
          </a:p>
        </p:txBody>
      </p:sp>
    </p:spTree>
    <p:extLst>
      <p:ext uri="{BB962C8B-B14F-4D97-AF65-F5344CB8AC3E}">
        <p14:creationId xmlns:p14="http://schemas.microsoft.com/office/powerpoint/2010/main" val="1288361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 also have such strengths as effective communication, empathy, and teamwork skills that enable me to support patients (Goleman, 1996). Time management and the lack of leadership experience are among weak points that I identify (Mustafa et al., 2015). Examples of the opportunities are CPD and mentorship to improve my competence (HCPC, 2019; Haddock-Millar and Tom, 2019). Some of the threats include the workload, stress, and competition within the industry (Royal College of Nursing, 2024; NHS England, 2024).</a:t>
            </a:r>
            <a:endParaRPr lang="en-GB" dirty="0"/>
          </a:p>
        </p:txBody>
      </p:sp>
      <p:sp>
        <p:nvSpPr>
          <p:cNvPr id="4" name="Slide Number Placeholder 3"/>
          <p:cNvSpPr>
            <a:spLocks noGrp="1"/>
          </p:cNvSpPr>
          <p:nvPr>
            <p:ph type="sldNum" sz="quarter" idx="5"/>
          </p:nvPr>
        </p:nvSpPr>
        <p:spPr/>
        <p:txBody>
          <a:bodyPr/>
          <a:lstStyle/>
          <a:p>
            <a:fld id="{B9FD796B-FA75-48A5-9DA5-42BEDDE13309}" type="slidenum">
              <a:rPr lang="en-GB" smtClean="0"/>
              <a:t>6</a:t>
            </a:fld>
            <a:endParaRPr lang="en-GB"/>
          </a:p>
        </p:txBody>
      </p:sp>
    </p:spTree>
    <p:extLst>
      <p:ext uri="{BB962C8B-B14F-4D97-AF65-F5344CB8AC3E}">
        <p14:creationId xmlns:p14="http://schemas.microsoft.com/office/powerpoint/2010/main" val="418235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 can apply my communication and emotional intelligence to deal with stressful events and establish more effective teamwork (Goleman, 1996). Reflective journaling will assist in overcoming time management problems and enhancing organization (Johns, 2025). Mentoring has the potential to build my leadership self-assurance (Haddock-Millar and Tom, 2019). A strategic approach to these strengths enables me to address the weaknesses and manage professional challenges in a better way (Kolb, 2014). </a:t>
            </a:r>
            <a:br>
              <a:rPr lang="en-US" dirty="0"/>
            </a:br>
            <a:endParaRPr lang="en-GB" dirty="0"/>
          </a:p>
        </p:txBody>
      </p:sp>
      <p:sp>
        <p:nvSpPr>
          <p:cNvPr id="4" name="Slide Number Placeholder 3"/>
          <p:cNvSpPr>
            <a:spLocks noGrp="1"/>
          </p:cNvSpPr>
          <p:nvPr>
            <p:ph type="sldNum" sz="quarter" idx="5"/>
          </p:nvPr>
        </p:nvSpPr>
        <p:spPr/>
        <p:txBody>
          <a:bodyPr/>
          <a:lstStyle/>
          <a:p>
            <a:fld id="{B9FD796B-FA75-48A5-9DA5-42BEDDE13309}" type="slidenum">
              <a:rPr lang="en-GB" smtClean="0"/>
              <a:t>7</a:t>
            </a:fld>
            <a:endParaRPr lang="en-GB"/>
          </a:p>
        </p:txBody>
      </p:sp>
    </p:spTree>
    <p:extLst>
      <p:ext uri="{BB962C8B-B14F-4D97-AF65-F5344CB8AC3E}">
        <p14:creationId xmlns:p14="http://schemas.microsoft.com/office/powerpoint/2010/main" val="2309827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 would like to apply training and CPD to enhance my current competencies (HCPC, 2019). Mentorship and coaching can assist in balancing my personal and professional development (Haddock-Millar and Tom, 2019). It is the NHS workforce plan that offers planned career development (NHS England, 2024). Self awareness plus emotional intelligence will help me to adjust to my new positions and duties (Goleman, 1996).</a:t>
            </a:r>
            <a:endParaRPr lang="en-GB" dirty="0"/>
          </a:p>
        </p:txBody>
      </p:sp>
      <p:sp>
        <p:nvSpPr>
          <p:cNvPr id="4" name="Slide Number Placeholder 3"/>
          <p:cNvSpPr>
            <a:spLocks noGrp="1"/>
          </p:cNvSpPr>
          <p:nvPr>
            <p:ph type="sldNum" sz="quarter" idx="5"/>
          </p:nvPr>
        </p:nvSpPr>
        <p:spPr/>
        <p:txBody>
          <a:bodyPr/>
          <a:lstStyle/>
          <a:p>
            <a:fld id="{B9FD796B-FA75-48A5-9DA5-42BEDDE13309}" type="slidenum">
              <a:rPr lang="en-GB" smtClean="0"/>
              <a:t>8</a:t>
            </a:fld>
            <a:endParaRPr lang="en-GB"/>
          </a:p>
        </p:txBody>
      </p:sp>
    </p:spTree>
    <p:extLst>
      <p:ext uri="{BB962C8B-B14F-4D97-AF65-F5344CB8AC3E}">
        <p14:creationId xmlns:p14="http://schemas.microsoft.com/office/powerpoint/2010/main" val="6746646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Finally, self-reflection and self-awareness play crucial roles in ongoing development in the Health and Social Care (Johns, 2025). The SWOT model will assist me in achieving achievable objectives and identifying growth requirements (Helms and Nixon, 2010). Resilience and professionalism can be developed with the help of emotional intelligence and experience-based learning (Kolb, 2014; Goleman, 1996). The regular reflections will allow me to be flexible, self-assured, and devoted to life-long learning in my career.</a:t>
            </a:r>
            <a:endParaRPr lang="en-GB" dirty="0"/>
          </a:p>
        </p:txBody>
      </p:sp>
      <p:sp>
        <p:nvSpPr>
          <p:cNvPr id="4" name="Slide Number Placeholder 3"/>
          <p:cNvSpPr>
            <a:spLocks noGrp="1"/>
          </p:cNvSpPr>
          <p:nvPr>
            <p:ph type="sldNum" sz="quarter" idx="5"/>
          </p:nvPr>
        </p:nvSpPr>
        <p:spPr/>
        <p:txBody>
          <a:bodyPr/>
          <a:lstStyle/>
          <a:p>
            <a:fld id="{B9FD796B-FA75-48A5-9DA5-42BEDDE13309}" type="slidenum">
              <a:rPr lang="en-GB" smtClean="0"/>
              <a:t>9</a:t>
            </a:fld>
            <a:endParaRPr lang="en-GB"/>
          </a:p>
        </p:txBody>
      </p:sp>
    </p:spTree>
    <p:extLst>
      <p:ext uri="{BB962C8B-B14F-4D97-AF65-F5344CB8AC3E}">
        <p14:creationId xmlns:p14="http://schemas.microsoft.com/office/powerpoint/2010/main" val="16627940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10/11/2025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10/11/2025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10/11/2025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10/11/2025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10/11/2025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10/11/2025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10/11/2025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10/11/2025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england.nhs.uk/long-read/nhs-long-term-workforce-plan-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Claudiu </a:t>
            </a:r>
            <a:r>
              <a:rPr lang="en-GB" altLang="en-US" b="1" i="1" dirty="0" err="1"/>
              <a:t>Girbea</a:t>
            </a:r>
            <a:r>
              <a:rPr lang="en-GB" altLang="en-US" b="1" i="1" dirty="0"/>
              <a:t> </a:t>
            </a:r>
          </a:p>
          <a:p>
            <a:r>
              <a:rPr lang="en-GB" altLang="en-US" u="sng" dirty="0"/>
              <a:t>Student ID:  </a:t>
            </a:r>
            <a:r>
              <a:rPr lang="en-GB" altLang="en-US" b="1" i="1" dirty="0"/>
              <a:t>2430595</a:t>
            </a:r>
          </a:p>
          <a:p>
            <a:r>
              <a:rPr lang="en-GB" altLang="en-US" u="sng" dirty="0"/>
              <a:t>Lecturer’s Name</a:t>
            </a:r>
            <a:r>
              <a:rPr lang="en-GB" altLang="en-US" b="1" i="1" dirty="0"/>
              <a:t>: Odette Jack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endParaRPr lang="en-GB" dirty="0"/>
          </a:p>
          <a:p>
            <a:pPr marL="0" indent="0" algn="ctr">
              <a:buNone/>
            </a:pPr>
            <a:endParaRPr lang="en-GB" dirty="0"/>
          </a:p>
          <a:p>
            <a:pPr marL="0" indent="0" algn="ctr">
              <a:buNone/>
            </a:pPr>
            <a:r>
              <a:rPr lang="en-GB" dirty="0"/>
              <a:t>I only used AI (co-pilot) to proof-read and help me understand concepts I had issues with.</a:t>
            </a:r>
          </a:p>
          <a:p>
            <a:pPr marL="0" indent="0" algn="ctr">
              <a:buNone/>
            </a:pPr>
            <a:r>
              <a:rPr lang="en-GB" dirty="0"/>
              <a:t>Claudiu </a:t>
            </a:r>
            <a:r>
              <a:rPr lang="en-GB" dirty="0" err="1"/>
              <a:t>Girbea</a:t>
            </a:r>
            <a:r>
              <a:rPr lang="en-GB" dirty="0"/>
              <a:t> </a:t>
            </a:r>
          </a:p>
          <a:p>
            <a:pPr marL="0" indent="0" algn="ctr">
              <a:buNone/>
            </a:pPr>
            <a:r>
              <a:rPr lang="en-GB"/>
              <a:t>Healthcare assistant</a:t>
            </a:r>
          </a:p>
          <a:p>
            <a:pPr marL="0" indent="0" algn="ctr">
              <a:buNone/>
            </a:pPr>
            <a:endParaRPr lang="en-GB"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10/11/2025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p:txBody>
          <a:bodyPr/>
          <a:lstStyle/>
          <a:p>
            <a:r>
              <a:rPr lang="en-GB" altLang="en-US" b="1" dirty="0"/>
              <a:t>Overview</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732366" y="1311443"/>
            <a:ext cx="9876367" cy="4060825"/>
          </a:xfrm>
        </p:spPr>
        <p:txBody>
          <a:bodyPr/>
          <a:lstStyle/>
          <a:p>
            <a:pPr>
              <a:defRPr/>
            </a:pPr>
            <a:r>
              <a:rPr lang="en-US" altLang="en-US" sz="2400" dirty="0"/>
              <a:t>In this presentation, the researcher discusses how self-awareness contributes to personal and professional development in Health and Social Care.</a:t>
            </a:r>
          </a:p>
          <a:p>
            <a:pPr>
              <a:defRPr/>
            </a:pPr>
            <a:r>
              <a:rPr lang="en-US" altLang="en-US" sz="2400" dirty="0"/>
              <a:t>It uses SWOT model to evaluate the strengths, weaknesses, opportunities and threats.</a:t>
            </a:r>
          </a:p>
          <a:p>
            <a:pPr>
              <a:defRPr/>
            </a:pPr>
            <a:r>
              <a:rPr lang="en-US" altLang="en-US" sz="2400" dirty="0"/>
              <a:t>The most important ones are reflection and emotional intelligence, which are important in terms of growth and resilience .</a:t>
            </a:r>
          </a:p>
          <a:p>
            <a:pPr>
              <a:defRPr/>
            </a:pPr>
            <a:r>
              <a:rPr lang="en-US" altLang="en-US" sz="2400" dirty="0"/>
              <a:t>The aim is to define what can be done to pursue lifelong learning and better practice .</a:t>
            </a:r>
          </a:p>
          <a:p>
            <a:pPr>
              <a:defRPr/>
            </a:pPr>
            <a:endParaRPr lang="en-GB" altLang="en-US" sz="2400" dirty="0"/>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quarter" idx="10"/>
          </p:nvPr>
        </p:nvSpPr>
        <p:spPr/>
        <p:txBody>
          <a:bodyPr/>
          <a:lstStyle/>
          <a:p>
            <a:pPr>
              <a:defRPr/>
            </a:pPr>
            <a:fld id="{9F458A58-9170-4293-9FCB-97B777C99F2B}" type="datetime1">
              <a:rPr lang="en-GB" altLang="en-US" smtClean="0"/>
              <a:pPr>
                <a:defRPr/>
              </a:pPr>
              <a:t>10/11/2025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altLang="en-US" b="1" dirty="0"/>
              <a:t>Introduction</a:t>
            </a:r>
            <a:endParaRPr lang="en-US" altLang="en-US" b="1" i="1" dirty="0">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841972" y="1339913"/>
            <a:ext cx="9368828" cy="4176650"/>
          </a:xfrm>
        </p:spPr>
        <p:txBody>
          <a:bodyPr/>
          <a:lstStyle/>
          <a:p>
            <a:pPr>
              <a:defRPr/>
            </a:pPr>
            <a:r>
              <a:rPr lang="en-US" sz="2800" dirty="0"/>
              <a:t>Self-awareness enables one to identify the emotions, strengths, and areas of improvement .</a:t>
            </a:r>
          </a:p>
          <a:p>
            <a:pPr>
              <a:defRPr/>
            </a:pPr>
            <a:r>
              <a:rPr lang="en-US" sz="2800" dirty="0"/>
              <a:t>Reflective practice also increases knowledge and enables improved decision-making .</a:t>
            </a:r>
          </a:p>
          <a:p>
            <a:pPr>
              <a:defRPr/>
            </a:pPr>
            <a:r>
              <a:rPr lang="en-US" sz="2800" dirty="0"/>
              <a:t>Reflection helps Health and Social Care professionals to remain at high standards of care .</a:t>
            </a:r>
          </a:p>
          <a:p>
            <a:pPr>
              <a:defRPr/>
            </a:pPr>
            <a:r>
              <a:rPr lang="en-US" sz="2800" dirty="0"/>
              <a:t>Empathy and effective teamwork are encouraged through development of awareness.</a:t>
            </a:r>
            <a:endParaRPr lang="en-GB" sz="2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114299"/>
            <a:ext cx="10972800" cy="1159330"/>
          </a:xfrm>
        </p:spPr>
        <p:txBody>
          <a:bodyPr/>
          <a:lstStyle/>
          <a:p>
            <a:r>
              <a:rPr lang="en-GB" sz="3200" b="1" dirty="0"/>
              <a:t>What is a SWOT Analysis and why is it important to your personal and professional development?</a:t>
            </a:r>
            <a:endParaRPr lang="en-GB" altLang="en-US" sz="3200" b="1"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2081048" y="2025870"/>
            <a:ext cx="8875986" cy="2010102"/>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7" name="TextBox 6">
            <a:extLst>
              <a:ext uri="{FF2B5EF4-FFF2-40B4-BE49-F238E27FC236}">
                <a16:creationId xmlns:a16="http://schemas.microsoft.com/office/drawing/2014/main" id="{1780412F-6EA5-9109-3901-34D15A2FB756}"/>
              </a:ext>
            </a:extLst>
          </p:cNvPr>
          <p:cNvSpPr txBox="1"/>
          <p:nvPr/>
        </p:nvSpPr>
        <p:spPr>
          <a:xfrm>
            <a:off x="1086416" y="1611517"/>
            <a:ext cx="8059847" cy="3139321"/>
          </a:xfrm>
          <a:prstGeom prst="rect">
            <a:avLst/>
          </a:prstGeom>
          <a:noFill/>
        </p:spPr>
        <p:txBody>
          <a:bodyPr wrap="square">
            <a:spAutoFit/>
          </a:bodyPr>
          <a:lstStyle/>
          <a:p>
            <a:r>
              <a:rPr lang="en-US" dirty="0"/>
              <a:t>SWOT is an acronym that is used to refer to Strengths, Weaknesses, Opportunities, and Threats.</a:t>
            </a:r>
          </a:p>
          <a:p>
            <a:endParaRPr lang="en-US" dirty="0"/>
          </a:p>
          <a:p>
            <a:r>
              <a:rPr lang="en-US" dirty="0"/>
              <a:t>It is a systematic performance identification tool of internal and external factors.</a:t>
            </a:r>
          </a:p>
          <a:p>
            <a:endParaRPr lang="en-US" dirty="0"/>
          </a:p>
          <a:p>
            <a:r>
              <a:rPr lang="en-US" dirty="0"/>
              <a:t>It assists in the practice of reflection and continuous improvement in Health and Social Care .</a:t>
            </a:r>
          </a:p>
          <a:p>
            <a:endParaRPr lang="en-US" dirty="0"/>
          </a:p>
          <a:p>
            <a:r>
              <a:rPr lang="en-US" dirty="0"/>
              <a:t>It aids professionals in establishing achievable objectives and enhancing employability.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09752" y="310897"/>
            <a:ext cx="10972800" cy="859535"/>
          </a:xfrm>
        </p:spPr>
        <p:txBody>
          <a:bodyPr/>
          <a:lstStyle/>
          <a:p>
            <a:r>
              <a:rPr lang="en-GB" sz="2800" b="1" dirty="0"/>
              <a:t>Describe your own Strengths, Weaknesses, Opportunities, and Threats</a:t>
            </a:r>
            <a:endParaRPr lang="en-GB" sz="1000" b="1" dirty="0"/>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334433" y="1349829"/>
            <a:ext cx="5445879" cy="1883296"/>
          </a:xfrm>
          <a:prstGeom prst="rect">
            <a:avLst/>
          </a:prstGeom>
          <a:solidFill>
            <a:schemeClr val="accent5">
              <a:lumMod val="20000"/>
              <a:lumOff val="80000"/>
            </a:schemeClr>
          </a:solidFill>
          <a:ln w="19050">
            <a:solidFill>
              <a:srgbClr val="4BACC6"/>
            </a:solidFill>
          </a:ln>
        </p:spPr>
        <p:txBody>
          <a:bodyPr wrap="square" rtlCol="0">
            <a:noAutofit/>
          </a:bodyPr>
          <a:lstStyle/>
          <a:p>
            <a:r>
              <a:rPr lang="en-GB" b="1" dirty="0"/>
              <a:t>STRENGTHS</a:t>
            </a:r>
          </a:p>
          <a:p>
            <a:endParaRPr lang="en-GB" b="1" dirty="0"/>
          </a:p>
          <a:p>
            <a:r>
              <a:rPr lang="en-US" sz="1000" b="1" dirty="0"/>
              <a:t>Patient trust is promoted by effective communication and empathetic (Goleman, 1996).</a:t>
            </a:r>
          </a:p>
          <a:p>
            <a:endParaRPr lang="en-US" sz="1000" b="1" dirty="0"/>
          </a:p>
          <a:p>
            <a:r>
              <a:rPr lang="en-US" sz="1000" b="1" dirty="0"/>
              <a:t>Reflection helps in the practice-based learning (Johns, 2025).</a:t>
            </a:r>
          </a:p>
          <a:p>
            <a:endParaRPr lang="en-US" sz="1000" b="1" dirty="0"/>
          </a:p>
          <a:p>
            <a:r>
              <a:rPr lang="en-US" sz="1000" b="1" dirty="0"/>
              <a:t>The CPD motivation promotes professional development (HCPC, 2019).</a:t>
            </a:r>
          </a:p>
          <a:p>
            <a:endParaRPr lang="en-US" sz="1000" b="1" dirty="0"/>
          </a:p>
          <a:p>
            <a:r>
              <a:rPr lang="en-US" sz="1000" b="1" dirty="0"/>
              <a:t>Flexible and collaborative in groups.</a:t>
            </a:r>
            <a:endParaRPr lang="en-GB" sz="1000" b="1" dirty="0"/>
          </a:p>
          <a:p>
            <a:endParaRPr lang="en-GB" sz="1400" b="1" dirty="0"/>
          </a:p>
        </p:txBody>
      </p:sp>
      <p:sp>
        <p:nvSpPr>
          <p:cNvPr id="3" name="TextBox 2">
            <a:extLst>
              <a:ext uri="{FF2B5EF4-FFF2-40B4-BE49-F238E27FC236}">
                <a16:creationId xmlns:a16="http://schemas.microsoft.com/office/drawing/2014/main" id="{A80538F9-C306-0F3E-28E1-89A72A735427}"/>
              </a:ext>
            </a:extLst>
          </p:cNvPr>
          <p:cNvSpPr txBox="1"/>
          <p:nvPr/>
        </p:nvSpPr>
        <p:spPr>
          <a:xfrm>
            <a:off x="6411689" y="1326064"/>
            <a:ext cx="5246910" cy="1883296"/>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b="1" dirty="0"/>
              <a:t>WEAKNESSES</a:t>
            </a:r>
          </a:p>
          <a:p>
            <a:endParaRPr lang="en-GB" b="1" dirty="0"/>
          </a:p>
          <a:p>
            <a:r>
              <a:rPr lang="en-US" sz="1050" b="1" dirty="0"/>
              <a:t>Problem with time management (Mustafa et al., 2015).</a:t>
            </a:r>
          </a:p>
          <a:p>
            <a:endParaRPr lang="en-US" sz="1050" b="1" dirty="0"/>
          </a:p>
          <a:p>
            <a:r>
              <a:rPr lang="en-US" sz="1050" b="1" dirty="0"/>
              <a:t>Poor leadership experience.</a:t>
            </a:r>
          </a:p>
          <a:p>
            <a:endParaRPr lang="en-US" sz="1050" b="1" dirty="0"/>
          </a:p>
          <a:p>
            <a:r>
              <a:rPr lang="en-US" sz="1050" b="1" dirty="0"/>
              <a:t>The occasional emotional burnout.</a:t>
            </a:r>
          </a:p>
          <a:p>
            <a:endParaRPr lang="en-US" sz="1050" b="1" dirty="0"/>
          </a:p>
          <a:p>
            <a:r>
              <a:rPr lang="en-US" sz="1050" b="1" dirty="0"/>
              <a:t>Problem with the workload and wellbeing.</a:t>
            </a:r>
          </a:p>
          <a:p>
            <a:endParaRPr lang="en-GB" sz="1050" b="1" dirty="0"/>
          </a:p>
          <a:p>
            <a:endParaRPr lang="en-GB" sz="1400" b="1" dirty="0"/>
          </a:p>
        </p:txBody>
      </p:sp>
      <p:sp>
        <p:nvSpPr>
          <p:cNvPr id="6" name="TextBox 5">
            <a:extLst>
              <a:ext uri="{FF2B5EF4-FFF2-40B4-BE49-F238E27FC236}">
                <a16:creationId xmlns:a16="http://schemas.microsoft.com/office/drawing/2014/main" id="{509BE14E-9AAE-B0FA-CAEF-F687324E6BA7}"/>
              </a:ext>
            </a:extLst>
          </p:cNvPr>
          <p:cNvSpPr txBox="1"/>
          <p:nvPr/>
        </p:nvSpPr>
        <p:spPr>
          <a:xfrm>
            <a:off x="334441" y="3520285"/>
            <a:ext cx="5445871" cy="1883296"/>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r>
              <a:rPr lang="en-GB" b="1" dirty="0"/>
              <a:t>OPPORTUNITIES</a:t>
            </a:r>
          </a:p>
          <a:p>
            <a:endParaRPr lang="en-GB" b="1" dirty="0"/>
          </a:p>
          <a:p>
            <a:r>
              <a:rPr lang="en-US" sz="1050" b="1" dirty="0"/>
              <a:t>CPD enhances professionalism (HCPC, 2019).</a:t>
            </a:r>
          </a:p>
          <a:p>
            <a:endParaRPr lang="en-US" sz="1050" b="1" dirty="0"/>
          </a:p>
          <a:p>
            <a:r>
              <a:rPr lang="en-US" sz="1050" b="1" dirty="0"/>
              <a:t>The role of mentorship is to increase confidence (Haddock-Millar and Tom, 2019).</a:t>
            </a:r>
          </a:p>
          <a:p>
            <a:endParaRPr lang="en-US" sz="1050" b="1" dirty="0"/>
          </a:p>
          <a:p>
            <a:endParaRPr lang="en-GB" sz="1050" b="1" dirty="0"/>
          </a:p>
          <a:p>
            <a:endParaRPr lang="en-GB" b="1" dirty="0"/>
          </a:p>
        </p:txBody>
      </p:sp>
      <p:sp>
        <p:nvSpPr>
          <p:cNvPr id="8" name="TextBox 7">
            <a:extLst>
              <a:ext uri="{FF2B5EF4-FFF2-40B4-BE49-F238E27FC236}">
                <a16:creationId xmlns:a16="http://schemas.microsoft.com/office/drawing/2014/main" id="{0AE4A104-A4EE-B803-A9E6-7110FFC0A54D}"/>
              </a:ext>
            </a:extLst>
          </p:cNvPr>
          <p:cNvSpPr txBox="1"/>
          <p:nvPr/>
        </p:nvSpPr>
        <p:spPr>
          <a:xfrm>
            <a:off x="6411689" y="3493008"/>
            <a:ext cx="5246909" cy="1883296"/>
          </a:xfrm>
          <a:prstGeom prst="rect">
            <a:avLst/>
          </a:prstGeom>
          <a:ln/>
        </p:spPr>
        <p:style>
          <a:lnRef idx="1">
            <a:schemeClr val="dk1"/>
          </a:lnRef>
          <a:fillRef idx="2">
            <a:schemeClr val="dk1"/>
          </a:fillRef>
          <a:effectRef idx="1">
            <a:schemeClr val="dk1"/>
          </a:effectRef>
          <a:fontRef idx="minor">
            <a:schemeClr val="dk1"/>
          </a:fontRef>
        </p:style>
        <p:txBody>
          <a:bodyPr wrap="square" rtlCol="0">
            <a:noAutofit/>
          </a:bodyPr>
          <a:lstStyle/>
          <a:p>
            <a:r>
              <a:rPr lang="en-GB" b="1" dirty="0"/>
              <a:t>THREATS</a:t>
            </a:r>
          </a:p>
          <a:p>
            <a:endParaRPr lang="en-GB" b="1" dirty="0"/>
          </a:p>
          <a:p>
            <a:r>
              <a:rPr lang="en-US" sz="1050" b="1" dirty="0"/>
              <a:t>The lack of staff raises the workload (Royal College of Nursing, 2024).</a:t>
            </a:r>
          </a:p>
          <a:p>
            <a:endParaRPr lang="en-US" sz="1050" b="1" dirty="0"/>
          </a:p>
          <a:p>
            <a:r>
              <a:rPr lang="en-US" sz="1050" b="1" dirty="0"/>
              <a:t>Stress can impact the wellbeing (Mustafa et al., 2015).</a:t>
            </a:r>
          </a:p>
          <a:p>
            <a:endParaRPr lang="en-US" sz="1050" b="1" dirty="0"/>
          </a:p>
          <a:p>
            <a:r>
              <a:rPr lang="en-US" sz="1050" b="1" dirty="0"/>
              <a:t>Uncertainty arises when there is a change in policy (NHS England, 2024).</a:t>
            </a:r>
          </a:p>
          <a:p>
            <a:endParaRPr lang="en-US" sz="1050" b="1" dirty="0"/>
          </a:p>
          <a:p>
            <a:r>
              <a:rPr lang="en-US" sz="1050" b="1" dirty="0"/>
              <a:t>The competition to move up is high (Skills for Care, 2024).</a:t>
            </a:r>
            <a:endParaRPr lang="en-GB" sz="1050" b="1" dirty="0"/>
          </a:p>
          <a:p>
            <a:endParaRPr lang="en-GB" sz="1400" b="1" dirty="0"/>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p:txBody>
          <a:bodyPr/>
          <a:lstStyle/>
          <a:p>
            <a:r>
              <a:rPr lang="en-GB" sz="3200" b="1" dirty="0"/>
              <a:t>Using examples: Explain how you could leverage your strengths to overcome your weaknesses and minimise threats</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10/11/2025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
        <p:nvSpPr>
          <p:cNvPr id="6" name="Rectangle 1">
            <a:extLst>
              <a:ext uri="{FF2B5EF4-FFF2-40B4-BE49-F238E27FC236}">
                <a16:creationId xmlns:a16="http://schemas.microsoft.com/office/drawing/2014/main" id="{5891C20E-F0A8-60F3-C331-E805FF9BC606}"/>
              </a:ext>
            </a:extLst>
          </p:cNvPr>
          <p:cNvSpPr>
            <a:spLocks noGrp="1" noChangeArrowheads="1"/>
          </p:cNvSpPr>
          <p:nvPr>
            <p:ph idx="1"/>
          </p:nvPr>
        </p:nvSpPr>
        <p:spPr bwMode="auto">
          <a:xfrm>
            <a:off x="609600" y="2525634"/>
            <a:ext cx="10129762"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One can use communication and empathy to manage stress and conflict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The weaknesses can be solved through reflective journals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Mentorship suggests leadership and resilience guidance.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The use of emotional intelligence enhances teamwork and flexibility.</a:t>
            </a:r>
          </a:p>
        </p:txBody>
      </p:sp>
    </p:spTree>
    <p:extLst>
      <p:ext uri="{BB962C8B-B14F-4D97-AF65-F5344CB8AC3E}">
        <p14:creationId xmlns:p14="http://schemas.microsoft.com/office/powerpoint/2010/main" val="2941668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p:txBody>
          <a:bodyPr/>
          <a:lstStyle/>
          <a:p>
            <a:r>
              <a:rPr lang="en-GB" sz="3200" b="1" dirty="0"/>
              <a:t>What opportunities are available to you, and how do you utilise them with your strengths?</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10/11/2025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
        <p:nvSpPr>
          <p:cNvPr id="6" name="Rectangle 1">
            <a:extLst>
              <a:ext uri="{FF2B5EF4-FFF2-40B4-BE49-F238E27FC236}">
                <a16:creationId xmlns:a16="http://schemas.microsoft.com/office/drawing/2014/main" id="{D9B785F4-7903-E565-7528-4A6FD25CA052}"/>
              </a:ext>
            </a:extLst>
          </p:cNvPr>
          <p:cNvSpPr>
            <a:spLocks noGrp="1" noChangeArrowheads="1"/>
          </p:cNvSpPr>
          <p:nvPr>
            <p:ph idx="1"/>
          </p:nvPr>
        </p:nvSpPr>
        <p:spPr bwMode="auto">
          <a:xfrm>
            <a:off x="609600" y="2035221"/>
            <a:ext cx="10580370"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CPD draws on the already existing strengths to pursue personal and professional objectives.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Coaching promotes wellbeing and well work-life balance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Reflection and emotional intelligence can be utilized together to improve patient care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The development of the sector allows lifelong learning and professional success in the long term.</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a:t>Conclusion</a:t>
            </a:r>
            <a:endParaRPr lang="en-GB" altLang="en-US" b="1" i="1">
              <a:solidFill>
                <a:srgbClr val="FF0000"/>
              </a:solidFill>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2B3DF87E-7577-9B95-E2BA-528B905FBC84}"/>
              </a:ext>
            </a:extLst>
          </p:cNvPr>
          <p:cNvSpPr>
            <a:spLocks noGrp="1" noChangeArrowheads="1"/>
          </p:cNvSpPr>
          <p:nvPr>
            <p:ph idx="1"/>
          </p:nvPr>
        </p:nvSpPr>
        <p:spPr bwMode="auto">
          <a:xfrm>
            <a:off x="925830" y="2389670"/>
            <a:ext cx="928497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Health and Social Care requires growth achieved by self-awareness and reflection.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SWOT analysis assists in being goal oriented and self assessing.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Reflection and emotional intelligence help in increasing resilience and teamwork.</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Lifelong learning leads to confidence and professional excellence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 y="1600200"/>
            <a:ext cx="12017829" cy="3732195"/>
          </a:xfrm>
        </p:spPr>
        <p:txBody>
          <a:bodyPr>
            <a:normAutofit fontScale="85000" lnSpcReduction="20000"/>
          </a:bodyPr>
          <a:lstStyle/>
          <a:p>
            <a:r>
              <a:rPr lang="en-US" sz="1700" dirty="0"/>
              <a:t>Goleman, D. (1996). Emotional intelligence. Why it can matter more than IQ. </a:t>
            </a:r>
            <a:r>
              <a:rPr lang="en-US" sz="1700" i="1" dirty="0"/>
              <a:t>Learning</a:t>
            </a:r>
            <a:r>
              <a:rPr lang="en-US" sz="1700" dirty="0"/>
              <a:t>, </a:t>
            </a:r>
            <a:r>
              <a:rPr lang="en-US" sz="1700" i="1" dirty="0"/>
              <a:t>24</a:t>
            </a:r>
            <a:r>
              <a:rPr lang="en-US" sz="1700" dirty="0"/>
              <a:t>(6), 49-50.</a:t>
            </a:r>
          </a:p>
          <a:p>
            <a:r>
              <a:rPr lang="en-US" sz="1700" dirty="0"/>
              <a:t>Jarvis, P. (1992). Reflective practice and nursing. </a:t>
            </a:r>
            <a:r>
              <a:rPr lang="en-US" sz="1700" i="1" dirty="0"/>
              <a:t>Nurse education today</a:t>
            </a:r>
            <a:r>
              <a:rPr lang="en-US" sz="1700" dirty="0"/>
              <a:t>, </a:t>
            </a:r>
            <a:r>
              <a:rPr lang="en-US" sz="1700" i="1" dirty="0"/>
              <a:t>12</a:t>
            </a:r>
            <a:r>
              <a:rPr lang="en-US" sz="1700" dirty="0"/>
              <a:t>(3), 174-181.</a:t>
            </a:r>
            <a:endParaRPr lang="en-US" altLang="en-US" sz="1700" dirty="0"/>
          </a:p>
          <a:p>
            <a:r>
              <a:rPr lang="en-US" sz="1700" dirty="0"/>
              <a:t>Haddock-Millar, J., &amp; Tom, E. (2019). </a:t>
            </a:r>
            <a:r>
              <a:rPr lang="en-US" sz="1700" i="1" dirty="0"/>
              <a:t>Coaching and mentoring for work-life balance</a:t>
            </a:r>
            <a:r>
              <a:rPr lang="en-US" sz="1700" dirty="0"/>
              <a:t>. Routledge.</a:t>
            </a:r>
            <a:endParaRPr lang="en-US" altLang="en-US" sz="1700" dirty="0"/>
          </a:p>
          <a:p>
            <a:r>
              <a:rPr lang="en-US" sz="1700" dirty="0"/>
              <a:t>HCPC (2019). </a:t>
            </a:r>
            <a:r>
              <a:rPr lang="en-US" sz="1700" i="1" dirty="0"/>
              <a:t>Continuing Professional Development (CPD) </a:t>
            </a:r>
            <a:r>
              <a:rPr lang="en-US" sz="1700" dirty="0"/>
              <a:t>. [online] HCPC. Available at: https://www.hcpc-uk.org/cpd/.</a:t>
            </a:r>
          </a:p>
          <a:p>
            <a:r>
              <a:rPr lang="en-US" sz="1700" dirty="0"/>
              <a:t>‌Helms, M. M., &amp; Nixon, J. (2010). Journal of Strategy and Management. Journal of Strategy and Management, 3(3), 215-251.</a:t>
            </a:r>
          </a:p>
          <a:p>
            <a:r>
              <a:rPr lang="en-US" altLang="en-US" sz="1700" dirty="0"/>
              <a:t>Johns, C. (2025). Becoming a reflective practitioner. John Wiley &amp; Sons.</a:t>
            </a:r>
          </a:p>
          <a:p>
            <a:r>
              <a:rPr lang="en-US" altLang="en-US" sz="1700" dirty="0"/>
              <a:t>Mustafa, M., Illzam, E. M., Muniandy, R. K., Hashmi, M. I., Sharifa, A. M., &amp; Nang, M. K. (2015). Causes and prevention of occupational stress. IOSR Journal of Dental and Medical Sciences, 14(11), 98-104.</a:t>
            </a:r>
          </a:p>
          <a:p>
            <a:r>
              <a:rPr lang="en-US" altLang="en-US" sz="1700" dirty="0"/>
              <a:t>Trifunovic, N., Jatic, Z., &amp; Kulenovic, A. D. (2017). Identification of causes of the occupational stress for health providers at different levels of health care. Medical Archives, 71(3), 169.</a:t>
            </a:r>
          </a:p>
          <a:p>
            <a:r>
              <a:rPr lang="en-US" altLang="en-US" sz="1700" dirty="0"/>
              <a:t>Kolb, D. A. (2014). Experiential learning: Experience as the source of learning and development. FT press.</a:t>
            </a:r>
          </a:p>
          <a:p>
            <a:r>
              <a:rPr lang="en-US" altLang="en-US" sz="1700" dirty="0"/>
              <a:t>NHS England (2024). NHS England - NHS Long Term Workforce Plan. [online] NHS England. Available at: </a:t>
            </a:r>
            <a:r>
              <a:rPr lang="en-US" altLang="en-US" sz="1700" dirty="0">
                <a:hlinkClick r:id="rId2"/>
              </a:rPr>
              <a:t>https://www.england.nhs.uk/long-read/nhs-long-term-workforce-plan-2/</a:t>
            </a:r>
            <a:r>
              <a:rPr lang="en-US" altLang="en-US" sz="1700" dirty="0"/>
              <a:t>.</a:t>
            </a:r>
          </a:p>
          <a:p>
            <a:r>
              <a:rPr lang="en-US" altLang="en-US" sz="1700" dirty="0"/>
              <a:t>Royal College of Nursing (2024). RCN Employment Survey 2023| Royal College of Nursing. [online] The Royal College of Nursing. Available at: https://www.rcn.org.uk/Professional-Development/publications/rcn-employment-survey-2023-uk-pub-011-484.</a:t>
            </a:r>
          </a:p>
          <a:p>
            <a:r>
              <a:rPr lang="en-US" altLang="en-US" sz="1700" dirty="0"/>
              <a:t>The state of the adult social care sector and workforce in England 2024. (2024). Available at: https://www.skillsforcare.org.uk/Adult-Social-Care-Workforce-Data/workforceintelligence/resources/Reports/National/The-state-of-the-adult-social-care-sector-and-workforce-in-England-2024.pdf.</a:t>
            </a:r>
          </a:p>
          <a:p>
            <a:endParaRPr lang="en-US" altLang="en-US" sz="1400" dirty="0"/>
          </a:p>
          <a:p>
            <a:endParaRPr lang="en-US" altLang="en-US" sz="1400" dirty="0"/>
          </a:p>
          <a:p>
            <a:endParaRPr lang="en-GB" altLang="en-US" sz="18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10</a:t>
            </a:fld>
            <a:endParaRPr lang="en-GB" altLang="en-US" sz="1200">
              <a:solidFill>
                <a:srgbClr val="898989"/>
              </a:solidFill>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FFFFFF"/>
      </a:dk1>
      <a:lt1>
        <a:sysClr val="window" lastClr="202020"/>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FFFFFF"/>
      </a:dk1>
      <a:lt1>
        <a:sysClr val="window" lastClr="202020"/>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177</TotalTime>
  <Words>1613</Words>
  <Application>Microsoft Office PowerPoint</Application>
  <PresentationFormat>Widescreen</PresentationFormat>
  <Paragraphs>127</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Arial</vt:lpstr>
      <vt:lpstr>Myriad Pro</vt:lpstr>
      <vt:lpstr>20140311PresentationUWTSDTemplate</vt:lpstr>
      <vt:lpstr>PowerPoint Presentation</vt:lpstr>
      <vt:lpstr>Acknowledge use of AI</vt:lpstr>
      <vt:lpstr>Overview</vt:lpstr>
      <vt:lpstr>Introduction</vt:lpstr>
      <vt:lpstr>What is a SWOT Analysis and why is it important to your personal and professional development?</vt:lpstr>
      <vt:lpstr>Describe your own Strengths, Weaknesses, Opportunities, and Threats</vt:lpstr>
      <vt:lpstr>Using examples: Explain how you could leverage your strengths to overcome your weaknesses and minimise threats</vt:lpstr>
      <vt:lpstr>What opportunities are available to you, and how do you utilise them with your strengths?</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viorel SAVA</dc:creator>
  <cp:lastModifiedBy>Oana Sava</cp:lastModifiedBy>
  <cp:revision>1</cp:revision>
  <dcterms:created xsi:type="dcterms:W3CDTF">2025-02-21T18:28:54Z</dcterms:created>
  <dcterms:modified xsi:type="dcterms:W3CDTF">2025-11-10T10:02:10Z</dcterms:modified>
</cp:coreProperties>
</file>