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72" r:id="rId4"/>
    <p:sldMasterId id="2147483684" r:id="rId5"/>
  </p:sldMasterIdLst>
  <p:notesMasterIdLst>
    <p:notesMasterId r:id="rId55"/>
  </p:notesMasterIdLst>
  <p:sldIdLst>
    <p:sldId id="877" r:id="rId6"/>
    <p:sldId id="269" r:id="rId7"/>
    <p:sldId id="382" r:id="rId8"/>
    <p:sldId id="885" r:id="rId9"/>
    <p:sldId id="320" r:id="rId10"/>
    <p:sldId id="572" r:id="rId11"/>
    <p:sldId id="567" r:id="rId12"/>
    <p:sldId id="925" r:id="rId13"/>
    <p:sldId id="568" r:id="rId14"/>
    <p:sldId id="369" r:id="rId15"/>
    <p:sldId id="926" r:id="rId16"/>
    <p:sldId id="276" r:id="rId17"/>
    <p:sldId id="573" r:id="rId18"/>
    <p:sldId id="422" r:id="rId19"/>
    <p:sldId id="887" r:id="rId20"/>
    <p:sldId id="886" r:id="rId21"/>
    <p:sldId id="374" r:id="rId22"/>
    <p:sldId id="888" r:id="rId23"/>
    <p:sldId id="563" r:id="rId24"/>
    <p:sldId id="891" r:id="rId25"/>
    <p:sldId id="894" r:id="rId26"/>
    <p:sldId id="417" r:id="rId27"/>
    <p:sldId id="580" r:id="rId28"/>
    <p:sldId id="411" r:id="rId29"/>
    <p:sldId id="413" r:id="rId30"/>
    <p:sldId id="414" r:id="rId31"/>
    <p:sldId id="415" r:id="rId32"/>
    <p:sldId id="416" r:id="rId33"/>
    <p:sldId id="558" r:id="rId34"/>
    <p:sldId id="574" r:id="rId35"/>
    <p:sldId id="915" r:id="rId36"/>
    <p:sldId id="921" r:id="rId37"/>
    <p:sldId id="744" r:id="rId38"/>
    <p:sldId id="745" r:id="rId39"/>
    <p:sldId id="872" r:id="rId40"/>
    <p:sldId id="923" r:id="rId41"/>
    <p:sldId id="898" r:id="rId42"/>
    <p:sldId id="912" r:id="rId43"/>
    <p:sldId id="913" r:id="rId44"/>
    <p:sldId id="910" r:id="rId45"/>
    <p:sldId id="914" r:id="rId46"/>
    <p:sldId id="895" r:id="rId47"/>
    <p:sldId id="424" r:id="rId48"/>
    <p:sldId id="421" r:id="rId49"/>
    <p:sldId id="458" r:id="rId50"/>
    <p:sldId id="897" r:id="rId51"/>
    <p:sldId id="922" r:id="rId52"/>
    <p:sldId id="920" r:id="rId53"/>
    <p:sldId id="884" r:id="rId54"/>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877"/>
            <p14:sldId id="269"/>
            <p14:sldId id="382"/>
            <p14:sldId id="885"/>
            <p14:sldId id="320"/>
            <p14:sldId id="572"/>
            <p14:sldId id="567"/>
            <p14:sldId id="925"/>
            <p14:sldId id="568"/>
            <p14:sldId id="369"/>
            <p14:sldId id="926"/>
            <p14:sldId id="276"/>
            <p14:sldId id="573"/>
            <p14:sldId id="422"/>
            <p14:sldId id="887"/>
            <p14:sldId id="886"/>
            <p14:sldId id="374"/>
            <p14:sldId id="888"/>
            <p14:sldId id="563"/>
            <p14:sldId id="891"/>
            <p14:sldId id="894"/>
            <p14:sldId id="417"/>
            <p14:sldId id="580"/>
            <p14:sldId id="411"/>
            <p14:sldId id="413"/>
            <p14:sldId id="414"/>
            <p14:sldId id="415"/>
            <p14:sldId id="416"/>
            <p14:sldId id="558"/>
            <p14:sldId id="574"/>
            <p14:sldId id="915"/>
            <p14:sldId id="921"/>
            <p14:sldId id="744"/>
            <p14:sldId id="745"/>
            <p14:sldId id="872"/>
            <p14:sldId id="923"/>
            <p14:sldId id="898"/>
            <p14:sldId id="912"/>
            <p14:sldId id="913"/>
            <p14:sldId id="910"/>
            <p14:sldId id="914"/>
            <p14:sldId id="895"/>
            <p14:sldId id="424"/>
            <p14:sldId id="421"/>
            <p14:sldId id="458"/>
            <p14:sldId id="897"/>
            <p14:sldId id="922"/>
            <p14:sldId id="920"/>
            <p14:sldId id="88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FFC000"/>
    <a:srgbClr val="E7E7E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F49630-D325-4552-8F1F-0F298D341407}" v="2" dt="2026-06-08T22:57:14.9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341" autoAdjust="0"/>
    <p:restoredTop sz="48103" autoAdjust="0"/>
  </p:normalViewPr>
  <p:slideViewPr>
    <p:cSldViewPr snapToGrid="0">
      <p:cViewPr>
        <p:scale>
          <a:sx n="50" d="100"/>
          <a:sy n="50" d="100"/>
        </p:scale>
        <p:origin x="1542" y="111"/>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90" d="100"/>
        <a:sy n="90" d="100"/>
      </p:scale>
      <p:origin x="0" y="-13098"/>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notesMaster" Target="notesMasters/notesMaster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theme" Target="theme/theme1.xml"/><Relationship Id="rId5" Type="http://schemas.openxmlformats.org/officeDocument/2006/relationships/slideMaster" Target="slideMasters/slideMaster2.xml"/><Relationship Id="rId61" Type="http://schemas.microsoft.com/office/2015/10/relationships/revisionInfo" Target="revisionInfo.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tableStyles" Target="tableStyle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viewProps" Target="viewProps.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65F49630-D325-4552-8F1F-0F298D341407}"/>
    <pc:docChg chg="undo custSel addSld delSld modSld sldOrd addMainMaster delMainMaster modSection">
      <pc:chgData name="Ewa Kazimierska" userId="8edb7084-dccb-4d8f-9cfb-38098ea1d667" providerId="ADAL" clId="{65F49630-D325-4552-8F1F-0F298D341407}" dt="2026-06-08T22:57:42.092" v="74"/>
      <pc:docMkLst>
        <pc:docMk/>
      </pc:docMkLst>
      <pc:sldChg chg="modNotesTx">
        <pc:chgData name="Ewa Kazimierska" userId="8edb7084-dccb-4d8f-9cfb-38098ea1d667" providerId="ADAL" clId="{65F49630-D325-4552-8F1F-0F298D341407}" dt="2026-06-08T22:10:12.822" v="29" actId="6549"/>
        <pc:sldMkLst>
          <pc:docMk/>
          <pc:sldMk cId="395640300" sldId="269"/>
        </pc:sldMkLst>
      </pc:sldChg>
      <pc:sldChg chg="modNotesTx">
        <pc:chgData name="Ewa Kazimierska" userId="8edb7084-dccb-4d8f-9cfb-38098ea1d667" providerId="ADAL" clId="{65F49630-D325-4552-8F1F-0F298D341407}" dt="2026-06-08T22:10:55.384" v="40" actId="6549"/>
        <pc:sldMkLst>
          <pc:docMk/>
          <pc:sldMk cId="0" sldId="276"/>
        </pc:sldMkLst>
      </pc:sldChg>
      <pc:sldChg chg="modNotesTx">
        <pc:chgData name="Ewa Kazimierska" userId="8edb7084-dccb-4d8f-9cfb-38098ea1d667" providerId="ADAL" clId="{65F49630-D325-4552-8F1F-0F298D341407}" dt="2026-06-08T22:10:21.446" v="32" actId="6549"/>
        <pc:sldMkLst>
          <pc:docMk/>
          <pc:sldMk cId="4072870252" sldId="320"/>
        </pc:sldMkLst>
      </pc:sldChg>
      <pc:sldChg chg="modNotesTx">
        <pc:chgData name="Ewa Kazimierska" userId="8edb7084-dccb-4d8f-9cfb-38098ea1d667" providerId="ADAL" clId="{65F49630-D325-4552-8F1F-0F298D341407}" dt="2026-06-08T22:10:45.869" v="38" actId="6549"/>
        <pc:sldMkLst>
          <pc:docMk/>
          <pc:sldMk cId="575288917" sldId="369"/>
        </pc:sldMkLst>
      </pc:sldChg>
      <pc:sldChg chg="modNotesTx">
        <pc:chgData name="Ewa Kazimierska" userId="8edb7084-dccb-4d8f-9cfb-38098ea1d667" providerId="ADAL" clId="{65F49630-D325-4552-8F1F-0F298D341407}" dt="2026-06-08T22:11:39.728" v="53" actId="6549"/>
        <pc:sldMkLst>
          <pc:docMk/>
          <pc:sldMk cId="2531582993" sldId="374"/>
        </pc:sldMkLst>
      </pc:sldChg>
      <pc:sldChg chg="modNotesTx">
        <pc:chgData name="Ewa Kazimierska" userId="8edb7084-dccb-4d8f-9cfb-38098ea1d667" providerId="ADAL" clId="{65F49630-D325-4552-8F1F-0F298D341407}" dt="2026-06-08T22:10:15.454" v="30" actId="6549"/>
        <pc:sldMkLst>
          <pc:docMk/>
          <pc:sldMk cId="2773224907" sldId="382"/>
        </pc:sldMkLst>
      </pc:sldChg>
      <pc:sldChg chg="modNotesTx">
        <pc:chgData name="Ewa Kazimierska" userId="8edb7084-dccb-4d8f-9cfb-38098ea1d667" providerId="ADAL" clId="{65F49630-D325-4552-8F1F-0F298D341407}" dt="2026-06-08T22:12:10.837" v="62" actId="6549"/>
        <pc:sldMkLst>
          <pc:docMk/>
          <pc:sldMk cId="1741775186" sldId="411"/>
        </pc:sldMkLst>
      </pc:sldChg>
      <pc:sldChg chg="modNotesTx">
        <pc:chgData name="Ewa Kazimierska" userId="8edb7084-dccb-4d8f-9cfb-38098ea1d667" providerId="ADAL" clId="{65F49630-D325-4552-8F1F-0F298D341407}" dt="2026-06-08T22:12:14.005" v="63" actId="6549"/>
        <pc:sldMkLst>
          <pc:docMk/>
          <pc:sldMk cId="1841518523" sldId="413"/>
        </pc:sldMkLst>
      </pc:sldChg>
      <pc:sldChg chg="modNotesTx">
        <pc:chgData name="Ewa Kazimierska" userId="8edb7084-dccb-4d8f-9cfb-38098ea1d667" providerId="ADAL" clId="{65F49630-D325-4552-8F1F-0F298D341407}" dt="2026-06-08T22:09:55.587" v="26" actId="6549"/>
        <pc:sldMkLst>
          <pc:docMk/>
          <pc:sldMk cId="2224750415" sldId="414"/>
        </pc:sldMkLst>
      </pc:sldChg>
      <pc:sldChg chg="modNotesTx">
        <pc:chgData name="Ewa Kazimierska" userId="8edb7084-dccb-4d8f-9cfb-38098ea1d667" providerId="ADAL" clId="{65F49630-D325-4552-8F1F-0F298D341407}" dt="2026-06-08T22:09:53.169" v="25" actId="6549"/>
        <pc:sldMkLst>
          <pc:docMk/>
          <pc:sldMk cId="377649920" sldId="415"/>
        </pc:sldMkLst>
      </pc:sldChg>
      <pc:sldChg chg="modNotesTx">
        <pc:chgData name="Ewa Kazimierska" userId="8edb7084-dccb-4d8f-9cfb-38098ea1d667" providerId="ADAL" clId="{65F49630-D325-4552-8F1F-0F298D341407}" dt="2026-06-08T22:09:49.321" v="24" actId="6549"/>
        <pc:sldMkLst>
          <pc:docMk/>
          <pc:sldMk cId="1708249543" sldId="416"/>
        </pc:sldMkLst>
      </pc:sldChg>
      <pc:sldChg chg="modNotesTx">
        <pc:chgData name="Ewa Kazimierska" userId="8edb7084-dccb-4d8f-9cfb-38098ea1d667" providerId="ADAL" clId="{65F49630-D325-4552-8F1F-0F298D341407}" dt="2026-06-08T22:12:04.525" v="60" actId="6549"/>
        <pc:sldMkLst>
          <pc:docMk/>
          <pc:sldMk cId="3152956837" sldId="417"/>
        </pc:sldMkLst>
      </pc:sldChg>
      <pc:sldChg chg="modNotesTx">
        <pc:chgData name="Ewa Kazimierska" userId="8edb7084-dccb-4d8f-9cfb-38098ea1d667" providerId="ADAL" clId="{65F49630-D325-4552-8F1F-0F298D341407}" dt="2026-06-08T22:08:24.997" v="7" actId="6549"/>
        <pc:sldMkLst>
          <pc:docMk/>
          <pc:sldMk cId="4221552434" sldId="421"/>
        </pc:sldMkLst>
      </pc:sldChg>
      <pc:sldChg chg="modNotesTx">
        <pc:chgData name="Ewa Kazimierska" userId="8edb7084-dccb-4d8f-9cfb-38098ea1d667" providerId="ADAL" clId="{65F49630-D325-4552-8F1F-0F298D341407}" dt="2026-06-08T22:11:11.089" v="44" actId="6549"/>
        <pc:sldMkLst>
          <pc:docMk/>
          <pc:sldMk cId="602660822" sldId="422"/>
        </pc:sldMkLst>
      </pc:sldChg>
      <pc:sldChg chg="modNotesTx">
        <pc:chgData name="Ewa Kazimierska" userId="8edb7084-dccb-4d8f-9cfb-38098ea1d667" providerId="ADAL" clId="{65F49630-D325-4552-8F1F-0F298D341407}" dt="2026-06-08T22:08:36.431" v="8" actId="6549"/>
        <pc:sldMkLst>
          <pc:docMk/>
          <pc:sldMk cId="2819374787" sldId="424"/>
        </pc:sldMkLst>
      </pc:sldChg>
      <pc:sldChg chg="modNotesTx">
        <pc:chgData name="Ewa Kazimierska" userId="8edb7084-dccb-4d8f-9cfb-38098ea1d667" providerId="ADAL" clId="{65F49630-D325-4552-8F1F-0F298D341407}" dt="2026-06-08T22:08:16.861" v="4" actId="6549"/>
        <pc:sldMkLst>
          <pc:docMk/>
          <pc:sldMk cId="2684642250" sldId="458"/>
        </pc:sldMkLst>
      </pc:sldChg>
      <pc:sldChg chg="modNotesTx">
        <pc:chgData name="Ewa Kazimierska" userId="8edb7084-dccb-4d8f-9cfb-38098ea1d667" providerId="ADAL" clId="{65F49630-D325-4552-8F1F-0F298D341407}" dt="2026-06-08T22:09:43.966" v="23" actId="6549"/>
        <pc:sldMkLst>
          <pc:docMk/>
          <pc:sldMk cId="1554375095" sldId="558"/>
        </pc:sldMkLst>
      </pc:sldChg>
      <pc:sldChg chg="modNotesTx">
        <pc:chgData name="Ewa Kazimierska" userId="8edb7084-dccb-4d8f-9cfb-38098ea1d667" providerId="ADAL" clId="{65F49630-D325-4552-8F1F-0F298D341407}" dt="2026-06-08T22:11:47.494" v="55" actId="6549"/>
        <pc:sldMkLst>
          <pc:docMk/>
          <pc:sldMk cId="2953107188" sldId="563"/>
        </pc:sldMkLst>
      </pc:sldChg>
      <pc:sldChg chg="modNotesTx">
        <pc:chgData name="Ewa Kazimierska" userId="8edb7084-dccb-4d8f-9cfb-38098ea1d667" providerId="ADAL" clId="{65F49630-D325-4552-8F1F-0F298D341407}" dt="2026-06-08T22:10:32.213" v="35" actId="6549"/>
        <pc:sldMkLst>
          <pc:docMk/>
          <pc:sldMk cId="0" sldId="567"/>
        </pc:sldMkLst>
      </pc:sldChg>
      <pc:sldChg chg="modNotesTx">
        <pc:chgData name="Ewa Kazimierska" userId="8edb7084-dccb-4d8f-9cfb-38098ea1d667" providerId="ADAL" clId="{65F49630-D325-4552-8F1F-0F298D341407}" dt="2026-06-08T22:10:41.831" v="37" actId="6549"/>
        <pc:sldMkLst>
          <pc:docMk/>
          <pc:sldMk cId="0" sldId="568"/>
        </pc:sldMkLst>
      </pc:sldChg>
      <pc:sldChg chg="modNotesTx">
        <pc:chgData name="Ewa Kazimierska" userId="8edb7084-dccb-4d8f-9cfb-38098ea1d667" providerId="ADAL" clId="{65F49630-D325-4552-8F1F-0F298D341407}" dt="2026-06-08T22:10:27.774" v="34" actId="6549"/>
        <pc:sldMkLst>
          <pc:docMk/>
          <pc:sldMk cId="3104205917" sldId="572"/>
        </pc:sldMkLst>
      </pc:sldChg>
      <pc:sldChg chg="delSp modSp mod modNotesTx">
        <pc:chgData name="Ewa Kazimierska" userId="8edb7084-dccb-4d8f-9cfb-38098ea1d667" providerId="ADAL" clId="{65F49630-D325-4552-8F1F-0F298D341407}" dt="2026-06-08T22:11:03.572" v="43" actId="6549"/>
        <pc:sldMkLst>
          <pc:docMk/>
          <pc:sldMk cId="2228986625" sldId="573"/>
        </pc:sldMkLst>
        <pc:spChg chg="del">
          <ac:chgData name="Ewa Kazimierska" userId="8edb7084-dccb-4d8f-9cfb-38098ea1d667" providerId="ADAL" clId="{65F49630-D325-4552-8F1F-0F298D341407}" dt="2026-06-08T22:10:59.124" v="41" actId="478"/>
          <ac:spMkLst>
            <pc:docMk/>
            <pc:sldMk cId="2228986625" sldId="573"/>
            <ac:spMk id="6" creationId="{4EF3127C-EA56-409B-B9E5-9600CE67D94B}"/>
          </ac:spMkLst>
        </pc:spChg>
        <pc:grpChg chg="mod">
          <ac:chgData name="Ewa Kazimierska" userId="8edb7084-dccb-4d8f-9cfb-38098ea1d667" providerId="ADAL" clId="{65F49630-D325-4552-8F1F-0F298D341407}" dt="2026-06-08T22:11:00.805" v="42" actId="1076"/>
          <ac:grpSpMkLst>
            <pc:docMk/>
            <pc:sldMk cId="2228986625" sldId="573"/>
            <ac:grpSpMk id="4" creationId="{5E12D484-2F33-F14D-098F-8D3CD86D9C1F}"/>
          </ac:grpSpMkLst>
        </pc:grpChg>
      </pc:sldChg>
      <pc:sldChg chg="modNotesTx">
        <pc:chgData name="Ewa Kazimierska" userId="8edb7084-dccb-4d8f-9cfb-38098ea1d667" providerId="ADAL" clId="{65F49630-D325-4552-8F1F-0F298D341407}" dt="2026-06-08T22:09:39.946" v="22" actId="6549"/>
        <pc:sldMkLst>
          <pc:docMk/>
          <pc:sldMk cId="2844906417" sldId="574"/>
        </pc:sldMkLst>
      </pc:sldChg>
      <pc:sldChg chg="modNotesTx">
        <pc:chgData name="Ewa Kazimierska" userId="8edb7084-dccb-4d8f-9cfb-38098ea1d667" providerId="ADAL" clId="{65F49630-D325-4552-8F1F-0F298D341407}" dt="2026-06-08T22:12:06.821" v="61" actId="6549"/>
        <pc:sldMkLst>
          <pc:docMk/>
          <pc:sldMk cId="1334348144" sldId="580"/>
        </pc:sldMkLst>
      </pc:sldChg>
      <pc:sldChg chg="del modNotesTx">
        <pc:chgData name="Ewa Kazimierska" userId="8edb7084-dccb-4d8f-9cfb-38098ea1d667" providerId="ADAL" clId="{65F49630-D325-4552-8F1F-0F298D341407}" dt="2026-06-08T22:56:39.537" v="67" actId="47"/>
        <pc:sldMkLst>
          <pc:docMk/>
          <pc:sldMk cId="4141932491" sldId="696"/>
        </pc:sldMkLst>
      </pc:sldChg>
      <pc:sldChg chg="modNotesTx">
        <pc:chgData name="Ewa Kazimierska" userId="8edb7084-dccb-4d8f-9cfb-38098ea1d667" providerId="ADAL" clId="{65F49630-D325-4552-8F1F-0F298D341407}" dt="2026-06-08T22:09:27.419" v="20" actId="6549"/>
        <pc:sldMkLst>
          <pc:docMk/>
          <pc:sldMk cId="136409715" sldId="744"/>
        </pc:sldMkLst>
      </pc:sldChg>
      <pc:sldChg chg="modNotesTx">
        <pc:chgData name="Ewa Kazimierska" userId="8edb7084-dccb-4d8f-9cfb-38098ea1d667" providerId="ADAL" clId="{65F49630-D325-4552-8F1F-0F298D341407}" dt="2026-06-08T22:09:23.463" v="19" actId="6549"/>
        <pc:sldMkLst>
          <pc:docMk/>
          <pc:sldMk cId="4249008296" sldId="745"/>
        </pc:sldMkLst>
      </pc:sldChg>
      <pc:sldChg chg="modNotesTx">
        <pc:chgData name="Ewa Kazimierska" userId="8edb7084-dccb-4d8f-9cfb-38098ea1d667" providerId="ADAL" clId="{65F49630-D325-4552-8F1F-0F298D341407}" dt="2026-06-08T22:09:18.930" v="18" actId="6549"/>
        <pc:sldMkLst>
          <pc:docMk/>
          <pc:sldMk cId="74936853" sldId="872"/>
        </pc:sldMkLst>
      </pc:sldChg>
      <pc:sldChg chg="modNotesTx">
        <pc:chgData name="Ewa Kazimierska" userId="8edb7084-dccb-4d8f-9cfb-38098ea1d667" providerId="ADAL" clId="{65F49630-D325-4552-8F1F-0F298D341407}" dt="2026-06-08T22:10:08.494" v="28" actId="6549"/>
        <pc:sldMkLst>
          <pc:docMk/>
          <pc:sldMk cId="3637187458" sldId="877"/>
        </pc:sldMkLst>
      </pc:sldChg>
      <pc:sldChg chg="modNotesTx">
        <pc:chgData name="Ewa Kazimierska" userId="8edb7084-dccb-4d8f-9cfb-38098ea1d667" providerId="ADAL" clId="{65F49630-D325-4552-8F1F-0F298D341407}" dt="2026-06-08T22:10:18.182" v="31" actId="6549"/>
        <pc:sldMkLst>
          <pc:docMk/>
          <pc:sldMk cId="800660193" sldId="885"/>
        </pc:sldMkLst>
      </pc:sldChg>
      <pc:sldChg chg="delSp modSp mod modNotesTx">
        <pc:chgData name="Ewa Kazimierska" userId="8edb7084-dccb-4d8f-9cfb-38098ea1d667" providerId="ADAL" clId="{65F49630-D325-4552-8F1F-0F298D341407}" dt="2026-06-08T22:11:34.098" v="52" actId="1076"/>
        <pc:sldMkLst>
          <pc:docMk/>
          <pc:sldMk cId="2432368353" sldId="886"/>
        </pc:sldMkLst>
        <pc:spChg chg="del">
          <ac:chgData name="Ewa Kazimierska" userId="8edb7084-dccb-4d8f-9cfb-38098ea1d667" providerId="ADAL" clId="{65F49630-D325-4552-8F1F-0F298D341407}" dt="2026-06-08T22:11:25.305" v="49" actId="478"/>
          <ac:spMkLst>
            <pc:docMk/>
            <pc:sldMk cId="2432368353" sldId="886"/>
            <ac:spMk id="11" creationId="{D48A140F-5629-416E-B53B-20BD2A9202BB}"/>
          </ac:spMkLst>
        </pc:spChg>
        <pc:grpChg chg="mod">
          <ac:chgData name="Ewa Kazimierska" userId="8edb7084-dccb-4d8f-9cfb-38098ea1d667" providerId="ADAL" clId="{65F49630-D325-4552-8F1F-0F298D341407}" dt="2026-06-08T22:11:34.098" v="52" actId="1076"/>
          <ac:grpSpMkLst>
            <pc:docMk/>
            <pc:sldMk cId="2432368353" sldId="886"/>
            <ac:grpSpMk id="3" creationId="{3330E0F3-3ACD-5A06-BA8B-0165BAFE39BA}"/>
          </ac:grpSpMkLst>
        </pc:grpChg>
      </pc:sldChg>
      <pc:sldChg chg="modNotesTx">
        <pc:chgData name="Ewa Kazimierska" userId="8edb7084-dccb-4d8f-9cfb-38098ea1d667" providerId="ADAL" clId="{65F49630-D325-4552-8F1F-0F298D341407}" dt="2026-06-08T22:11:17.481" v="47" actId="6549"/>
        <pc:sldMkLst>
          <pc:docMk/>
          <pc:sldMk cId="172145891" sldId="887"/>
        </pc:sldMkLst>
      </pc:sldChg>
      <pc:sldChg chg="modNotesTx">
        <pc:chgData name="Ewa Kazimierska" userId="8edb7084-dccb-4d8f-9cfb-38098ea1d667" providerId="ADAL" clId="{65F49630-D325-4552-8F1F-0F298D341407}" dt="2026-06-08T22:11:43.423" v="54" actId="6549"/>
        <pc:sldMkLst>
          <pc:docMk/>
          <pc:sldMk cId="3314316491" sldId="888"/>
        </pc:sldMkLst>
      </pc:sldChg>
      <pc:sldChg chg="modNotesTx">
        <pc:chgData name="Ewa Kazimierska" userId="8edb7084-dccb-4d8f-9cfb-38098ea1d667" providerId="ADAL" clId="{65F49630-D325-4552-8F1F-0F298D341407}" dt="2026-06-08T22:11:50.715" v="56" actId="6549"/>
        <pc:sldMkLst>
          <pc:docMk/>
          <pc:sldMk cId="197290566" sldId="891"/>
        </pc:sldMkLst>
      </pc:sldChg>
      <pc:sldChg chg="modNotesTx">
        <pc:chgData name="Ewa Kazimierska" userId="8edb7084-dccb-4d8f-9cfb-38098ea1d667" providerId="ADAL" clId="{65F49630-D325-4552-8F1F-0F298D341407}" dt="2026-06-08T22:12:00.994" v="59" actId="6549"/>
        <pc:sldMkLst>
          <pc:docMk/>
          <pc:sldMk cId="2737198555" sldId="894"/>
        </pc:sldMkLst>
      </pc:sldChg>
      <pc:sldChg chg="delSp modSp mod modNotesTx">
        <pc:chgData name="Ewa Kazimierska" userId="8edb7084-dccb-4d8f-9cfb-38098ea1d667" providerId="ADAL" clId="{65F49630-D325-4552-8F1F-0F298D341407}" dt="2026-06-08T22:08:52.502" v="11" actId="6549"/>
        <pc:sldMkLst>
          <pc:docMk/>
          <pc:sldMk cId="1780914647" sldId="895"/>
        </pc:sldMkLst>
        <pc:spChg chg="del">
          <ac:chgData name="Ewa Kazimierska" userId="8edb7084-dccb-4d8f-9cfb-38098ea1d667" providerId="ADAL" clId="{65F49630-D325-4552-8F1F-0F298D341407}" dt="2026-06-08T22:08:40.886" v="9" actId="478"/>
          <ac:spMkLst>
            <pc:docMk/>
            <pc:sldMk cId="1780914647" sldId="895"/>
            <ac:spMk id="12" creationId="{D90373B8-3F8F-4E9F-9A9A-AF7D802D22BC}"/>
          </ac:spMkLst>
        </pc:spChg>
        <pc:grpChg chg="mod">
          <ac:chgData name="Ewa Kazimierska" userId="8edb7084-dccb-4d8f-9cfb-38098ea1d667" providerId="ADAL" clId="{65F49630-D325-4552-8F1F-0F298D341407}" dt="2026-06-08T22:08:45.334" v="10" actId="1076"/>
          <ac:grpSpMkLst>
            <pc:docMk/>
            <pc:sldMk cId="1780914647" sldId="895"/>
            <ac:grpSpMk id="3" creationId="{620A7883-E7E6-EE95-EA63-4B6AC4BCA8F9}"/>
          </ac:grpSpMkLst>
        </pc:grpChg>
      </pc:sldChg>
      <pc:sldChg chg="modNotesTx">
        <pc:chgData name="Ewa Kazimierska" userId="8edb7084-dccb-4d8f-9cfb-38098ea1d667" providerId="ADAL" clId="{65F49630-D325-4552-8F1F-0F298D341407}" dt="2026-06-08T22:08:14.014" v="3" actId="6549"/>
        <pc:sldMkLst>
          <pc:docMk/>
          <pc:sldMk cId="4212624509" sldId="897"/>
        </pc:sldMkLst>
      </pc:sldChg>
      <pc:sldChg chg="modNotesTx">
        <pc:chgData name="Ewa Kazimierska" userId="8edb7084-dccb-4d8f-9cfb-38098ea1d667" providerId="ADAL" clId="{65F49630-D325-4552-8F1F-0F298D341407}" dt="2026-06-08T22:09:12.384" v="16" actId="6549"/>
        <pc:sldMkLst>
          <pc:docMk/>
          <pc:sldMk cId="1255411329" sldId="898"/>
        </pc:sldMkLst>
      </pc:sldChg>
      <pc:sldChg chg="del">
        <pc:chgData name="Ewa Kazimierska" userId="8edb7084-dccb-4d8f-9cfb-38098ea1d667" providerId="ADAL" clId="{65F49630-D325-4552-8F1F-0F298D341407}" dt="2026-06-08T22:56:12.969" v="65" actId="47"/>
        <pc:sldMkLst>
          <pc:docMk/>
          <pc:sldMk cId="3202457162" sldId="901"/>
        </pc:sldMkLst>
      </pc:sldChg>
      <pc:sldChg chg="del">
        <pc:chgData name="Ewa Kazimierska" userId="8edb7084-dccb-4d8f-9cfb-38098ea1d667" providerId="ADAL" clId="{65F49630-D325-4552-8F1F-0F298D341407}" dt="2026-06-08T22:56:14.554" v="66" actId="47"/>
        <pc:sldMkLst>
          <pc:docMk/>
          <pc:sldMk cId="2152410571" sldId="902"/>
        </pc:sldMkLst>
      </pc:sldChg>
      <pc:sldChg chg="modNotesTx">
        <pc:chgData name="Ewa Kazimierska" userId="8edb7084-dccb-4d8f-9cfb-38098ea1d667" providerId="ADAL" clId="{65F49630-D325-4552-8F1F-0F298D341407}" dt="2026-06-08T22:09:00.286" v="13" actId="6549"/>
        <pc:sldMkLst>
          <pc:docMk/>
          <pc:sldMk cId="3843481976" sldId="910"/>
        </pc:sldMkLst>
      </pc:sldChg>
      <pc:sldChg chg="modNotesTx">
        <pc:chgData name="Ewa Kazimierska" userId="8edb7084-dccb-4d8f-9cfb-38098ea1d667" providerId="ADAL" clId="{65F49630-D325-4552-8F1F-0F298D341407}" dt="2026-06-08T22:09:08.096" v="15" actId="6549"/>
        <pc:sldMkLst>
          <pc:docMk/>
          <pc:sldMk cId="4150853751" sldId="912"/>
        </pc:sldMkLst>
      </pc:sldChg>
      <pc:sldChg chg="modNotesTx">
        <pc:chgData name="Ewa Kazimierska" userId="8edb7084-dccb-4d8f-9cfb-38098ea1d667" providerId="ADAL" clId="{65F49630-D325-4552-8F1F-0F298D341407}" dt="2026-06-08T22:09:03.477" v="14" actId="6549"/>
        <pc:sldMkLst>
          <pc:docMk/>
          <pc:sldMk cId="221095017" sldId="913"/>
        </pc:sldMkLst>
      </pc:sldChg>
      <pc:sldChg chg="modNotesTx">
        <pc:chgData name="Ewa Kazimierska" userId="8edb7084-dccb-4d8f-9cfb-38098ea1d667" providerId="ADAL" clId="{65F49630-D325-4552-8F1F-0F298D341407}" dt="2026-06-08T22:08:56.349" v="12" actId="6549"/>
        <pc:sldMkLst>
          <pc:docMk/>
          <pc:sldMk cId="4046612294" sldId="914"/>
        </pc:sldMkLst>
      </pc:sldChg>
      <pc:sldChg chg="modNotesTx">
        <pc:chgData name="Ewa Kazimierska" userId="8edb7084-dccb-4d8f-9cfb-38098ea1d667" providerId="ADAL" clId="{65F49630-D325-4552-8F1F-0F298D341407}" dt="2026-06-08T22:09:35.743" v="21" actId="6549"/>
        <pc:sldMkLst>
          <pc:docMk/>
          <pc:sldMk cId="2146950469" sldId="915"/>
        </pc:sldMkLst>
      </pc:sldChg>
      <pc:sldChg chg="del">
        <pc:chgData name="Ewa Kazimierska" userId="8edb7084-dccb-4d8f-9cfb-38098ea1d667" providerId="ADAL" clId="{65F49630-D325-4552-8F1F-0F298D341407}" dt="2026-06-08T22:55:36.160" v="64" actId="47"/>
        <pc:sldMkLst>
          <pc:docMk/>
          <pc:sldMk cId="3304022554" sldId="918"/>
        </pc:sldMkLst>
      </pc:sldChg>
      <pc:sldChg chg="del">
        <pc:chgData name="Ewa Kazimierska" userId="8edb7084-dccb-4d8f-9cfb-38098ea1d667" providerId="ADAL" clId="{65F49630-D325-4552-8F1F-0F298D341407}" dt="2026-06-08T22:08:09.822" v="2" actId="47"/>
        <pc:sldMkLst>
          <pc:docMk/>
          <pc:sldMk cId="1879398123" sldId="919"/>
        </pc:sldMkLst>
      </pc:sldChg>
      <pc:sldChg chg="modNotesTx">
        <pc:chgData name="Ewa Kazimierska" userId="8edb7084-dccb-4d8f-9cfb-38098ea1d667" providerId="ADAL" clId="{65F49630-D325-4552-8F1F-0F298D341407}" dt="2026-06-08T22:07:58.057" v="0" actId="6549"/>
        <pc:sldMkLst>
          <pc:docMk/>
          <pc:sldMk cId="1730542889" sldId="920"/>
        </pc:sldMkLst>
      </pc:sldChg>
      <pc:sldChg chg="addSp delSp add del setBg delDesignElem">
        <pc:chgData name="Ewa Kazimierska" userId="8edb7084-dccb-4d8f-9cfb-38098ea1d667" providerId="ADAL" clId="{65F49630-D325-4552-8F1F-0F298D341407}" dt="2026-06-08T22:57:14.954" v="71"/>
        <pc:sldMkLst>
          <pc:docMk/>
          <pc:sldMk cId="2893686729" sldId="921"/>
        </pc:sldMkLst>
        <pc:spChg chg="add del">
          <ac:chgData name="Ewa Kazimierska" userId="8edb7084-dccb-4d8f-9cfb-38098ea1d667" providerId="ADAL" clId="{65F49630-D325-4552-8F1F-0F298D341407}" dt="2026-06-08T22:57:14.954" v="71"/>
          <ac:spMkLst>
            <pc:docMk/>
            <pc:sldMk cId="2893686729" sldId="921"/>
            <ac:spMk id="10" creationId="{8D06CE56-3881-4ADA-8CEF-D18B02C242A3}"/>
          </ac:spMkLst>
        </pc:spChg>
        <pc:spChg chg="add del">
          <ac:chgData name="Ewa Kazimierska" userId="8edb7084-dccb-4d8f-9cfb-38098ea1d667" providerId="ADAL" clId="{65F49630-D325-4552-8F1F-0F298D341407}" dt="2026-06-08T22:57:14.954" v="71"/>
          <ac:spMkLst>
            <pc:docMk/>
            <pc:sldMk cId="2893686729" sldId="921"/>
            <ac:spMk id="12" creationId="{79F3C543-62EC-4433-9C93-A2CD8764E9B4}"/>
          </ac:spMkLst>
        </pc:spChg>
        <pc:spChg chg="add del">
          <ac:chgData name="Ewa Kazimierska" userId="8edb7084-dccb-4d8f-9cfb-38098ea1d667" providerId="ADAL" clId="{65F49630-D325-4552-8F1F-0F298D341407}" dt="2026-06-08T22:57:14.954" v="71"/>
          <ac:spMkLst>
            <pc:docMk/>
            <pc:sldMk cId="2893686729" sldId="921"/>
            <ac:spMk id="14" creationId="{C1A1C5D3-C053-4EE9-BE1A-419B6E27CCAE}"/>
          </ac:spMkLst>
        </pc:spChg>
        <pc:spChg chg="add del">
          <ac:chgData name="Ewa Kazimierska" userId="8edb7084-dccb-4d8f-9cfb-38098ea1d667" providerId="ADAL" clId="{65F49630-D325-4552-8F1F-0F298D341407}" dt="2026-06-08T22:57:14.954" v="71"/>
          <ac:spMkLst>
            <pc:docMk/>
            <pc:sldMk cId="2893686729" sldId="921"/>
            <ac:spMk id="16" creationId="{A3473CF9-37EB-43E7-89EF-D2D1C53D1DAC}"/>
          </ac:spMkLst>
        </pc:spChg>
        <pc:spChg chg="add del">
          <ac:chgData name="Ewa Kazimierska" userId="8edb7084-dccb-4d8f-9cfb-38098ea1d667" providerId="ADAL" clId="{65F49630-D325-4552-8F1F-0F298D341407}" dt="2026-06-08T22:57:14.954" v="71"/>
          <ac:spMkLst>
            <pc:docMk/>
            <pc:sldMk cId="2893686729" sldId="921"/>
            <ac:spMk id="18" creationId="{586B4EF9-43BA-4655-A6FF-1D8E21574C95}"/>
          </ac:spMkLst>
        </pc:spChg>
      </pc:sldChg>
      <pc:sldChg chg="add del ord">
        <pc:chgData name="Ewa Kazimierska" userId="8edb7084-dccb-4d8f-9cfb-38098ea1d667" providerId="ADAL" clId="{65F49630-D325-4552-8F1F-0F298D341407}" dt="2026-06-08T22:57:42.092" v="74"/>
        <pc:sldMkLst>
          <pc:docMk/>
          <pc:sldMk cId="3491751406" sldId="921"/>
        </pc:sldMkLst>
      </pc:sldChg>
      <pc:sldChg chg="modNotesTx">
        <pc:chgData name="Ewa Kazimierska" userId="8edb7084-dccb-4d8f-9cfb-38098ea1d667" providerId="ADAL" clId="{65F49630-D325-4552-8F1F-0F298D341407}" dt="2026-06-08T22:08:05.680" v="1" actId="6549"/>
        <pc:sldMkLst>
          <pc:docMk/>
          <pc:sldMk cId="3650508967" sldId="922"/>
        </pc:sldMkLst>
      </pc:sldChg>
      <pc:sldChg chg="modNotesTx">
        <pc:chgData name="Ewa Kazimierska" userId="8edb7084-dccb-4d8f-9cfb-38098ea1d667" providerId="ADAL" clId="{65F49630-D325-4552-8F1F-0F298D341407}" dt="2026-06-08T22:09:15.057" v="17" actId="6549"/>
        <pc:sldMkLst>
          <pc:docMk/>
          <pc:sldMk cId="3338130066" sldId="923"/>
        </pc:sldMkLst>
      </pc:sldChg>
      <pc:sldChg chg="del">
        <pc:chgData name="Ewa Kazimierska" userId="8edb7084-dccb-4d8f-9cfb-38098ea1d667" providerId="ADAL" clId="{65F49630-D325-4552-8F1F-0F298D341407}" dt="2026-06-08T22:10:05.022" v="27" actId="47"/>
        <pc:sldMkLst>
          <pc:docMk/>
          <pc:sldMk cId="2151508558" sldId="924"/>
        </pc:sldMkLst>
      </pc:sldChg>
      <pc:sldChg chg="modNotesTx">
        <pc:chgData name="Ewa Kazimierska" userId="8edb7084-dccb-4d8f-9cfb-38098ea1d667" providerId="ADAL" clId="{65F49630-D325-4552-8F1F-0F298D341407}" dt="2026-06-08T22:10:36.265" v="36" actId="6549"/>
        <pc:sldMkLst>
          <pc:docMk/>
          <pc:sldMk cId="137761135" sldId="925"/>
        </pc:sldMkLst>
      </pc:sldChg>
      <pc:sldChg chg="modNotesTx">
        <pc:chgData name="Ewa Kazimierska" userId="8edb7084-dccb-4d8f-9cfb-38098ea1d667" providerId="ADAL" clId="{65F49630-D325-4552-8F1F-0F298D341407}" dt="2026-06-08T22:10:50.680" v="39" actId="6549"/>
        <pc:sldMkLst>
          <pc:docMk/>
          <pc:sldMk cId="1394378038" sldId="926"/>
        </pc:sldMkLst>
      </pc:sldChg>
      <pc:sldMasterChg chg="add del addSldLayout delSldLayout">
        <pc:chgData name="Ewa Kazimierska" userId="8edb7084-dccb-4d8f-9cfb-38098ea1d667" providerId="ADAL" clId="{65F49630-D325-4552-8F1F-0F298D341407}" dt="2026-06-08T22:57:25.899" v="72" actId="2696"/>
        <pc:sldMasterMkLst>
          <pc:docMk/>
          <pc:sldMasterMk cId="780197338" sldId="2147483684"/>
        </pc:sldMasterMkLst>
        <pc:sldLayoutChg chg="add del">
          <pc:chgData name="Ewa Kazimierska" userId="8edb7084-dccb-4d8f-9cfb-38098ea1d667" providerId="ADAL" clId="{65F49630-D325-4552-8F1F-0F298D341407}" dt="2026-06-08T22:57:25.899" v="72" actId="2696"/>
          <pc:sldLayoutMkLst>
            <pc:docMk/>
            <pc:sldMasterMk cId="780197338" sldId="2147483684"/>
            <pc:sldLayoutMk cId="3442425728" sldId="2147483685"/>
          </pc:sldLayoutMkLst>
        </pc:sldLayoutChg>
        <pc:sldLayoutChg chg="add del">
          <pc:chgData name="Ewa Kazimierska" userId="8edb7084-dccb-4d8f-9cfb-38098ea1d667" providerId="ADAL" clId="{65F49630-D325-4552-8F1F-0F298D341407}" dt="2026-06-08T22:57:25.899" v="72" actId="2696"/>
          <pc:sldLayoutMkLst>
            <pc:docMk/>
            <pc:sldMasterMk cId="780197338" sldId="2147483684"/>
            <pc:sldLayoutMk cId="3021103139" sldId="2147483686"/>
          </pc:sldLayoutMkLst>
        </pc:sldLayoutChg>
        <pc:sldLayoutChg chg="add del">
          <pc:chgData name="Ewa Kazimierska" userId="8edb7084-dccb-4d8f-9cfb-38098ea1d667" providerId="ADAL" clId="{65F49630-D325-4552-8F1F-0F298D341407}" dt="2026-06-08T22:57:25.899" v="72" actId="2696"/>
          <pc:sldLayoutMkLst>
            <pc:docMk/>
            <pc:sldMasterMk cId="780197338" sldId="2147483684"/>
            <pc:sldLayoutMk cId="2843508188" sldId="2147483687"/>
          </pc:sldLayoutMkLst>
        </pc:sldLayoutChg>
        <pc:sldLayoutChg chg="add del">
          <pc:chgData name="Ewa Kazimierska" userId="8edb7084-dccb-4d8f-9cfb-38098ea1d667" providerId="ADAL" clId="{65F49630-D325-4552-8F1F-0F298D341407}" dt="2026-06-08T22:57:25.899" v="72" actId="2696"/>
          <pc:sldLayoutMkLst>
            <pc:docMk/>
            <pc:sldMasterMk cId="780197338" sldId="2147483684"/>
            <pc:sldLayoutMk cId="1917087152" sldId="2147483688"/>
          </pc:sldLayoutMkLst>
        </pc:sldLayoutChg>
        <pc:sldLayoutChg chg="add del">
          <pc:chgData name="Ewa Kazimierska" userId="8edb7084-dccb-4d8f-9cfb-38098ea1d667" providerId="ADAL" clId="{65F49630-D325-4552-8F1F-0F298D341407}" dt="2026-06-08T22:57:25.899" v="72" actId="2696"/>
          <pc:sldLayoutMkLst>
            <pc:docMk/>
            <pc:sldMasterMk cId="780197338" sldId="2147483684"/>
            <pc:sldLayoutMk cId="1084614995" sldId="2147483689"/>
          </pc:sldLayoutMkLst>
        </pc:sldLayoutChg>
        <pc:sldLayoutChg chg="add del">
          <pc:chgData name="Ewa Kazimierska" userId="8edb7084-dccb-4d8f-9cfb-38098ea1d667" providerId="ADAL" clId="{65F49630-D325-4552-8F1F-0F298D341407}" dt="2026-06-08T22:57:25.899" v="72" actId="2696"/>
          <pc:sldLayoutMkLst>
            <pc:docMk/>
            <pc:sldMasterMk cId="780197338" sldId="2147483684"/>
            <pc:sldLayoutMk cId="3662306389" sldId="2147483690"/>
          </pc:sldLayoutMkLst>
        </pc:sldLayoutChg>
        <pc:sldLayoutChg chg="add del">
          <pc:chgData name="Ewa Kazimierska" userId="8edb7084-dccb-4d8f-9cfb-38098ea1d667" providerId="ADAL" clId="{65F49630-D325-4552-8F1F-0F298D341407}" dt="2026-06-08T22:57:25.899" v="72" actId="2696"/>
          <pc:sldLayoutMkLst>
            <pc:docMk/>
            <pc:sldMasterMk cId="780197338" sldId="2147483684"/>
            <pc:sldLayoutMk cId="2462426568" sldId="2147483691"/>
          </pc:sldLayoutMkLst>
        </pc:sldLayoutChg>
        <pc:sldLayoutChg chg="add del">
          <pc:chgData name="Ewa Kazimierska" userId="8edb7084-dccb-4d8f-9cfb-38098ea1d667" providerId="ADAL" clId="{65F49630-D325-4552-8F1F-0F298D341407}" dt="2026-06-08T22:57:25.899" v="72" actId="2696"/>
          <pc:sldLayoutMkLst>
            <pc:docMk/>
            <pc:sldMasterMk cId="780197338" sldId="2147483684"/>
            <pc:sldLayoutMk cId="1961389191" sldId="2147483692"/>
          </pc:sldLayoutMkLst>
        </pc:sldLayoutChg>
        <pc:sldLayoutChg chg="add del">
          <pc:chgData name="Ewa Kazimierska" userId="8edb7084-dccb-4d8f-9cfb-38098ea1d667" providerId="ADAL" clId="{65F49630-D325-4552-8F1F-0F298D341407}" dt="2026-06-08T22:57:25.899" v="72" actId="2696"/>
          <pc:sldLayoutMkLst>
            <pc:docMk/>
            <pc:sldMasterMk cId="780197338" sldId="2147483684"/>
            <pc:sldLayoutMk cId="1283228437" sldId="2147483693"/>
          </pc:sldLayoutMkLst>
        </pc:sldLayoutChg>
        <pc:sldLayoutChg chg="add del">
          <pc:chgData name="Ewa Kazimierska" userId="8edb7084-dccb-4d8f-9cfb-38098ea1d667" providerId="ADAL" clId="{65F49630-D325-4552-8F1F-0F298D341407}" dt="2026-06-08T22:57:25.899" v="72" actId="2696"/>
          <pc:sldLayoutMkLst>
            <pc:docMk/>
            <pc:sldMasterMk cId="780197338" sldId="2147483684"/>
            <pc:sldLayoutMk cId="1602588974" sldId="2147483694"/>
          </pc:sldLayoutMkLst>
        </pc:sldLayoutChg>
        <pc:sldLayoutChg chg="add del">
          <pc:chgData name="Ewa Kazimierska" userId="8edb7084-dccb-4d8f-9cfb-38098ea1d667" providerId="ADAL" clId="{65F49630-D325-4552-8F1F-0F298D341407}" dt="2026-06-08T22:57:25.899" v="72" actId="2696"/>
          <pc:sldLayoutMkLst>
            <pc:docMk/>
            <pc:sldMasterMk cId="780197338" sldId="2147483684"/>
            <pc:sldLayoutMk cId="634543168" sldId="2147483695"/>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03/06/2026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a:t>
            </a:fld>
            <a:endParaRPr lang="en-GB"/>
          </a:p>
        </p:txBody>
      </p:sp>
    </p:spTree>
    <p:extLst>
      <p:ext uri="{BB962C8B-B14F-4D97-AF65-F5344CB8AC3E}">
        <p14:creationId xmlns:p14="http://schemas.microsoft.com/office/powerpoint/2010/main" val="27487362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95636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a:t>
            </a:fld>
            <a:endParaRPr lang="en-GB"/>
          </a:p>
        </p:txBody>
      </p:sp>
    </p:spTree>
    <p:extLst>
      <p:ext uri="{BB962C8B-B14F-4D97-AF65-F5344CB8AC3E}">
        <p14:creationId xmlns:p14="http://schemas.microsoft.com/office/powerpoint/2010/main" val="2031601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4</a:t>
            </a:fld>
            <a:endParaRPr lang="en-GB"/>
          </a:p>
        </p:txBody>
      </p:sp>
    </p:spTree>
    <p:extLst>
      <p:ext uri="{BB962C8B-B14F-4D97-AF65-F5344CB8AC3E}">
        <p14:creationId xmlns:p14="http://schemas.microsoft.com/office/powerpoint/2010/main" val="37961557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3126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6</a:t>
            </a:fld>
            <a:endParaRPr lang="en-GB"/>
          </a:p>
        </p:txBody>
      </p:sp>
    </p:spTree>
    <p:extLst>
      <p:ext uri="{BB962C8B-B14F-4D97-AF65-F5344CB8AC3E}">
        <p14:creationId xmlns:p14="http://schemas.microsoft.com/office/powerpoint/2010/main" val="34162507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7</a:t>
            </a:fld>
            <a:endParaRPr lang="en-GB"/>
          </a:p>
        </p:txBody>
      </p:sp>
    </p:spTree>
    <p:extLst>
      <p:ext uri="{BB962C8B-B14F-4D97-AF65-F5344CB8AC3E}">
        <p14:creationId xmlns:p14="http://schemas.microsoft.com/office/powerpoint/2010/main" val="15017504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8</a:t>
            </a:fld>
            <a:endParaRPr lang="en-GB"/>
          </a:p>
        </p:txBody>
      </p:sp>
    </p:spTree>
    <p:extLst>
      <p:ext uri="{BB962C8B-B14F-4D97-AF65-F5344CB8AC3E}">
        <p14:creationId xmlns:p14="http://schemas.microsoft.com/office/powerpoint/2010/main" val="9521281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9</a:t>
            </a:fld>
            <a:endParaRPr lang="en-GB"/>
          </a:p>
        </p:txBody>
      </p:sp>
    </p:spTree>
    <p:extLst>
      <p:ext uri="{BB962C8B-B14F-4D97-AF65-F5344CB8AC3E}">
        <p14:creationId xmlns:p14="http://schemas.microsoft.com/office/powerpoint/2010/main" val="29252385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10</a:t>
            </a:fld>
            <a:endParaRPr lang="en-GB"/>
          </a:p>
        </p:txBody>
      </p:sp>
    </p:spTree>
    <p:extLst>
      <p:ext uri="{BB962C8B-B14F-4D97-AF65-F5344CB8AC3E}">
        <p14:creationId xmlns:p14="http://schemas.microsoft.com/office/powerpoint/2010/main" val="3173343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11</a:t>
            </a:fld>
            <a:endParaRPr lang="en-GB"/>
          </a:p>
        </p:txBody>
      </p:sp>
    </p:spTree>
    <p:extLst>
      <p:ext uri="{BB962C8B-B14F-4D97-AF65-F5344CB8AC3E}">
        <p14:creationId xmlns:p14="http://schemas.microsoft.com/office/powerpoint/2010/main" val="9326781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12</a:t>
            </a:fld>
            <a:endParaRPr lang="en-GB"/>
          </a:p>
        </p:txBody>
      </p:sp>
    </p:spTree>
    <p:extLst>
      <p:ext uri="{BB962C8B-B14F-4D97-AF65-F5344CB8AC3E}">
        <p14:creationId xmlns:p14="http://schemas.microsoft.com/office/powerpoint/2010/main" val="32329224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13</a:t>
            </a:fld>
            <a:endParaRPr lang="en-GB"/>
          </a:p>
        </p:txBody>
      </p:sp>
    </p:spTree>
    <p:extLst>
      <p:ext uri="{BB962C8B-B14F-4D97-AF65-F5344CB8AC3E}">
        <p14:creationId xmlns:p14="http://schemas.microsoft.com/office/powerpoint/2010/main" val="2519930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14</a:t>
            </a:fld>
            <a:endParaRPr lang="en-GB"/>
          </a:p>
        </p:txBody>
      </p:sp>
    </p:spTree>
    <p:extLst>
      <p:ext uri="{BB962C8B-B14F-4D97-AF65-F5344CB8AC3E}">
        <p14:creationId xmlns:p14="http://schemas.microsoft.com/office/powerpoint/2010/main" val="19874603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15</a:t>
            </a:fld>
            <a:endParaRPr lang="en-GB"/>
          </a:p>
        </p:txBody>
      </p:sp>
    </p:spTree>
    <p:extLst>
      <p:ext uri="{BB962C8B-B14F-4D97-AF65-F5344CB8AC3E}">
        <p14:creationId xmlns:p14="http://schemas.microsoft.com/office/powerpoint/2010/main" val="9671095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16</a:t>
            </a:fld>
            <a:endParaRPr lang="en-GB"/>
          </a:p>
        </p:txBody>
      </p:sp>
    </p:spTree>
    <p:extLst>
      <p:ext uri="{BB962C8B-B14F-4D97-AF65-F5344CB8AC3E}">
        <p14:creationId xmlns:p14="http://schemas.microsoft.com/office/powerpoint/2010/main" val="29960729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17</a:t>
            </a:fld>
            <a:endParaRPr lang="en-GB"/>
          </a:p>
        </p:txBody>
      </p:sp>
    </p:spTree>
    <p:extLst>
      <p:ext uri="{BB962C8B-B14F-4D97-AF65-F5344CB8AC3E}">
        <p14:creationId xmlns:p14="http://schemas.microsoft.com/office/powerpoint/2010/main" val="28209087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18</a:t>
            </a:fld>
            <a:endParaRPr lang="en-GB"/>
          </a:p>
        </p:txBody>
      </p:sp>
    </p:spTree>
    <p:extLst>
      <p:ext uri="{BB962C8B-B14F-4D97-AF65-F5344CB8AC3E}">
        <p14:creationId xmlns:p14="http://schemas.microsoft.com/office/powerpoint/2010/main" val="16809690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19</a:t>
            </a:fld>
            <a:endParaRPr lang="en-GB"/>
          </a:p>
        </p:txBody>
      </p:sp>
    </p:spTree>
    <p:extLst>
      <p:ext uri="{BB962C8B-B14F-4D97-AF65-F5344CB8AC3E}">
        <p14:creationId xmlns:p14="http://schemas.microsoft.com/office/powerpoint/2010/main" val="16519254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20</a:t>
            </a:fld>
            <a:endParaRPr lang="en-GB"/>
          </a:p>
        </p:txBody>
      </p:sp>
    </p:spTree>
    <p:extLst>
      <p:ext uri="{BB962C8B-B14F-4D97-AF65-F5344CB8AC3E}">
        <p14:creationId xmlns:p14="http://schemas.microsoft.com/office/powerpoint/2010/main" val="6986721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21</a:t>
            </a:fld>
            <a:endParaRPr lang="en-GB"/>
          </a:p>
        </p:txBody>
      </p:sp>
    </p:spTree>
    <p:extLst>
      <p:ext uri="{BB962C8B-B14F-4D97-AF65-F5344CB8AC3E}">
        <p14:creationId xmlns:p14="http://schemas.microsoft.com/office/powerpoint/2010/main" val="20591348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22</a:t>
            </a:fld>
            <a:endParaRPr lang="en-GB"/>
          </a:p>
        </p:txBody>
      </p:sp>
    </p:spTree>
    <p:extLst>
      <p:ext uri="{BB962C8B-B14F-4D97-AF65-F5344CB8AC3E}">
        <p14:creationId xmlns:p14="http://schemas.microsoft.com/office/powerpoint/2010/main" val="40343387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23</a:t>
            </a:fld>
            <a:endParaRPr lang="en-GB"/>
          </a:p>
        </p:txBody>
      </p:sp>
    </p:spTree>
    <p:extLst>
      <p:ext uri="{BB962C8B-B14F-4D97-AF65-F5344CB8AC3E}">
        <p14:creationId xmlns:p14="http://schemas.microsoft.com/office/powerpoint/2010/main" val="22308236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24</a:t>
            </a:fld>
            <a:endParaRPr lang="en-GB"/>
          </a:p>
        </p:txBody>
      </p:sp>
    </p:spTree>
    <p:extLst>
      <p:ext uri="{BB962C8B-B14F-4D97-AF65-F5344CB8AC3E}">
        <p14:creationId xmlns:p14="http://schemas.microsoft.com/office/powerpoint/2010/main" val="34299467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B3C6658-CAE7-415A-AC91-59DEE44FA423}" type="slidenum">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0483" name="Rectangle 2"/>
          <p:cNvSpPr>
            <a:spLocks noGrp="1" noRot="1" noChangeAspect="1" noChangeArrowheads="1" noTextEdit="1"/>
          </p:cNvSpPr>
          <p:nvPr>
            <p:ph type="sldImg"/>
          </p:nvPr>
        </p:nvSpPr>
        <p:spPr>
          <a:ln/>
        </p:spPr>
        <p:txBody>
          <a:bodyPr/>
          <a:lstStyle/>
          <a:p>
            <a:endParaRPr lang="en-GB"/>
          </a:p>
        </p:txBody>
      </p:sp>
      <p:sp>
        <p:nvSpPr>
          <p:cNvPr id="20484" name="Rectangle 3"/>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342302848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26</a:t>
            </a:fld>
            <a:endParaRPr lang="en-GB"/>
          </a:p>
        </p:txBody>
      </p:sp>
    </p:spTree>
    <p:extLst>
      <p:ext uri="{BB962C8B-B14F-4D97-AF65-F5344CB8AC3E}">
        <p14:creationId xmlns:p14="http://schemas.microsoft.com/office/powerpoint/2010/main" val="229469370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27</a:t>
            </a:fld>
            <a:endParaRPr lang="en-GB"/>
          </a:p>
        </p:txBody>
      </p:sp>
    </p:spTree>
    <p:extLst>
      <p:ext uri="{BB962C8B-B14F-4D97-AF65-F5344CB8AC3E}">
        <p14:creationId xmlns:p14="http://schemas.microsoft.com/office/powerpoint/2010/main" val="270583883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28</a:t>
            </a:fld>
            <a:endParaRPr lang="en-GB"/>
          </a:p>
        </p:txBody>
      </p:sp>
    </p:spTree>
    <p:extLst>
      <p:ext uri="{BB962C8B-B14F-4D97-AF65-F5344CB8AC3E}">
        <p14:creationId xmlns:p14="http://schemas.microsoft.com/office/powerpoint/2010/main" val="57153189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29</a:t>
            </a:fld>
            <a:endParaRPr lang="en-GB"/>
          </a:p>
        </p:txBody>
      </p:sp>
    </p:spTree>
    <p:extLst>
      <p:ext uri="{BB962C8B-B14F-4D97-AF65-F5344CB8AC3E}">
        <p14:creationId xmlns:p14="http://schemas.microsoft.com/office/powerpoint/2010/main" val="238125517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30</a:t>
            </a:fld>
            <a:endParaRPr lang="en-GB"/>
          </a:p>
        </p:txBody>
      </p:sp>
    </p:spTree>
    <p:extLst>
      <p:ext uri="{BB962C8B-B14F-4D97-AF65-F5344CB8AC3E}">
        <p14:creationId xmlns:p14="http://schemas.microsoft.com/office/powerpoint/2010/main" val="229289627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31</a:t>
            </a:fld>
            <a:endParaRPr lang="en-GB"/>
          </a:p>
        </p:txBody>
      </p:sp>
    </p:spTree>
    <p:extLst>
      <p:ext uri="{BB962C8B-B14F-4D97-AF65-F5344CB8AC3E}">
        <p14:creationId xmlns:p14="http://schemas.microsoft.com/office/powerpoint/2010/main" val="291384090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33</a:t>
            </a:fld>
            <a:endParaRPr lang="en-GB"/>
          </a:p>
        </p:txBody>
      </p:sp>
    </p:spTree>
    <p:extLst>
      <p:ext uri="{BB962C8B-B14F-4D97-AF65-F5344CB8AC3E}">
        <p14:creationId xmlns:p14="http://schemas.microsoft.com/office/powerpoint/2010/main" val="23072285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34</a:t>
            </a:fld>
            <a:endParaRPr lang="en-GB"/>
          </a:p>
        </p:txBody>
      </p:sp>
    </p:spTree>
    <p:extLst>
      <p:ext uri="{BB962C8B-B14F-4D97-AF65-F5344CB8AC3E}">
        <p14:creationId xmlns:p14="http://schemas.microsoft.com/office/powerpoint/2010/main" val="261482111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35</a:t>
            </a:fld>
            <a:endParaRPr lang="en-GB"/>
          </a:p>
        </p:txBody>
      </p:sp>
    </p:spTree>
    <p:extLst>
      <p:ext uri="{BB962C8B-B14F-4D97-AF65-F5344CB8AC3E}">
        <p14:creationId xmlns:p14="http://schemas.microsoft.com/office/powerpoint/2010/main" val="86261846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36</a:t>
            </a:fld>
            <a:endParaRPr lang="en-GB"/>
          </a:p>
        </p:txBody>
      </p:sp>
    </p:spTree>
    <p:extLst>
      <p:ext uri="{BB962C8B-B14F-4D97-AF65-F5344CB8AC3E}">
        <p14:creationId xmlns:p14="http://schemas.microsoft.com/office/powerpoint/2010/main" val="101076027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37</a:t>
            </a:fld>
            <a:endParaRPr lang="en-GB"/>
          </a:p>
        </p:txBody>
      </p:sp>
    </p:spTree>
    <p:extLst>
      <p:ext uri="{BB962C8B-B14F-4D97-AF65-F5344CB8AC3E}">
        <p14:creationId xmlns:p14="http://schemas.microsoft.com/office/powerpoint/2010/main" val="108276469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38</a:t>
            </a:fld>
            <a:endParaRPr lang="en-GB"/>
          </a:p>
        </p:txBody>
      </p:sp>
    </p:spTree>
    <p:extLst>
      <p:ext uri="{BB962C8B-B14F-4D97-AF65-F5344CB8AC3E}">
        <p14:creationId xmlns:p14="http://schemas.microsoft.com/office/powerpoint/2010/main" val="193986663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39</a:t>
            </a:fld>
            <a:endParaRPr lang="en-GB"/>
          </a:p>
        </p:txBody>
      </p:sp>
    </p:spTree>
    <p:extLst>
      <p:ext uri="{BB962C8B-B14F-4D97-AF65-F5344CB8AC3E}">
        <p14:creationId xmlns:p14="http://schemas.microsoft.com/office/powerpoint/2010/main" val="26061220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40</a:t>
            </a:fld>
            <a:endParaRPr lang="en-GB"/>
          </a:p>
        </p:txBody>
      </p:sp>
    </p:spTree>
    <p:extLst>
      <p:ext uri="{BB962C8B-B14F-4D97-AF65-F5344CB8AC3E}">
        <p14:creationId xmlns:p14="http://schemas.microsoft.com/office/powerpoint/2010/main" val="415730802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41</a:t>
            </a:fld>
            <a:endParaRPr lang="en-GB"/>
          </a:p>
        </p:txBody>
      </p:sp>
    </p:spTree>
    <p:extLst>
      <p:ext uri="{BB962C8B-B14F-4D97-AF65-F5344CB8AC3E}">
        <p14:creationId xmlns:p14="http://schemas.microsoft.com/office/powerpoint/2010/main" val="306525647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42</a:t>
            </a:fld>
            <a:endParaRPr lang="en-GB"/>
          </a:p>
        </p:txBody>
      </p:sp>
    </p:spTree>
    <p:extLst>
      <p:ext uri="{BB962C8B-B14F-4D97-AF65-F5344CB8AC3E}">
        <p14:creationId xmlns:p14="http://schemas.microsoft.com/office/powerpoint/2010/main" val="254707866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43</a:t>
            </a:fld>
            <a:endParaRPr lang="en-GB"/>
          </a:p>
        </p:txBody>
      </p:sp>
    </p:spTree>
    <p:extLst>
      <p:ext uri="{BB962C8B-B14F-4D97-AF65-F5344CB8AC3E}">
        <p14:creationId xmlns:p14="http://schemas.microsoft.com/office/powerpoint/2010/main" val="202764815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indent="0">
              <a:lnSpc>
                <a:spcPct val="110000"/>
              </a:lnSpc>
              <a:spcBef>
                <a:spcPts val="600"/>
              </a:spcBef>
              <a:buNone/>
            </a:pPr>
            <a:r>
              <a:rPr lang="en-GB" sz="1200" b="1" dirty="0"/>
              <a:t>Project constraints </a:t>
            </a:r>
            <a:r>
              <a:rPr lang="en-GB" sz="1200" dirty="0"/>
              <a:t>are </a:t>
            </a:r>
            <a:r>
              <a:rPr lang="en-GB" sz="1200" b="1" dirty="0"/>
              <a:t>limiting factors and risks </a:t>
            </a:r>
            <a:r>
              <a:rPr lang="en-GB" sz="1200" dirty="0"/>
              <a:t>that may occur during your project, that you need to be aware of and work with. Such </a:t>
            </a:r>
            <a:r>
              <a:rPr lang="en-GB" sz="1200" b="1" dirty="0"/>
              <a:t>Project constraints </a:t>
            </a:r>
            <a:r>
              <a:rPr lang="en-GB" sz="1200" dirty="0"/>
              <a:t>include:</a:t>
            </a:r>
          </a:p>
          <a:p>
            <a:pPr>
              <a:lnSpc>
                <a:spcPct val="110000"/>
              </a:lnSpc>
              <a:spcBef>
                <a:spcPts val="600"/>
              </a:spcBef>
            </a:pPr>
            <a:r>
              <a:rPr lang="en-GB" sz="1200" b="1" dirty="0"/>
              <a:t>Limitations: </a:t>
            </a:r>
            <a:r>
              <a:rPr lang="en-GB" sz="1200" dirty="0"/>
              <a:t>Limitations include time and resources available and current skill level. Being aware of these will help you to set the scope of your project and to develop your skills.</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427500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45</a:t>
            </a:fld>
            <a:endParaRPr lang="en-GB"/>
          </a:p>
        </p:txBody>
      </p:sp>
    </p:spTree>
    <p:extLst>
      <p:ext uri="{BB962C8B-B14F-4D97-AF65-F5344CB8AC3E}">
        <p14:creationId xmlns:p14="http://schemas.microsoft.com/office/powerpoint/2010/main" val="48802308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46</a:t>
            </a:fld>
            <a:endParaRPr lang="en-GB"/>
          </a:p>
        </p:txBody>
      </p:sp>
    </p:spTree>
    <p:extLst>
      <p:ext uri="{BB962C8B-B14F-4D97-AF65-F5344CB8AC3E}">
        <p14:creationId xmlns:p14="http://schemas.microsoft.com/office/powerpoint/2010/main" val="159087692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47</a:t>
            </a:fld>
            <a:endParaRPr lang="en-GB"/>
          </a:p>
        </p:txBody>
      </p:sp>
    </p:spTree>
    <p:extLst>
      <p:ext uri="{BB962C8B-B14F-4D97-AF65-F5344CB8AC3E}">
        <p14:creationId xmlns:p14="http://schemas.microsoft.com/office/powerpoint/2010/main" val="59178502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48</a:t>
            </a:fld>
            <a:endParaRPr lang="en-GB"/>
          </a:p>
        </p:txBody>
      </p:sp>
    </p:spTree>
    <p:extLst>
      <p:ext uri="{BB962C8B-B14F-4D97-AF65-F5344CB8AC3E}">
        <p14:creationId xmlns:p14="http://schemas.microsoft.com/office/powerpoint/2010/main" val="31936325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6/3/2026</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24257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6/3/2026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211031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6/3/2026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435081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6/3/2026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170871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6/3/2026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846149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6/3/2026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623063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6/3/2026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624265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6/3/2026</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613891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6/3/2026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832284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6/3/2026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0258897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6/3/2026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34543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6/3/2026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6/3/2026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78019733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uowtsd-my.sharepoint.com/:w:/r/personal/e_kazimierska_uwtsd_ac_uk/_layouts/15/Doc.aspx?sourcedoc=%7BB89229F2-7FD3-4B3D-A783-3686B0890755%7D&amp;file=2%20-%20Student%20Project%20Ideas%20Sem%203%202026.docx&amp;action=default&amp;mobileredirect=true"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2.sv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idreflections.blogspot.com/2014_11_01_archive.htm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slides/_rels/slide6.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slides/_rels/slide7.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hyperlink" Target="http://www.pmi.org/About-Us/About-Us-What-is-Project-Management.aspx" TargetMode="External"/><Relationship Id="rId7" Type="http://schemas.openxmlformats.org/officeDocument/2006/relationships/image" Target="../media/image9.sv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8.png"/><Relationship Id="rId11" Type="http://schemas.openxmlformats.org/officeDocument/2006/relationships/image" Target="../media/image13.svg"/><Relationship Id="rId5" Type="http://schemas.openxmlformats.org/officeDocument/2006/relationships/image" Target="../media/image7.sv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svg"/></Relationships>
</file>

<file path=ppt/slides/_rels/slide8.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hyperlink" Target="http://www.pmi.org/About-Us/About-Us-What-is-Project-Management.aspx" TargetMode="External"/><Relationship Id="rId7" Type="http://schemas.openxmlformats.org/officeDocument/2006/relationships/image" Target="../media/image9.sv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8.png"/><Relationship Id="rId11" Type="http://schemas.openxmlformats.org/officeDocument/2006/relationships/image" Target="../media/image13.svg"/><Relationship Id="rId5" Type="http://schemas.openxmlformats.org/officeDocument/2006/relationships/image" Target="../media/image7.sv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svg"/></Relationships>
</file>

<file path=ppt/slides/_rels/slide9.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slides/_rels/slide14.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19.svg"/><Relationship Id="rId4" Type="http://schemas.openxmlformats.org/officeDocument/2006/relationships/image" Target="../media/image21.svg"/><Relationship Id="rId9" Type="http://schemas.openxmlformats.org/officeDocument/2006/relationships/image" Target="../media/image18.png"/></Relationships>
</file>

<file path=ppt/slides/_rels/slide15.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19.svg"/><Relationship Id="rId4" Type="http://schemas.openxmlformats.org/officeDocument/2006/relationships/image" Target="../media/image21.svg"/><Relationship Id="rId9" Type="http://schemas.openxmlformats.org/officeDocument/2006/relationships/image" Target="../media/image18.png"/></Relationships>
</file>

<file path=ppt/slides/_rels/slide16.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26.png"/><Relationship Id="rId7"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9.xml"/><Relationship Id="rId1" Type="http://schemas.openxmlformats.org/officeDocument/2006/relationships/slideLayout" Target="../slideLayouts/slideLayout6.xml"/><Relationship Id="rId4" Type="http://schemas.openxmlformats.org/officeDocument/2006/relationships/image" Target="../media/image31.svg"/></Relationships>
</file>

<file path=ppt/slides/_rels/slide20.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nicoletcollege.pressbooks.pub/operationalmanagement/chapter/4-4-project-management-tools/"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hyperlink" Target="https://www.projectmanager.com/gantt-chart" TargetMode="External"/></Relationships>
</file>

<file path=ppt/slides/_rels/slide24.xml.rels><?xml version="1.0" encoding="UTF-8" standalone="yes"?>
<Relationships xmlns="http://schemas.openxmlformats.org/package/2006/relationships"><Relationship Id="rId8" Type="http://schemas.openxmlformats.org/officeDocument/2006/relationships/image" Target="../media/image39.png"/><Relationship Id="rId13" Type="http://schemas.openxmlformats.org/officeDocument/2006/relationships/image" Target="../media/image44.svg"/><Relationship Id="rId3" Type="http://schemas.openxmlformats.org/officeDocument/2006/relationships/image" Target="../media/image34.png"/><Relationship Id="rId7" Type="http://schemas.openxmlformats.org/officeDocument/2006/relationships/image" Target="../media/image38.svg"/><Relationship Id="rId12" Type="http://schemas.openxmlformats.org/officeDocument/2006/relationships/image" Target="../media/image43.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37.png"/><Relationship Id="rId11" Type="http://schemas.openxmlformats.org/officeDocument/2006/relationships/image" Target="../media/image42.svg"/><Relationship Id="rId5" Type="http://schemas.openxmlformats.org/officeDocument/2006/relationships/image" Target="../media/image36.png"/><Relationship Id="rId15" Type="http://schemas.openxmlformats.org/officeDocument/2006/relationships/image" Target="../media/image46.svg"/><Relationship Id="rId10" Type="http://schemas.openxmlformats.org/officeDocument/2006/relationships/image" Target="../media/image41.png"/><Relationship Id="rId4" Type="http://schemas.openxmlformats.org/officeDocument/2006/relationships/image" Target="../media/image35.png"/><Relationship Id="rId9" Type="http://schemas.openxmlformats.org/officeDocument/2006/relationships/image" Target="../media/image40.svg"/><Relationship Id="rId14" Type="http://schemas.openxmlformats.org/officeDocument/2006/relationships/image" Target="../media/image45.png"/></Relationships>
</file>

<file path=ppt/slides/_rels/slide2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27.xml.rels><?xml version="1.0" encoding="UTF-8" standalone="yes"?>
<Relationships xmlns="http://schemas.openxmlformats.org/package/2006/relationships"><Relationship Id="rId8" Type="http://schemas.openxmlformats.org/officeDocument/2006/relationships/hyperlink" Target="https://asana.com/" TargetMode="External"/><Relationship Id="rId13" Type="http://schemas.openxmlformats.org/officeDocument/2006/relationships/hyperlink" Target="http://bit.ly/18Ve2Ec" TargetMode="External"/><Relationship Id="rId18" Type="http://schemas.openxmlformats.org/officeDocument/2006/relationships/image" Target="../media/image6.png"/><Relationship Id="rId3" Type="http://schemas.openxmlformats.org/officeDocument/2006/relationships/hyperlink" Target="http://www.officetooltips.com/excel/tips/creating_a_gantt_chart.html" TargetMode="External"/><Relationship Id="rId21" Type="http://schemas.openxmlformats.org/officeDocument/2006/relationships/image" Target="../media/image29.svg"/><Relationship Id="rId7" Type="http://schemas.openxmlformats.org/officeDocument/2006/relationships/hyperlink" Target="http://www.tomsplanner.com/" TargetMode="External"/><Relationship Id="rId12" Type="http://schemas.openxmlformats.org/officeDocument/2006/relationships/hyperlink" Target="http://teamgantt.com/tour/" TargetMode="External"/><Relationship Id="rId17" Type="http://schemas.openxmlformats.org/officeDocument/2006/relationships/hyperlink" Target="http://creately.com/Gantt-Chart-Software" TargetMode="External"/><Relationship Id="rId2" Type="http://schemas.openxmlformats.org/officeDocument/2006/relationships/notesSlide" Target="../notesSlides/notesSlide27.xml"/><Relationship Id="rId16" Type="http://schemas.openxmlformats.org/officeDocument/2006/relationships/hyperlink" Target="http://www.ganttic.com/tour" TargetMode="External"/><Relationship Id="rId20"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hyperlink" Target="https://www.microsoft.com/en-gb/microsoft-365/visio/flowchart-software" TargetMode="External"/><Relationship Id="rId11" Type="http://schemas.openxmlformats.org/officeDocument/2006/relationships/hyperlink" Target="https://miro.com/" TargetMode="External"/><Relationship Id="rId5" Type="http://schemas.openxmlformats.org/officeDocument/2006/relationships/hyperlink" Target="https://tasks.office.com/" TargetMode="External"/><Relationship Id="rId15" Type="http://schemas.openxmlformats.org/officeDocument/2006/relationships/hyperlink" Target="http://gantter.com/" TargetMode="External"/><Relationship Id="rId10" Type="http://schemas.openxmlformats.org/officeDocument/2006/relationships/hyperlink" Target="https://monday.com/" TargetMode="External"/><Relationship Id="rId19" Type="http://schemas.openxmlformats.org/officeDocument/2006/relationships/image" Target="../media/image7.svg"/><Relationship Id="rId4" Type="http://schemas.openxmlformats.org/officeDocument/2006/relationships/hyperlink" Target="http://office.microsoft.com/en-gb/project/" TargetMode="External"/><Relationship Id="rId9" Type="http://schemas.openxmlformats.org/officeDocument/2006/relationships/hyperlink" Target="https://www.wrike.com/" TargetMode="External"/><Relationship Id="rId14" Type="http://schemas.openxmlformats.org/officeDocument/2006/relationships/hyperlink" Target="http://www.zoho.com/projects/gantt-charts.html"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vimeo.com/310357644" TargetMode="External"/></Relationships>
</file>

<file path=ppt/slides/_rels/slide29.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hyperlink" Target="https://www.tomsplanner.com/" TargetMode="External"/><Relationship Id="rId7" Type="http://schemas.openxmlformats.org/officeDocument/2006/relationships/image" Target="../media/image29.sv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7.svg"/><Relationship Id="rId4" Type="http://schemas.openxmlformats.org/officeDocument/2006/relationships/image" Target="../media/image6.png"/><Relationship Id="rId9" Type="http://schemas.openxmlformats.org/officeDocument/2006/relationships/image" Target="../media/image50.png"/></Relationships>
</file>

<file path=ppt/slides/_rels/slide30.xml.rels><?xml version="1.0" encoding="UTF-8" standalone="yes"?>
<Relationships xmlns="http://schemas.openxmlformats.org/package/2006/relationships"><Relationship Id="rId8" Type="http://schemas.openxmlformats.org/officeDocument/2006/relationships/hyperlink" Target="https://www.homeworklib.com/questions/1350869/for-the-pert-chart-shown-below-indicate-the" TargetMode="External"/><Relationship Id="rId3" Type="http://schemas.openxmlformats.org/officeDocument/2006/relationships/image" Target="../media/image6.png"/><Relationship Id="rId7" Type="http://schemas.openxmlformats.org/officeDocument/2006/relationships/image" Target="../media/image52.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hyperlink" Target="https://tex.stackexchange.com/questions/362225/project-management-charting" TargetMode="External"/><Relationship Id="rId5" Type="http://schemas.openxmlformats.org/officeDocument/2006/relationships/image" Target="../media/image51.jpeg"/><Relationship Id="rId10" Type="http://schemas.openxmlformats.org/officeDocument/2006/relationships/hyperlink" Target="https://creativecommons.org/licenses/by-nc-sa/3.0/" TargetMode="External"/><Relationship Id="rId4" Type="http://schemas.openxmlformats.org/officeDocument/2006/relationships/image" Target="../media/image7.svg"/><Relationship Id="rId9" Type="http://schemas.openxmlformats.org/officeDocument/2006/relationships/hyperlink" Target="https://creativecommons.org/licenses/by-sa/3.0/"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7.svg"/></Relationships>
</file>

<file path=ppt/slides/_rels/slide32.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56.svg"/></Relationships>
</file>

<file path=ppt/slides/_rels/slide34.xml.rels><?xml version="1.0" encoding="UTF-8" standalone="yes"?>
<Relationships xmlns="http://schemas.openxmlformats.org/package/2006/relationships"><Relationship Id="rId8" Type="http://schemas.openxmlformats.org/officeDocument/2006/relationships/hyperlink" Target="https://www.smartsheet.com/" TargetMode="External"/><Relationship Id="rId13" Type="http://schemas.openxmlformats.org/officeDocument/2006/relationships/image" Target="../media/image56.svg"/><Relationship Id="rId3" Type="http://schemas.openxmlformats.org/officeDocument/2006/relationships/hyperlink" Target="https://trello.com/" TargetMode="External"/><Relationship Id="rId7" Type="http://schemas.openxmlformats.org/officeDocument/2006/relationships/hyperlink" Target="https://trial.wrike.com/all-in-one-collaboration-and-project-management/?targetID=kwd-12217897514&amp;gclsrc=aw.ds&amp;ga_campaign=331315727&amp;ga_adgroup=21804029447&amp;ga_keyword=wrike&amp;gad_source=1&amp;gclid=Cj0KCQiA0fu5BhDQARIsAMXUBOJmvoOr9HJ2xgtCCyn0TQSyKx_KsGzEcOrkz9oiYa84MxNmOozUCsEaAtbIEALw_wcB" TargetMode="External"/><Relationship Id="rId12" Type="http://schemas.openxmlformats.org/officeDocument/2006/relationships/image" Target="../media/image55.pn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hyperlink" Target="https://clickup.com/" TargetMode="External"/><Relationship Id="rId11" Type="http://schemas.openxmlformats.org/officeDocument/2006/relationships/hyperlink" Target="https://www.zoho.com/projects/" TargetMode="External"/><Relationship Id="rId5" Type="http://schemas.openxmlformats.org/officeDocument/2006/relationships/hyperlink" Target="https://monday.com/" TargetMode="External"/><Relationship Id="rId10" Type="http://schemas.openxmlformats.org/officeDocument/2006/relationships/hyperlink" Target="https://www.teamwork.com/try-now/project-management-software-trial/?ref=a_Search-Brand-Tier1-UK/Ire&amp;adgroup=Exact&amp;source_category=PPC&amp;source_detail=Adwords&amp;utm_feeditemid=&amp;utm_device=c&amp;utm_term=teamwork&amp;utm_source=google&amp;utm_medium=ppc&amp;utm_campaign=Search-Brand-Tier1-UK/Ire&amp;hsa_cam=17994877088&amp;hsa_grp=138318549805&amp;hsa_mt=e&amp;hsa_src=g&amp;hsa_ad=701815817450&amp;hsa_acc=8707336165&amp;hsa_net=adwords&amp;hsa_kw=teamwork&amp;hsa_tgt=kwd-11742321&amp;hsa_ver=3&amp;gad_source=1&amp;gclid=Cj0KCQiA0fu5BhDQARIsAMXUBOLNcqJ0hLl3aIBf6r1XHoGCoPBDCIEvT1w5wmwuh35HZaUhrfILubAaAic5EALw_wcB" TargetMode="External"/><Relationship Id="rId4" Type="http://schemas.openxmlformats.org/officeDocument/2006/relationships/hyperlink" Target="https://www.atlassian.com/software/jira" TargetMode="External"/><Relationship Id="rId9" Type="http://schemas.openxmlformats.org/officeDocument/2006/relationships/hyperlink" Target="https://ganttpro.com/"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trello.com/"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 Id="rId5" Type="http://schemas.openxmlformats.org/officeDocument/2006/relationships/image" Target="../media/image57.png"/><Relationship Id="rId4" Type="http://schemas.openxmlformats.org/officeDocument/2006/relationships/hyperlink" Target="https://www.youtube.com/watch?v=VxwmWuPojNo"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hyperlink" Target="https://www.atlassian.com/software/jira" TargetMode="External"/><Relationship Id="rId7" Type="http://schemas.openxmlformats.org/officeDocument/2006/relationships/hyperlink" Target="https://logos-world.net/atlassian-logo/"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image" Target="../media/image61.png"/><Relationship Id="rId5" Type="http://schemas.openxmlformats.org/officeDocument/2006/relationships/hyperlink" Target="https://www.atlassian.com/blog/project-management/trello-vs-jira" TargetMode="External"/><Relationship Id="rId4" Type="http://schemas.openxmlformats.org/officeDocument/2006/relationships/hyperlink" Target="https://www.youtube.com/watch?v=obf7h7lSHsA"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s://ganttpro.com/" TargetMode="External"/><Relationship Id="rId3" Type="http://schemas.openxmlformats.org/officeDocument/2006/relationships/hyperlink" Target="https://trello.com/" TargetMode="External"/><Relationship Id="rId7" Type="http://schemas.openxmlformats.org/officeDocument/2006/relationships/hyperlink" Target="https://www.smartsheet.com/"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hyperlink" Target="https://trial.wrike.com/all-in-one-collaboration-and-project-management/?targetID=kwd-12217897514&amp;gclsrc=aw.ds&amp;ga_campaign=331315727&amp;ga_adgroup=21804029447&amp;ga_keyword=wrike&amp;gad_source=1&amp;gclid=Cj0KCQiA0fu5BhDQARIsAMXUBOJmvoOr9HJ2xgtCCyn0TQSyKx_KsGzEcOrkz9oiYa84MxNmOozUCsEaAtbIEALw_wcB" TargetMode="External"/><Relationship Id="rId5" Type="http://schemas.openxmlformats.org/officeDocument/2006/relationships/hyperlink" Target="https://clickup.com/" TargetMode="External"/><Relationship Id="rId10" Type="http://schemas.openxmlformats.org/officeDocument/2006/relationships/hyperlink" Target="https://www.zoho.com/projects/" TargetMode="External"/><Relationship Id="rId4" Type="http://schemas.openxmlformats.org/officeDocument/2006/relationships/hyperlink" Target="https://monday.com/" TargetMode="External"/><Relationship Id="rId9" Type="http://schemas.openxmlformats.org/officeDocument/2006/relationships/hyperlink" Target="https://www.teamwork.com/try-now/project-management-software-trial/?ref=a_Search-Brand-Tier1-UK/Ire&amp;adgroup=Exact&amp;source_category=PPC&amp;source_detail=Adwords&amp;utm_feeditemid=&amp;utm_device=c&amp;utm_term=teamwork&amp;utm_source=google&amp;utm_medium=ppc&amp;utm_campaign=Search-Brand-Tier1-UK/Ire&amp;hsa_cam=17994877088&amp;hsa_grp=138318549805&amp;hsa_mt=e&amp;hsa_src=g&amp;hsa_ad=701815817450&amp;hsa_acc=8707336165&amp;hsa_net=adwords&amp;hsa_kw=teamwork&amp;hsa_tgt=kwd-11742321&amp;hsa_ver=3&amp;gad_source=1&amp;gclid=Cj0KCQiA0fu5BhDQARIsAMXUBOLNcqJ0hLl3aIBf6r1XHoGCoPBDCIEvT1w5wmwuh35HZaUhrfILubAaAic5EALw_wcB" TargetMode="External"/></Relationships>
</file>

<file path=ppt/slides/_rels/slide4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slides/_rels/slide43.xml.rels><?xml version="1.0" encoding="UTF-8" standalone="yes"?>
<Relationships xmlns="http://schemas.openxmlformats.org/package/2006/relationships"><Relationship Id="rId8" Type="http://schemas.openxmlformats.org/officeDocument/2006/relationships/image" Target="../media/image66.svg"/><Relationship Id="rId3" Type="http://schemas.openxmlformats.org/officeDocument/2006/relationships/image" Target="../media/image30.png"/><Relationship Id="rId7" Type="http://schemas.openxmlformats.org/officeDocument/2006/relationships/image" Target="../media/image65.png"/><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image" Target="../media/image64.svg"/><Relationship Id="rId5" Type="http://schemas.openxmlformats.org/officeDocument/2006/relationships/image" Target="../media/image63.png"/><Relationship Id="rId4" Type="http://schemas.openxmlformats.org/officeDocument/2006/relationships/image" Target="../media/image62.svg"/></Relationships>
</file>

<file path=ppt/slides/_rels/slide4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image" Target="../media/image69.svg"/><Relationship Id="rId5" Type="http://schemas.openxmlformats.org/officeDocument/2006/relationships/image" Target="../media/image68.png"/><Relationship Id="rId4" Type="http://schemas.openxmlformats.org/officeDocument/2006/relationships/image" Target="../media/image67.sv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slides/_rels/slide47.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70.png"/><Relationship Id="rId7" Type="http://schemas.openxmlformats.org/officeDocument/2006/relationships/image" Target="../media/image16.png"/><Relationship Id="rId2" Type="http://schemas.openxmlformats.org/officeDocument/2006/relationships/notesSlide" Target="../notesSlides/notesSlide46.xml"/><Relationship Id="rId1" Type="http://schemas.openxmlformats.org/officeDocument/2006/relationships/slideLayout" Target="../slideLayouts/slideLayout2.xml"/><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71.svg"/><Relationship Id="rId9" Type="http://schemas.openxmlformats.org/officeDocument/2006/relationships/image" Target="../media/image18.png"/></Relationships>
</file>

<file path=ppt/slides/_rels/slide48.xml.rels><?xml version="1.0" encoding="UTF-8" standalone="yes"?>
<Relationships xmlns="http://schemas.openxmlformats.org/package/2006/relationships"><Relationship Id="rId8" Type="http://schemas.openxmlformats.org/officeDocument/2006/relationships/image" Target="../media/image2.svg"/><Relationship Id="rId3" Type="http://schemas.openxmlformats.org/officeDocument/2006/relationships/hyperlink" Target="https://www.linkedin.com/learning/?u=77966930" TargetMode="External"/><Relationship Id="rId7" Type="http://schemas.openxmlformats.org/officeDocument/2006/relationships/image" Target="../media/image1.png"/><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hyperlink" Target="https://learn.microsoft.com/en-us/training/" TargetMode="External"/><Relationship Id="rId5" Type="http://schemas.openxmlformats.org/officeDocument/2006/relationships/hyperlink" Target="https://www.netacad.com/" TargetMode="External"/><Relationship Id="rId10" Type="http://schemas.openxmlformats.org/officeDocument/2006/relationships/image" Target="../media/image73.svg"/><Relationship Id="rId4" Type="http://schemas.openxmlformats.org/officeDocument/2006/relationships/hyperlink" Target="https://www.skills.google/" TargetMode="External"/><Relationship Id="rId9" Type="http://schemas.openxmlformats.org/officeDocument/2006/relationships/image" Target="../media/image72.png"/></Relationships>
</file>

<file path=ppt/slides/_rels/slide49.xml.rels><?xml version="1.0" encoding="UTF-8" standalone="yes"?>
<Relationships xmlns="http://schemas.openxmlformats.org/package/2006/relationships"><Relationship Id="rId3" Type="http://schemas.openxmlformats.org/officeDocument/2006/relationships/image" Target="../media/image75.svg"/><Relationship Id="rId2" Type="http://schemas.openxmlformats.org/officeDocument/2006/relationships/image" Target="../media/image7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ECDB9-2893-B38E-F4F9-FBBD25554818}"/>
              </a:ext>
            </a:extLst>
          </p:cNvPr>
          <p:cNvSpPr>
            <a:spLocks noGrp="1"/>
          </p:cNvSpPr>
          <p:nvPr>
            <p:ph type="title"/>
          </p:nvPr>
        </p:nvSpPr>
        <p:spPr>
          <a:xfrm>
            <a:off x="205014" y="263524"/>
            <a:ext cx="11404600" cy="1325563"/>
          </a:xfrm>
        </p:spPr>
        <p:txBody>
          <a:bodyPr>
            <a:noAutofit/>
          </a:bodyPr>
          <a:lstStyle/>
          <a:p>
            <a:r>
              <a:rPr lang="en-GB" sz="5400" b="1" dirty="0"/>
              <a:t>Activity: </a:t>
            </a:r>
            <a:r>
              <a:rPr lang="en-GB" sz="4800" b="1" u="sng" dirty="0"/>
              <a:t>Check Project Approval document</a:t>
            </a:r>
          </a:p>
        </p:txBody>
      </p:sp>
      <p:sp>
        <p:nvSpPr>
          <p:cNvPr id="3" name="Content Placeholder 2">
            <a:extLst>
              <a:ext uri="{FF2B5EF4-FFF2-40B4-BE49-F238E27FC236}">
                <a16:creationId xmlns:a16="http://schemas.microsoft.com/office/drawing/2014/main" id="{88EDBA1A-0FAF-CB2D-5E57-D4C889BF7D1A}"/>
              </a:ext>
            </a:extLst>
          </p:cNvPr>
          <p:cNvSpPr>
            <a:spLocks noGrp="1"/>
          </p:cNvSpPr>
          <p:nvPr>
            <p:ph idx="1"/>
          </p:nvPr>
        </p:nvSpPr>
        <p:spPr>
          <a:xfrm>
            <a:off x="582386" y="1589087"/>
            <a:ext cx="9340300" cy="4351338"/>
          </a:xfrm>
        </p:spPr>
        <p:txBody>
          <a:bodyPr>
            <a:normAutofit fontScale="92500" lnSpcReduction="10000"/>
          </a:bodyPr>
          <a:lstStyle/>
          <a:p>
            <a:pPr marL="514350" indent="-514350">
              <a:buFont typeface="+mj-lt"/>
              <a:buAutoNum type="arabicPeriod"/>
            </a:pPr>
            <a:r>
              <a:rPr lang="en-GB" sz="3200" dirty="0"/>
              <a:t>If not already done so, please: </a:t>
            </a:r>
          </a:p>
          <a:p>
            <a:pPr lvl="1"/>
            <a:r>
              <a:rPr lang="en-GB" sz="3200" dirty="0"/>
              <a:t>Add </a:t>
            </a:r>
            <a:r>
              <a:rPr lang="en-US" sz="3200" b="1" u="none" strike="noStrike" dirty="0">
                <a:solidFill>
                  <a:schemeClr val="bg1"/>
                </a:solidFill>
                <a:effectLst/>
                <a:highlight>
                  <a:srgbClr val="FFFF00"/>
                </a:highlight>
                <a:ea typeface="Times New Roman" panose="02020603050405020304" pitchFamily="18" charset="0"/>
                <a:cs typeface="Arial" panose="020B0604020202020204" pitchFamily="34" charset="0"/>
              </a:rPr>
              <a:t>1 project idea</a:t>
            </a:r>
            <a:r>
              <a:rPr lang="en-US" sz="3200" b="1" u="none" strike="noStrike" dirty="0">
                <a:solidFill>
                  <a:schemeClr val="bg1"/>
                </a:solidFill>
                <a:effectLst/>
                <a:ea typeface="Times New Roman" panose="02020603050405020304" pitchFamily="18" charset="0"/>
                <a:cs typeface="Arial" panose="020B0604020202020204" pitchFamily="34" charset="0"/>
              </a:rPr>
              <a:t> </a:t>
            </a:r>
            <a:r>
              <a:rPr lang="en-US" sz="3200" u="none" strike="noStrike" dirty="0">
                <a:effectLst/>
                <a:ea typeface="Times New Roman" panose="02020603050405020304" pitchFamily="18" charset="0"/>
                <a:cs typeface="Arial" panose="020B0604020202020204" pitchFamily="34" charset="0"/>
              </a:rPr>
              <a:t>that you would like to take forward to the </a:t>
            </a:r>
            <a:r>
              <a:rPr lang="en-US" sz="3200" b="1" u="none" strike="noStrike" dirty="0">
                <a:effectLst/>
                <a:ea typeface="Times New Roman" panose="02020603050405020304" pitchFamily="18" charset="0"/>
                <a:cs typeface="Arial" panose="020B0604020202020204" pitchFamily="34" charset="0"/>
              </a:rPr>
              <a:t>project approval document </a:t>
            </a:r>
            <a:r>
              <a:rPr lang="en-US" sz="3200" u="none" strike="noStrike" dirty="0">
                <a:effectLst/>
                <a:ea typeface="Times New Roman" panose="02020603050405020304" pitchFamily="18" charset="0"/>
                <a:cs typeface="Arial" panose="020B0604020202020204" pitchFamily="34" charset="0"/>
              </a:rPr>
              <a:t>for review.</a:t>
            </a:r>
            <a:endParaRPr lang="en-GB" sz="3200" u="none" strike="noStrike" dirty="0">
              <a:effectLst/>
              <a:ea typeface="Times New Roman" panose="02020603050405020304" pitchFamily="18" charset="0"/>
              <a:cs typeface="Arial" panose="020B0604020202020204" pitchFamily="34" charset="0"/>
            </a:endParaRPr>
          </a:p>
          <a:p>
            <a:pPr lvl="1"/>
            <a:r>
              <a:rPr lang="en-GB" sz="3200" dirty="0"/>
              <a:t>Link : </a:t>
            </a:r>
            <a:r>
              <a:rPr lang="en-GB" sz="3200" u="sng" dirty="0">
                <a:solidFill>
                  <a:srgbClr val="467886"/>
                </a:solidFill>
                <a:effectLst/>
                <a:highlight>
                  <a:srgbClr val="FFFF00"/>
                </a:highlight>
                <a:ea typeface="DengXian" panose="02010600030101010101" pitchFamily="2" charset="-122"/>
                <a:cs typeface="Times New Roman" panose="02020603050405020304" pitchFamily="18" charset="0"/>
                <a:hlinkClick r:id="rId3"/>
              </a:rPr>
              <a:t>2 - Student Project ideas Sem 3 2026.docx</a:t>
            </a:r>
            <a:endParaRPr lang="en-GB" sz="3200" u="sng" dirty="0">
              <a:solidFill>
                <a:srgbClr val="467886"/>
              </a:solidFill>
              <a:effectLst/>
              <a:highlight>
                <a:srgbClr val="FFFF00"/>
              </a:highlight>
              <a:ea typeface="DengXian" panose="02010600030101010101" pitchFamily="2" charset="-122"/>
              <a:cs typeface="Times New Roman" panose="02020603050405020304" pitchFamily="18" charset="0"/>
            </a:endParaRPr>
          </a:p>
          <a:p>
            <a:pPr marL="514350" indent="-514350">
              <a:buFont typeface="+mj-lt"/>
              <a:buAutoNum type="arabicPeriod"/>
            </a:pPr>
            <a:r>
              <a:rPr lang="en-GB" sz="3200" dirty="0"/>
              <a:t>If you have added your idea, please check if it has got a </a:t>
            </a:r>
            <a:r>
              <a:rPr lang="en-GB" sz="3200" b="1" dirty="0"/>
              <a:t>THUMBS up </a:t>
            </a:r>
            <a:r>
              <a:rPr lang="en-GB" sz="3200" b="1" dirty="0">
                <a:highlight>
                  <a:srgbClr val="FFFF00"/>
                </a:highlight>
              </a:rPr>
              <a:t>👍</a:t>
            </a:r>
            <a:r>
              <a:rPr lang="en-GB" sz="3200" b="1" dirty="0"/>
              <a:t> </a:t>
            </a:r>
            <a:r>
              <a:rPr lang="en-GB" sz="3200" dirty="0"/>
              <a:t>and if there are any Qs for you to review. </a:t>
            </a:r>
            <a:br>
              <a:rPr lang="en-GB" sz="3200" dirty="0"/>
            </a:br>
            <a:r>
              <a:rPr lang="en-GB" sz="3200" dirty="0"/>
              <a:t>E.g. Some of you may have a ‘</a:t>
            </a:r>
            <a:r>
              <a:rPr lang="en-GB" sz="3200" b="1" dirty="0"/>
              <a:t>Scope check</a:t>
            </a:r>
            <a:r>
              <a:rPr lang="en-GB" sz="3200" dirty="0"/>
              <a:t>’ to review, to check there is </a:t>
            </a:r>
            <a:r>
              <a:rPr lang="en-GB" sz="3200" b="1" dirty="0"/>
              <a:t>6-8 weeks </a:t>
            </a:r>
            <a:r>
              <a:rPr lang="en-GB" sz="3200" dirty="0"/>
              <a:t>worth of practical implementation work.</a:t>
            </a:r>
          </a:p>
          <a:p>
            <a:endParaRPr lang="en-GB" dirty="0"/>
          </a:p>
        </p:txBody>
      </p:sp>
      <p:pic>
        <p:nvPicPr>
          <p:cNvPr id="6" name="Graphic 5" descr="Document with solid fill">
            <a:extLst>
              <a:ext uri="{FF2B5EF4-FFF2-40B4-BE49-F238E27FC236}">
                <a16:creationId xmlns:a16="http://schemas.microsoft.com/office/drawing/2014/main" id="{01295155-7EFF-F8A1-8687-C396814C0E1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2686" y="2319381"/>
            <a:ext cx="2219238" cy="2219238"/>
          </a:xfrm>
          <a:prstGeom prst="rect">
            <a:avLst/>
          </a:prstGeom>
        </p:spPr>
      </p:pic>
      <p:sp>
        <p:nvSpPr>
          <p:cNvPr id="4" name="Rectangle 3">
            <a:extLst>
              <a:ext uri="{FF2B5EF4-FFF2-40B4-BE49-F238E27FC236}">
                <a16:creationId xmlns:a16="http://schemas.microsoft.com/office/drawing/2014/main" id="{69B74618-39DF-0905-EE73-837CF6DA4A2C}"/>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371874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Title 1">
            <a:extLst>
              <a:ext uri="{FF2B5EF4-FFF2-40B4-BE49-F238E27FC236}">
                <a16:creationId xmlns:a16="http://schemas.microsoft.com/office/drawing/2014/main" id="{712AF31E-53D6-43AD-BAD1-1D9DAAF3779D}"/>
              </a:ext>
            </a:extLst>
          </p:cNvPr>
          <p:cNvSpPr txBox="1">
            <a:spLocks/>
          </p:cNvSpPr>
          <p:nvPr/>
        </p:nvSpPr>
        <p:spPr>
          <a:xfrm>
            <a:off x="737610" y="2944117"/>
            <a:ext cx="4500817" cy="1205367"/>
          </a:xfrm>
          <a:prstGeom prst="rect">
            <a:avLst/>
          </a:prstGeom>
        </p:spPr>
        <p:txBody>
          <a:bodyPr vert="horz" lIns="91440" tIns="45720" rIns="91440" bIns="45720" rtlCol="0" anchor="t">
            <a:normAutofit fontScale="47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9600" b="1" i="0" u="none" strike="noStrike" kern="1200" cap="none" spc="0" normalizeH="0" baseline="0" noProof="0" dirty="0">
                <a:ln>
                  <a:noFill/>
                </a:ln>
                <a:solidFill>
                  <a:prstClr val="white"/>
                </a:solidFill>
                <a:effectLst/>
                <a:uLnTx/>
                <a:uFillTx/>
                <a:latin typeface="Calibri Light" panose="020F0302020204030204"/>
                <a:ea typeface="+mj-ea"/>
                <a:cs typeface="+mj-cs"/>
              </a:rPr>
              <a:t>Changemakers: </a:t>
            </a:r>
            <a:r>
              <a:rPr kumimoji="0" lang="en-US" sz="6000" b="1" i="0" u="none" strike="noStrike" kern="1200" cap="none" spc="0" normalizeH="0" baseline="0" noProof="0" dirty="0">
                <a:ln>
                  <a:noFill/>
                </a:ln>
                <a:solidFill>
                  <a:prstClr val="white"/>
                </a:solidFill>
                <a:effectLst/>
                <a:uLnTx/>
                <a:uFillTx/>
                <a:latin typeface="Calibri Light" panose="020F0302020204030204"/>
                <a:ea typeface="+mj-ea"/>
                <a:cs typeface="+mj-cs"/>
              </a:rPr>
              <a:t>Creativity &amp; Value Creation.</a:t>
            </a:r>
            <a:endParaRPr kumimoji="0" lang="en-US" sz="9600" b="0" i="0" u="none" strike="noStrike" kern="1200" cap="none" spc="0" normalizeH="0" baseline="0" noProof="0" dirty="0">
              <a:ln>
                <a:noFill/>
              </a:ln>
              <a:solidFill>
                <a:prstClr val="white"/>
              </a:solidFill>
              <a:effectLst/>
              <a:uLnTx/>
              <a:uFillTx/>
              <a:latin typeface="Calibri Light" panose="020F0302020204030204"/>
              <a:ea typeface="+mj-ea"/>
              <a:cs typeface="+mj-cs"/>
            </a:endParaRPr>
          </a:p>
        </p:txBody>
      </p:sp>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890339" y="4636008"/>
            <a:ext cx="3734014" cy="1572768"/>
          </a:xfrm>
        </p:spPr>
        <p:txBody>
          <a:bodyPr vert="horz" lIns="91440" tIns="45720" rIns="91440" bIns="45720" rtlCol="0">
            <a:normAutofit/>
          </a:bodyPr>
          <a:lstStyle/>
          <a:p>
            <a:r>
              <a:rPr lang="en-US" dirty="0"/>
              <a:t>Assign 1: Task </a:t>
            </a:r>
            <a:r>
              <a:rPr lang="en-GB" dirty="0"/>
              <a:t>2</a:t>
            </a:r>
            <a:endParaRPr lang="en-GB" sz="2400" b="0" dirty="0">
              <a:latin typeface="+mn-lt"/>
            </a:endParaRPr>
          </a:p>
          <a:p>
            <a:r>
              <a:rPr lang="en-US" b="1" dirty="0"/>
              <a:t>Project Management</a:t>
            </a:r>
          </a:p>
        </p:txBody>
      </p:sp>
      <p:sp>
        <p:nvSpPr>
          <p:cNvPr id="4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5" descr="Graphical user interface&#10;&#10;Description automatically generated">
            <a:extLst>
              <a:ext uri="{FF2B5EF4-FFF2-40B4-BE49-F238E27FC236}">
                <a16:creationId xmlns:a16="http://schemas.microsoft.com/office/drawing/2014/main" id="{53A1EC75-207A-48A6-B549-9EFD13CD14F7}"/>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496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BFE9D26E-B7A6-48C5-8C36-002D12A90D4D}"/>
              </a:ext>
            </a:extLst>
          </p:cNvPr>
          <p:cNvSpPr txBox="1"/>
          <p:nvPr/>
        </p:nvSpPr>
        <p:spPr>
          <a:xfrm>
            <a:off x="9737482" y="6657945"/>
            <a:ext cx="2454518" cy="200055"/>
          </a:xfrm>
          <a:prstGeom prst="rect">
            <a:avLst/>
          </a:prstGeom>
          <a:solidFill>
            <a:srgbClr val="000000"/>
          </a:solidFill>
        </p:spPr>
        <p:txBody>
          <a:bodyPr wrap="none">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hlinkClick r:id="rId4">
                  <a:extLst>
                    <a:ext uri="{A12FA001-AC4F-418D-AE19-62706E023703}">
                      <ahyp:hlinkClr xmlns:ahyp="http://schemas.microsoft.com/office/drawing/2018/hyperlinkcolor" val="tx"/>
                    </a:ext>
                  </a:extLst>
                </a:hlinkClick>
              </a:rPr>
              <a:t>This Photo</a:t>
            </a: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hlinkClick r:id="rId5">
                  <a:extLst>
                    <a:ext uri="{A12FA001-AC4F-418D-AE19-62706E023703}">
                      <ahyp:hlinkClr xmlns:ahyp="http://schemas.microsoft.com/office/drawing/2018/hyperlinkcolor" val="tx"/>
                    </a:ext>
                  </a:extLst>
                </a:hlinkClick>
              </a:rPr>
              <a:t>CC BY-SA-NC</a:t>
            </a: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rPr>
              <a:t>.</a:t>
            </a:r>
          </a:p>
        </p:txBody>
      </p:sp>
      <p:sp>
        <p:nvSpPr>
          <p:cNvPr id="5" name="Rectangle 4">
            <a:extLst>
              <a:ext uri="{FF2B5EF4-FFF2-40B4-BE49-F238E27FC236}">
                <a16:creationId xmlns:a16="http://schemas.microsoft.com/office/drawing/2014/main" id="{C72D4B10-22C8-ED76-6428-520BDB510D18}"/>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56403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E7F2F-429D-04D1-5B67-06B2353AF37A}"/>
              </a:ext>
            </a:extLst>
          </p:cNvPr>
          <p:cNvSpPr>
            <a:spLocks noGrp="1"/>
          </p:cNvSpPr>
          <p:nvPr>
            <p:ph type="title"/>
          </p:nvPr>
        </p:nvSpPr>
        <p:spPr>
          <a:xfrm>
            <a:off x="381000" y="365125"/>
            <a:ext cx="10515600" cy="1325563"/>
          </a:xfrm>
        </p:spPr>
        <p:txBody>
          <a:bodyPr>
            <a:normAutofit/>
          </a:bodyPr>
          <a:lstStyle/>
          <a:p>
            <a:r>
              <a:rPr lang="en-GB" sz="4800" b="1" u="sng" dirty="0"/>
              <a:t>Open CM document / OneNote Notebook</a:t>
            </a:r>
          </a:p>
        </p:txBody>
      </p:sp>
      <p:sp>
        <p:nvSpPr>
          <p:cNvPr id="3" name="Content Placeholder 2">
            <a:extLst>
              <a:ext uri="{FF2B5EF4-FFF2-40B4-BE49-F238E27FC236}">
                <a16:creationId xmlns:a16="http://schemas.microsoft.com/office/drawing/2014/main" id="{2811957B-740C-3929-F030-CC80D6A13D00}"/>
              </a:ext>
            </a:extLst>
          </p:cNvPr>
          <p:cNvSpPr>
            <a:spLocks noGrp="1"/>
          </p:cNvSpPr>
          <p:nvPr>
            <p:ph idx="1"/>
          </p:nvPr>
        </p:nvSpPr>
        <p:spPr>
          <a:xfrm>
            <a:off x="738307" y="1690688"/>
            <a:ext cx="10515600" cy="4351338"/>
          </a:xfrm>
        </p:spPr>
        <p:txBody>
          <a:bodyPr>
            <a:normAutofit/>
          </a:bodyPr>
          <a:lstStyle/>
          <a:p>
            <a:pPr marL="0" indent="0">
              <a:buNone/>
            </a:pPr>
            <a:r>
              <a:rPr lang="en-GB" dirty="0">
                <a:effectLst/>
                <a:latin typeface="Arial" panose="020B0604020202020204" pitchFamily="34" charset="0"/>
                <a:ea typeface="Times New Roman" panose="02020603050405020304" pitchFamily="18" charset="0"/>
                <a:cs typeface="Arial" panose="020B0604020202020204" pitchFamily="34" charset="0"/>
              </a:rPr>
              <a:t>To save activity answers to go towards completing the assignment 2 questions and tasks.</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p:txBody>
      </p:sp>
      <p:pic>
        <p:nvPicPr>
          <p:cNvPr id="6" name="Graphic 5" descr="Document with solid fill">
            <a:extLst>
              <a:ext uri="{FF2B5EF4-FFF2-40B4-BE49-F238E27FC236}">
                <a16:creationId xmlns:a16="http://schemas.microsoft.com/office/drawing/2014/main" id="{F060D3A0-52FF-D112-9109-225924A54A1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441874" y="3153214"/>
            <a:ext cx="2393852" cy="2393852"/>
          </a:xfrm>
          <a:prstGeom prst="rect">
            <a:avLst/>
          </a:prstGeom>
        </p:spPr>
      </p:pic>
    </p:spTree>
    <p:extLst>
      <p:ext uri="{BB962C8B-B14F-4D97-AF65-F5344CB8AC3E}">
        <p14:creationId xmlns:p14="http://schemas.microsoft.com/office/powerpoint/2010/main" val="27732249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189DC7-2CE8-B71F-C8F9-966744D7B9C2}"/>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332D5005-8A76-7F32-E028-C2AA20BF69B7}"/>
              </a:ext>
            </a:extLst>
          </p:cNvPr>
          <p:cNvSpPr>
            <a:spLocks noGrp="1"/>
          </p:cNvSpPr>
          <p:nvPr>
            <p:ph type="body" sz="half" idx="2"/>
          </p:nvPr>
        </p:nvSpPr>
        <p:spPr>
          <a:xfrm>
            <a:off x="343878" y="1059544"/>
            <a:ext cx="10867292" cy="5210628"/>
          </a:xfr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ctr">
            <a:normAutofit lnSpcReduction="10000"/>
          </a:bodyPr>
          <a:lstStyle/>
          <a:p>
            <a:pPr marL="171450">
              <a:lnSpc>
                <a:spcPct val="120000"/>
              </a:lnSpc>
              <a:spcBef>
                <a:spcPts val="0"/>
              </a:spcBef>
              <a:spcAft>
                <a:spcPts val="600"/>
              </a:spcAft>
            </a:pPr>
            <a:r>
              <a:rPr lang="en-GB" sz="3600" b="1" u="sng" dirty="0">
                <a:effectLst/>
                <a:latin typeface="Arial" panose="020B0604020202020204" pitchFamily="34" charset="0"/>
                <a:ea typeface="Times New Roman" panose="02020603050405020304" pitchFamily="18" charset="0"/>
              </a:rPr>
              <a:t>Assignment 1 </a:t>
            </a:r>
            <a:r>
              <a:rPr lang="en-GB" sz="3600" b="1" u="sng" dirty="0">
                <a:solidFill>
                  <a:schemeClr val="bg1"/>
                </a:solidFill>
                <a:effectLst/>
                <a:highlight>
                  <a:srgbClr val="FFFF00"/>
                </a:highlight>
                <a:latin typeface="Arial" panose="020B0604020202020204" pitchFamily="34" charset="0"/>
                <a:ea typeface="Times New Roman" panose="02020603050405020304" pitchFamily="18" charset="0"/>
              </a:rPr>
              <a:t>Task 2: </a:t>
            </a:r>
            <a:r>
              <a:rPr lang="en-GB" sz="3600" b="1" u="sng"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Project Management</a:t>
            </a:r>
            <a:endParaRPr lang="en-GB" sz="3600" dirty="0">
              <a:solidFill>
                <a:schemeClr val="bg1"/>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endParaRPr>
          </a:p>
          <a:p>
            <a:pPr marL="270510">
              <a:lnSpc>
                <a:spcPct val="100000"/>
              </a:lnSpc>
              <a:spcBef>
                <a:spcPts val="0"/>
              </a:spcBef>
              <a:spcAft>
                <a:spcPts val="600"/>
              </a:spcAft>
            </a:pPr>
            <a:r>
              <a:rPr lang="en-GB" sz="2800" dirty="0"/>
              <a:t>Your answers to the questions below should refer to a Computing project/research area of your choice. The task answer should be approx. 6-700 words with supporting citations.</a:t>
            </a:r>
          </a:p>
          <a:p>
            <a:pPr marL="727710" indent="-457200">
              <a:lnSpc>
                <a:spcPct val="100000"/>
              </a:lnSpc>
              <a:spcBef>
                <a:spcPts val="0"/>
              </a:spcBef>
              <a:spcAft>
                <a:spcPts val="600"/>
              </a:spcAft>
              <a:buFont typeface="Arial" panose="020B0604020202020204" pitchFamily="34" charset="0"/>
              <a:buChar char="•"/>
            </a:pPr>
            <a:r>
              <a:rPr lang="en-GB" sz="2800" b="1" dirty="0"/>
              <a:t>Q.1: </a:t>
            </a:r>
            <a:r>
              <a:rPr lang="en-GB" sz="2800" dirty="0"/>
              <a:t>Document the </a:t>
            </a:r>
            <a:r>
              <a:rPr lang="en-GB" sz="2800" b="1" dirty="0">
                <a:solidFill>
                  <a:schemeClr val="bg1"/>
                </a:solidFill>
                <a:highlight>
                  <a:srgbClr val="FFFF00"/>
                </a:highlight>
              </a:rPr>
              <a:t>Project scope </a:t>
            </a:r>
            <a:r>
              <a:rPr lang="en-GB" sz="2800" dirty="0"/>
              <a:t>including: a proposed solution to your project aim, the required Technologies/resources to be used, a project timeline and task schedule.</a:t>
            </a:r>
          </a:p>
          <a:p>
            <a:pPr marL="727710" indent="-457200">
              <a:lnSpc>
                <a:spcPct val="100000"/>
              </a:lnSpc>
              <a:spcBef>
                <a:spcPts val="0"/>
              </a:spcBef>
              <a:spcAft>
                <a:spcPts val="600"/>
              </a:spcAft>
              <a:buFont typeface="Arial" panose="020B0604020202020204" pitchFamily="34" charset="0"/>
              <a:buChar char="•"/>
            </a:pPr>
            <a:r>
              <a:rPr lang="en-GB" sz="2800" b="1" dirty="0"/>
              <a:t>Q.2: </a:t>
            </a:r>
            <a:r>
              <a:rPr lang="en-GB" sz="2800" dirty="0"/>
              <a:t>Using a software tool of your choice, create a </a:t>
            </a:r>
            <a:r>
              <a:rPr lang="en-GB" sz="2800" b="1" dirty="0">
                <a:solidFill>
                  <a:schemeClr val="bg1"/>
                </a:solidFill>
                <a:highlight>
                  <a:srgbClr val="FFFF00"/>
                </a:highlight>
              </a:rPr>
              <a:t>Gantt chart </a:t>
            </a:r>
            <a:r>
              <a:rPr lang="en-GB" sz="2800" dirty="0"/>
              <a:t>to document your project stages.</a:t>
            </a:r>
          </a:p>
          <a:p>
            <a:pPr marL="727710" indent="-457200">
              <a:lnSpc>
                <a:spcPct val="100000"/>
              </a:lnSpc>
              <a:spcBef>
                <a:spcPts val="0"/>
              </a:spcBef>
              <a:spcAft>
                <a:spcPts val="600"/>
              </a:spcAft>
              <a:buFont typeface="Arial" panose="020B0604020202020204" pitchFamily="34" charset="0"/>
              <a:buChar char="•"/>
            </a:pPr>
            <a:r>
              <a:rPr lang="en-GB" sz="2800" b="1" dirty="0"/>
              <a:t>Q.3: </a:t>
            </a:r>
            <a:r>
              <a:rPr lang="en-GB" sz="2800" dirty="0"/>
              <a:t>Identify some </a:t>
            </a:r>
            <a:r>
              <a:rPr lang="en-GB" sz="2800" b="1" dirty="0">
                <a:solidFill>
                  <a:schemeClr val="bg1"/>
                </a:solidFill>
                <a:highlight>
                  <a:srgbClr val="FFFF00"/>
                </a:highlight>
              </a:rPr>
              <a:t>risks/challenges </a:t>
            </a:r>
            <a:r>
              <a:rPr lang="en-GB" sz="2800" dirty="0"/>
              <a:t>your project could face and document what you can do to reduce/remove them.</a:t>
            </a:r>
          </a:p>
          <a:p>
            <a:pPr marL="171450">
              <a:lnSpc>
                <a:spcPct val="120000"/>
              </a:lnSpc>
              <a:spcBef>
                <a:spcPts val="0"/>
              </a:spcBef>
              <a:spcAft>
                <a:spcPts val="600"/>
              </a:spcAft>
            </a:pPr>
            <a:endParaRPr lang="en-GB" sz="3600" b="1" u="sng" dirty="0">
              <a:effectLst/>
              <a:latin typeface="Arial" panose="020B06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F791EDE1-3B46-4B33-69C9-17E6F36D3E63}"/>
              </a:ext>
            </a:extLst>
          </p:cNvPr>
          <p:cNvSpPr txBox="1"/>
          <p:nvPr/>
        </p:nvSpPr>
        <p:spPr>
          <a:xfrm>
            <a:off x="90132" y="26812"/>
            <a:ext cx="7814640"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5400" b="1" u="sng" dirty="0">
                <a:solidFill>
                  <a:srgbClr val="FFFFFF"/>
                </a:solidFill>
                <a:latin typeface="Calibri Light" panose="020F0302020204030204"/>
              </a:rPr>
              <a:t>This</a:t>
            </a:r>
            <a:r>
              <a:rPr kumimoji="0" lang="en-US" sz="5400" b="1" i="0" u="sng" strike="noStrike" kern="1200" cap="none" spc="0" normalizeH="0" baseline="0" noProof="0" dirty="0">
                <a:ln>
                  <a:noFill/>
                </a:ln>
                <a:solidFill>
                  <a:srgbClr val="FFFFFF"/>
                </a:solidFill>
                <a:effectLst/>
                <a:uLnTx/>
                <a:uFillTx/>
                <a:latin typeface="Calibri Light" panose="020F0302020204030204"/>
                <a:ea typeface="+mn-ea"/>
                <a:cs typeface="+mn-cs"/>
              </a:rPr>
              <a:t> week’s focus &amp; Activity:</a:t>
            </a:r>
            <a:endParaRPr kumimoji="0" lang="en-GB" sz="54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Arc 5">
            <a:extLst>
              <a:ext uri="{FF2B5EF4-FFF2-40B4-BE49-F238E27FC236}">
                <a16:creationId xmlns:a16="http://schemas.microsoft.com/office/drawing/2014/main" id="{C4B1DA6B-10E0-CDC4-3E14-EAF3CACF8D81}"/>
              </a:ext>
            </a:extLst>
          </p:cNvPr>
          <p:cNvSpPr/>
          <p:nvPr/>
        </p:nvSpPr>
        <p:spPr>
          <a:xfrm rot="7949683">
            <a:off x="8829885" y="3731271"/>
            <a:ext cx="3511603" cy="2758616"/>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00660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51">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3" name="Rectangle 53">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4" name="Rectangle 55">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389724-1B64-457E-B21D-625D52E03907}"/>
              </a:ext>
            </a:extLst>
          </p:cNvPr>
          <p:cNvSpPr>
            <a:spLocks noGrp="1"/>
          </p:cNvSpPr>
          <p:nvPr>
            <p:ph type="title"/>
          </p:nvPr>
        </p:nvSpPr>
        <p:spPr>
          <a:xfrm>
            <a:off x="758455" y="521250"/>
            <a:ext cx="10168128" cy="1179576"/>
          </a:xfrm>
        </p:spPr>
        <p:txBody>
          <a:bodyPr>
            <a:normAutofit/>
          </a:bodyPr>
          <a:lstStyle/>
          <a:p>
            <a:r>
              <a:rPr lang="en-GB" u="sng" dirty="0">
                <a:latin typeface="Arial" panose="020B0604020202020204" pitchFamily="34" charset="0"/>
                <a:cs typeface="Times New Roman" panose="02020603050405020304" pitchFamily="18" charset="0"/>
              </a:rPr>
              <a:t>Introduction &amp; Overview</a:t>
            </a:r>
            <a:endParaRPr lang="en-GB" u="sng" dirty="0"/>
          </a:p>
        </p:txBody>
      </p:sp>
      <p:sp>
        <p:nvSpPr>
          <p:cNvPr id="65" name="Rectangle 57">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22CFA14-634B-4B25-9B9E-54387B1760E4}"/>
              </a:ext>
            </a:extLst>
          </p:cNvPr>
          <p:cNvSpPr>
            <a:spLocks noGrp="1"/>
          </p:cNvSpPr>
          <p:nvPr>
            <p:ph idx="1"/>
          </p:nvPr>
        </p:nvSpPr>
        <p:spPr>
          <a:xfrm>
            <a:off x="399524" y="2270301"/>
            <a:ext cx="10527059" cy="4284618"/>
          </a:xfrm>
        </p:spPr>
        <p:txBody>
          <a:bodyPr>
            <a:normAutofit fontScale="92500"/>
          </a:bodyPr>
          <a:lstStyle/>
          <a:p>
            <a:pPr marL="971550" lvl="1" indent="-514350">
              <a:spcBef>
                <a:spcPts val="600"/>
              </a:spcBef>
              <a:spcAft>
                <a:spcPts val="600"/>
              </a:spcAft>
              <a:buFont typeface="+mj-lt"/>
              <a:buAutoNum type="arabicPeriod"/>
            </a:pPr>
            <a:r>
              <a:rPr lang="en-GB" sz="4000" dirty="0"/>
              <a:t>Project Management 	</a:t>
            </a:r>
            <a:r>
              <a:rPr lang="en-GB" sz="3200" i="1" dirty="0"/>
              <a:t>(why it’s an important skill)</a:t>
            </a:r>
            <a:endParaRPr lang="en-GB" sz="3600" i="1" dirty="0"/>
          </a:p>
          <a:p>
            <a:pPr marL="971550" lvl="1" indent="-514350">
              <a:spcBef>
                <a:spcPts val="600"/>
              </a:spcBef>
              <a:spcAft>
                <a:spcPts val="600"/>
              </a:spcAft>
              <a:buFont typeface="+mj-lt"/>
              <a:buAutoNum type="arabicPeriod"/>
            </a:pPr>
            <a:r>
              <a:rPr lang="en-GB" sz="4000" dirty="0"/>
              <a:t>Project Scope 	</a:t>
            </a:r>
            <a:r>
              <a:rPr lang="en-GB" sz="3600" i="1" dirty="0"/>
              <a:t>(planning and resources)</a:t>
            </a:r>
            <a:endParaRPr lang="en-GB" sz="3600" dirty="0"/>
          </a:p>
          <a:p>
            <a:pPr marL="971550" lvl="1" indent="-514350">
              <a:spcBef>
                <a:spcPts val="600"/>
              </a:spcBef>
              <a:spcAft>
                <a:spcPts val="600"/>
              </a:spcAft>
              <a:buFont typeface="+mj-lt"/>
              <a:buAutoNum type="arabicPeriod"/>
            </a:pPr>
            <a:r>
              <a:rPr lang="en-GB" sz="4000" dirty="0"/>
              <a:t>Project Planning 	</a:t>
            </a:r>
            <a:r>
              <a:rPr lang="en-GB" sz="3600" i="1" dirty="0"/>
              <a:t>(timeline, schedules, Gantt chart)</a:t>
            </a:r>
            <a:endParaRPr lang="en-GB" sz="3600" dirty="0"/>
          </a:p>
          <a:p>
            <a:pPr marL="971550" lvl="1" indent="-514350">
              <a:spcBef>
                <a:spcPts val="600"/>
              </a:spcBef>
              <a:spcAft>
                <a:spcPts val="600"/>
              </a:spcAft>
              <a:buFont typeface="+mj-lt"/>
              <a:buAutoNum type="arabicPeriod"/>
            </a:pPr>
            <a:r>
              <a:rPr lang="en-GB" sz="4000" dirty="0"/>
              <a:t>Risk Analysis 		</a:t>
            </a:r>
            <a:r>
              <a:rPr lang="en-GB" sz="3600" i="1" dirty="0"/>
              <a:t>(identify challenges)</a:t>
            </a:r>
            <a:endParaRPr lang="en-GB" sz="3600" dirty="0"/>
          </a:p>
          <a:p>
            <a:pPr marL="971550" lvl="1" indent="-514350">
              <a:spcBef>
                <a:spcPts val="600"/>
              </a:spcBef>
              <a:spcAft>
                <a:spcPts val="600"/>
              </a:spcAft>
              <a:buFont typeface="+mj-lt"/>
              <a:buAutoNum type="arabicPeriod"/>
            </a:pPr>
            <a:r>
              <a:rPr lang="en-GB" sz="4000" dirty="0"/>
              <a:t>Activity: Assignment Task 2</a:t>
            </a:r>
            <a:r>
              <a:rPr lang="en-GB" sz="4400" dirty="0"/>
              <a:t>.</a:t>
            </a:r>
          </a:p>
          <a:p>
            <a:pPr marL="971550" lvl="1" indent="-514350">
              <a:spcBef>
                <a:spcPts val="600"/>
              </a:spcBef>
              <a:spcAft>
                <a:spcPts val="600"/>
              </a:spcAft>
              <a:buFont typeface="+mj-lt"/>
              <a:buAutoNum type="arabicPeriod"/>
            </a:pPr>
            <a:r>
              <a:rPr lang="en-GB" sz="4000" dirty="0"/>
              <a:t>Guests’ talk and activities (Fujitsu)</a:t>
            </a:r>
          </a:p>
          <a:p>
            <a:pPr>
              <a:spcBef>
                <a:spcPts val="600"/>
              </a:spcBef>
              <a:spcAft>
                <a:spcPts val="600"/>
              </a:spcAft>
            </a:pPr>
            <a:endParaRPr lang="en-GB" dirty="0"/>
          </a:p>
        </p:txBody>
      </p:sp>
      <p:grpSp>
        <p:nvGrpSpPr>
          <p:cNvPr id="13" name="Group 12">
            <a:extLst>
              <a:ext uri="{FF2B5EF4-FFF2-40B4-BE49-F238E27FC236}">
                <a16:creationId xmlns:a16="http://schemas.microsoft.com/office/drawing/2014/main" id="{CB0AC1B8-5959-4147-8636-B1BD1D1FB77B}"/>
              </a:ext>
            </a:extLst>
          </p:cNvPr>
          <p:cNvGrpSpPr/>
          <p:nvPr/>
        </p:nvGrpSpPr>
        <p:grpSpPr>
          <a:xfrm>
            <a:off x="9436717" y="123371"/>
            <a:ext cx="2886888" cy="5983862"/>
            <a:chOff x="8071311" y="134724"/>
            <a:chExt cx="2812289" cy="5812774"/>
          </a:xfrm>
        </p:grpSpPr>
        <p:pic>
          <p:nvPicPr>
            <p:cNvPr id="14" name="Graphic 13" descr="Gantt Chart outline">
              <a:extLst>
                <a:ext uri="{FF2B5EF4-FFF2-40B4-BE49-F238E27FC236}">
                  <a16:creationId xmlns:a16="http://schemas.microsoft.com/office/drawing/2014/main" id="{B30D9212-BB3F-452E-9212-9BE23B0F160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54997" y="2980413"/>
              <a:ext cx="1828603" cy="1828603"/>
            </a:xfrm>
            <a:prstGeom prst="rect">
              <a:avLst/>
            </a:prstGeom>
          </p:spPr>
        </p:pic>
        <p:pic>
          <p:nvPicPr>
            <p:cNvPr id="15" name="Graphic 14" descr="Blueprint outline">
              <a:extLst>
                <a:ext uri="{FF2B5EF4-FFF2-40B4-BE49-F238E27FC236}">
                  <a16:creationId xmlns:a16="http://schemas.microsoft.com/office/drawing/2014/main" id="{96AF0235-667E-40FB-A03A-77BD9888A41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35779" y="4118895"/>
              <a:ext cx="1828603" cy="1828603"/>
            </a:xfrm>
            <a:prstGeom prst="rect">
              <a:avLst/>
            </a:prstGeom>
          </p:spPr>
        </p:pic>
        <p:pic>
          <p:nvPicPr>
            <p:cNvPr id="16" name="Graphic 15" descr="List outline">
              <a:extLst>
                <a:ext uri="{FF2B5EF4-FFF2-40B4-BE49-F238E27FC236}">
                  <a16:creationId xmlns:a16="http://schemas.microsoft.com/office/drawing/2014/main" id="{4CB18160-D405-469F-96B0-9CAE0CBDCE9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452016" y="1725210"/>
              <a:ext cx="1828603" cy="1828603"/>
            </a:xfrm>
            <a:prstGeom prst="rect">
              <a:avLst/>
            </a:prstGeom>
          </p:spPr>
        </p:pic>
        <p:pic>
          <p:nvPicPr>
            <p:cNvPr id="17" name="Graphic 16" descr="Target outline">
              <a:extLst>
                <a:ext uri="{FF2B5EF4-FFF2-40B4-BE49-F238E27FC236}">
                  <a16:creationId xmlns:a16="http://schemas.microsoft.com/office/drawing/2014/main" id="{0F683564-2181-4BA4-912B-4945BEA734DB}"/>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071311" y="134724"/>
              <a:ext cx="1967372" cy="1967372"/>
            </a:xfrm>
            <a:prstGeom prst="rect">
              <a:avLst/>
            </a:prstGeom>
          </p:spPr>
        </p:pic>
      </p:grpSp>
      <p:sp>
        <p:nvSpPr>
          <p:cNvPr id="4" name="Rectangle 3">
            <a:extLst>
              <a:ext uri="{FF2B5EF4-FFF2-40B4-BE49-F238E27FC236}">
                <a16:creationId xmlns:a16="http://schemas.microsoft.com/office/drawing/2014/main" id="{2EAACE92-21CA-FE06-3AD3-799B924A4916}"/>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728702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903B-4BE2-4039-9FAB-CFA6B8135BBD}"/>
              </a:ext>
            </a:extLst>
          </p:cNvPr>
          <p:cNvSpPr>
            <a:spLocks noGrp="1"/>
          </p:cNvSpPr>
          <p:nvPr>
            <p:ph type="title"/>
          </p:nvPr>
        </p:nvSpPr>
        <p:spPr>
          <a:xfrm>
            <a:off x="560520" y="421604"/>
            <a:ext cx="10515599" cy="932688"/>
          </a:xfrm>
        </p:spPr>
        <p:txBody>
          <a:bodyPr vert="horz" lIns="91440" tIns="45720" rIns="91440" bIns="45720" rtlCol="0" anchor="b">
            <a:normAutofit/>
          </a:bodyPr>
          <a:lstStyle/>
          <a:p>
            <a:r>
              <a:rPr lang="en-US" sz="5400" b="1" u="sng" kern="1200" dirty="0">
                <a:solidFill>
                  <a:schemeClr val="tx1"/>
                </a:solidFill>
                <a:latin typeface="+mj-lt"/>
                <a:ea typeface="+mj-ea"/>
                <a:cs typeface="+mj-cs"/>
              </a:rPr>
              <a:t>Introduction to Project Management</a:t>
            </a:r>
          </a:p>
        </p:txBody>
      </p:sp>
      <p:grpSp>
        <p:nvGrpSpPr>
          <p:cNvPr id="5" name="Group 4">
            <a:extLst>
              <a:ext uri="{FF2B5EF4-FFF2-40B4-BE49-F238E27FC236}">
                <a16:creationId xmlns:a16="http://schemas.microsoft.com/office/drawing/2014/main" id="{B8F812F2-CC6F-4687-29CF-D9FAE503AD00}"/>
              </a:ext>
            </a:extLst>
          </p:cNvPr>
          <p:cNvGrpSpPr/>
          <p:nvPr/>
        </p:nvGrpSpPr>
        <p:grpSpPr>
          <a:xfrm>
            <a:off x="-132322" y="2046583"/>
            <a:ext cx="6636068" cy="3355383"/>
            <a:chOff x="2197967" y="1697064"/>
            <a:chExt cx="6636068" cy="3355383"/>
          </a:xfrm>
        </p:grpSpPr>
        <p:grpSp>
          <p:nvGrpSpPr>
            <p:cNvPr id="6" name="Group 5">
              <a:extLst>
                <a:ext uri="{FF2B5EF4-FFF2-40B4-BE49-F238E27FC236}">
                  <a16:creationId xmlns:a16="http://schemas.microsoft.com/office/drawing/2014/main" id="{61BEF242-1FF1-4B5F-0B08-3AB0D77F46BC}"/>
                </a:ext>
              </a:extLst>
            </p:cNvPr>
            <p:cNvGrpSpPr/>
            <p:nvPr/>
          </p:nvGrpSpPr>
          <p:grpSpPr>
            <a:xfrm>
              <a:off x="3737027" y="1697064"/>
              <a:ext cx="5097008" cy="3355383"/>
              <a:chOff x="9769098" y="260507"/>
              <a:chExt cx="2031562" cy="1581953"/>
            </a:xfrm>
          </p:grpSpPr>
          <p:pic>
            <p:nvPicPr>
              <p:cNvPr id="9" name="Graphic 8" descr="List outline">
                <a:extLst>
                  <a:ext uri="{FF2B5EF4-FFF2-40B4-BE49-F238E27FC236}">
                    <a16:creationId xmlns:a16="http://schemas.microsoft.com/office/drawing/2014/main" id="{6AC4B0A7-AB13-1282-A925-F4FAA69876E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769098" y="516897"/>
                <a:ext cx="1325563" cy="1325563"/>
              </a:xfrm>
              <a:prstGeom prst="rect">
                <a:avLst/>
              </a:prstGeom>
            </p:spPr>
          </p:pic>
          <p:pic>
            <p:nvPicPr>
              <p:cNvPr id="12" name="Graphic 11" descr="Programmer male outline">
                <a:extLst>
                  <a:ext uri="{FF2B5EF4-FFF2-40B4-BE49-F238E27FC236}">
                    <a16:creationId xmlns:a16="http://schemas.microsoft.com/office/drawing/2014/main" id="{0124ECB7-DE77-6A73-90A6-60947F50C78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475097" y="260507"/>
                <a:ext cx="1325563" cy="1325563"/>
              </a:xfrm>
              <a:prstGeom prst="rect">
                <a:avLst/>
              </a:prstGeom>
            </p:spPr>
          </p:pic>
        </p:grpSp>
        <p:pic>
          <p:nvPicPr>
            <p:cNvPr id="7" name="Graphic 6" descr="Programmer female with solid fill">
              <a:extLst>
                <a:ext uri="{FF2B5EF4-FFF2-40B4-BE49-F238E27FC236}">
                  <a16:creationId xmlns:a16="http://schemas.microsoft.com/office/drawing/2014/main" id="{2E6F74BF-8AFE-AA11-66C6-8737BCA3F0A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197967" y="1697064"/>
              <a:ext cx="2866443" cy="2866443"/>
            </a:xfrm>
            <a:prstGeom prst="rect">
              <a:avLst/>
            </a:prstGeom>
          </p:spPr>
        </p:pic>
      </p:grpSp>
      <p:sp>
        <p:nvSpPr>
          <p:cNvPr id="3" name="Rectangle 2">
            <a:extLst>
              <a:ext uri="{FF2B5EF4-FFF2-40B4-BE49-F238E27FC236}">
                <a16:creationId xmlns:a16="http://schemas.microsoft.com/office/drawing/2014/main" id="{72C54946-8AB5-0F55-346D-17775AC1E893}"/>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D092BD63-9011-410A-9406-CF3794F7D757}"/>
              </a:ext>
            </a:extLst>
          </p:cNvPr>
          <p:cNvSpPr txBox="1"/>
          <p:nvPr/>
        </p:nvSpPr>
        <p:spPr>
          <a:xfrm>
            <a:off x="6217421" y="1477662"/>
            <a:ext cx="5631679" cy="4864922"/>
          </a:xfrm>
          <a:prstGeom prst="rect">
            <a:avLst/>
          </a:prstGeom>
          <a:noFill/>
        </p:spPr>
        <p:txBody>
          <a:bodyPr wrap="square" rtlCol="0">
            <a:spAutoFit/>
          </a:bodyPr>
          <a:lstStyle/>
          <a:p>
            <a:pPr lvl="0" eaLnBrk="0" fontAlgn="base" hangingPunct="0">
              <a:lnSpc>
                <a:spcPts val="3400"/>
              </a:lnSpc>
              <a:spcBef>
                <a:spcPct val="0"/>
              </a:spcBef>
              <a:spcAft>
                <a:spcPct val="0"/>
              </a:spcAft>
              <a:buFontTx/>
              <a:buChar char="•"/>
            </a:pPr>
            <a:r>
              <a:rPr lang="en-US" altLang="en-US" sz="2600" dirty="0">
                <a:latin typeface="Arial" panose="020B0604020202020204" pitchFamily="34" charset="0"/>
              </a:rPr>
              <a:t> </a:t>
            </a:r>
            <a:r>
              <a:rPr lang="en-GB" altLang="en-US" sz="2600" dirty="0">
                <a:latin typeface="Arial" panose="020B0604020202020204" pitchFamily="34" charset="0"/>
              </a:rPr>
              <a:t>Applicable to most types of projects</a:t>
            </a:r>
          </a:p>
          <a:p>
            <a:pPr lvl="0" eaLnBrk="0" fontAlgn="base" hangingPunct="0">
              <a:lnSpc>
                <a:spcPts val="3400"/>
              </a:lnSpc>
              <a:spcBef>
                <a:spcPct val="0"/>
              </a:spcBef>
              <a:spcAft>
                <a:spcPct val="0"/>
              </a:spcAft>
              <a:buFontTx/>
              <a:buChar char="•"/>
            </a:pPr>
            <a:r>
              <a:rPr lang="en-GB" altLang="en-US" sz="2600" dirty="0">
                <a:latin typeface="Arial" panose="020B0604020202020204" pitchFamily="34" charset="0"/>
              </a:rPr>
              <a:t> Taking an idea and organising the work needed to achieve it (e.g. planning assignments or managing deadlines)</a:t>
            </a:r>
          </a:p>
          <a:p>
            <a:pPr lvl="0" eaLnBrk="0" fontAlgn="base" hangingPunct="0">
              <a:lnSpc>
                <a:spcPts val="3400"/>
              </a:lnSpc>
              <a:spcBef>
                <a:spcPct val="0"/>
              </a:spcBef>
              <a:spcAft>
                <a:spcPct val="0"/>
              </a:spcAft>
              <a:buFontTx/>
              <a:buChar char="•"/>
            </a:pPr>
            <a:r>
              <a:rPr lang="en-GB" altLang="en-US" sz="2600" dirty="0">
                <a:latin typeface="Arial" panose="020B0604020202020204" pitchFamily="34" charset="0"/>
              </a:rPr>
              <a:t> Your project = the solution you are developing</a:t>
            </a:r>
          </a:p>
          <a:p>
            <a:pPr lvl="0" eaLnBrk="0" fontAlgn="base" hangingPunct="0">
              <a:lnSpc>
                <a:spcPts val="3400"/>
              </a:lnSpc>
              <a:spcBef>
                <a:spcPct val="0"/>
              </a:spcBef>
              <a:spcAft>
                <a:spcPct val="0"/>
              </a:spcAft>
              <a:buFontTx/>
              <a:buChar char="•"/>
            </a:pPr>
            <a:r>
              <a:rPr lang="en-GB" altLang="en-US" sz="2600" dirty="0">
                <a:latin typeface="Arial" panose="020B0604020202020204" pitchFamily="34" charset="0"/>
              </a:rPr>
              <a:t> You are the Project Manager of your project</a:t>
            </a:r>
          </a:p>
          <a:p>
            <a:pPr lvl="0" eaLnBrk="0" fontAlgn="base" hangingPunct="0">
              <a:lnSpc>
                <a:spcPts val="3400"/>
              </a:lnSpc>
              <a:spcBef>
                <a:spcPct val="0"/>
              </a:spcBef>
              <a:spcAft>
                <a:spcPct val="0"/>
              </a:spcAft>
              <a:buFontTx/>
              <a:buChar char="•"/>
            </a:pPr>
            <a:r>
              <a:rPr lang="en-GB" altLang="en-US" sz="2600" dirty="0">
                <a:latin typeface="Arial" panose="020B0604020202020204" pitchFamily="34" charset="0"/>
              </a:rPr>
              <a:t> From initial idea to completed outcome</a:t>
            </a:r>
            <a:endParaRPr lang="en-GB" sz="2600" dirty="0"/>
          </a:p>
        </p:txBody>
      </p:sp>
    </p:spTree>
    <p:extLst>
      <p:ext uri="{BB962C8B-B14F-4D97-AF65-F5344CB8AC3E}">
        <p14:creationId xmlns:p14="http://schemas.microsoft.com/office/powerpoint/2010/main" val="31042059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37886" y="1317626"/>
            <a:ext cx="9406164" cy="5646489"/>
          </a:xfrm>
        </p:spPr>
        <p:txBody>
          <a:bodyPr>
            <a:normAutofit/>
          </a:bodyPr>
          <a:lstStyle/>
          <a:p>
            <a:r>
              <a:rPr lang="en-GB" b="1" dirty="0"/>
              <a:t>According to the PMI ‘Project Management Institute’, </a:t>
            </a:r>
            <a:r>
              <a:rPr lang="en-GB" dirty="0"/>
              <a:t>Project management is the discipline of planning, organizing, motivating, and controlling resources to achieve specific goals. </a:t>
            </a:r>
            <a:r>
              <a:rPr lang="en-GB" sz="800" dirty="0"/>
              <a:t>(</a:t>
            </a:r>
            <a:r>
              <a:rPr lang="en-GB" sz="800" dirty="0">
                <a:hlinkClick r:id="rId3"/>
              </a:rPr>
              <a:t>rf</a:t>
            </a:r>
            <a:r>
              <a:rPr lang="en-GB" sz="800" dirty="0"/>
              <a:t>)</a:t>
            </a:r>
          </a:p>
          <a:p>
            <a:endParaRPr lang="en-GB" sz="800" dirty="0"/>
          </a:p>
          <a:p>
            <a:r>
              <a:rPr lang="en-GB" dirty="0"/>
              <a:t>Throughout the project you will be:</a:t>
            </a:r>
          </a:p>
          <a:p>
            <a:pPr lvl="1"/>
            <a:r>
              <a:rPr lang="en-GB" dirty="0"/>
              <a:t>planning your work through timelines, schedules and project plans.</a:t>
            </a:r>
          </a:p>
          <a:p>
            <a:pPr lvl="1"/>
            <a:r>
              <a:rPr lang="en-GB" dirty="0"/>
              <a:t>organising resources such as software tools, hardware, development environments, research materials and your own time.</a:t>
            </a:r>
          </a:p>
          <a:p>
            <a:pPr lvl="1"/>
            <a:r>
              <a:rPr lang="en-GB" dirty="0"/>
              <a:t>maintaining motivation throughout the project, particularly during the implementation stage when you'll be working independently.</a:t>
            </a:r>
          </a:p>
          <a:p>
            <a:pPr lvl="1"/>
            <a:r>
              <a:rPr lang="en-GB" dirty="0"/>
              <a:t>monitoring and controlling progress, making adjustments when challenges arise</a:t>
            </a:r>
          </a:p>
        </p:txBody>
      </p:sp>
      <p:sp>
        <p:nvSpPr>
          <p:cNvPr id="3" name="Title 2"/>
          <p:cNvSpPr>
            <a:spLocks noGrp="1"/>
          </p:cNvSpPr>
          <p:nvPr>
            <p:ph type="title"/>
          </p:nvPr>
        </p:nvSpPr>
        <p:spPr>
          <a:xfrm>
            <a:off x="408076" y="0"/>
            <a:ext cx="10515600" cy="1325563"/>
          </a:xfrm>
        </p:spPr>
        <p:txBody>
          <a:bodyPr>
            <a:normAutofit/>
          </a:bodyPr>
          <a:lstStyle/>
          <a:p>
            <a:r>
              <a:rPr lang="en-GB" sz="5400" b="1" u="sng" dirty="0"/>
              <a:t>Project Management</a:t>
            </a:r>
          </a:p>
        </p:txBody>
      </p:sp>
      <p:grpSp>
        <p:nvGrpSpPr>
          <p:cNvPr id="9" name="Group 8">
            <a:extLst>
              <a:ext uri="{FF2B5EF4-FFF2-40B4-BE49-F238E27FC236}">
                <a16:creationId xmlns:a16="http://schemas.microsoft.com/office/drawing/2014/main" id="{B6B7DBDD-0E51-23BE-38D7-7C4D343A7C3A}"/>
              </a:ext>
            </a:extLst>
          </p:cNvPr>
          <p:cNvGrpSpPr/>
          <p:nvPr/>
        </p:nvGrpSpPr>
        <p:grpSpPr>
          <a:xfrm>
            <a:off x="8975343" y="321364"/>
            <a:ext cx="2886888" cy="5983862"/>
            <a:chOff x="8071311" y="134724"/>
            <a:chExt cx="2812289" cy="5812774"/>
          </a:xfrm>
        </p:grpSpPr>
        <p:pic>
          <p:nvPicPr>
            <p:cNvPr id="10" name="Graphic 9" descr="Gantt Chart outline">
              <a:extLst>
                <a:ext uri="{FF2B5EF4-FFF2-40B4-BE49-F238E27FC236}">
                  <a16:creationId xmlns:a16="http://schemas.microsoft.com/office/drawing/2014/main" id="{DB24FD7C-04A1-2A97-5A0F-436A9AC3CF7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054997" y="2980413"/>
              <a:ext cx="1828603" cy="1828603"/>
            </a:xfrm>
            <a:prstGeom prst="rect">
              <a:avLst/>
            </a:prstGeom>
          </p:spPr>
        </p:pic>
        <p:pic>
          <p:nvPicPr>
            <p:cNvPr id="11" name="Graphic 10" descr="Blueprint outline">
              <a:extLst>
                <a:ext uri="{FF2B5EF4-FFF2-40B4-BE49-F238E27FC236}">
                  <a16:creationId xmlns:a16="http://schemas.microsoft.com/office/drawing/2014/main" id="{27C245B1-E26E-E681-C5C2-69028E4678CA}"/>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335779" y="4118895"/>
              <a:ext cx="1828603" cy="1828603"/>
            </a:xfrm>
            <a:prstGeom prst="rect">
              <a:avLst/>
            </a:prstGeom>
          </p:spPr>
        </p:pic>
        <p:pic>
          <p:nvPicPr>
            <p:cNvPr id="12" name="Graphic 11" descr="List outline">
              <a:extLst>
                <a:ext uri="{FF2B5EF4-FFF2-40B4-BE49-F238E27FC236}">
                  <a16:creationId xmlns:a16="http://schemas.microsoft.com/office/drawing/2014/main" id="{461106AE-FC35-60C2-127D-D0E3CF8B9B0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452016" y="1725210"/>
              <a:ext cx="1828603" cy="1828603"/>
            </a:xfrm>
            <a:prstGeom prst="rect">
              <a:avLst/>
            </a:prstGeom>
          </p:spPr>
        </p:pic>
        <p:pic>
          <p:nvPicPr>
            <p:cNvPr id="13" name="Graphic 12" descr="Target outline">
              <a:extLst>
                <a:ext uri="{FF2B5EF4-FFF2-40B4-BE49-F238E27FC236}">
                  <a16:creationId xmlns:a16="http://schemas.microsoft.com/office/drawing/2014/main" id="{22439952-62B7-E329-0941-A2B3CDA5822C}"/>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8071311" y="134724"/>
              <a:ext cx="1967372" cy="1967372"/>
            </a:xfrm>
            <a:prstGeom prst="rect">
              <a:avLst/>
            </a:prstGeom>
          </p:spPr>
        </p:pic>
      </p:grpSp>
      <p:sp>
        <p:nvSpPr>
          <p:cNvPr id="14" name="Rectangle 13">
            <a:extLst>
              <a:ext uri="{FF2B5EF4-FFF2-40B4-BE49-F238E27FC236}">
                <a16:creationId xmlns:a16="http://schemas.microsoft.com/office/drawing/2014/main" id="{4EA77041-1FD3-9590-0E95-9B3B00EDC8B8}"/>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8258" y="1646927"/>
            <a:ext cx="8646660" cy="4351338"/>
          </a:xfrm>
        </p:spPr>
        <p:txBody>
          <a:bodyPr>
            <a:normAutofit/>
          </a:bodyPr>
          <a:lstStyle/>
          <a:p>
            <a:r>
              <a:rPr lang="en-GB" dirty="0"/>
              <a:t>A project is a TEMPORARY endeavour designed to either solve a problem, CREATE something of VALUE or produce a positive result. </a:t>
            </a:r>
            <a:r>
              <a:rPr lang="en-GB" sz="800" dirty="0"/>
              <a:t>(</a:t>
            </a:r>
            <a:r>
              <a:rPr lang="en-GB" sz="800" dirty="0">
                <a:hlinkClick r:id="rId3"/>
              </a:rPr>
              <a:t>rf</a:t>
            </a:r>
            <a:r>
              <a:rPr lang="en-GB" sz="800" dirty="0"/>
              <a:t>)</a:t>
            </a:r>
          </a:p>
          <a:p>
            <a:r>
              <a:rPr lang="en-GB" dirty="0"/>
              <a:t>TEMPORARY: there is beginning and end</a:t>
            </a:r>
          </a:p>
          <a:p>
            <a:r>
              <a:rPr lang="en-GB" dirty="0"/>
              <a:t>CREATE VALUE: Typically, a project is created to bring about beneficial change and add value to society i.e. </a:t>
            </a:r>
            <a:r>
              <a:rPr lang="en-GB" b="1" dirty="0"/>
              <a:t>a  Positive Social Impact (PSI). </a:t>
            </a:r>
          </a:p>
          <a:p>
            <a:pPr marL="0" indent="0">
              <a:buNone/>
            </a:pPr>
            <a:r>
              <a:rPr lang="en-GB" sz="2400" b="1" dirty="0"/>
              <a:t>	</a:t>
            </a:r>
            <a:r>
              <a:rPr lang="en-GB" sz="2400" dirty="0"/>
              <a:t>solving a problem, improving a process, creating a useful 	tool, developing new knowledge and skills.</a:t>
            </a:r>
          </a:p>
        </p:txBody>
      </p:sp>
      <p:sp>
        <p:nvSpPr>
          <p:cNvPr id="3" name="Title 2"/>
          <p:cNvSpPr>
            <a:spLocks noGrp="1"/>
          </p:cNvSpPr>
          <p:nvPr>
            <p:ph type="title"/>
          </p:nvPr>
        </p:nvSpPr>
        <p:spPr>
          <a:xfrm>
            <a:off x="388258" y="321364"/>
            <a:ext cx="10515600" cy="1325563"/>
          </a:xfrm>
        </p:spPr>
        <p:txBody>
          <a:bodyPr>
            <a:normAutofit/>
          </a:bodyPr>
          <a:lstStyle/>
          <a:p>
            <a:r>
              <a:rPr lang="en-GB" sz="5400" b="1" u="sng" dirty="0"/>
              <a:t>Project Management</a:t>
            </a:r>
          </a:p>
        </p:txBody>
      </p:sp>
      <p:grpSp>
        <p:nvGrpSpPr>
          <p:cNvPr id="9" name="Group 8">
            <a:extLst>
              <a:ext uri="{FF2B5EF4-FFF2-40B4-BE49-F238E27FC236}">
                <a16:creationId xmlns:a16="http://schemas.microsoft.com/office/drawing/2014/main" id="{B6B7DBDD-0E51-23BE-38D7-7C4D343A7C3A}"/>
              </a:ext>
            </a:extLst>
          </p:cNvPr>
          <p:cNvGrpSpPr/>
          <p:nvPr/>
        </p:nvGrpSpPr>
        <p:grpSpPr>
          <a:xfrm>
            <a:off x="8975343" y="321364"/>
            <a:ext cx="2886888" cy="5983862"/>
            <a:chOff x="8071311" y="134724"/>
            <a:chExt cx="2812289" cy="5812774"/>
          </a:xfrm>
        </p:grpSpPr>
        <p:pic>
          <p:nvPicPr>
            <p:cNvPr id="10" name="Graphic 9" descr="Gantt Chart outline">
              <a:extLst>
                <a:ext uri="{FF2B5EF4-FFF2-40B4-BE49-F238E27FC236}">
                  <a16:creationId xmlns:a16="http://schemas.microsoft.com/office/drawing/2014/main" id="{DB24FD7C-04A1-2A97-5A0F-436A9AC3CF7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054997" y="2980413"/>
              <a:ext cx="1828603" cy="1828603"/>
            </a:xfrm>
            <a:prstGeom prst="rect">
              <a:avLst/>
            </a:prstGeom>
          </p:spPr>
        </p:pic>
        <p:pic>
          <p:nvPicPr>
            <p:cNvPr id="11" name="Graphic 10" descr="Blueprint outline">
              <a:extLst>
                <a:ext uri="{FF2B5EF4-FFF2-40B4-BE49-F238E27FC236}">
                  <a16:creationId xmlns:a16="http://schemas.microsoft.com/office/drawing/2014/main" id="{27C245B1-E26E-E681-C5C2-69028E4678CA}"/>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335779" y="4118895"/>
              <a:ext cx="1828603" cy="1828603"/>
            </a:xfrm>
            <a:prstGeom prst="rect">
              <a:avLst/>
            </a:prstGeom>
          </p:spPr>
        </p:pic>
        <p:pic>
          <p:nvPicPr>
            <p:cNvPr id="12" name="Graphic 11" descr="List outline">
              <a:extLst>
                <a:ext uri="{FF2B5EF4-FFF2-40B4-BE49-F238E27FC236}">
                  <a16:creationId xmlns:a16="http://schemas.microsoft.com/office/drawing/2014/main" id="{461106AE-FC35-60C2-127D-D0E3CF8B9B0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452016" y="1725210"/>
              <a:ext cx="1828603" cy="1828603"/>
            </a:xfrm>
            <a:prstGeom prst="rect">
              <a:avLst/>
            </a:prstGeom>
          </p:spPr>
        </p:pic>
        <p:pic>
          <p:nvPicPr>
            <p:cNvPr id="13" name="Graphic 12" descr="Target outline">
              <a:extLst>
                <a:ext uri="{FF2B5EF4-FFF2-40B4-BE49-F238E27FC236}">
                  <a16:creationId xmlns:a16="http://schemas.microsoft.com/office/drawing/2014/main" id="{22439952-62B7-E329-0941-A2B3CDA5822C}"/>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8071311" y="134724"/>
              <a:ext cx="1967372" cy="1967372"/>
            </a:xfrm>
            <a:prstGeom prst="rect">
              <a:avLst/>
            </a:prstGeom>
          </p:spPr>
        </p:pic>
      </p:grpSp>
      <p:sp>
        <p:nvSpPr>
          <p:cNvPr id="14" name="Rectangle 13">
            <a:extLst>
              <a:ext uri="{FF2B5EF4-FFF2-40B4-BE49-F238E27FC236}">
                <a16:creationId xmlns:a16="http://schemas.microsoft.com/office/drawing/2014/main" id="{4EA77041-1FD3-9590-0E95-9B3B00EDC8B8}"/>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77611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5750" y="1126852"/>
            <a:ext cx="10344149" cy="6296941"/>
          </a:xfrm>
        </p:spPr>
        <p:txBody>
          <a:bodyPr>
            <a:normAutofit/>
          </a:bodyPr>
          <a:lstStyle/>
          <a:p>
            <a:pPr>
              <a:buNone/>
            </a:pPr>
            <a:r>
              <a:rPr lang="en-GB" sz="3200" dirty="0"/>
              <a:t>All projects have 4 common elements:</a:t>
            </a:r>
          </a:p>
          <a:p>
            <a:pPr marL="514350" indent="-514350">
              <a:buFont typeface="+mj-lt"/>
              <a:buAutoNum type="arabicPeriod"/>
            </a:pPr>
            <a:r>
              <a:rPr lang="en-GB" sz="3600" dirty="0"/>
              <a:t>A </a:t>
            </a:r>
            <a:r>
              <a:rPr lang="en-GB" sz="3600" b="1" dirty="0"/>
              <a:t>Starting</a:t>
            </a:r>
            <a:r>
              <a:rPr lang="en-GB" sz="3600" dirty="0"/>
              <a:t> point </a:t>
            </a:r>
            <a:r>
              <a:rPr lang="en-GB" sz="3200" dirty="0"/>
              <a:t>		</a:t>
            </a:r>
            <a:r>
              <a:rPr lang="en-GB" sz="3200" i="1" dirty="0"/>
              <a:t>(project idea)</a:t>
            </a:r>
          </a:p>
          <a:p>
            <a:pPr marL="514350" indent="-514350">
              <a:buFont typeface="+mj-lt"/>
              <a:buAutoNum type="arabicPeriod"/>
            </a:pPr>
            <a:endParaRPr lang="en-GB" sz="3200" i="1" dirty="0"/>
          </a:p>
          <a:p>
            <a:pPr marL="514350" indent="-514350">
              <a:buFont typeface="+mj-lt"/>
              <a:buAutoNum type="arabicPeriod"/>
            </a:pPr>
            <a:r>
              <a:rPr lang="en-GB" sz="3600" dirty="0"/>
              <a:t>A </a:t>
            </a:r>
            <a:r>
              <a:rPr lang="en-GB" sz="3600" b="1" dirty="0"/>
              <a:t>desired outcome </a:t>
            </a:r>
            <a:r>
              <a:rPr lang="en-GB" sz="3200" b="1" dirty="0"/>
              <a:t>	</a:t>
            </a:r>
            <a:r>
              <a:rPr lang="en-GB" sz="3200" b="1" i="1" dirty="0"/>
              <a:t>(final solution)</a:t>
            </a:r>
          </a:p>
          <a:p>
            <a:pPr marL="514350" indent="-514350">
              <a:buFont typeface="+mj-lt"/>
              <a:buAutoNum type="arabicPeriod"/>
            </a:pPr>
            <a:endParaRPr lang="en-GB" sz="3200" b="1" i="1" dirty="0"/>
          </a:p>
          <a:p>
            <a:pPr marL="514350" indent="-514350">
              <a:buFont typeface="+mj-lt"/>
              <a:buAutoNum type="arabicPeriod"/>
            </a:pPr>
            <a:r>
              <a:rPr lang="en-GB" sz="3600" dirty="0"/>
              <a:t>A </a:t>
            </a:r>
            <a:r>
              <a:rPr lang="en-GB" sz="3600" b="1" dirty="0"/>
              <a:t>procedure/process/method</a:t>
            </a:r>
            <a:r>
              <a:rPr lang="en-GB" sz="3600" dirty="0"/>
              <a:t> for achieving the desired outcome </a:t>
            </a:r>
            <a:r>
              <a:rPr lang="en-GB" sz="3200" dirty="0"/>
              <a:t>	</a:t>
            </a:r>
            <a:r>
              <a:rPr lang="en-GB" sz="3200" i="1" dirty="0"/>
              <a:t>(timeline, schedule, tasks)</a:t>
            </a:r>
          </a:p>
          <a:p>
            <a:pPr marL="514350" indent="-514350">
              <a:buFont typeface="+mj-lt"/>
              <a:buAutoNum type="arabicPeriod"/>
            </a:pPr>
            <a:endParaRPr lang="en-GB" sz="3200" i="1" dirty="0"/>
          </a:p>
          <a:p>
            <a:pPr marL="514350" indent="-514350">
              <a:buFont typeface="+mj-lt"/>
              <a:buAutoNum type="arabicPeriod"/>
            </a:pPr>
            <a:r>
              <a:rPr lang="en-GB" sz="3600" dirty="0"/>
              <a:t>An </a:t>
            </a:r>
            <a:r>
              <a:rPr lang="en-GB" sz="3600" b="1" dirty="0"/>
              <a:t>End</a:t>
            </a:r>
            <a:r>
              <a:rPr lang="en-GB" sz="3600" dirty="0"/>
              <a:t> point </a:t>
            </a:r>
            <a:r>
              <a:rPr lang="en-GB" sz="3200" dirty="0"/>
              <a:t>		</a:t>
            </a:r>
            <a:r>
              <a:rPr lang="en-GB" sz="3200" i="1" dirty="0"/>
              <a:t>(completed project)</a:t>
            </a:r>
          </a:p>
          <a:p>
            <a:endParaRPr lang="en-GB" sz="3200" dirty="0"/>
          </a:p>
        </p:txBody>
      </p:sp>
      <p:sp>
        <p:nvSpPr>
          <p:cNvPr id="2" name="Title 1"/>
          <p:cNvSpPr>
            <a:spLocks noGrp="1"/>
          </p:cNvSpPr>
          <p:nvPr>
            <p:ph type="title"/>
          </p:nvPr>
        </p:nvSpPr>
        <p:spPr>
          <a:xfrm>
            <a:off x="404808" y="123371"/>
            <a:ext cx="8881160" cy="1143000"/>
          </a:xfrm>
        </p:spPr>
        <p:txBody>
          <a:bodyPr>
            <a:normAutofit/>
          </a:bodyPr>
          <a:lstStyle/>
          <a:p>
            <a:r>
              <a:rPr lang="en-GB" b="1" u="sng" dirty="0"/>
              <a:t>4 key elements of Project Management</a:t>
            </a:r>
          </a:p>
        </p:txBody>
      </p:sp>
      <p:grpSp>
        <p:nvGrpSpPr>
          <p:cNvPr id="4" name="Group 3">
            <a:extLst>
              <a:ext uri="{FF2B5EF4-FFF2-40B4-BE49-F238E27FC236}">
                <a16:creationId xmlns:a16="http://schemas.microsoft.com/office/drawing/2014/main" id="{818B1F72-E40A-EB4B-0F89-F6A89B83DC9B}"/>
              </a:ext>
            </a:extLst>
          </p:cNvPr>
          <p:cNvGrpSpPr/>
          <p:nvPr/>
        </p:nvGrpSpPr>
        <p:grpSpPr>
          <a:xfrm>
            <a:off x="9374486" y="338995"/>
            <a:ext cx="2886888" cy="5983862"/>
            <a:chOff x="8071311" y="134724"/>
            <a:chExt cx="2812289" cy="5812774"/>
          </a:xfrm>
        </p:grpSpPr>
        <p:pic>
          <p:nvPicPr>
            <p:cNvPr id="10" name="Graphic 9" descr="Gantt Chart outline">
              <a:extLst>
                <a:ext uri="{FF2B5EF4-FFF2-40B4-BE49-F238E27FC236}">
                  <a16:creationId xmlns:a16="http://schemas.microsoft.com/office/drawing/2014/main" id="{2AC1C703-1C12-136F-3C60-C23B6317399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54997" y="2980413"/>
              <a:ext cx="1828603" cy="1828603"/>
            </a:xfrm>
            <a:prstGeom prst="rect">
              <a:avLst/>
            </a:prstGeom>
          </p:spPr>
        </p:pic>
        <p:pic>
          <p:nvPicPr>
            <p:cNvPr id="11" name="Graphic 10" descr="Blueprint outline">
              <a:extLst>
                <a:ext uri="{FF2B5EF4-FFF2-40B4-BE49-F238E27FC236}">
                  <a16:creationId xmlns:a16="http://schemas.microsoft.com/office/drawing/2014/main" id="{125CD1AC-FCCD-643A-9081-083944354AB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35779" y="4118895"/>
              <a:ext cx="1828603" cy="1828603"/>
            </a:xfrm>
            <a:prstGeom prst="rect">
              <a:avLst/>
            </a:prstGeom>
          </p:spPr>
        </p:pic>
        <p:pic>
          <p:nvPicPr>
            <p:cNvPr id="12" name="Graphic 11" descr="List outline">
              <a:extLst>
                <a:ext uri="{FF2B5EF4-FFF2-40B4-BE49-F238E27FC236}">
                  <a16:creationId xmlns:a16="http://schemas.microsoft.com/office/drawing/2014/main" id="{2AF5EDB9-4A45-F9E2-254C-5D937ECFE2A6}"/>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452016" y="1725210"/>
              <a:ext cx="1828603" cy="1828603"/>
            </a:xfrm>
            <a:prstGeom prst="rect">
              <a:avLst/>
            </a:prstGeom>
          </p:spPr>
        </p:pic>
        <p:pic>
          <p:nvPicPr>
            <p:cNvPr id="13" name="Graphic 12" descr="Target outline">
              <a:extLst>
                <a:ext uri="{FF2B5EF4-FFF2-40B4-BE49-F238E27FC236}">
                  <a16:creationId xmlns:a16="http://schemas.microsoft.com/office/drawing/2014/main" id="{E1651926-0F82-B097-D080-6EF4EFA8C831}"/>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071311" y="134724"/>
              <a:ext cx="1967372" cy="1967372"/>
            </a:xfrm>
            <a:prstGeom prst="rect">
              <a:avLst/>
            </a:prstGeom>
          </p:spPr>
        </p:pic>
      </p:grpSp>
      <p:sp>
        <p:nvSpPr>
          <p:cNvPr id="14" name="Rectangle 13">
            <a:extLst>
              <a:ext uri="{FF2B5EF4-FFF2-40B4-BE49-F238E27FC236}">
                <a16:creationId xmlns:a16="http://schemas.microsoft.com/office/drawing/2014/main" id="{D6E64B7C-0949-EF91-715E-B18B404C9B34}"/>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597ECD74-BEE7-45D1-AF9A-4779FD14790F}"/>
              </a:ext>
            </a:extLst>
          </p:cNvPr>
          <p:cNvSpPr txBox="1"/>
          <p:nvPr/>
        </p:nvSpPr>
        <p:spPr>
          <a:xfrm>
            <a:off x="1238250" y="2225936"/>
            <a:ext cx="3681842" cy="584775"/>
          </a:xfrm>
          <a:prstGeom prst="rect">
            <a:avLst/>
          </a:prstGeom>
          <a:noFill/>
        </p:spPr>
        <p:txBody>
          <a:bodyPr wrap="none" rtlCol="0">
            <a:spAutoFit/>
          </a:bodyPr>
          <a:lstStyle/>
          <a:p>
            <a:r>
              <a:rPr lang="en-GB" sz="3200" dirty="0">
                <a:solidFill>
                  <a:schemeClr val="bg1"/>
                </a:solidFill>
                <a:highlight>
                  <a:srgbClr val="808000"/>
                </a:highlight>
              </a:rPr>
              <a:t>Where am I starting?</a:t>
            </a:r>
          </a:p>
        </p:txBody>
      </p:sp>
      <p:sp>
        <p:nvSpPr>
          <p:cNvPr id="15" name="TextBox 14">
            <a:extLst>
              <a:ext uri="{FF2B5EF4-FFF2-40B4-BE49-F238E27FC236}">
                <a16:creationId xmlns:a16="http://schemas.microsoft.com/office/drawing/2014/main" id="{ADCB9A40-AC3D-4F6A-8921-CDB785C20D5C}"/>
              </a:ext>
            </a:extLst>
          </p:cNvPr>
          <p:cNvSpPr txBox="1"/>
          <p:nvPr/>
        </p:nvSpPr>
        <p:spPr>
          <a:xfrm>
            <a:off x="1238250" y="3498385"/>
            <a:ext cx="5169364" cy="584775"/>
          </a:xfrm>
          <a:prstGeom prst="rect">
            <a:avLst/>
          </a:prstGeom>
          <a:noFill/>
        </p:spPr>
        <p:txBody>
          <a:bodyPr wrap="none" rtlCol="0">
            <a:spAutoFit/>
          </a:bodyPr>
          <a:lstStyle/>
          <a:p>
            <a:r>
              <a:rPr lang="en-GB" sz="3200" dirty="0">
                <a:solidFill>
                  <a:schemeClr val="bg1"/>
                </a:solidFill>
                <a:highlight>
                  <a:srgbClr val="808000"/>
                </a:highlight>
              </a:rPr>
              <a:t>What am I trying to achieve?</a:t>
            </a:r>
          </a:p>
        </p:txBody>
      </p:sp>
      <p:sp>
        <p:nvSpPr>
          <p:cNvPr id="16" name="TextBox 15">
            <a:extLst>
              <a:ext uri="{FF2B5EF4-FFF2-40B4-BE49-F238E27FC236}">
                <a16:creationId xmlns:a16="http://schemas.microsoft.com/office/drawing/2014/main" id="{B1A3027F-2C99-4895-A612-3B79C05155DB}"/>
              </a:ext>
            </a:extLst>
          </p:cNvPr>
          <p:cNvSpPr txBox="1"/>
          <p:nvPr/>
        </p:nvSpPr>
        <p:spPr>
          <a:xfrm>
            <a:off x="1238250" y="5089257"/>
            <a:ext cx="5019131" cy="584775"/>
          </a:xfrm>
          <a:prstGeom prst="rect">
            <a:avLst/>
          </a:prstGeom>
          <a:noFill/>
        </p:spPr>
        <p:txBody>
          <a:bodyPr wrap="none" rtlCol="0">
            <a:spAutoFit/>
          </a:bodyPr>
          <a:lstStyle/>
          <a:p>
            <a:r>
              <a:rPr lang="en-GB" sz="3200" dirty="0">
                <a:solidFill>
                  <a:schemeClr val="bg1"/>
                </a:solidFill>
                <a:highlight>
                  <a:srgbClr val="808000"/>
                </a:highlight>
              </a:rPr>
              <a:t>How am I going to get there?</a:t>
            </a:r>
          </a:p>
        </p:txBody>
      </p:sp>
      <p:sp>
        <p:nvSpPr>
          <p:cNvPr id="17" name="TextBox 16">
            <a:extLst>
              <a:ext uri="{FF2B5EF4-FFF2-40B4-BE49-F238E27FC236}">
                <a16:creationId xmlns:a16="http://schemas.microsoft.com/office/drawing/2014/main" id="{AF9CF53D-ECCC-49D7-BEF0-CE481FD224A3}"/>
              </a:ext>
            </a:extLst>
          </p:cNvPr>
          <p:cNvSpPr txBox="1"/>
          <p:nvPr/>
        </p:nvSpPr>
        <p:spPr>
          <a:xfrm>
            <a:off x="1238250" y="6300678"/>
            <a:ext cx="7177991" cy="584775"/>
          </a:xfrm>
          <a:prstGeom prst="rect">
            <a:avLst/>
          </a:prstGeom>
          <a:noFill/>
        </p:spPr>
        <p:txBody>
          <a:bodyPr wrap="none" rtlCol="0">
            <a:spAutoFit/>
          </a:bodyPr>
          <a:lstStyle/>
          <a:p>
            <a:r>
              <a:rPr lang="en-GB" sz="3200" dirty="0">
                <a:solidFill>
                  <a:schemeClr val="bg1"/>
                </a:solidFill>
                <a:highlight>
                  <a:srgbClr val="808000"/>
                </a:highlight>
              </a:rPr>
              <a:t>When will I know the project is complete?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5" grpId="0"/>
      <p:bldP spid="16" grpId="0"/>
      <p:bldP spid="1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5A85B-A6ED-45E5-9359-F048D3270786}"/>
              </a:ext>
            </a:extLst>
          </p:cNvPr>
          <p:cNvSpPr>
            <a:spLocks noGrp="1"/>
          </p:cNvSpPr>
          <p:nvPr>
            <p:ph type="title"/>
          </p:nvPr>
        </p:nvSpPr>
        <p:spPr>
          <a:xfrm>
            <a:off x="327285" y="122503"/>
            <a:ext cx="6685947" cy="1073923"/>
          </a:xfrm>
        </p:spPr>
        <p:txBody>
          <a:bodyPr>
            <a:normAutofit/>
          </a:bodyPr>
          <a:lstStyle/>
          <a:p>
            <a:r>
              <a:rPr lang="en-GB" sz="5400" b="1" u="sng" dirty="0"/>
              <a:t>Typical Project Plan</a:t>
            </a:r>
            <a:r>
              <a:rPr lang="en-GB" sz="5400" dirty="0"/>
              <a:t> </a:t>
            </a:r>
            <a:endParaRPr lang="en-GB" sz="5400" b="1" u="sng" dirty="0"/>
          </a:p>
        </p:txBody>
      </p:sp>
      <p:sp>
        <p:nvSpPr>
          <p:cNvPr id="3" name="Content Placeholder 2">
            <a:extLst>
              <a:ext uri="{FF2B5EF4-FFF2-40B4-BE49-F238E27FC236}">
                <a16:creationId xmlns:a16="http://schemas.microsoft.com/office/drawing/2014/main" id="{ACB67159-4B79-4359-BA00-E383FB1F9380}"/>
              </a:ext>
            </a:extLst>
          </p:cNvPr>
          <p:cNvSpPr>
            <a:spLocks noGrp="1"/>
          </p:cNvSpPr>
          <p:nvPr>
            <p:ph idx="1"/>
          </p:nvPr>
        </p:nvSpPr>
        <p:spPr>
          <a:xfrm>
            <a:off x="632085" y="1330724"/>
            <a:ext cx="10565685" cy="5028989"/>
          </a:xfrm>
        </p:spPr>
        <p:txBody>
          <a:bodyPr>
            <a:noAutofit/>
          </a:bodyPr>
          <a:lstStyle/>
          <a:p>
            <a:pPr marL="0" indent="0">
              <a:lnSpc>
                <a:spcPct val="100000"/>
              </a:lnSpc>
              <a:spcBef>
                <a:spcPts val="600"/>
              </a:spcBef>
              <a:buNone/>
            </a:pPr>
            <a:r>
              <a:rPr lang="en-GB" dirty="0"/>
              <a:t>A typical project plan, includes:</a:t>
            </a:r>
          </a:p>
          <a:p>
            <a:pPr>
              <a:lnSpc>
                <a:spcPct val="100000"/>
              </a:lnSpc>
              <a:spcBef>
                <a:spcPts val="600"/>
              </a:spcBef>
              <a:buClr>
                <a:srgbClr val="FFFF00"/>
              </a:buClr>
            </a:pPr>
            <a:r>
              <a:rPr lang="en-GB" b="1" dirty="0">
                <a:solidFill>
                  <a:schemeClr val="bg1"/>
                </a:solidFill>
                <a:highlight>
                  <a:srgbClr val="FFFF00"/>
                </a:highlight>
              </a:rPr>
              <a:t>Project idea/Aim:</a:t>
            </a:r>
            <a:r>
              <a:rPr lang="en-GB" dirty="0">
                <a:solidFill>
                  <a:schemeClr val="bg1"/>
                </a:solidFill>
              </a:rPr>
              <a:t> </a:t>
            </a:r>
            <a:r>
              <a:rPr lang="en-GB" dirty="0"/>
              <a:t>One simple clear statement, approx. 10-20 words. </a:t>
            </a:r>
          </a:p>
          <a:p>
            <a:pPr>
              <a:lnSpc>
                <a:spcPct val="100000"/>
              </a:lnSpc>
              <a:spcBef>
                <a:spcPts val="600"/>
              </a:spcBef>
              <a:buClr>
                <a:srgbClr val="FFFF00"/>
              </a:buClr>
            </a:pPr>
            <a:r>
              <a:rPr lang="en-GB" b="1" dirty="0">
                <a:solidFill>
                  <a:schemeClr val="bg1"/>
                </a:solidFill>
                <a:highlight>
                  <a:srgbClr val="FFFF00"/>
                </a:highlight>
              </a:rPr>
              <a:t>Project Objectives:</a:t>
            </a:r>
            <a:r>
              <a:rPr lang="en-GB" dirty="0">
                <a:solidFill>
                  <a:schemeClr val="bg1"/>
                </a:solidFill>
              </a:rPr>
              <a:t> </a:t>
            </a:r>
            <a:r>
              <a:rPr lang="en-GB" dirty="0"/>
              <a:t>Several clear SMART objectives.</a:t>
            </a:r>
          </a:p>
          <a:p>
            <a:pPr>
              <a:lnSpc>
                <a:spcPct val="100000"/>
              </a:lnSpc>
              <a:spcBef>
                <a:spcPts val="600"/>
              </a:spcBef>
              <a:buClr>
                <a:srgbClr val="FFFF00"/>
              </a:buClr>
            </a:pPr>
            <a:r>
              <a:rPr lang="en-GB" b="1" dirty="0">
                <a:solidFill>
                  <a:schemeClr val="bg1"/>
                </a:solidFill>
                <a:highlight>
                  <a:srgbClr val="FFFF00"/>
                </a:highlight>
              </a:rPr>
              <a:t>Project description:</a:t>
            </a:r>
            <a:r>
              <a:rPr lang="en-GB" dirty="0">
                <a:solidFill>
                  <a:schemeClr val="bg1"/>
                </a:solidFill>
              </a:rPr>
              <a:t> </a:t>
            </a:r>
            <a:r>
              <a:rPr lang="en-GB" dirty="0"/>
              <a:t>A brief description, approx. 1-3 refined paragraphs.</a:t>
            </a:r>
          </a:p>
          <a:p>
            <a:pPr>
              <a:lnSpc>
                <a:spcPct val="100000"/>
              </a:lnSpc>
              <a:spcBef>
                <a:spcPts val="600"/>
              </a:spcBef>
              <a:buClr>
                <a:srgbClr val="FFFF00"/>
              </a:buClr>
            </a:pPr>
            <a:r>
              <a:rPr lang="en-GB" b="1" dirty="0">
                <a:solidFill>
                  <a:schemeClr val="bg1"/>
                </a:solidFill>
                <a:highlight>
                  <a:srgbClr val="FFFF00"/>
                </a:highlight>
              </a:rPr>
              <a:t>Proposed Solution:</a:t>
            </a:r>
            <a:r>
              <a:rPr lang="en-GB" dirty="0">
                <a:solidFill>
                  <a:schemeClr val="bg1"/>
                </a:solidFill>
              </a:rPr>
              <a:t> </a:t>
            </a:r>
            <a:r>
              <a:rPr lang="en-GB" dirty="0"/>
              <a:t>states the outcome that you would like to achieve.</a:t>
            </a:r>
            <a:endParaRPr lang="en-GB" b="1" dirty="0"/>
          </a:p>
          <a:p>
            <a:pPr>
              <a:lnSpc>
                <a:spcPct val="100000"/>
              </a:lnSpc>
              <a:spcBef>
                <a:spcPts val="600"/>
              </a:spcBef>
              <a:buClr>
                <a:srgbClr val="FFFF00"/>
              </a:buClr>
            </a:pPr>
            <a:r>
              <a:rPr lang="en-GB" b="1" dirty="0">
                <a:solidFill>
                  <a:schemeClr val="bg1"/>
                </a:solidFill>
                <a:highlight>
                  <a:srgbClr val="FFFF00"/>
                </a:highlight>
              </a:rPr>
              <a:t>Project Scope:</a:t>
            </a:r>
            <a:r>
              <a:rPr lang="en-GB" dirty="0">
                <a:solidFill>
                  <a:schemeClr val="bg1"/>
                </a:solidFill>
              </a:rPr>
              <a:t> </a:t>
            </a:r>
            <a:r>
              <a:rPr lang="en-GB" dirty="0"/>
              <a:t>outlines the intended </a:t>
            </a:r>
            <a:r>
              <a:rPr lang="en-GB" b="1" dirty="0"/>
              <a:t>deliverables</a:t>
            </a:r>
            <a:r>
              <a:rPr lang="en-GB" dirty="0"/>
              <a:t> of the project i.e. what will be produced by the project, required resources and the </a:t>
            </a:r>
            <a:r>
              <a:rPr lang="en-GB" b="1" dirty="0"/>
              <a:t>timeframe</a:t>
            </a:r>
            <a:r>
              <a:rPr lang="en-GB" dirty="0"/>
              <a:t>.</a:t>
            </a:r>
          </a:p>
          <a:p>
            <a:pPr>
              <a:lnSpc>
                <a:spcPct val="100000"/>
              </a:lnSpc>
              <a:spcBef>
                <a:spcPts val="600"/>
              </a:spcBef>
              <a:buClr>
                <a:srgbClr val="FFFF00"/>
              </a:buClr>
            </a:pPr>
            <a:r>
              <a:rPr lang="en-GB" b="1" dirty="0">
                <a:solidFill>
                  <a:schemeClr val="bg1"/>
                </a:solidFill>
                <a:highlight>
                  <a:srgbClr val="FFFF00"/>
                </a:highlight>
              </a:rPr>
              <a:t>Project Constraints &amp; Risks:</a:t>
            </a:r>
            <a:r>
              <a:rPr lang="en-GB" b="1" dirty="0">
                <a:solidFill>
                  <a:schemeClr val="bg1"/>
                </a:solidFill>
              </a:rPr>
              <a:t> </a:t>
            </a:r>
            <a:r>
              <a:rPr lang="en-GB" dirty="0"/>
              <a:t>including limitations, risks &amp; contingencies.</a:t>
            </a:r>
            <a:endParaRPr lang="en-GB" dirty="0">
              <a:solidFill>
                <a:schemeClr val="bg1"/>
              </a:solidFill>
              <a:highlight>
                <a:srgbClr val="FFFF00"/>
              </a:highlight>
            </a:endParaRPr>
          </a:p>
        </p:txBody>
      </p:sp>
      <p:cxnSp>
        <p:nvCxnSpPr>
          <p:cNvPr id="5" name="Straight Connector 4">
            <a:extLst>
              <a:ext uri="{FF2B5EF4-FFF2-40B4-BE49-F238E27FC236}">
                <a16:creationId xmlns:a16="http://schemas.microsoft.com/office/drawing/2014/main" id="{4A142F71-837A-4BE8-9352-AD80931F3D99}"/>
              </a:ext>
            </a:extLst>
          </p:cNvPr>
          <p:cNvCxnSpPr/>
          <p:nvPr/>
        </p:nvCxnSpPr>
        <p:spPr>
          <a:xfrm>
            <a:off x="327285" y="122503"/>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4" name="Rectangle 3">
            <a:extLst>
              <a:ext uri="{FF2B5EF4-FFF2-40B4-BE49-F238E27FC236}">
                <a16:creationId xmlns:a16="http://schemas.microsoft.com/office/drawing/2014/main" id="{60CCB600-0987-C78D-C44E-E70D11D465A8}"/>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634B83A8-CAD3-4223-B00F-3E928F42C2E5}"/>
              </a:ext>
            </a:extLst>
          </p:cNvPr>
          <p:cNvSpPr txBox="1"/>
          <p:nvPr/>
        </p:nvSpPr>
        <p:spPr>
          <a:xfrm>
            <a:off x="6352981" y="159092"/>
            <a:ext cx="5368017" cy="1569660"/>
          </a:xfrm>
          <a:prstGeom prst="rect">
            <a:avLst/>
          </a:prstGeom>
          <a:noFill/>
          <a:ln w="28575">
            <a:solidFill>
              <a:srgbClr val="FFFF00"/>
            </a:solidFill>
          </a:ln>
        </p:spPr>
        <p:txBody>
          <a:bodyPr wrap="square" rtlCol="0">
            <a:spAutoFit/>
          </a:bodyPr>
          <a:lstStyle/>
          <a:p>
            <a:r>
              <a:rPr lang="en-GB" sz="2400" dirty="0"/>
              <a:t>A project plan is a document that explains what you're trying to achieve, how you're going to achieve it, and how you'll manage the project from start to finish.</a:t>
            </a:r>
          </a:p>
        </p:txBody>
      </p:sp>
      <p:sp>
        <p:nvSpPr>
          <p:cNvPr id="7" name="Rectangle 6">
            <a:extLst>
              <a:ext uri="{FF2B5EF4-FFF2-40B4-BE49-F238E27FC236}">
                <a16:creationId xmlns:a16="http://schemas.microsoft.com/office/drawing/2014/main" id="{DB574857-4236-41C6-8AD2-C54AD2A295EE}"/>
              </a:ext>
            </a:extLst>
          </p:cNvPr>
          <p:cNvSpPr/>
          <p:nvPr/>
        </p:nvSpPr>
        <p:spPr>
          <a:xfrm>
            <a:off x="632085" y="1863050"/>
            <a:ext cx="11088913" cy="2375575"/>
          </a:xfrm>
          <a:prstGeom prst="rect">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BF29E738-19B7-42A1-8CD4-C46642EBEAEF}"/>
              </a:ext>
            </a:extLst>
          </p:cNvPr>
          <p:cNvSpPr/>
          <p:nvPr/>
        </p:nvSpPr>
        <p:spPr>
          <a:xfrm>
            <a:off x="632085" y="4300996"/>
            <a:ext cx="11088913" cy="2193015"/>
          </a:xfrm>
          <a:prstGeom prst="rect">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75288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5A85B-A6ED-45E5-9359-F048D3270786}"/>
              </a:ext>
            </a:extLst>
          </p:cNvPr>
          <p:cNvSpPr>
            <a:spLocks noGrp="1"/>
          </p:cNvSpPr>
          <p:nvPr>
            <p:ph type="title"/>
          </p:nvPr>
        </p:nvSpPr>
        <p:spPr>
          <a:xfrm>
            <a:off x="327285" y="122503"/>
            <a:ext cx="6685947" cy="1073923"/>
          </a:xfrm>
        </p:spPr>
        <p:txBody>
          <a:bodyPr>
            <a:normAutofit/>
          </a:bodyPr>
          <a:lstStyle/>
          <a:p>
            <a:r>
              <a:rPr lang="en-GB" sz="5400" b="1" u="sng" dirty="0"/>
              <a:t>Typical Project Plan</a:t>
            </a:r>
            <a:r>
              <a:rPr lang="en-GB" sz="5400" dirty="0"/>
              <a:t> </a:t>
            </a:r>
            <a:endParaRPr lang="en-GB" sz="5400" b="1" u="sng" dirty="0"/>
          </a:p>
        </p:txBody>
      </p:sp>
      <p:cxnSp>
        <p:nvCxnSpPr>
          <p:cNvPr id="5" name="Straight Connector 4">
            <a:extLst>
              <a:ext uri="{FF2B5EF4-FFF2-40B4-BE49-F238E27FC236}">
                <a16:creationId xmlns:a16="http://schemas.microsoft.com/office/drawing/2014/main" id="{4A142F71-837A-4BE8-9352-AD80931F3D99}"/>
              </a:ext>
            </a:extLst>
          </p:cNvPr>
          <p:cNvCxnSpPr/>
          <p:nvPr/>
        </p:nvCxnSpPr>
        <p:spPr>
          <a:xfrm>
            <a:off x="327285" y="122503"/>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4" name="Rectangle 3">
            <a:extLst>
              <a:ext uri="{FF2B5EF4-FFF2-40B4-BE49-F238E27FC236}">
                <a16:creationId xmlns:a16="http://schemas.microsoft.com/office/drawing/2014/main" id="{60CCB600-0987-C78D-C44E-E70D11D465A8}"/>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Content Placeholder 9">
            <a:extLst>
              <a:ext uri="{FF2B5EF4-FFF2-40B4-BE49-F238E27FC236}">
                <a16:creationId xmlns:a16="http://schemas.microsoft.com/office/drawing/2014/main" id="{51972E4C-EE8D-421F-B3A0-2417BCCE8F65}"/>
              </a:ext>
            </a:extLst>
          </p:cNvPr>
          <p:cNvSpPr>
            <a:spLocks noGrp="1"/>
          </p:cNvSpPr>
          <p:nvPr>
            <p:ph idx="1"/>
          </p:nvPr>
        </p:nvSpPr>
        <p:spPr>
          <a:xfrm>
            <a:off x="690335" y="1463675"/>
            <a:ext cx="11015890" cy="4351338"/>
          </a:xfrm>
        </p:spPr>
        <p:txBody>
          <a:bodyPr>
            <a:normAutofit/>
          </a:bodyPr>
          <a:lstStyle/>
          <a:p>
            <a:r>
              <a:rPr lang="en-GB" sz="3600" dirty="0"/>
              <a:t>What am I creating? </a:t>
            </a:r>
          </a:p>
          <a:p>
            <a:r>
              <a:rPr lang="en-GB" sz="3600" dirty="0"/>
              <a:t>What do I need? </a:t>
            </a:r>
          </a:p>
          <a:p>
            <a:r>
              <a:rPr lang="en-GB" sz="3600" dirty="0"/>
              <a:t>How long will it take? </a:t>
            </a:r>
          </a:p>
          <a:p>
            <a:r>
              <a:rPr lang="en-GB" sz="3600" dirty="0"/>
              <a:t>What might go wrong? </a:t>
            </a:r>
          </a:p>
          <a:p>
            <a:r>
              <a:rPr lang="en-GB" sz="3600" dirty="0"/>
              <a:t>How will I manage the work?</a:t>
            </a:r>
          </a:p>
          <a:p>
            <a:pPr marL="0" indent="0">
              <a:buNone/>
            </a:pPr>
            <a:endParaRPr lang="en-GB" dirty="0"/>
          </a:p>
          <a:p>
            <a:pPr marL="0" indent="0">
              <a:buNone/>
            </a:pPr>
            <a:r>
              <a:rPr lang="en-GB" dirty="0"/>
              <a:t>Today's session will help develop those elements for your own project.</a:t>
            </a:r>
          </a:p>
          <a:p>
            <a:endParaRPr lang="en-GB" dirty="0"/>
          </a:p>
        </p:txBody>
      </p:sp>
    </p:spTree>
    <p:extLst>
      <p:ext uri="{BB962C8B-B14F-4D97-AF65-F5344CB8AC3E}">
        <p14:creationId xmlns:p14="http://schemas.microsoft.com/office/powerpoint/2010/main" val="13943780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7234" y="894298"/>
            <a:ext cx="11921565" cy="5840331"/>
          </a:xfrm>
          <a:solidFill>
            <a:schemeClr val="bg1">
              <a:alpha val="50000"/>
            </a:schemeClr>
          </a:solidFill>
        </p:spPr>
        <p:txBody>
          <a:bodyPr>
            <a:normAutofit fontScale="92500" lnSpcReduction="10000"/>
          </a:bodyPr>
          <a:lstStyle/>
          <a:p>
            <a:pPr marL="624078" indent="-514350">
              <a:lnSpc>
                <a:spcPct val="100000"/>
              </a:lnSpc>
              <a:spcBef>
                <a:spcPts val="300"/>
              </a:spcBef>
              <a:buNone/>
            </a:pPr>
            <a:r>
              <a:rPr lang="en-GB" sz="2400" dirty="0"/>
              <a:t>A project generally has the following stages/phases, you will need to progress through these:</a:t>
            </a:r>
          </a:p>
          <a:p>
            <a:pPr marL="624078" indent="-514350">
              <a:lnSpc>
                <a:spcPct val="100000"/>
              </a:lnSpc>
              <a:spcBef>
                <a:spcPts val="300"/>
              </a:spcBef>
              <a:buFont typeface="+mj-lt"/>
              <a:buAutoNum type="arabicPeriod"/>
            </a:pPr>
            <a:r>
              <a:rPr lang="en-GB" sz="2400" b="1" dirty="0">
                <a:highlight>
                  <a:srgbClr val="808000"/>
                </a:highlight>
              </a:rPr>
              <a:t>Defining a project</a:t>
            </a:r>
            <a:r>
              <a:rPr lang="en-GB" sz="2400" b="1" dirty="0"/>
              <a:t>: </a:t>
            </a:r>
            <a:r>
              <a:rPr lang="en-GB" sz="2400" dirty="0"/>
              <a:t>coming up with the initial idea, documenting the </a:t>
            </a:r>
            <a:r>
              <a:rPr lang="en-GB" sz="2400" b="1" dirty="0">
                <a:solidFill>
                  <a:schemeClr val="bg1"/>
                </a:solidFill>
                <a:highlight>
                  <a:srgbClr val="FFFF00"/>
                </a:highlight>
              </a:rPr>
              <a:t>Aim and objectives</a:t>
            </a:r>
            <a:r>
              <a:rPr lang="en-GB" sz="2400" dirty="0"/>
              <a:t>. From this a </a:t>
            </a:r>
            <a:r>
              <a:rPr lang="en-GB" sz="2400" b="1" dirty="0"/>
              <a:t>Project Specification document </a:t>
            </a:r>
            <a:r>
              <a:rPr lang="en-GB" sz="2400" dirty="0"/>
              <a:t>aka </a:t>
            </a:r>
            <a:r>
              <a:rPr lang="en-GB" sz="2400" b="1" dirty="0"/>
              <a:t>Project initiation document </a:t>
            </a:r>
            <a:r>
              <a:rPr lang="en-GB" sz="2400" dirty="0"/>
              <a:t>(PID) or </a:t>
            </a:r>
            <a:r>
              <a:rPr lang="en-GB" sz="2400" b="1" dirty="0"/>
              <a:t>Project proposal </a:t>
            </a:r>
            <a:r>
              <a:rPr lang="en-GB" sz="2400" dirty="0"/>
              <a:t>is created. These terms are generally synonymous.</a:t>
            </a:r>
          </a:p>
          <a:p>
            <a:pPr marL="624078" indent="-514350">
              <a:lnSpc>
                <a:spcPct val="100000"/>
              </a:lnSpc>
              <a:spcBef>
                <a:spcPts val="300"/>
              </a:spcBef>
              <a:buFont typeface="+mj-lt"/>
              <a:buAutoNum type="arabicPeriod"/>
            </a:pPr>
            <a:r>
              <a:rPr lang="en-GB" sz="2400" b="1" dirty="0">
                <a:highlight>
                  <a:srgbClr val="808000"/>
                </a:highlight>
              </a:rPr>
              <a:t>Planning phase:</a:t>
            </a:r>
            <a:r>
              <a:rPr lang="en-GB" sz="2400" b="1" dirty="0"/>
              <a:t> </a:t>
            </a:r>
            <a:r>
              <a:rPr lang="en-GB" sz="2400" dirty="0"/>
              <a:t>includes creating a </a:t>
            </a:r>
            <a:r>
              <a:rPr lang="en-GB" sz="2400" b="1" dirty="0">
                <a:solidFill>
                  <a:schemeClr val="bg1"/>
                </a:solidFill>
                <a:highlight>
                  <a:srgbClr val="FFFF00"/>
                </a:highlight>
              </a:rPr>
              <a:t>project plan and schedule </a:t>
            </a:r>
            <a:r>
              <a:rPr lang="en-GB" sz="2400" dirty="0"/>
              <a:t>to document required key stages.</a:t>
            </a:r>
          </a:p>
          <a:p>
            <a:pPr marL="624078" indent="-514350">
              <a:lnSpc>
                <a:spcPct val="100000"/>
              </a:lnSpc>
              <a:spcBef>
                <a:spcPts val="300"/>
              </a:spcBef>
              <a:buFont typeface="+mj-lt"/>
              <a:buAutoNum type="arabicPeriod"/>
            </a:pPr>
            <a:r>
              <a:rPr lang="en-GB" sz="2400" b="1" dirty="0">
                <a:highlight>
                  <a:srgbClr val="808000"/>
                </a:highlight>
              </a:rPr>
              <a:t>Design phase: </a:t>
            </a:r>
            <a:r>
              <a:rPr lang="en-US" sz="2400" dirty="0"/>
              <a:t>The design phase of a project is where you create a </a:t>
            </a:r>
            <a:r>
              <a:rPr lang="en-US" sz="2400" b="1" dirty="0">
                <a:solidFill>
                  <a:schemeClr val="bg1"/>
                </a:solidFill>
                <a:highlight>
                  <a:srgbClr val="FFFF00"/>
                </a:highlight>
              </a:rPr>
              <a:t>requirements specification</a:t>
            </a:r>
            <a:r>
              <a:rPr lang="en-US" sz="2400" b="1" dirty="0">
                <a:solidFill>
                  <a:schemeClr val="bg1"/>
                </a:solidFill>
              </a:rPr>
              <a:t>, </a:t>
            </a:r>
            <a:r>
              <a:rPr lang="en-US" sz="2400" dirty="0"/>
              <a:t>initial </a:t>
            </a:r>
            <a:r>
              <a:rPr lang="en-US" sz="2400" b="1" dirty="0"/>
              <a:t>design work </a:t>
            </a:r>
            <a:r>
              <a:rPr lang="en-US" sz="2400" dirty="0"/>
              <a:t>and consider which implementation technologies to use. It’s the stage where you determine how to construct the solution.</a:t>
            </a:r>
          </a:p>
          <a:p>
            <a:pPr marL="624078" indent="-514350">
              <a:lnSpc>
                <a:spcPct val="100000"/>
              </a:lnSpc>
              <a:spcBef>
                <a:spcPts val="300"/>
              </a:spcBef>
              <a:buFont typeface="+mj-lt"/>
              <a:buAutoNum type="arabicPeriod"/>
            </a:pPr>
            <a:r>
              <a:rPr lang="en-GB" sz="2400" b="1" dirty="0">
                <a:highlight>
                  <a:srgbClr val="808000"/>
                </a:highlight>
              </a:rPr>
              <a:t>Implementation &amp; Monitoring phase:</a:t>
            </a:r>
            <a:r>
              <a:rPr lang="en-GB" sz="2400" dirty="0"/>
              <a:t> This is where you assign tasks to project members (yourself), acquire needed resources, </a:t>
            </a:r>
            <a:r>
              <a:rPr lang="en-GB" sz="2400" b="1" dirty="0">
                <a:solidFill>
                  <a:schemeClr val="bg1"/>
                </a:solidFill>
                <a:highlight>
                  <a:srgbClr val="FFFF00"/>
                </a:highlight>
              </a:rPr>
              <a:t>implement</a:t>
            </a:r>
            <a:r>
              <a:rPr lang="en-GB" sz="2400" dirty="0"/>
              <a:t> &amp; complete tasks within their timescales.</a:t>
            </a:r>
          </a:p>
          <a:p>
            <a:pPr marL="624078" indent="-514350">
              <a:lnSpc>
                <a:spcPct val="100000"/>
              </a:lnSpc>
              <a:spcBef>
                <a:spcPts val="300"/>
              </a:spcBef>
              <a:buFont typeface="+mj-lt"/>
              <a:buAutoNum type="arabicPeriod"/>
            </a:pPr>
            <a:r>
              <a:rPr lang="en-GB" sz="2400" b="1" dirty="0">
                <a:highlight>
                  <a:srgbClr val="808000"/>
                </a:highlight>
              </a:rPr>
              <a:t>Testing &amp; Evaluation phase:</a:t>
            </a:r>
            <a:r>
              <a:rPr lang="en-GB" sz="2400" dirty="0"/>
              <a:t> This is where you generally </a:t>
            </a:r>
            <a:r>
              <a:rPr lang="en-GB" sz="2400" dirty="0">
                <a:solidFill>
                  <a:schemeClr val="bg1"/>
                </a:solidFill>
                <a:highlight>
                  <a:srgbClr val="FFFF00"/>
                </a:highlight>
              </a:rPr>
              <a:t>t</a:t>
            </a:r>
            <a:r>
              <a:rPr lang="en-GB" sz="2400" b="1" dirty="0">
                <a:solidFill>
                  <a:schemeClr val="bg1"/>
                </a:solidFill>
                <a:highlight>
                  <a:srgbClr val="FFFF00"/>
                </a:highlight>
              </a:rPr>
              <a:t>est</a:t>
            </a:r>
            <a:r>
              <a:rPr lang="en-GB" sz="2400" dirty="0"/>
              <a:t> the implementation and evaluate it against the </a:t>
            </a:r>
            <a:r>
              <a:rPr lang="en-GB" sz="2400" b="1" dirty="0"/>
              <a:t>requirements </a:t>
            </a:r>
            <a:r>
              <a:rPr lang="en-GB" sz="2400" dirty="0"/>
              <a:t>and </a:t>
            </a:r>
            <a:r>
              <a:rPr lang="en-GB" sz="2400" b="1" dirty="0"/>
              <a:t>project</a:t>
            </a:r>
            <a:r>
              <a:rPr lang="en-GB" sz="2400" dirty="0"/>
              <a:t> specification (Objectives).</a:t>
            </a:r>
          </a:p>
          <a:p>
            <a:pPr marL="624078" indent="-514350">
              <a:lnSpc>
                <a:spcPct val="100000"/>
              </a:lnSpc>
              <a:spcBef>
                <a:spcPts val="300"/>
              </a:spcBef>
              <a:buFont typeface="+mj-lt"/>
              <a:buAutoNum type="arabicPeriod"/>
            </a:pPr>
            <a:r>
              <a:rPr lang="en-GB" sz="2400" b="1" dirty="0">
                <a:highlight>
                  <a:srgbClr val="808000"/>
                </a:highlight>
              </a:rPr>
              <a:t>Deployment phase:</a:t>
            </a:r>
            <a:r>
              <a:rPr lang="en-GB" sz="2400" b="1" dirty="0"/>
              <a:t> </a:t>
            </a:r>
            <a:r>
              <a:rPr lang="en-GB" sz="2400" kern="100" dirty="0">
                <a:effectLst/>
                <a:ea typeface="DengXian" panose="02010600030101010101" pitchFamily="2" charset="-122"/>
                <a:cs typeface="Times New Roman" panose="02020603050405020304" pitchFamily="18" charset="0"/>
              </a:rPr>
              <a:t>is where an implementation is made available to users, essentially ‘</a:t>
            </a:r>
            <a:r>
              <a:rPr lang="en-GB" sz="2400" b="1" kern="100" dirty="0">
                <a:solidFill>
                  <a:schemeClr val="bg1"/>
                </a:solidFill>
                <a:effectLst/>
                <a:highlight>
                  <a:srgbClr val="FFFF00"/>
                </a:highlight>
                <a:ea typeface="DengXian" panose="02010600030101010101" pitchFamily="2" charset="-122"/>
                <a:cs typeface="Times New Roman" panose="02020603050405020304" pitchFamily="18" charset="0"/>
              </a:rPr>
              <a:t>going live</a:t>
            </a:r>
            <a:r>
              <a:rPr lang="en-GB" sz="2400" b="1" kern="100" dirty="0">
                <a:ea typeface="DengXian" panose="02010600030101010101" pitchFamily="2" charset="-122"/>
                <a:cs typeface="Times New Roman" panose="02020603050405020304" pitchFamily="18" charset="0"/>
              </a:rPr>
              <a:t>’</a:t>
            </a:r>
            <a:r>
              <a:rPr lang="en-GB" sz="2400" kern="100" dirty="0">
                <a:effectLst/>
                <a:ea typeface="DengXian" panose="02010600030101010101" pitchFamily="2" charset="-122"/>
                <a:cs typeface="Times New Roman" panose="02020603050405020304" pitchFamily="18" charset="0"/>
              </a:rPr>
              <a:t> and becoming accessible to the intended audience. </a:t>
            </a:r>
            <a:r>
              <a:rPr lang="en-GB" sz="2400" kern="100" dirty="0">
                <a:ea typeface="DengXian" panose="02010600030101010101" pitchFamily="2" charset="-122"/>
                <a:cs typeface="Times New Roman" panose="02020603050405020304" pitchFamily="18" charset="0"/>
              </a:rPr>
              <a:t>I</a:t>
            </a:r>
            <a:r>
              <a:rPr lang="en-GB" sz="2400" kern="100" dirty="0">
                <a:effectLst/>
                <a:ea typeface="DengXian" panose="02010600030101010101" pitchFamily="2" charset="-122"/>
                <a:cs typeface="Times New Roman" panose="02020603050405020304" pitchFamily="18" charset="0"/>
              </a:rPr>
              <a:t>t is a transition from development to operation. This is where the implementation is moved from the testing environment to the real-world environment where users can access and use it.</a:t>
            </a:r>
            <a:endParaRPr lang="en-GB" sz="2400" dirty="0"/>
          </a:p>
          <a:p>
            <a:pPr marL="624078" indent="-514350">
              <a:lnSpc>
                <a:spcPct val="100000"/>
              </a:lnSpc>
              <a:spcBef>
                <a:spcPts val="300"/>
              </a:spcBef>
              <a:buFont typeface="+mj-lt"/>
              <a:buAutoNum type="arabicPeriod"/>
            </a:pPr>
            <a:r>
              <a:rPr lang="en-GB" sz="2400" b="1" dirty="0">
                <a:highlight>
                  <a:srgbClr val="808000"/>
                </a:highlight>
              </a:rPr>
              <a:t>Reflection &amp; reporting phase:</a:t>
            </a:r>
            <a:r>
              <a:rPr lang="en-GB" sz="2400" b="1" dirty="0"/>
              <a:t> </a:t>
            </a:r>
            <a:r>
              <a:rPr lang="en-GB" sz="2400" dirty="0"/>
              <a:t>a project outcome usually involves writing a formal </a:t>
            </a:r>
            <a:r>
              <a:rPr lang="en-GB" sz="2400" dirty="0">
                <a:solidFill>
                  <a:schemeClr val="bg1"/>
                </a:solidFill>
                <a:highlight>
                  <a:srgbClr val="FFFF00"/>
                </a:highlight>
              </a:rPr>
              <a:t>report</a:t>
            </a:r>
            <a:r>
              <a:rPr lang="en-GB" sz="2400" dirty="0"/>
              <a:t> and sometimes presenting the results.</a:t>
            </a:r>
          </a:p>
        </p:txBody>
      </p:sp>
      <p:sp>
        <p:nvSpPr>
          <p:cNvPr id="3" name="Title 2"/>
          <p:cNvSpPr>
            <a:spLocks noGrp="1"/>
          </p:cNvSpPr>
          <p:nvPr>
            <p:ph type="title"/>
          </p:nvPr>
        </p:nvSpPr>
        <p:spPr>
          <a:xfrm>
            <a:off x="203201" y="-4307"/>
            <a:ext cx="10515600" cy="1021976"/>
          </a:xfrm>
        </p:spPr>
        <p:txBody>
          <a:bodyPr>
            <a:normAutofit/>
          </a:bodyPr>
          <a:lstStyle/>
          <a:p>
            <a:r>
              <a:rPr lang="en-GB" sz="4800" b="1" u="sng" dirty="0"/>
              <a:t>Typical Project Stages / Phases</a:t>
            </a:r>
          </a:p>
        </p:txBody>
      </p:sp>
      <p:sp>
        <p:nvSpPr>
          <p:cNvPr id="4" name="Rectangle 3">
            <a:extLst>
              <a:ext uri="{FF2B5EF4-FFF2-40B4-BE49-F238E27FC236}">
                <a16:creationId xmlns:a16="http://schemas.microsoft.com/office/drawing/2014/main" id="{5227F477-2325-84F0-2569-0D7AA4BB48AD}"/>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903B-4BE2-4039-9FAB-CFA6B8135BBD}"/>
              </a:ext>
            </a:extLst>
          </p:cNvPr>
          <p:cNvSpPr>
            <a:spLocks noGrp="1"/>
          </p:cNvSpPr>
          <p:nvPr>
            <p:ph type="title"/>
          </p:nvPr>
        </p:nvSpPr>
        <p:spPr>
          <a:xfrm>
            <a:off x="560520" y="421604"/>
            <a:ext cx="10515599" cy="932688"/>
          </a:xfrm>
        </p:spPr>
        <p:txBody>
          <a:bodyPr vert="horz" lIns="91440" tIns="45720" rIns="91440" bIns="45720" rtlCol="0" anchor="b">
            <a:normAutofit/>
          </a:bodyPr>
          <a:lstStyle/>
          <a:p>
            <a:r>
              <a:rPr lang="en-US" sz="5400" b="1" u="sng" kern="1200" dirty="0">
                <a:solidFill>
                  <a:schemeClr val="tx1"/>
                </a:solidFill>
                <a:latin typeface="+mj-lt"/>
                <a:ea typeface="+mj-ea"/>
                <a:cs typeface="+mj-cs"/>
              </a:rPr>
              <a:t>Project Scope: S</a:t>
            </a:r>
            <a:r>
              <a:rPr lang="en-GB" sz="5400" b="1" u="sng" dirty="0" err="1"/>
              <a:t>olution</a:t>
            </a:r>
            <a:r>
              <a:rPr lang="en-GB" sz="5400" b="1" u="sng" dirty="0"/>
              <a:t> &amp; Resources </a:t>
            </a:r>
            <a:endParaRPr lang="en-US" sz="5400" b="1" u="sng" kern="1200" dirty="0">
              <a:solidFill>
                <a:schemeClr val="tx1"/>
              </a:solidFill>
              <a:latin typeface="+mj-lt"/>
              <a:ea typeface="+mj-ea"/>
              <a:cs typeface="+mj-cs"/>
            </a:endParaRPr>
          </a:p>
        </p:txBody>
      </p:sp>
      <p:grpSp>
        <p:nvGrpSpPr>
          <p:cNvPr id="4" name="Group 3">
            <a:extLst>
              <a:ext uri="{FF2B5EF4-FFF2-40B4-BE49-F238E27FC236}">
                <a16:creationId xmlns:a16="http://schemas.microsoft.com/office/drawing/2014/main" id="{5E12D484-2F33-F14D-098F-8D3CD86D9C1F}"/>
              </a:ext>
            </a:extLst>
          </p:cNvPr>
          <p:cNvGrpSpPr/>
          <p:nvPr/>
        </p:nvGrpSpPr>
        <p:grpSpPr>
          <a:xfrm>
            <a:off x="2777966" y="2337740"/>
            <a:ext cx="6636068" cy="3355383"/>
            <a:chOff x="2197967" y="1697064"/>
            <a:chExt cx="6636068" cy="3355383"/>
          </a:xfrm>
        </p:grpSpPr>
        <p:grpSp>
          <p:nvGrpSpPr>
            <p:cNvPr id="8" name="Group 7">
              <a:extLst>
                <a:ext uri="{FF2B5EF4-FFF2-40B4-BE49-F238E27FC236}">
                  <a16:creationId xmlns:a16="http://schemas.microsoft.com/office/drawing/2014/main" id="{562C869C-E60C-484A-9F33-6BFDAB603AD5}"/>
                </a:ext>
              </a:extLst>
            </p:cNvPr>
            <p:cNvGrpSpPr/>
            <p:nvPr/>
          </p:nvGrpSpPr>
          <p:grpSpPr>
            <a:xfrm>
              <a:off x="3737027" y="1697064"/>
              <a:ext cx="5097008" cy="3355383"/>
              <a:chOff x="9769098" y="260507"/>
              <a:chExt cx="2031562" cy="1581953"/>
            </a:xfrm>
          </p:grpSpPr>
          <p:pic>
            <p:nvPicPr>
              <p:cNvPr id="10" name="Graphic 9" descr="List outline">
                <a:extLst>
                  <a:ext uri="{FF2B5EF4-FFF2-40B4-BE49-F238E27FC236}">
                    <a16:creationId xmlns:a16="http://schemas.microsoft.com/office/drawing/2014/main" id="{B97A8821-5161-43D3-BD60-FEBBBEE5B2C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769098" y="516897"/>
                <a:ext cx="1325563" cy="1325563"/>
              </a:xfrm>
              <a:prstGeom prst="rect">
                <a:avLst/>
              </a:prstGeom>
            </p:spPr>
          </p:pic>
          <p:pic>
            <p:nvPicPr>
              <p:cNvPr id="11" name="Graphic 10" descr="Programmer male outline">
                <a:extLst>
                  <a:ext uri="{FF2B5EF4-FFF2-40B4-BE49-F238E27FC236}">
                    <a16:creationId xmlns:a16="http://schemas.microsoft.com/office/drawing/2014/main" id="{5DC7EEF4-3793-4EC5-94A9-70607D685AE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475097" y="260507"/>
                <a:ext cx="1325563" cy="1325563"/>
              </a:xfrm>
              <a:prstGeom prst="rect">
                <a:avLst/>
              </a:prstGeom>
            </p:spPr>
          </p:pic>
        </p:grpSp>
        <p:pic>
          <p:nvPicPr>
            <p:cNvPr id="3" name="Graphic 2" descr="Programmer female with solid fill">
              <a:extLst>
                <a:ext uri="{FF2B5EF4-FFF2-40B4-BE49-F238E27FC236}">
                  <a16:creationId xmlns:a16="http://schemas.microsoft.com/office/drawing/2014/main" id="{2ADADADA-EEF9-3846-882C-8D0CDDAC843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197967" y="1697064"/>
              <a:ext cx="2866443" cy="2866443"/>
            </a:xfrm>
            <a:prstGeom prst="rect">
              <a:avLst/>
            </a:prstGeom>
          </p:spPr>
        </p:pic>
      </p:grpSp>
      <p:sp>
        <p:nvSpPr>
          <p:cNvPr id="5" name="Rectangle 4">
            <a:extLst>
              <a:ext uri="{FF2B5EF4-FFF2-40B4-BE49-F238E27FC236}">
                <a16:creationId xmlns:a16="http://schemas.microsoft.com/office/drawing/2014/main" id="{0B5A8CD9-C8CE-C945-5143-9AAEE01992C0}"/>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289866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B67159-4B79-4359-BA00-E383FB1F9380}"/>
              </a:ext>
            </a:extLst>
          </p:cNvPr>
          <p:cNvSpPr>
            <a:spLocks noGrp="1"/>
          </p:cNvSpPr>
          <p:nvPr>
            <p:ph idx="1"/>
          </p:nvPr>
        </p:nvSpPr>
        <p:spPr>
          <a:xfrm>
            <a:off x="716648" y="1388459"/>
            <a:ext cx="10626266" cy="4599185"/>
          </a:xfrm>
        </p:spPr>
        <p:txBody>
          <a:bodyPr>
            <a:normAutofit/>
          </a:bodyPr>
          <a:lstStyle/>
          <a:p>
            <a:pPr marL="0" indent="0">
              <a:lnSpc>
                <a:spcPct val="120000"/>
              </a:lnSpc>
              <a:spcBef>
                <a:spcPts val="0"/>
              </a:spcBef>
              <a:buNone/>
            </a:pPr>
            <a:r>
              <a:rPr lang="en-GB" dirty="0"/>
              <a:t>You can define the </a:t>
            </a:r>
            <a:r>
              <a:rPr lang="en-GB" b="1" dirty="0"/>
              <a:t>Project Scope </a:t>
            </a:r>
            <a:r>
              <a:rPr lang="en-GB" dirty="0"/>
              <a:t>by simply including:</a:t>
            </a:r>
          </a:p>
          <a:p>
            <a:pPr marL="0" indent="0">
              <a:lnSpc>
                <a:spcPct val="120000"/>
              </a:lnSpc>
              <a:spcBef>
                <a:spcPts val="0"/>
              </a:spcBef>
              <a:buNone/>
            </a:pPr>
            <a:r>
              <a:rPr lang="en-GB" dirty="0">
                <a:solidFill>
                  <a:schemeClr val="bg1"/>
                </a:solidFill>
                <a:highlight>
                  <a:srgbClr val="FFFF00"/>
                </a:highlight>
              </a:rPr>
              <a:t>The </a:t>
            </a:r>
            <a:r>
              <a:rPr lang="en-GB" b="1" dirty="0">
                <a:solidFill>
                  <a:schemeClr val="bg1"/>
                </a:solidFill>
                <a:highlight>
                  <a:srgbClr val="FFFF00"/>
                </a:highlight>
              </a:rPr>
              <a:t>Proposed solution,</a:t>
            </a:r>
            <a:r>
              <a:rPr lang="en-GB" dirty="0">
                <a:solidFill>
                  <a:schemeClr val="bg1"/>
                </a:solidFill>
                <a:highlight>
                  <a:srgbClr val="FFFF00"/>
                </a:highlight>
              </a:rPr>
              <a:t> document:</a:t>
            </a:r>
          </a:p>
          <a:p>
            <a:pPr>
              <a:lnSpc>
                <a:spcPct val="120000"/>
              </a:lnSpc>
              <a:spcBef>
                <a:spcPts val="0"/>
              </a:spcBef>
            </a:pPr>
            <a:r>
              <a:rPr lang="en-GB" dirty="0"/>
              <a:t>What you, would like to </a:t>
            </a:r>
            <a:r>
              <a:rPr lang="en-GB" b="1" dirty="0"/>
              <a:t>create/build </a:t>
            </a:r>
            <a:r>
              <a:rPr lang="en-GB" dirty="0"/>
              <a:t>or test by the end of the project?</a:t>
            </a:r>
          </a:p>
          <a:p>
            <a:pPr>
              <a:lnSpc>
                <a:spcPct val="120000"/>
              </a:lnSpc>
              <a:spcBef>
                <a:spcPts val="0"/>
              </a:spcBef>
            </a:pPr>
            <a:r>
              <a:rPr lang="en-GB" dirty="0"/>
              <a:t>What </a:t>
            </a:r>
            <a:r>
              <a:rPr lang="en-GB" b="1" dirty="0"/>
              <a:t>outcome</a:t>
            </a:r>
            <a:r>
              <a:rPr lang="en-GB" dirty="0"/>
              <a:t> you would like to achieve?</a:t>
            </a:r>
          </a:p>
          <a:p>
            <a:pPr marL="0" indent="0">
              <a:lnSpc>
                <a:spcPct val="107000"/>
              </a:lnSpc>
              <a:spcBef>
                <a:spcPts val="200"/>
              </a:spcBef>
              <a:buNone/>
            </a:pPr>
            <a:r>
              <a:rPr lang="en-GB" dirty="0">
                <a:solidFill>
                  <a:schemeClr val="bg1"/>
                </a:solidFill>
                <a:highlight>
                  <a:srgbClr val="FFFF00"/>
                </a:highlight>
              </a:rPr>
              <a:t>The </a:t>
            </a:r>
            <a:r>
              <a:rPr lang="en-GB" b="1" dirty="0">
                <a:solidFill>
                  <a:schemeClr val="bg1"/>
                </a:solidFill>
                <a:highlight>
                  <a:srgbClr val="FFFF00"/>
                </a:highlight>
              </a:rPr>
              <a:t>Required resources, </a:t>
            </a:r>
            <a:r>
              <a:rPr lang="en-GB" dirty="0">
                <a:solidFill>
                  <a:schemeClr val="bg1"/>
                </a:solidFill>
                <a:highlight>
                  <a:srgbClr val="FFFF00"/>
                </a:highlight>
              </a:rPr>
              <a:t>document:</a:t>
            </a:r>
          </a:p>
          <a:p>
            <a:pPr>
              <a:lnSpc>
                <a:spcPct val="107000"/>
              </a:lnSpc>
              <a:spcBef>
                <a:spcPts val="200"/>
              </a:spcBef>
            </a:pPr>
            <a:r>
              <a:rPr lang="en-GB" dirty="0"/>
              <a:t>The Hardware, Software and other resources that will be required to create/develop/implement your proposed solution.</a:t>
            </a:r>
          </a:p>
          <a:p>
            <a:pPr>
              <a:lnSpc>
                <a:spcPct val="120000"/>
              </a:lnSpc>
              <a:spcBef>
                <a:spcPts val="0"/>
              </a:spcBef>
            </a:pPr>
            <a:endParaRPr lang="en-GB" dirty="0"/>
          </a:p>
        </p:txBody>
      </p:sp>
      <p:cxnSp>
        <p:nvCxnSpPr>
          <p:cNvPr id="5" name="Straight Connector 4">
            <a:extLst>
              <a:ext uri="{FF2B5EF4-FFF2-40B4-BE49-F238E27FC236}">
                <a16:creationId xmlns:a16="http://schemas.microsoft.com/office/drawing/2014/main" id="{4A142F71-837A-4BE8-9352-AD80931F3D99}"/>
              </a:ext>
            </a:extLst>
          </p:cNvPr>
          <p:cNvCxnSpPr/>
          <p:nvPr/>
        </p:nvCxnSpPr>
        <p:spPr>
          <a:xfrm>
            <a:off x="510284" y="331048"/>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8" name="Title 1">
            <a:extLst>
              <a:ext uri="{FF2B5EF4-FFF2-40B4-BE49-F238E27FC236}">
                <a16:creationId xmlns:a16="http://schemas.microsoft.com/office/drawing/2014/main" id="{70B01B65-6FB7-4178-9075-DCA57080BECA}"/>
              </a:ext>
            </a:extLst>
          </p:cNvPr>
          <p:cNvSpPr>
            <a:spLocks noGrp="1"/>
          </p:cNvSpPr>
          <p:nvPr>
            <p:ph type="title"/>
          </p:nvPr>
        </p:nvSpPr>
        <p:spPr>
          <a:xfrm>
            <a:off x="578762" y="181429"/>
            <a:ext cx="9218379" cy="1325563"/>
          </a:xfrm>
        </p:spPr>
        <p:txBody>
          <a:bodyPr>
            <a:normAutofit/>
          </a:bodyPr>
          <a:lstStyle/>
          <a:p>
            <a:r>
              <a:rPr lang="en-GB" sz="4800" b="1" u="sng" dirty="0"/>
              <a:t>Project Scope: Outcomes &amp; resources</a:t>
            </a:r>
          </a:p>
        </p:txBody>
      </p:sp>
      <p:grpSp>
        <p:nvGrpSpPr>
          <p:cNvPr id="14" name="Group 13">
            <a:extLst>
              <a:ext uri="{FF2B5EF4-FFF2-40B4-BE49-F238E27FC236}">
                <a16:creationId xmlns:a16="http://schemas.microsoft.com/office/drawing/2014/main" id="{88227704-2F43-2375-39E8-E9F6999CCC91}"/>
              </a:ext>
            </a:extLst>
          </p:cNvPr>
          <p:cNvGrpSpPr/>
          <p:nvPr/>
        </p:nvGrpSpPr>
        <p:grpSpPr>
          <a:xfrm>
            <a:off x="3675937" y="4994001"/>
            <a:ext cx="3842462" cy="1389792"/>
            <a:chOff x="3675937" y="4994001"/>
            <a:chExt cx="3842462" cy="1389792"/>
          </a:xfrm>
        </p:grpSpPr>
        <p:grpSp>
          <p:nvGrpSpPr>
            <p:cNvPr id="12" name="Group 11">
              <a:extLst>
                <a:ext uri="{FF2B5EF4-FFF2-40B4-BE49-F238E27FC236}">
                  <a16:creationId xmlns:a16="http://schemas.microsoft.com/office/drawing/2014/main" id="{425D33CB-269D-4B84-8342-CF773EC78C40}"/>
                </a:ext>
              </a:extLst>
            </p:cNvPr>
            <p:cNvGrpSpPr/>
            <p:nvPr/>
          </p:nvGrpSpPr>
          <p:grpSpPr>
            <a:xfrm>
              <a:off x="4492015" y="4994001"/>
              <a:ext cx="3026384" cy="1389792"/>
              <a:chOff x="4192474" y="3121798"/>
              <a:chExt cx="4430583" cy="1713671"/>
            </a:xfrm>
          </p:grpSpPr>
          <p:pic>
            <p:nvPicPr>
              <p:cNvPr id="7" name="Graphic 6" descr="Server outline">
                <a:extLst>
                  <a:ext uri="{FF2B5EF4-FFF2-40B4-BE49-F238E27FC236}">
                    <a16:creationId xmlns:a16="http://schemas.microsoft.com/office/drawing/2014/main" id="{E6072D87-365C-43FA-91C3-A958ED50AD6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504849" y="3172350"/>
                <a:ext cx="1663119" cy="1663119"/>
              </a:xfrm>
              <a:prstGeom prst="rect">
                <a:avLst/>
              </a:prstGeom>
            </p:spPr>
          </p:pic>
          <p:pic>
            <p:nvPicPr>
              <p:cNvPr id="9" name="Graphic 8" descr="Programmer male with solid fill">
                <a:extLst>
                  <a:ext uri="{FF2B5EF4-FFF2-40B4-BE49-F238E27FC236}">
                    <a16:creationId xmlns:a16="http://schemas.microsoft.com/office/drawing/2014/main" id="{32EA77F8-6694-43E2-A738-640B2EB6777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192474" y="3121799"/>
                <a:ext cx="1663119" cy="1663119"/>
              </a:xfrm>
              <a:prstGeom prst="rect">
                <a:avLst/>
              </a:prstGeom>
            </p:spPr>
          </p:pic>
          <p:pic>
            <p:nvPicPr>
              <p:cNvPr id="11" name="Graphic 10" descr="Cloud Computing with solid fill">
                <a:extLst>
                  <a:ext uri="{FF2B5EF4-FFF2-40B4-BE49-F238E27FC236}">
                    <a16:creationId xmlns:a16="http://schemas.microsoft.com/office/drawing/2014/main" id="{A98C1A03-9A00-460E-BE95-8807088CF45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959938" y="3121798"/>
                <a:ext cx="1663119" cy="1663119"/>
              </a:xfrm>
              <a:prstGeom prst="rect">
                <a:avLst/>
              </a:prstGeom>
            </p:spPr>
          </p:pic>
        </p:grpSp>
        <p:pic>
          <p:nvPicPr>
            <p:cNvPr id="13" name="Graphic 12" descr="Programmer female with solid fill">
              <a:extLst>
                <a:ext uri="{FF2B5EF4-FFF2-40B4-BE49-F238E27FC236}">
                  <a16:creationId xmlns:a16="http://schemas.microsoft.com/office/drawing/2014/main" id="{2FB3F070-F065-5CD6-72E1-42526CFD9A44}"/>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675937" y="5109030"/>
              <a:ext cx="1233766" cy="1233766"/>
            </a:xfrm>
            <a:prstGeom prst="rect">
              <a:avLst/>
            </a:prstGeom>
          </p:spPr>
        </p:pic>
      </p:grpSp>
      <p:sp>
        <p:nvSpPr>
          <p:cNvPr id="2" name="Rectangle 1">
            <a:extLst>
              <a:ext uri="{FF2B5EF4-FFF2-40B4-BE49-F238E27FC236}">
                <a16:creationId xmlns:a16="http://schemas.microsoft.com/office/drawing/2014/main" id="{D583AA7B-3025-B2AF-6A31-61BF016F8791}"/>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026608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FF5FE-C8F0-02EF-C98F-4EB70AE37645}"/>
              </a:ext>
            </a:extLst>
          </p:cNvPr>
          <p:cNvSpPr>
            <a:spLocks noGrp="1"/>
          </p:cNvSpPr>
          <p:nvPr>
            <p:ph type="title"/>
          </p:nvPr>
        </p:nvSpPr>
        <p:spPr>
          <a:xfrm>
            <a:off x="552961" y="65313"/>
            <a:ext cx="10515600" cy="1325563"/>
          </a:xfrm>
        </p:spPr>
        <p:txBody>
          <a:bodyPr>
            <a:normAutofit/>
          </a:bodyPr>
          <a:lstStyle/>
          <a:p>
            <a:r>
              <a:rPr lang="en-GB" sz="5400" b="1" u="sng" dirty="0"/>
              <a:t>Activity: Task 2 Question 1 </a:t>
            </a:r>
          </a:p>
        </p:txBody>
      </p:sp>
      <p:sp>
        <p:nvSpPr>
          <p:cNvPr id="3" name="Content Placeholder 2">
            <a:extLst>
              <a:ext uri="{FF2B5EF4-FFF2-40B4-BE49-F238E27FC236}">
                <a16:creationId xmlns:a16="http://schemas.microsoft.com/office/drawing/2014/main" id="{017DB27B-B7B5-DD28-FFD9-527FCC0919EA}"/>
              </a:ext>
            </a:extLst>
          </p:cNvPr>
          <p:cNvSpPr>
            <a:spLocks noGrp="1"/>
          </p:cNvSpPr>
          <p:nvPr>
            <p:ph idx="1"/>
          </p:nvPr>
        </p:nvSpPr>
        <p:spPr>
          <a:xfrm>
            <a:off x="552961" y="1497522"/>
            <a:ext cx="11154228" cy="4351338"/>
          </a:xfrm>
        </p:spPr>
        <p:txBody>
          <a:bodyPr>
            <a:normAutofit/>
          </a:bodyPr>
          <a:lstStyle/>
          <a:p>
            <a:pPr marL="0" indent="0">
              <a:buNone/>
            </a:pPr>
            <a:r>
              <a:rPr lang="en-GB" sz="3200" dirty="0">
                <a:effectLst/>
                <a:latin typeface="Arial" panose="020B0604020202020204" pitchFamily="34" charset="0"/>
                <a:ea typeface="Times New Roman" panose="02020603050405020304" pitchFamily="18" charset="0"/>
              </a:rPr>
              <a:t>D</a:t>
            </a:r>
            <a:r>
              <a:rPr lang="en-GB" sz="3200" dirty="0">
                <a:effectLst/>
                <a:latin typeface="Arial" panose="020B0604020202020204" pitchFamily="34" charset="0"/>
                <a:ea typeface="Arial" panose="020B0604020202020204" pitchFamily="34" charset="0"/>
              </a:rPr>
              <a:t>ocument</a:t>
            </a:r>
            <a:r>
              <a:rPr lang="en-GB" sz="3200" dirty="0">
                <a:effectLst/>
                <a:latin typeface="Arial" panose="020B0604020202020204" pitchFamily="34" charset="0"/>
                <a:ea typeface="Times New Roman" panose="02020603050405020304" pitchFamily="18" charset="0"/>
              </a:rPr>
              <a:t>:</a:t>
            </a:r>
          </a:p>
          <a:p>
            <a:pPr marL="514350" indent="-514350">
              <a:buFont typeface="+mj-lt"/>
              <a:buAutoNum type="arabicPeriod"/>
            </a:pPr>
            <a:r>
              <a:rPr lang="en-GB" sz="3200" dirty="0">
                <a:effectLst/>
                <a:latin typeface="Arial" panose="020B0604020202020204" pitchFamily="34" charset="0"/>
                <a:ea typeface="Times New Roman" panose="02020603050405020304" pitchFamily="18" charset="0"/>
              </a:rPr>
              <a:t>A proposed </a:t>
            </a:r>
            <a:r>
              <a:rPr lang="en-GB" sz="3200" b="1" dirty="0">
                <a:solidFill>
                  <a:schemeClr val="bg1"/>
                </a:solidFill>
                <a:effectLst/>
                <a:highlight>
                  <a:srgbClr val="FFFF00"/>
                </a:highlight>
                <a:latin typeface="Arial" panose="020B0604020202020204" pitchFamily="34" charset="0"/>
                <a:ea typeface="Times New Roman" panose="02020603050405020304" pitchFamily="18" charset="0"/>
              </a:rPr>
              <a:t>solution</a:t>
            </a:r>
            <a:r>
              <a:rPr lang="en-GB" sz="3200" dirty="0">
                <a:effectLst/>
                <a:latin typeface="Arial" panose="020B0604020202020204" pitchFamily="34" charset="0"/>
                <a:ea typeface="Times New Roman" panose="02020603050405020304" pitchFamily="18" charset="0"/>
              </a:rPr>
              <a:t> to your project idea/aim</a:t>
            </a:r>
            <a:r>
              <a:rPr lang="en-GB" sz="3200" dirty="0">
                <a:latin typeface="Arial" panose="020B0604020202020204" pitchFamily="34" charset="0"/>
                <a:ea typeface="Times New Roman" panose="02020603050405020304" pitchFamily="18" charset="0"/>
              </a:rPr>
              <a:t>?</a:t>
            </a:r>
            <a:r>
              <a:rPr lang="en-GB" sz="3200" dirty="0">
                <a:effectLst/>
                <a:latin typeface="Arial" panose="020B0604020202020204" pitchFamily="34" charset="0"/>
                <a:ea typeface="Times New Roman" panose="02020603050405020304" pitchFamily="18" charset="0"/>
              </a:rPr>
              <a:t> </a:t>
            </a:r>
          </a:p>
          <a:p>
            <a:pPr marL="0" indent="0">
              <a:buNone/>
            </a:pPr>
            <a:r>
              <a:rPr lang="en-GB" dirty="0">
                <a:effectLst/>
                <a:latin typeface="Arial" panose="020B0604020202020204" pitchFamily="34" charset="0"/>
                <a:ea typeface="Times New Roman" panose="02020603050405020304" pitchFamily="18" charset="0"/>
              </a:rPr>
              <a:t>	what are you going to create, build, implement or test?</a:t>
            </a:r>
          </a:p>
          <a:p>
            <a:pPr marL="0" indent="0">
              <a:buNone/>
            </a:pPr>
            <a:r>
              <a:rPr lang="en-GB" sz="3200" dirty="0">
                <a:effectLst/>
                <a:latin typeface="Arial" panose="020B0604020202020204" pitchFamily="34" charset="0"/>
                <a:ea typeface="Times New Roman" panose="02020603050405020304" pitchFamily="18" charset="0"/>
              </a:rPr>
              <a:t>2. The </a:t>
            </a:r>
            <a:r>
              <a:rPr lang="en-GB" sz="3200" b="1" dirty="0">
                <a:solidFill>
                  <a:schemeClr val="bg1"/>
                </a:solidFill>
                <a:effectLst/>
                <a:highlight>
                  <a:srgbClr val="FFFF00"/>
                </a:highlight>
                <a:latin typeface="Arial" panose="020B0604020202020204" pitchFamily="34" charset="0"/>
                <a:ea typeface="Times New Roman" panose="02020603050405020304" pitchFamily="18" charset="0"/>
              </a:rPr>
              <a:t>required resources</a:t>
            </a:r>
            <a:r>
              <a:rPr lang="en-GB" sz="3200" dirty="0">
                <a:solidFill>
                  <a:schemeClr val="bg1"/>
                </a:solidFill>
                <a:effectLst/>
                <a:highlight>
                  <a:srgbClr val="FFFF00"/>
                </a:highlight>
                <a:latin typeface="Arial" panose="020B0604020202020204" pitchFamily="34" charset="0"/>
                <a:ea typeface="Times New Roman" panose="02020603050405020304" pitchFamily="18" charset="0"/>
              </a:rPr>
              <a:t>/</a:t>
            </a:r>
            <a:r>
              <a:rPr lang="en-GB" sz="3200" b="1" dirty="0">
                <a:solidFill>
                  <a:schemeClr val="bg1"/>
                </a:solidFill>
                <a:highlight>
                  <a:srgbClr val="FFFF00"/>
                </a:highlight>
                <a:latin typeface="Arial" panose="020B0604020202020204" pitchFamily="34" charset="0"/>
                <a:ea typeface="Times New Roman" panose="02020603050405020304" pitchFamily="18" charset="0"/>
              </a:rPr>
              <a:t>t</a:t>
            </a:r>
            <a:r>
              <a:rPr lang="en-GB" sz="3200" b="1" dirty="0">
                <a:solidFill>
                  <a:schemeClr val="bg1"/>
                </a:solidFill>
                <a:effectLst/>
                <a:highlight>
                  <a:srgbClr val="FFFF00"/>
                </a:highlight>
                <a:latin typeface="Arial" panose="020B0604020202020204" pitchFamily="34" charset="0"/>
                <a:ea typeface="Times New Roman" panose="02020603050405020304" pitchFamily="18" charset="0"/>
              </a:rPr>
              <a:t>echnologies</a:t>
            </a:r>
            <a:r>
              <a:rPr lang="en-GB" sz="3200" b="1" dirty="0">
                <a:solidFill>
                  <a:schemeClr val="bg1"/>
                </a:solidFill>
                <a:latin typeface="Arial" panose="020B0604020202020204" pitchFamily="34" charset="0"/>
                <a:ea typeface="Times New Roman" panose="02020603050405020304" pitchFamily="18" charset="0"/>
              </a:rPr>
              <a:t> </a:t>
            </a:r>
            <a:r>
              <a:rPr lang="en-GB" sz="3200" dirty="0">
                <a:latin typeface="Arial" panose="020B0604020202020204" pitchFamily="34" charset="0"/>
                <a:ea typeface="Times New Roman" panose="02020603050405020304" pitchFamily="18" charset="0"/>
              </a:rPr>
              <a:t>needed to implement the project idea.</a:t>
            </a:r>
          </a:p>
          <a:p>
            <a:pPr marL="0" indent="0">
              <a:buNone/>
            </a:pPr>
            <a:r>
              <a:rPr lang="en-GB" dirty="0"/>
              <a:t>	hardware, software, development tools, online services, datasets, 	testing participants and any other practical requirement</a:t>
            </a:r>
          </a:p>
        </p:txBody>
      </p:sp>
      <p:grpSp>
        <p:nvGrpSpPr>
          <p:cNvPr id="4" name="Group 3">
            <a:extLst>
              <a:ext uri="{FF2B5EF4-FFF2-40B4-BE49-F238E27FC236}">
                <a16:creationId xmlns:a16="http://schemas.microsoft.com/office/drawing/2014/main" id="{BD8B2A96-3F28-4726-1CC1-C0BAFBB5E820}"/>
              </a:ext>
            </a:extLst>
          </p:cNvPr>
          <p:cNvGrpSpPr/>
          <p:nvPr/>
        </p:nvGrpSpPr>
        <p:grpSpPr>
          <a:xfrm>
            <a:off x="3960682" y="4959123"/>
            <a:ext cx="4241606" cy="1833564"/>
            <a:chOff x="3675937" y="4994001"/>
            <a:chExt cx="3842462" cy="1389792"/>
          </a:xfrm>
        </p:grpSpPr>
        <p:grpSp>
          <p:nvGrpSpPr>
            <p:cNvPr id="5" name="Group 4">
              <a:extLst>
                <a:ext uri="{FF2B5EF4-FFF2-40B4-BE49-F238E27FC236}">
                  <a16:creationId xmlns:a16="http://schemas.microsoft.com/office/drawing/2014/main" id="{FDB45F33-DB8E-541E-ECB6-3D14C4401491}"/>
                </a:ext>
              </a:extLst>
            </p:cNvPr>
            <p:cNvGrpSpPr/>
            <p:nvPr/>
          </p:nvGrpSpPr>
          <p:grpSpPr>
            <a:xfrm>
              <a:off x="4492015" y="4994001"/>
              <a:ext cx="3026384" cy="1389792"/>
              <a:chOff x="4192474" y="3121798"/>
              <a:chExt cx="4430583" cy="1713671"/>
            </a:xfrm>
          </p:grpSpPr>
          <p:pic>
            <p:nvPicPr>
              <p:cNvPr id="7" name="Graphic 6" descr="Server outline">
                <a:extLst>
                  <a:ext uri="{FF2B5EF4-FFF2-40B4-BE49-F238E27FC236}">
                    <a16:creationId xmlns:a16="http://schemas.microsoft.com/office/drawing/2014/main" id="{3062289F-0ADD-4D4F-1DF0-05D51FC9A11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504849" y="3172350"/>
                <a:ext cx="1663119" cy="1663119"/>
              </a:xfrm>
              <a:prstGeom prst="rect">
                <a:avLst/>
              </a:prstGeom>
            </p:spPr>
          </p:pic>
          <p:pic>
            <p:nvPicPr>
              <p:cNvPr id="8" name="Graphic 7" descr="Programmer male with solid fill">
                <a:extLst>
                  <a:ext uri="{FF2B5EF4-FFF2-40B4-BE49-F238E27FC236}">
                    <a16:creationId xmlns:a16="http://schemas.microsoft.com/office/drawing/2014/main" id="{B8F3A069-FFD9-FBBA-2451-CEB653045DC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192474" y="3121799"/>
                <a:ext cx="1663119" cy="1663119"/>
              </a:xfrm>
              <a:prstGeom prst="rect">
                <a:avLst/>
              </a:prstGeom>
            </p:spPr>
          </p:pic>
          <p:pic>
            <p:nvPicPr>
              <p:cNvPr id="9" name="Graphic 8" descr="Cloud Computing with solid fill">
                <a:extLst>
                  <a:ext uri="{FF2B5EF4-FFF2-40B4-BE49-F238E27FC236}">
                    <a16:creationId xmlns:a16="http://schemas.microsoft.com/office/drawing/2014/main" id="{5B5CE0C6-0BF3-9F9E-60F6-308CC0A733E8}"/>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959938" y="3121798"/>
                <a:ext cx="1663119" cy="1663119"/>
              </a:xfrm>
              <a:prstGeom prst="rect">
                <a:avLst/>
              </a:prstGeom>
            </p:spPr>
          </p:pic>
        </p:grpSp>
        <p:pic>
          <p:nvPicPr>
            <p:cNvPr id="6" name="Graphic 5" descr="Programmer female with solid fill">
              <a:extLst>
                <a:ext uri="{FF2B5EF4-FFF2-40B4-BE49-F238E27FC236}">
                  <a16:creationId xmlns:a16="http://schemas.microsoft.com/office/drawing/2014/main" id="{85DAC467-7F66-715D-65F6-5BE63F18AD8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675937" y="5109030"/>
              <a:ext cx="1233766" cy="1233766"/>
            </a:xfrm>
            <a:prstGeom prst="rect">
              <a:avLst/>
            </a:prstGeom>
          </p:spPr>
        </p:pic>
      </p:grpSp>
      <p:sp>
        <p:nvSpPr>
          <p:cNvPr id="10" name="Rectangle 9">
            <a:extLst>
              <a:ext uri="{FF2B5EF4-FFF2-40B4-BE49-F238E27FC236}">
                <a16:creationId xmlns:a16="http://schemas.microsoft.com/office/drawing/2014/main" id="{E8E6422C-E9A2-3D0D-763A-A1E6056F790A}"/>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21458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EC274A-F815-9F47-BFA1-A778D59741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D79345-6CB8-A17B-48D7-1938D123672A}"/>
              </a:ext>
            </a:extLst>
          </p:cNvPr>
          <p:cNvSpPr>
            <a:spLocks noGrp="1"/>
          </p:cNvSpPr>
          <p:nvPr>
            <p:ph type="title"/>
          </p:nvPr>
        </p:nvSpPr>
        <p:spPr>
          <a:xfrm>
            <a:off x="560520" y="421604"/>
            <a:ext cx="10515599" cy="932688"/>
          </a:xfrm>
        </p:spPr>
        <p:txBody>
          <a:bodyPr vert="horz" lIns="91440" tIns="45720" rIns="91440" bIns="45720" rtlCol="0" anchor="b">
            <a:normAutofit/>
          </a:bodyPr>
          <a:lstStyle/>
          <a:p>
            <a:r>
              <a:rPr lang="en-US" sz="5400" b="1" u="sng" kern="1200" dirty="0">
                <a:solidFill>
                  <a:schemeClr val="tx1"/>
                </a:solidFill>
                <a:latin typeface="+mj-lt"/>
                <a:ea typeface="+mj-ea"/>
                <a:cs typeface="+mj-cs"/>
              </a:rPr>
              <a:t>Project Planning</a:t>
            </a:r>
          </a:p>
        </p:txBody>
      </p:sp>
      <p:grpSp>
        <p:nvGrpSpPr>
          <p:cNvPr id="3" name="Group 2">
            <a:extLst>
              <a:ext uri="{FF2B5EF4-FFF2-40B4-BE49-F238E27FC236}">
                <a16:creationId xmlns:a16="http://schemas.microsoft.com/office/drawing/2014/main" id="{3330E0F3-3ACD-5A06-BA8B-0165BAFE39BA}"/>
              </a:ext>
            </a:extLst>
          </p:cNvPr>
          <p:cNvGrpSpPr/>
          <p:nvPr/>
        </p:nvGrpSpPr>
        <p:grpSpPr>
          <a:xfrm>
            <a:off x="2462813" y="1914526"/>
            <a:ext cx="7266374" cy="3797648"/>
            <a:chOff x="2197967" y="1697064"/>
            <a:chExt cx="6636068" cy="3355383"/>
          </a:xfrm>
        </p:grpSpPr>
        <p:grpSp>
          <p:nvGrpSpPr>
            <p:cNvPr id="4" name="Group 3">
              <a:extLst>
                <a:ext uri="{FF2B5EF4-FFF2-40B4-BE49-F238E27FC236}">
                  <a16:creationId xmlns:a16="http://schemas.microsoft.com/office/drawing/2014/main" id="{33596472-085C-6F3B-DAC8-8BDD93CCF67E}"/>
                </a:ext>
              </a:extLst>
            </p:cNvPr>
            <p:cNvGrpSpPr/>
            <p:nvPr/>
          </p:nvGrpSpPr>
          <p:grpSpPr>
            <a:xfrm>
              <a:off x="3737027" y="1697064"/>
              <a:ext cx="5097008" cy="3355383"/>
              <a:chOff x="9769098" y="260507"/>
              <a:chExt cx="2031562" cy="1581953"/>
            </a:xfrm>
          </p:grpSpPr>
          <p:pic>
            <p:nvPicPr>
              <p:cNvPr id="6" name="Graphic 5" descr="List outline">
                <a:extLst>
                  <a:ext uri="{FF2B5EF4-FFF2-40B4-BE49-F238E27FC236}">
                    <a16:creationId xmlns:a16="http://schemas.microsoft.com/office/drawing/2014/main" id="{7588E5AD-493F-A60D-CCD0-3FEFC097F6A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769098" y="516897"/>
                <a:ext cx="1325563" cy="1325563"/>
              </a:xfrm>
              <a:prstGeom prst="rect">
                <a:avLst/>
              </a:prstGeom>
            </p:spPr>
          </p:pic>
          <p:pic>
            <p:nvPicPr>
              <p:cNvPr id="7" name="Graphic 6" descr="Programmer male outline">
                <a:extLst>
                  <a:ext uri="{FF2B5EF4-FFF2-40B4-BE49-F238E27FC236}">
                    <a16:creationId xmlns:a16="http://schemas.microsoft.com/office/drawing/2014/main" id="{6146FD7D-B730-522C-6DBF-D73B23D127E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475097" y="260507"/>
                <a:ext cx="1325563" cy="1325563"/>
              </a:xfrm>
              <a:prstGeom prst="rect">
                <a:avLst/>
              </a:prstGeom>
            </p:spPr>
          </p:pic>
        </p:grpSp>
        <p:pic>
          <p:nvPicPr>
            <p:cNvPr id="5" name="Graphic 4" descr="Programmer female with solid fill">
              <a:extLst>
                <a:ext uri="{FF2B5EF4-FFF2-40B4-BE49-F238E27FC236}">
                  <a16:creationId xmlns:a16="http://schemas.microsoft.com/office/drawing/2014/main" id="{0615CA65-1AC1-98E1-5E83-5CB08FCC7092}"/>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197967" y="1697064"/>
              <a:ext cx="2866443" cy="2866443"/>
            </a:xfrm>
            <a:prstGeom prst="rect">
              <a:avLst/>
            </a:prstGeom>
          </p:spPr>
        </p:pic>
      </p:grpSp>
      <p:sp>
        <p:nvSpPr>
          <p:cNvPr id="8" name="Rectangle 7">
            <a:extLst>
              <a:ext uri="{FF2B5EF4-FFF2-40B4-BE49-F238E27FC236}">
                <a16:creationId xmlns:a16="http://schemas.microsoft.com/office/drawing/2014/main" id="{DA19104F-6EE9-143E-583F-CA50AA07CB0D}"/>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323683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01B65-6FB7-4178-9075-DCA57080BECA}"/>
              </a:ext>
            </a:extLst>
          </p:cNvPr>
          <p:cNvSpPr>
            <a:spLocks noGrp="1"/>
          </p:cNvSpPr>
          <p:nvPr>
            <p:ph type="title"/>
          </p:nvPr>
        </p:nvSpPr>
        <p:spPr>
          <a:xfrm>
            <a:off x="278668" y="268692"/>
            <a:ext cx="11240408" cy="1179834"/>
          </a:xfrm>
        </p:spPr>
        <p:txBody>
          <a:bodyPr>
            <a:normAutofit/>
          </a:bodyPr>
          <a:lstStyle/>
          <a:p>
            <a:r>
              <a:rPr lang="en-GB" sz="5400" b="1" u="sng" dirty="0"/>
              <a:t>Project Scope: Boundaries &amp; constrains </a:t>
            </a:r>
          </a:p>
        </p:txBody>
      </p:sp>
      <p:sp>
        <p:nvSpPr>
          <p:cNvPr id="3" name="Content Placeholder 2">
            <a:extLst>
              <a:ext uri="{FF2B5EF4-FFF2-40B4-BE49-F238E27FC236}">
                <a16:creationId xmlns:a16="http://schemas.microsoft.com/office/drawing/2014/main" id="{C3294E62-DC58-4A1F-9CAE-249D93873107}"/>
              </a:ext>
            </a:extLst>
          </p:cNvPr>
          <p:cNvSpPr>
            <a:spLocks noGrp="1"/>
          </p:cNvSpPr>
          <p:nvPr>
            <p:ph idx="1"/>
          </p:nvPr>
        </p:nvSpPr>
        <p:spPr>
          <a:xfrm>
            <a:off x="365754" y="1368697"/>
            <a:ext cx="11300832" cy="4351338"/>
          </a:xfrm>
        </p:spPr>
        <p:txBody>
          <a:bodyPr>
            <a:noAutofit/>
          </a:bodyPr>
          <a:lstStyle/>
          <a:p>
            <a:pPr>
              <a:lnSpc>
                <a:spcPct val="100000"/>
              </a:lnSpc>
              <a:spcBef>
                <a:spcPts val="300"/>
              </a:spcBef>
            </a:pPr>
            <a:r>
              <a:rPr lang="en-GB" dirty="0"/>
              <a:t>A </a:t>
            </a:r>
            <a:r>
              <a:rPr lang="en-GB" b="1" dirty="0"/>
              <a:t>project</a:t>
            </a:r>
            <a:r>
              <a:rPr lang="en-GB" dirty="0"/>
              <a:t> </a:t>
            </a:r>
            <a:r>
              <a:rPr lang="en-GB" b="1" dirty="0"/>
              <a:t>scope also </a:t>
            </a:r>
            <a:r>
              <a:rPr lang="en-GB" dirty="0"/>
              <a:t>outlines the project’s </a:t>
            </a:r>
            <a:r>
              <a:rPr lang="en-GB" b="1" dirty="0">
                <a:solidFill>
                  <a:schemeClr val="bg1"/>
                </a:solidFill>
                <a:highlight>
                  <a:srgbClr val="FFFF00"/>
                </a:highlight>
              </a:rPr>
              <a:t>boundaries &amp; constrains</a:t>
            </a:r>
            <a:r>
              <a:rPr lang="en-GB" b="1" dirty="0">
                <a:solidFill>
                  <a:schemeClr val="bg1"/>
                </a:solidFill>
              </a:rPr>
              <a:t> </a:t>
            </a:r>
            <a:r>
              <a:rPr lang="en-GB" dirty="0"/>
              <a:t>in terms of e.g. the expected deliverables/outputs, required resources and time available.</a:t>
            </a:r>
          </a:p>
          <a:p>
            <a:pPr>
              <a:lnSpc>
                <a:spcPct val="100000"/>
              </a:lnSpc>
              <a:spcBef>
                <a:spcPts val="300"/>
              </a:spcBef>
            </a:pPr>
            <a:r>
              <a:rPr lang="en-GB" dirty="0"/>
              <a:t>From these we need to decide what can be </a:t>
            </a:r>
            <a:r>
              <a:rPr lang="en-GB" dirty="0">
                <a:solidFill>
                  <a:schemeClr val="bg1"/>
                </a:solidFill>
                <a:highlight>
                  <a:srgbClr val="FFFF00"/>
                </a:highlight>
              </a:rPr>
              <a:t>realistically achieved</a:t>
            </a:r>
            <a:r>
              <a:rPr lang="en-GB" dirty="0"/>
              <a:t>. </a:t>
            </a:r>
          </a:p>
          <a:p>
            <a:pPr>
              <a:lnSpc>
                <a:spcPct val="100000"/>
              </a:lnSpc>
              <a:spcBef>
                <a:spcPts val="300"/>
              </a:spcBef>
            </a:pPr>
            <a:r>
              <a:rPr lang="en-GB" dirty="0"/>
              <a:t>You can initially set the bar </a:t>
            </a:r>
            <a:r>
              <a:rPr lang="en-GB" dirty="0">
                <a:solidFill>
                  <a:schemeClr val="bg1"/>
                </a:solidFill>
                <a:highlight>
                  <a:srgbClr val="FFFF00"/>
                </a:highlight>
              </a:rPr>
              <a:t>high and reign it in later </a:t>
            </a:r>
            <a:r>
              <a:rPr lang="en-GB" dirty="0"/>
              <a:t>if needed as the project progresses or towards the end.</a:t>
            </a:r>
          </a:p>
          <a:p>
            <a:pPr>
              <a:lnSpc>
                <a:spcPct val="100000"/>
              </a:lnSpc>
              <a:spcBef>
                <a:spcPts val="300"/>
              </a:spcBef>
            </a:pPr>
            <a:r>
              <a:rPr lang="en-GB" dirty="0"/>
              <a:t>Your requirements can be modified accordingly. </a:t>
            </a:r>
          </a:p>
          <a:p>
            <a:pPr>
              <a:lnSpc>
                <a:spcPct val="100000"/>
              </a:lnSpc>
              <a:spcBef>
                <a:spcPts val="300"/>
              </a:spcBef>
            </a:pPr>
            <a:r>
              <a:rPr lang="en-GB" dirty="0">
                <a:solidFill>
                  <a:schemeClr val="bg1"/>
                </a:solidFill>
                <a:highlight>
                  <a:srgbClr val="FFFF00"/>
                </a:highlight>
              </a:rPr>
              <a:t>The </a:t>
            </a:r>
            <a:r>
              <a:rPr lang="en-GB" b="1" dirty="0">
                <a:solidFill>
                  <a:schemeClr val="bg1"/>
                </a:solidFill>
                <a:highlight>
                  <a:srgbClr val="FFFF00"/>
                </a:highlight>
              </a:rPr>
              <a:t>Project scope </a:t>
            </a:r>
            <a:r>
              <a:rPr lang="en-GB" dirty="0">
                <a:solidFill>
                  <a:schemeClr val="bg1"/>
                </a:solidFill>
                <a:highlight>
                  <a:srgbClr val="FFFF00"/>
                </a:highlight>
              </a:rPr>
              <a:t>outlines the project’s intended outcomes/deliverables, tasks/activities, timeline, key stages (aka milestones), stage completion dates and other constraints such as resources available.</a:t>
            </a:r>
          </a:p>
          <a:p>
            <a:pPr>
              <a:lnSpc>
                <a:spcPct val="100000"/>
              </a:lnSpc>
              <a:spcBef>
                <a:spcPts val="300"/>
              </a:spcBef>
            </a:pPr>
            <a:r>
              <a:rPr lang="en-GB" dirty="0"/>
              <a:t>We will look at these other elements next in the ‘Project Planning’ section.</a:t>
            </a:r>
            <a:endParaRPr lang="en-GB" dirty="0">
              <a:solidFill>
                <a:schemeClr val="bg1"/>
              </a:solidFill>
              <a:highlight>
                <a:srgbClr val="FFFF00"/>
              </a:highlight>
            </a:endParaRPr>
          </a:p>
        </p:txBody>
      </p:sp>
      <p:sp>
        <p:nvSpPr>
          <p:cNvPr id="4" name="Rectangle 3">
            <a:extLst>
              <a:ext uri="{FF2B5EF4-FFF2-40B4-BE49-F238E27FC236}">
                <a16:creationId xmlns:a16="http://schemas.microsoft.com/office/drawing/2014/main" id="{5DA95275-F031-A6BF-33DA-9A0FB4BE3BBF}"/>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315829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E17B96-1FC7-4274-2C25-2BABF3B944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60D83B-1506-9D56-C447-35989EF4A6D4}"/>
              </a:ext>
            </a:extLst>
          </p:cNvPr>
          <p:cNvSpPr>
            <a:spLocks noGrp="1"/>
          </p:cNvSpPr>
          <p:nvPr>
            <p:ph type="title"/>
          </p:nvPr>
        </p:nvSpPr>
        <p:spPr>
          <a:xfrm>
            <a:off x="271850" y="501506"/>
            <a:ext cx="8491654" cy="1128230"/>
          </a:xfrm>
        </p:spPr>
        <p:txBody>
          <a:bodyPr>
            <a:normAutofit/>
          </a:bodyPr>
          <a:lstStyle/>
          <a:p>
            <a:r>
              <a:rPr lang="en-GB" sz="5400" b="1" u="sng" dirty="0"/>
              <a:t>Project Scope: Timescale</a:t>
            </a:r>
          </a:p>
        </p:txBody>
      </p:sp>
      <p:sp>
        <p:nvSpPr>
          <p:cNvPr id="3" name="Content Placeholder 2">
            <a:extLst>
              <a:ext uri="{FF2B5EF4-FFF2-40B4-BE49-F238E27FC236}">
                <a16:creationId xmlns:a16="http://schemas.microsoft.com/office/drawing/2014/main" id="{DAB77B3F-CFE8-1E7B-744A-F6FEAD5C49CD}"/>
              </a:ext>
            </a:extLst>
          </p:cNvPr>
          <p:cNvSpPr>
            <a:spLocks noGrp="1"/>
          </p:cNvSpPr>
          <p:nvPr>
            <p:ph idx="1"/>
          </p:nvPr>
        </p:nvSpPr>
        <p:spPr>
          <a:xfrm>
            <a:off x="357267" y="1724219"/>
            <a:ext cx="11448436" cy="4351338"/>
          </a:xfrm>
        </p:spPr>
        <p:txBody>
          <a:bodyPr>
            <a:noAutofit/>
          </a:bodyPr>
          <a:lstStyle/>
          <a:p>
            <a:pPr marL="0" indent="0">
              <a:lnSpc>
                <a:spcPct val="100000"/>
              </a:lnSpc>
              <a:spcBef>
                <a:spcPts val="0"/>
              </a:spcBef>
              <a:spcAft>
                <a:spcPts val="600"/>
              </a:spcAft>
              <a:buNone/>
            </a:pPr>
            <a:r>
              <a:rPr lang="en-GB" dirty="0"/>
              <a:t>You can define the </a:t>
            </a:r>
            <a:r>
              <a:rPr lang="en-GB" b="1" dirty="0">
                <a:solidFill>
                  <a:schemeClr val="bg1"/>
                </a:solidFill>
                <a:highlight>
                  <a:srgbClr val="FFFF00"/>
                </a:highlight>
              </a:rPr>
              <a:t>Project timeline &amp; schedule </a:t>
            </a:r>
            <a:r>
              <a:rPr lang="en-GB" dirty="0"/>
              <a:t>by simply including: </a:t>
            </a:r>
          </a:p>
          <a:p>
            <a:pPr fontAlgn="base">
              <a:lnSpc>
                <a:spcPct val="100000"/>
              </a:lnSpc>
              <a:spcBef>
                <a:spcPts val="0"/>
              </a:spcBef>
              <a:spcAft>
                <a:spcPts val="600"/>
              </a:spcAft>
              <a:buClr>
                <a:schemeClr val="tx1"/>
              </a:buClr>
            </a:pPr>
            <a:r>
              <a:rPr lang="en-GB" b="1" dirty="0">
                <a:solidFill>
                  <a:schemeClr val="bg1"/>
                </a:solidFill>
                <a:highlight>
                  <a:srgbClr val="FFFF00"/>
                </a:highlight>
              </a:rPr>
              <a:t>Timeline - Start &amp; End dates</a:t>
            </a:r>
            <a:r>
              <a:rPr lang="en-GB" dirty="0">
                <a:solidFill>
                  <a:schemeClr val="bg1"/>
                </a:solidFill>
                <a:highlight>
                  <a:srgbClr val="FFFF00"/>
                </a:highlight>
              </a:rPr>
              <a:t>:</a:t>
            </a:r>
            <a:r>
              <a:rPr lang="en-GB" dirty="0"/>
              <a:t> 2.5 months from May 2026 to July 2026.</a:t>
            </a:r>
          </a:p>
          <a:p>
            <a:pPr fontAlgn="base">
              <a:lnSpc>
                <a:spcPct val="100000"/>
              </a:lnSpc>
              <a:spcBef>
                <a:spcPts val="0"/>
              </a:spcBef>
              <a:spcAft>
                <a:spcPts val="600"/>
              </a:spcAft>
              <a:buClr>
                <a:schemeClr val="tx1"/>
              </a:buClr>
            </a:pPr>
            <a:r>
              <a:rPr lang="en-GB" b="1" dirty="0"/>
              <a:t>Assignment 2 submission date: </a:t>
            </a:r>
            <a:r>
              <a:rPr lang="en-GB" b="1" dirty="0">
                <a:solidFill>
                  <a:schemeClr val="bg1"/>
                </a:solidFill>
                <a:effectLst/>
                <a:highlight>
                  <a:srgbClr val="FFFF00"/>
                </a:highlight>
                <a:ea typeface="Times New Roman" panose="02020603050405020304" pitchFamily="18" charset="0"/>
              </a:rPr>
              <a:t>Friday </a:t>
            </a:r>
            <a:r>
              <a:rPr lang="en-GB" b="1" dirty="0">
                <a:solidFill>
                  <a:schemeClr val="bg1"/>
                </a:solidFill>
                <a:highlight>
                  <a:srgbClr val="FFFF00"/>
                </a:highlight>
                <a:ea typeface="Times New Roman" panose="02020603050405020304" pitchFamily="18" charset="0"/>
              </a:rPr>
              <a:t>31</a:t>
            </a:r>
            <a:r>
              <a:rPr lang="en-GB" b="1" baseline="30000" dirty="0">
                <a:solidFill>
                  <a:schemeClr val="bg1"/>
                </a:solidFill>
                <a:highlight>
                  <a:srgbClr val="FFFF00"/>
                </a:highlight>
                <a:ea typeface="Times New Roman" panose="02020603050405020304" pitchFamily="18" charset="0"/>
              </a:rPr>
              <a:t>st</a:t>
            </a:r>
            <a:r>
              <a:rPr lang="en-GB" b="1" dirty="0">
                <a:solidFill>
                  <a:schemeClr val="bg1"/>
                </a:solidFill>
                <a:highlight>
                  <a:srgbClr val="FFFF00"/>
                </a:highlight>
                <a:ea typeface="Times New Roman" panose="02020603050405020304" pitchFamily="18" charset="0"/>
              </a:rPr>
              <a:t> July</a:t>
            </a:r>
            <a:r>
              <a:rPr lang="en-GB" b="1" dirty="0">
                <a:solidFill>
                  <a:schemeClr val="bg1"/>
                </a:solidFill>
                <a:effectLst/>
                <a:highlight>
                  <a:srgbClr val="FFFF00"/>
                </a:highlight>
                <a:ea typeface="Times New Roman" panose="02020603050405020304" pitchFamily="18" charset="0"/>
              </a:rPr>
              <a:t> 2026</a:t>
            </a:r>
            <a:r>
              <a:rPr lang="en-GB" dirty="0">
                <a:effectLst/>
                <a:ea typeface="Times New Roman" panose="02020603050405020304" pitchFamily="18" charset="0"/>
              </a:rPr>
              <a:t>. </a:t>
            </a:r>
            <a:r>
              <a:rPr lang="en-GB" dirty="0">
                <a:ea typeface="Times New Roman" panose="02020603050405020304" pitchFamily="18" charset="0"/>
              </a:rPr>
              <a:t>Final write-up, review and refinement is likely to take place during the last week of July.</a:t>
            </a:r>
            <a:endParaRPr lang="en-GB" dirty="0">
              <a:effectLst/>
              <a:ea typeface="Times New Roman" panose="02020603050405020304" pitchFamily="18" charset="0"/>
            </a:endParaRPr>
          </a:p>
          <a:p>
            <a:pPr fontAlgn="base">
              <a:lnSpc>
                <a:spcPct val="100000"/>
              </a:lnSpc>
              <a:spcBef>
                <a:spcPts val="0"/>
              </a:spcBef>
              <a:spcAft>
                <a:spcPts val="600"/>
              </a:spcAft>
            </a:pPr>
            <a:r>
              <a:rPr lang="en-GB" sz="2800" b="1" dirty="0">
                <a:solidFill>
                  <a:schemeClr val="bg1"/>
                </a:solidFill>
                <a:highlight>
                  <a:srgbClr val="FFFF00"/>
                </a:highlight>
              </a:rPr>
              <a:t>Schedule:</a:t>
            </a:r>
            <a:r>
              <a:rPr lang="en-GB" sz="2800" b="1" dirty="0">
                <a:solidFill>
                  <a:schemeClr val="bg1"/>
                </a:solidFill>
              </a:rPr>
              <a:t> </a:t>
            </a:r>
            <a:r>
              <a:rPr lang="en-GB" sz="2800" dirty="0"/>
              <a:t>Identify Key </a:t>
            </a:r>
            <a:r>
              <a:rPr lang="en-GB" b="1" dirty="0"/>
              <a:t>p</a:t>
            </a:r>
            <a:r>
              <a:rPr lang="en-GB" sz="2800" b="1" dirty="0"/>
              <a:t>roject stages </a:t>
            </a:r>
            <a:r>
              <a:rPr lang="en-GB" sz="2800" dirty="0"/>
              <a:t>&amp; tasks and set approximate start &amp; completion dates for each. Example on next slide.</a:t>
            </a:r>
          </a:p>
          <a:p>
            <a:pPr fontAlgn="base">
              <a:lnSpc>
                <a:spcPct val="100000"/>
              </a:lnSpc>
              <a:spcBef>
                <a:spcPts val="0"/>
              </a:spcBef>
              <a:spcAft>
                <a:spcPts val="600"/>
              </a:spcAft>
            </a:pPr>
            <a:r>
              <a:rPr lang="en-GB" sz="2800" dirty="0"/>
              <a:t>To create your </a:t>
            </a:r>
            <a:r>
              <a:rPr lang="en-GB" sz="2800" b="1" dirty="0">
                <a:solidFill>
                  <a:schemeClr val="bg1"/>
                </a:solidFill>
                <a:highlight>
                  <a:srgbClr val="FFFF00"/>
                </a:highlight>
              </a:rPr>
              <a:t>Project</a:t>
            </a:r>
            <a:r>
              <a:rPr lang="en-GB" sz="2800" dirty="0">
                <a:solidFill>
                  <a:schemeClr val="bg1"/>
                </a:solidFill>
                <a:highlight>
                  <a:srgbClr val="FFFF00"/>
                </a:highlight>
              </a:rPr>
              <a:t> </a:t>
            </a:r>
            <a:r>
              <a:rPr lang="en-GB" sz="2800" b="1" dirty="0">
                <a:solidFill>
                  <a:schemeClr val="bg1"/>
                </a:solidFill>
                <a:highlight>
                  <a:srgbClr val="FFFF00"/>
                </a:highlight>
              </a:rPr>
              <a:t>schedule</a:t>
            </a:r>
            <a:r>
              <a:rPr lang="en-GB" sz="2800" dirty="0"/>
              <a:t>, you will need to </a:t>
            </a:r>
            <a:r>
              <a:rPr lang="en-GB" dirty="0"/>
              <a:t>create key tasks and associate a completion date for each.</a:t>
            </a:r>
          </a:p>
          <a:p>
            <a:pPr fontAlgn="base">
              <a:lnSpc>
                <a:spcPct val="100000"/>
              </a:lnSpc>
              <a:spcBef>
                <a:spcPts val="0"/>
              </a:spcBef>
              <a:spcAft>
                <a:spcPts val="600"/>
              </a:spcAft>
            </a:pPr>
            <a:r>
              <a:rPr lang="en-GB" sz="2800" dirty="0"/>
              <a:t>Consider the typical project stages &amp; tasks on the following slide to create your </a:t>
            </a:r>
            <a:r>
              <a:rPr lang="en-GB" sz="2800" b="1" dirty="0"/>
              <a:t>project schedule</a:t>
            </a:r>
            <a:r>
              <a:rPr lang="en-GB" sz="2800" dirty="0"/>
              <a:t>.</a:t>
            </a:r>
          </a:p>
          <a:p>
            <a:pPr marL="0" indent="0">
              <a:lnSpc>
                <a:spcPct val="100000"/>
              </a:lnSpc>
              <a:spcBef>
                <a:spcPts val="0"/>
              </a:spcBef>
              <a:spcAft>
                <a:spcPts val="600"/>
              </a:spcAft>
              <a:buNone/>
            </a:pPr>
            <a:endParaRPr lang="en-GB" dirty="0"/>
          </a:p>
        </p:txBody>
      </p:sp>
      <p:grpSp>
        <p:nvGrpSpPr>
          <p:cNvPr id="6" name="Group 5">
            <a:extLst>
              <a:ext uri="{FF2B5EF4-FFF2-40B4-BE49-F238E27FC236}">
                <a16:creationId xmlns:a16="http://schemas.microsoft.com/office/drawing/2014/main" id="{BDF3A35C-AEAD-8792-EFC9-1744C9CC2CAA}"/>
              </a:ext>
            </a:extLst>
          </p:cNvPr>
          <p:cNvGrpSpPr/>
          <p:nvPr/>
        </p:nvGrpSpPr>
        <p:grpSpPr>
          <a:xfrm>
            <a:off x="8719133" y="0"/>
            <a:ext cx="3201017" cy="1834002"/>
            <a:chOff x="8719133" y="0"/>
            <a:chExt cx="3201017" cy="1834002"/>
          </a:xfrm>
        </p:grpSpPr>
        <p:grpSp>
          <p:nvGrpSpPr>
            <p:cNvPr id="9" name="Group 8">
              <a:extLst>
                <a:ext uri="{FF2B5EF4-FFF2-40B4-BE49-F238E27FC236}">
                  <a16:creationId xmlns:a16="http://schemas.microsoft.com/office/drawing/2014/main" id="{713313B3-8FCD-501D-8080-1D4893222121}"/>
                </a:ext>
              </a:extLst>
            </p:cNvPr>
            <p:cNvGrpSpPr/>
            <p:nvPr/>
          </p:nvGrpSpPr>
          <p:grpSpPr>
            <a:xfrm>
              <a:off x="9540919" y="0"/>
              <a:ext cx="2379231" cy="1834002"/>
              <a:chOff x="9769098" y="260507"/>
              <a:chExt cx="2031562" cy="1581953"/>
            </a:xfrm>
          </p:grpSpPr>
          <p:pic>
            <p:nvPicPr>
              <p:cNvPr id="5" name="Graphic 4" descr="List outline">
                <a:extLst>
                  <a:ext uri="{FF2B5EF4-FFF2-40B4-BE49-F238E27FC236}">
                    <a16:creationId xmlns:a16="http://schemas.microsoft.com/office/drawing/2014/main" id="{9431E2F2-C7D6-58B9-48AF-1F1CFAA9BA7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769098" y="516897"/>
                <a:ext cx="1325563" cy="1325563"/>
              </a:xfrm>
              <a:prstGeom prst="rect">
                <a:avLst/>
              </a:prstGeom>
            </p:spPr>
          </p:pic>
          <p:pic>
            <p:nvPicPr>
              <p:cNvPr id="8" name="Graphic 7" descr="Programmer male outline">
                <a:extLst>
                  <a:ext uri="{FF2B5EF4-FFF2-40B4-BE49-F238E27FC236}">
                    <a16:creationId xmlns:a16="http://schemas.microsoft.com/office/drawing/2014/main" id="{63DC60CC-BCDC-94EB-4E45-78759F4171D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475097" y="260507"/>
                <a:ext cx="1325563" cy="1325563"/>
              </a:xfrm>
              <a:prstGeom prst="rect">
                <a:avLst/>
              </a:prstGeom>
            </p:spPr>
          </p:pic>
        </p:grpSp>
        <p:pic>
          <p:nvPicPr>
            <p:cNvPr id="4" name="Graphic 3" descr="Programmer female with solid fill">
              <a:extLst>
                <a:ext uri="{FF2B5EF4-FFF2-40B4-BE49-F238E27FC236}">
                  <a16:creationId xmlns:a16="http://schemas.microsoft.com/office/drawing/2014/main" id="{DC00EFD5-2E6B-9F27-16FE-65F3A7B5758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719133" y="77266"/>
              <a:ext cx="1459496" cy="1459496"/>
            </a:xfrm>
            <a:prstGeom prst="rect">
              <a:avLst/>
            </a:prstGeom>
          </p:spPr>
        </p:pic>
      </p:grpSp>
      <p:sp>
        <p:nvSpPr>
          <p:cNvPr id="7" name="Rectangle 6">
            <a:extLst>
              <a:ext uri="{FF2B5EF4-FFF2-40B4-BE49-F238E27FC236}">
                <a16:creationId xmlns:a16="http://schemas.microsoft.com/office/drawing/2014/main" id="{20290D60-08FE-D133-D00C-243CCA6F7814}"/>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143164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A06C3-22CA-7BB2-A756-40BB69184DA4}"/>
              </a:ext>
            </a:extLst>
          </p:cNvPr>
          <p:cNvSpPr>
            <a:spLocks noGrp="1"/>
          </p:cNvSpPr>
          <p:nvPr>
            <p:ph type="title"/>
          </p:nvPr>
        </p:nvSpPr>
        <p:spPr>
          <a:xfrm>
            <a:off x="136708" y="51215"/>
            <a:ext cx="3397521" cy="911741"/>
          </a:xfrm>
        </p:spPr>
        <p:txBody>
          <a:bodyPr anchor="t">
            <a:noAutofit/>
          </a:bodyPr>
          <a:lstStyle/>
          <a:p>
            <a:r>
              <a:rPr lang="en-GB" sz="4800" b="1" dirty="0"/>
              <a:t>Example: </a:t>
            </a:r>
            <a:r>
              <a:rPr lang="en-GB" sz="4800" b="1" u="sng" dirty="0">
                <a:solidFill>
                  <a:schemeClr val="bg1"/>
                </a:solidFill>
                <a:highlight>
                  <a:srgbClr val="FFFF00"/>
                </a:highlight>
              </a:rPr>
              <a:t>Project Schedule</a:t>
            </a:r>
            <a:br>
              <a:rPr lang="en-GB" sz="5400" b="1" u="sng" dirty="0"/>
            </a:br>
            <a:r>
              <a:rPr lang="en-GB" sz="4000" dirty="0"/>
              <a:t>Change to suit your project, as necessary.</a:t>
            </a:r>
            <a:br>
              <a:rPr lang="en-GB" sz="5400" b="1" u="sng" dirty="0"/>
            </a:br>
            <a:endParaRPr lang="en-GB" sz="4800" b="1" u="sng" dirty="0"/>
          </a:p>
        </p:txBody>
      </p:sp>
      <p:graphicFrame>
        <p:nvGraphicFramePr>
          <p:cNvPr id="3" name="Table 2">
            <a:extLst>
              <a:ext uri="{FF2B5EF4-FFF2-40B4-BE49-F238E27FC236}">
                <a16:creationId xmlns:a16="http://schemas.microsoft.com/office/drawing/2014/main" id="{2FAA675E-ADA8-004B-9985-C00C468C278C}"/>
              </a:ext>
            </a:extLst>
          </p:cNvPr>
          <p:cNvGraphicFramePr>
            <a:graphicFrameLocks noGrp="1"/>
          </p:cNvGraphicFramePr>
          <p:nvPr>
            <p:extLst>
              <p:ext uri="{D42A27DB-BD31-4B8C-83A1-F6EECF244321}">
                <p14:modId xmlns:p14="http://schemas.microsoft.com/office/powerpoint/2010/main" val="135738281"/>
              </p:ext>
            </p:extLst>
          </p:nvPr>
        </p:nvGraphicFramePr>
        <p:xfrm>
          <a:off x="3534228" y="51215"/>
          <a:ext cx="7525657" cy="6788669"/>
        </p:xfrm>
        <a:graphic>
          <a:graphicData uri="http://schemas.openxmlformats.org/drawingml/2006/table">
            <a:tbl>
              <a:tblPr firstRow="1" firstCol="1" bandRow="1">
                <a:tableStyleId>{5C22544A-7EE6-4342-B048-85BDC9FD1C3A}</a:tableStyleId>
              </a:tblPr>
              <a:tblGrid>
                <a:gridCol w="4163481">
                  <a:extLst>
                    <a:ext uri="{9D8B030D-6E8A-4147-A177-3AD203B41FA5}">
                      <a16:colId xmlns:a16="http://schemas.microsoft.com/office/drawing/2014/main" val="928927124"/>
                    </a:ext>
                  </a:extLst>
                </a:gridCol>
                <a:gridCol w="3362176">
                  <a:extLst>
                    <a:ext uri="{9D8B030D-6E8A-4147-A177-3AD203B41FA5}">
                      <a16:colId xmlns:a16="http://schemas.microsoft.com/office/drawing/2014/main" val="1738983092"/>
                    </a:ext>
                  </a:extLst>
                </a:gridCol>
              </a:tblGrid>
              <a:tr h="374417">
                <a:tc>
                  <a:txBody>
                    <a:bodyPr/>
                    <a:lstStyle/>
                    <a:p>
                      <a:pPr>
                        <a:lnSpc>
                          <a:spcPct val="107000"/>
                        </a:lnSpc>
                        <a:spcAft>
                          <a:spcPts val="800"/>
                        </a:spcAft>
                      </a:pPr>
                      <a:r>
                        <a:rPr lang="en-GB" sz="2400">
                          <a:effectLst/>
                        </a:rPr>
                        <a:t>Project Stage &amp; key tasks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2400" dirty="0">
                          <a:effectLst/>
                        </a:rPr>
                        <a:t>Start Date &amp; End Date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00893854"/>
                  </a:ext>
                </a:extLst>
              </a:tr>
              <a:tr h="595887">
                <a:tc>
                  <a:txBody>
                    <a:bodyPr/>
                    <a:lstStyle/>
                    <a:p>
                      <a:pPr>
                        <a:lnSpc>
                          <a:spcPct val="107000"/>
                        </a:lnSpc>
                        <a:spcAft>
                          <a:spcPts val="800"/>
                        </a:spcAft>
                      </a:pPr>
                      <a:r>
                        <a:rPr lang="en-GB" sz="1800" dirty="0">
                          <a:effectLst/>
                        </a:rPr>
                        <a:t>Ideation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19/05/2026 – 02/06/2026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40067325"/>
                  </a:ext>
                </a:extLst>
              </a:tr>
              <a:tr h="595887">
                <a:tc>
                  <a:txBody>
                    <a:bodyPr/>
                    <a:lstStyle/>
                    <a:p>
                      <a:pPr>
                        <a:lnSpc>
                          <a:spcPct val="107000"/>
                        </a:lnSpc>
                        <a:spcAft>
                          <a:spcPts val="800"/>
                        </a:spcAft>
                      </a:pPr>
                      <a:r>
                        <a:rPr lang="en-GB" sz="1800" b="1" kern="1200" dirty="0">
                          <a:solidFill>
                            <a:schemeClr val="lt1"/>
                          </a:solidFill>
                          <a:effectLst/>
                          <a:latin typeface="+mn-lt"/>
                          <a:ea typeface="+mn-ea"/>
                          <a:cs typeface="+mn-cs"/>
                        </a:rPr>
                        <a:t>Aim and Objectives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Include dates here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78047657"/>
                  </a:ext>
                </a:extLst>
              </a:tr>
              <a:tr h="345823">
                <a:tc>
                  <a: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Project outline: description &amp; Key sources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Include dates here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3325596"/>
                  </a:ext>
                </a:extLst>
              </a:tr>
              <a:tr h="595887">
                <a:tc>
                  <a:txBody>
                    <a:bodyPr/>
                    <a:lstStyle/>
                    <a:p>
                      <a:pPr>
                        <a:lnSpc>
                          <a:spcPct val="107000"/>
                        </a:lnSpc>
                        <a:spcAft>
                          <a:spcPts val="800"/>
                        </a:spcAft>
                      </a:pPr>
                      <a:r>
                        <a:rPr lang="en-GB" sz="1800" b="1" kern="1200" dirty="0">
                          <a:solidFill>
                            <a:schemeClr val="lt1"/>
                          </a:solidFill>
                          <a:effectLst/>
                          <a:latin typeface="+mn-lt"/>
                          <a:ea typeface="+mn-ea"/>
                          <a:cs typeface="+mn-cs"/>
                        </a:rPr>
                        <a:t>Project scope:  timeline &amp; resources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Include dates here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79359957"/>
                  </a:ext>
                </a:extLst>
              </a:tr>
              <a:tr h="590964">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b="1" kern="1200" dirty="0">
                          <a:solidFill>
                            <a:schemeClr val="lt1"/>
                          </a:solidFill>
                          <a:effectLst/>
                          <a:latin typeface="+mn-lt"/>
                          <a:ea typeface="+mn-ea"/>
                          <a:cs typeface="+mn-cs"/>
                        </a:rPr>
                        <a:t>Project Planning: Task schedule &amp; Gantt chart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Include dates here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0197418"/>
                  </a:ext>
                </a:extLst>
              </a:tr>
              <a:tr h="252126">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rPr>
                        <a:t>Risk Analysis</a:t>
                      </a:r>
                      <a:br>
                        <a:rPr lang="en-GB" sz="1800" dirty="0">
                          <a:effectLst/>
                        </a:rPr>
                      </a:b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Include dates here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6736689"/>
                  </a:ext>
                </a:extLst>
              </a:tr>
              <a:tr h="0">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b="1" kern="1200" dirty="0">
                          <a:solidFill>
                            <a:schemeClr val="lt1"/>
                          </a:solidFill>
                          <a:effectLst/>
                          <a:latin typeface="+mn-lt"/>
                          <a:ea typeface="+mn-ea"/>
                          <a:cs typeface="+mn-cs"/>
                        </a:rPr>
                        <a:t>Development methodology selection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Include dates here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98220452"/>
                  </a:ext>
                </a:extLst>
              </a:tr>
              <a:tr h="291203">
                <a:tc>
                  <a:txBody>
                    <a:bodyPr/>
                    <a:lstStyle/>
                    <a:p>
                      <a:pPr>
                        <a:lnSpc>
                          <a:spcPct val="107000"/>
                        </a:lnSpc>
                        <a:spcAft>
                          <a:spcPts val="800"/>
                        </a:spcAft>
                      </a:pPr>
                      <a:r>
                        <a:rPr lang="en-GB" sz="1800" b="1" kern="1200" dirty="0">
                          <a:solidFill>
                            <a:schemeClr val="lt1"/>
                          </a:solidFill>
                          <a:effectLst/>
                          <a:latin typeface="+mn-lt"/>
                          <a:ea typeface="+mn-ea"/>
                          <a:cs typeface="+mn-cs"/>
                        </a:rPr>
                        <a:t>Design phase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Include dates here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48843536"/>
                  </a:ext>
                </a:extLst>
              </a:tr>
              <a:tr h="0">
                <a:tc>
                  <a:txBody>
                    <a:bodyPr/>
                    <a:lstStyle/>
                    <a:p>
                      <a:pPr>
                        <a:lnSpc>
                          <a:spcPct val="107000"/>
                        </a:lnSpc>
                        <a:spcAft>
                          <a:spcPts val="800"/>
                        </a:spcAft>
                      </a:pPr>
                      <a:r>
                        <a:rPr lang="en-GB" sz="1800" b="1" u="none" kern="1200" dirty="0">
                          <a:solidFill>
                            <a:schemeClr val="lt1"/>
                          </a:solidFill>
                          <a:effectLst/>
                          <a:latin typeface="+mn-lt"/>
                          <a:ea typeface="+mn-ea"/>
                          <a:cs typeface="+mn-cs"/>
                        </a:rPr>
                        <a:t>Prototype Development</a:t>
                      </a:r>
                      <a:br>
                        <a:rPr lang="en-GB" sz="1800" b="1" u="none" kern="1200" dirty="0">
                          <a:solidFill>
                            <a:schemeClr val="lt1"/>
                          </a:solidFill>
                          <a:effectLst/>
                          <a:latin typeface="+mn-lt"/>
                          <a:ea typeface="+mn-ea"/>
                          <a:cs typeface="+mn-cs"/>
                        </a:rPr>
                      </a:b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Include dates here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33155719"/>
                  </a:ext>
                </a:extLst>
              </a:tr>
              <a:tr h="0">
                <a:tc>
                  <a:txBody>
                    <a:bodyPr/>
                    <a:lstStyle/>
                    <a:p>
                      <a:pPr>
                        <a:lnSpc>
                          <a:spcPct val="107000"/>
                        </a:lnSpc>
                        <a:spcAft>
                          <a:spcPts val="800"/>
                        </a:spcAft>
                      </a:pPr>
                      <a:r>
                        <a:rPr lang="en-GB" sz="1800" b="1" u="none" kern="1200" dirty="0">
                          <a:solidFill>
                            <a:schemeClr val="lt1"/>
                          </a:solidFill>
                          <a:effectLst/>
                          <a:latin typeface="+mn-lt"/>
                          <a:ea typeface="+mn-ea"/>
                          <a:cs typeface="+mn-cs"/>
                        </a:rPr>
                        <a:t>Implementation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rPr>
                        <a:t>Include dates here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59918781"/>
                  </a:ext>
                </a:extLst>
              </a:tr>
              <a:tr h="0">
                <a:tc>
                  <a:txBody>
                    <a:bodyPr/>
                    <a:lstStyle/>
                    <a:p>
                      <a:pPr>
                        <a:lnSpc>
                          <a:spcPct val="107000"/>
                        </a:lnSpc>
                        <a:spcAft>
                          <a:spcPts val="800"/>
                        </a:spcAft>
                      </a:pPr>
                      <a:r>
                        <a:rPr lang="en-GB" sz="1800" dirty="0">
                          <a:effectLst/>
                        </a:rPr>
                        <a:t>User Testing &amp; feedback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rPr>
                        <a:t>Include dates here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03095699"/>
                  </a:ext>
                </a:extLst>
              </a:tr>
              <a:tr h="315873">
                <a:tc>
                  <a:txBody>
                    <a:bodyPr/>
                    <a:lstStyle/>
                    <a:p>
                      <a:pPr>
                        <a:lnSpc>
                          <a:spcPct val="107000"/>
                        </a:lnSpc>
                        <a:spcAft>
                          <a:spcPts val="800"/>
                        </a:spcAft>
                      </a:pPr>
                      <a:r>
                        <a:rPr lang="en-GB" sz="1800" dirty="0">
                          <a:effectLst/>
                        </a:rPr>
                        <a:t>Finish development work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Include dates here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86932998"/>
                  </a:ext>
                </a:extLst>
              </a:tr>
              <a:tr h="291203">
                <a:tc>
                  <a:txBody>
                    <a:bodyPr/>
                    <a:lstStyle/>
                    <a:p>
                      <a:pPr>
                        <a:lnSpc>
                          <a:spcPct val="107000"/>
                        </a:lnSpc>
                        <a:spcAft>
                          <a:spcPts val="800"/>
                        </a:spcAft>
                      </a:pPr>
                      <a:r>
                        <a:rPr lang="en-GB" sz="1800" dirty="0">
                          <a:effectLst/>
                        </a:rPr>
                        <a:t>Deployment planning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Include dates here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10543824"/>
                  </a:ext>
                </a:extLst>
              </a:tr>
              <a:tr h="255279">
                <a:tc>
                  <a:txBody>
                    <a:bodyPr/>
                    <a:lstStyle/>
                    <a:p>
                      <a:pPr>
                        <a:lnSpc>
                          <a:spcPct val="107000"/>
                        </a:lnSpc>
                        <a:spcAft>
                          <a:spcPts val="800"/>
                        </a:spcAft>
                      </a:pPr>
                      <a:r>
                        <a:rPr lang="en-GB" sz="1800" dirty="0">
                          <a:effectLst/>
                        </a:rPr>
                        <a:t>Reflection and Report writing</a:t>
                      </a:r>
                      <a:br>
                        <a:rPr lang="en-GB" sz="1800" dirty="0">
                          <a:effectLst/>
                        </a:rPr>
                      </a:b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Include dates here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86917018"/>
                  </a:ext>
                </a:extLst>
              </a:tr>
            </a:tbl>
          </a:graphicData>
        </a:graphic>
      </p:graphicFrame>
      <p:pic>
        <p:nvPicPr>
          <p:cNvPr id="4" name="Graphic 3" descr="List with solid fill">
            <a:extLst>
              <a:ext uri="{FF2B5EF4-FFF2-40B4-BE49-F238E27FC236}">
                <a16:creationId xmlns:a16="http://schemas.microsoft.com/office/drawing/2014/main" id="{5F979D7D-F9AF-E34F-69F5-4B4EC81FB55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250202">
            <a:off x="654933" y="4044622"/>
            <a:ext cx="2153741" cy="2153741"/>
          </a:xfrm>
          <a:prstGeom prst="rect">
            <a:avLst/>
          </a:prstGeom>
        </p:spPr>
      </p:pic>
    </p:spTree>
    <p:extLst>
      <p:ext uri="{BB962C8B-B14F-4D97-AF65-F5344CB8AC3E}">
        <p14:creationId xmlns:p14="http://schemas.microsoft.com/office/powerpoint/2010/main" val="29531071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9B52A9-3B41-23BC-F506-AF62C66893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E8DCC5-F5CF-95F6-7660-EAAC1229BAE4}"/>
              </a:ext>
            </a:extLst>
          </p:cNvPr>
          <p:cNvSpPr>
            <a:spLocks noGrp="1"/>
          </p:cNvSpPr>
          <p:nvPr>
            <p:ph type="title"/>
          </p:nvPr>
        </p:nvSpPr>
        <p:spPr>
          <a:xfrm>
            <a:off x="283028" y="361160"/>
            <a:ext cx="10515600" cy="1325563"/>
          </a:xfrm>
        </p:spPr>
        <p:txBody>
          <a:bodyPr>
            <a:normAutofit/>
          </a:bodyPr>
          <a:lstStyle/>
          <a:p>
            <a:r>
              <a:rPr lang="en-GB" sz="5400" b="1" u="sng" dirty="0"/>
              <a:t>Activity: Task 2 Question 1 </a:t>
            </a:r>
            <a:r>
              <a:rPr lang="en-GB" sz="5400" b="1" u="sng" dirty="0" err="1"/>
              <a:t>cont</a:t>
            </a:r>
            <a:r>
              <a:rPr lang="en-GB" sz="5400" b="1" u="sng" dirty="0"/>
              <a:t>… </a:t>
            </a:r>
          </a:p>
        </p:txBody>
      </p:sp>
      <p:sp>
        <p:nvSpPr>
          <p:cNvPr id="3" name="Content Placeholder 2">
            <a:extLst>
              <a:ext uri="{FF2B5EF4-FFF2-40B4-BE49-F238E27FC236}">
                <a16:creationId xmlns:a16="http://schemas.microsoft.com/office/drawing/2014/main" id="{10A8B568-F60B-29B7-AE0B-0C520B31F26B}"/>
              </a:ext>
            </a:extLst>
          </p:cNvPr>
          <p:cNvSpPr>
            <a:spLocks noGrp="1"/>
          </p:cNvSpPr>
          <p:nvPr>
            <p:ph idx="1"/>
          </p:nvPr>
        </p:nvSpPr>
        <p:spPr>
          <a:xfrm>
            <a:off x="818259" y="1707429"/>
            <a:ext cx="10515600" cy="4351338"/>
          </a:xfrm>
        </p:spPr>
        <p:txBody>
          <a:bodyPr>
            <a:normAutofit fontScale="92500" lnSpcReduction="10000"/>
          </a:bodyPr>
          <a:lstStyle/>
          <a:p>
            <a:pPr marL="0" indent="0">
              <a:buNone/>
            </a:pPr>
            <a:r>
              <a:rPr lang="en-GB" sz="3400" dirty="0">
                <a:effectLst/>
                <a:ea typeface="Times New Roman" panose="02020603050405020304" pitchFamily="18" charset="0"/>
              </a:rPr>
              <a:t>Download the deck from Moodle and use the previous slides to help you to d</a:t>
            </a:r>
            <a:r>
              <a:rPr lang="en-GB" sz="3400" dirty="0">
                <a:effectLst/>
                <a:ea typeface="Arial" panose="020B0604020202020204" pitchFamily="34" charset="0"/>
              </a:rPr>
              <a:t>ocument a</a:t>
            </a:r>
            <a:r>
              <a:rPr lang="en-GB" sz="3400" dirty="0">
                <a:effectLst/>
                <a:ea typeface="Times New Roman" panose="02020603050405020304" pitchFamily="18" charset="0"/>
              </a:rPr>
              <a:t>:</a:t>
            </a:r>
          </a:p>
          <a:p>
            <a:pPr marL="514350" indent="-514350">
              <a:buClr>
                <a:srgbClr val="FFFF00"/>
              </a:buClr>
              <a:buFont typeface="+mj-lt"/>
              <a:buAutoNum type="arabicPeriod"/>
            </a:pPr>
            <a:r>
              <a:rPr lang="en-GB" sz="3400" b="1" dirty="0">
                <a:solidFill>
                  <a:schemeClr val="bg1"/>
                </a:solidFill>
                <a:effectLst/>
                <a:highlight>
                  <a:srgbClr val="FFFF00"/>
                </a:highlight>
                <a:ea typeface="Times New Roman" panose="02020603050405020304" pitchFamily="18" charset="0"/>
              </a:rPr>
              <a:t>Project </a:t>
            </a:r>
            <a:r>
              <a:rPr lang="en-GB" sz="3400" b="1" dirty="0">
                <a:solidFill>
                  <a:schemeClr val="bg1"/>
                </a:solidFill>
                <a:highlight>
                  <a:srgbClr val="FFFF00"/>
                </a:highlight>
                <a:ea typeface="Times New Roman" panose="02020603050405020304" pitchFamily="18" charset="0"/>
              </a:rPr>
              <a:t>T</a:t>
            </a:r>
            <a:r>
              <a:rPr lang="en-GB" sz="3400" b="1" dirty="0">
                <a:solidFill>
                  <a:schemeClr val="bg1"/>
                </a:solidFill>
                <a:effectLst/>
                <a:highlight>
                  <a:srgbClr val="FFFF00"/>
                </a:highlight>
                <a:ea typeface="Times New Roman" panose="02020603050405020304" pitchFamily="18" charset="0"/>
              </a:rPr>
              <a:t>imeline:</a:t>
            </a:r>
            <a:r>
              <a:rPr lang="en-GB" sz="3400" b="1" dirty="0">
                <a:solidFill>
                  <a:schemeClr val="bg1"/>
                </a:solidFill>
                <a:effectLst/>
                <a:ea typeface="Times New Roman" panose="02020603050405020304" pitchFamily="18" charset="0"/>
              </a:rPr>
              <a:t> </a:t>
            </a:r>
            <a:r>
              <a:rPr lang="en-GB" sz="3400" b="1" dirty="0">
                <a:effectLst/>
                <a:ea typeface="Times New Roman" panose="02020603050405020304" pitchFamily="18" charset="0"/>
              </a:rPr>
              <a:t>Project </a:t>
            </a:r>
            <a:r>
              <a:rPr lang="en-GB" sz="3400" b="1" dirty="0"/>
              <a:t>Start &amp; End dates</a:t>
            </a:r>
          </a:p>
          <a:p>
            <a:pPr marL="514350" indent="-514350">
              <a:buClr>
                <a:srgbClr val="FFFF00"/>
              </a:buClr>
              <a:buFont typeface="+mj-lt"/>
              <a:buAutoNum type="arabicPeriod"/>
            </a:pPr>
            <a:r>
              <a:rPr lang="en-GB" sz="3400" b="1" dirty="0">
                <a:solidFill>
                  <a:schemeClr val="bg1"/>
                </a:solidFill>
                <a:effectLst/>
                <a:highlight>
                  <a:srgbClr val="FFFF00"/>
                </a:highlight>
                <a:ea typeface="Times New Roman" panose="02020603050405020304" pitchFamily="18" charset="0"/>
              </a:rPr>
              <a:t>Project</a:t>
            </a:r>
            <a:r>
              <a:rPr lang="en-GB" sz="3400" dirty="0">
                <a:solidFill>
                  <a:schemeClr val="bg1"/>
                </a:solidFill>
                <a:effectLst/>
                <a:highlight>
                  <a:srgbClr val="FFFF00"/>
                </a:highlight>
                <a:ea typeface="Times New Roman" panose="02020603050405020304" pitchFamily="18" charset="0"/>
              </a:rPr>
              <a:t> </a:t>
            </a:r>
            <a:r>
              <a:rPr lang="en-GB" sz="3400" b="1" dirty="0">
                <a:solidFill>
                  <a:schemeClr val="bg1"/>
                </a:solidFill>
                <a:effectLst/>
                <a:highlight>
                  <a:srgbClr val="FFFF00"/>
                </a:highlight>
                <a:ea typeface="Times New Roman" panose="02020603050405020304" pitchFamily="18" charset="0"/>
              </a:rPr>
              <a:t>Schedule:</a:t>
            </a:r>
            <a:r>
              <a:rPr lang="en-GB" sz="3400" b="1" dirty="0">
                <a:solidFill>
                  <a:schemeClr val="bg1"/>
                </a:solidFill>
                <a:effectLst/>
                <a:ea typeface="Times New Roman" panose="02020603050405020304" pitchFamily="18" charset="0"/>
              </a:rPr>
              <a:t> </a:t>
            </a:r>
            <a:r>
              <a:rPr lang="en-GB" sz="3400" b="1" dirty="0"/>
              <a:t>Start &amp; End dates for key project stages &amp; tasks.</a:t>
            </a:r>
            <a:endParaRPr lang="en-GB" sz="3400" b="1" dirty="0">
              <a:latin typeface="Arial" panose="020B0604020202020204" pitchFamily="34" charset="0"/>
            </a:endParaRPr>
          </a:p>
          <a:p>
            <a:pPr marL="0" indent="0">
              <a:buNone/>
            </a:pPr>
            <a:r>
              <a:rPr lang="en-GB" sz="3400" dirty="0"/>
              <a:t>	</a:t>
            </a:r>
          </a:p>
          <a:p>
            <a:pPr marL="0" indent="0">
              <a:buNone/>
            </a:pPr>
            <a:r>
              <a:rPr lang="en-GB" sz="3400" dirty="0"/>
              <a:t>		Use example as a guide and adapt to your project</a:t>
            </a:r>
          </a:p>
          <a:p>
            <a:pPr marL="0" indent="0">
              <a:buNone/>
            </a:pPr>
            <a:r>
              <a:rPr lang="en-GB" sz="3400" dirty="0"/>
              <a:t>		Record in CM document</a:t>
            </a:r>
          </a:p>
          <a:p>
            <a:pPr marL="0" indent="0">
              <a:buNone/>
            </a:pPr>
            <a:r>
              <a:rPr lang="en-GB" sz="3400" dirty="0"/>
              <a:t>		Ask if unsure</a:t>
            </a:r>
          </a:p>
        </p:txBody>
      </p:sp>
      <p:grpSp>
        <p:nvGrpSpPr>
          <p:cNvPr id="10" name="Group 9">
            <a:extLst>
              <a:ext uri="{FF2B5EF4-FFF2-40B4-BE49-F238E27FC236}">
                <a16:creationId xmlns:a16="http://schemas.microsoft.com/office/drawing/2014/main" id="{E2120021-BB1C-A91E-D3FD-064A2F411AAC}"/>
              </a:ext>
            </a:extLst>
          </p:cNvPr>
          <p:cNvGrpSpPr/>
          <p:nvPr/>
        </p:nvGrpSpPr>
        <p:grpSpPr>
          <a:xfrm>
            <a:off x="9564913" y="129498"/>
            <a:ext cx="2467430" cy="1717334"/>
            <a:chOff x="2197967" y="1697064"/>
            <a:chExt cx="6636068" cy="3355383"/>
          </a:xfrm>
        </p:grpSpPr>
        <p:grpSp>
          <p:nvGrpSpPr>
            <p:cNvPr id="11" name="Group 10">
              <a:extLst>
                <a:ext uri="{FF2B5EF4-FFF2-40B4-BE49-F238E27FC236}">
                  <a16:creationId xmlns:a16="http://schemas.microsoft.com/office/drawing/2014/main" id="{2FC999C2-30E1-003B-1728-D5DE1A6ADB25}"/>
                </a:ext>
              </a:extLst>
            </p:cNvPr>
            <p:cNvGrpSpPr/>
            <p:nvPr/>
          </p:nvGrpSpPr>
          <p:grpSpPr>
            <a:xfrm>
              <a:off x="3737027" y="1697064"/>
              <a:ext cx="5097008" cy="3355383"/>
              <a:chOff x="9769098" y="260507"/>
              <a:chExt cx="2031562" cy="1581953"/>
            </a:xfrm>
          </p:grpSpPr>
          <p:pic>
            <p:nvPicPr>
              <p:cNvPr id="13" name="Graphic 12" descr="List outline">
                <a:extLst>
                  <a:ext uri="{FF2B5EF4-FFF2-40B4-BE49-F238E27FC236}">
                    <a16:creationId xmlns:a16="http://schemas.microsoft.com/office/drawing/2014/main" id="{DC0BBB42-C5E7-EDF2-B159-0397ACB0F74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769098" y="516897"/>
                <a:ext cx="1325563" cy="1325563"/>
              </a:xfrm>
              <a:prstGeom prst="rect">
                <a:avLst/>
              </a:prstGeom>
            </p:spPr>
          </p:pic>
          <p:pic>
            <p:nvPicPr>
              <p:cNvPr id="14" name="Graphic 13" descr="Programmer male outline">
                <a:extLst>
                  <a:ext uri="{FF2B5EF4-FFF2-40B4-BE49-F238E27FC236}">
                    <a16:creationId xmlns:a16="http://schemas.microsoft.com/office/drawing/2014/main" id="{05D89869-9745-2E5B-01E2-ED8E2C5DCB3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475097" y="260507"/>
                <a:ext cx="1325563" cy="1325563"/>
              </a:xfrm>
              <a:prstGeom prst="rect">
                <a:avLst/>
              </a:prstGeom>
            </p:spPr>
          </p:pic>
        </p:grpSp>
        <p:pic>
          <p:nvPicPr>
            <p:cNvPr id="12" name="Graphic 11" descr="Programmer female with solid fill">
              <a:extLst>
                <a:ext uri="{FF2B5EF4-FFF2-40B4-BE49-F238E27FC236}">
                  <a16:creationId xmlns:a16="http://schemas.microsoft.com/office/drawing/2014/main" id="{02271996-6CA1-9F2F-F826-3E542B4B1F12}"/>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197967" y="1697064"/>
              <a:ext cx="2866443" cy="2866443"/>
            </a:xfrm>
            <a:prstGeom prst="rect">
              <a:avLst/>
            </a:prstGeom>
          </p:spPr>
        </p:pic>
      </p:grpSp>
      <p:sp>
        <p:nvSpPr>
          <p:cNvPr id="4" name="Rectangle 3">
            <a:extLst>
              <a:ext uri="{FF2B5EF4-FFF2-40B4-BE49-F238E27FC236}">
                <a16:creationId xmlns:a16="http://schemas.microsoft.com/office/drawing/2014/main" id="{C7566C3E-53D1-B9FA-C792-C6B3D7ED52FA}"/>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72905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2311DA-9877-98F8-03D7-B11C3665DDB2}"/>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60B3F77-B33A-CA3C-6F95-BA7C4441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9" name="Group 8">
            <a:extLst>
              <a:ext uri="{FF2B5EF4-FFF2-40B4-BE49-F238E27FC236}">
                <a16:creationId xmlns:a16="http://schemas.microsoft.com/office/drawing/2014/main" id="{C29EFB83-FB1F-977C-0D36-2EB379D44E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22324" y="-15978"/>
            <a:ext cx="7147352" cy="5876916"/>
            <a:chOff x="329184" y="-99107"/>
            <a:chExt cx="524256" cy="5876916"/>
          </a:xfrm>
        </p:grpSpPr>
        <p:cxnSp>
          <p:nvCxnSpPr>
            <p:cNvPr id="10" name="Straight Connector 9">
              <a:extLst>
                <a:ext uri="{FF2B5EF4-FFF2-40B4-BE49-F238E27FC236}">
                  <a16:creationId xmlns:a16="http://schemas.microsoft.com/office/drawing/2014/main" id="{1597FD98-75D6-1A60-7052-685ACB5CF6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574881F2-D5C0-34D6-771E-9C7D1E80C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99107"/>
              <a:ext cx="524256" cy="563122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3" name="Rectangle 12">
            <a:extLst>
              <a:ext uri="{FF2B5EF4-FFF2-40B4-BE49-F238E27FC236}">
                <a16:creationId xmlns:a16="http://schemas.microsoft.com/office/drawing/2014/main" id="{B4C3692F-CAD8-6E39-EFD2-A264A460BF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1055718"/>
            <a:ext cx="10999072" cy="335834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4632052-A031-49C9-88C0-669B09D72C76}"/>
              </a:ext>
            </a:extLst>
          </p:cNvPr>
          <p:cNvSpPr>
            <a:spLocks noGrp="1"/>
          </p:cNvSpPr>
          <p:nvPr>
            <p:ph type="title"/>
          </p:nvPr>
        </p:nvSpPr>
        <p:spPr>
          <a:xfrm>
            <a:off x="1524000" y="1584683"/>
            <a:ext cx="9144000" cy="2551829"/>
          </a:xfrm>
        </p:spPr>
        <p:txBody>
          <a:bodyPr vert="horz" lIns="91440" tIns="45720" rIns="91440" bIns="45720" rtlCol="0" anchor="ctr">
            <a:normAutofit/>
          </a:bodyPr>
          <a:lstStyle/>
          <a:p>
            <a:pPr algn="ctr"/>
            <a:r>
              <a:rPr lang="en-US" sz="6600" kern="1200" dirty="0">
                <a:solidFill>
                  <a:schemeClr val="tx1"/>
                </a:solidFill>
                <a:latin typeface="+mj-lt"/>
                <a:ea typeface="+mj-ea"/>
                <a:cs typeface="+mj-cs"/>
              </a:rPr>
              <a:t>Project Planning tools </a:t>
            </a:r>
            <a:br>
              <a:rPr lang="en-US" sz="6600" kern="1200" dirty="0">
                <a:solidFill>
                  <a:schemeClr val="tx1"/>
                </a:solidFill>
                <a:latin typeface="+mj-lt"/>
                <a:ea typeface="+mj-ea"/>
                <a:cs typeface="+mj-cs"/>
              </a:rPr>
            </a:br>
            <a:r>
              <a:rPr lang="en-US" sz="6600" kern="1200" dirty="0">
                <a:solidFill>
                  <a:schemeClr val="tx1"/>
                </a:solidFill>
                <a:latin typeface="+mj-lt"/>
                <a:ea typeface="+mj-ea"/>
                <a:cs typeface="+mj-cs"/>
              </a:rPr>
              <a:t>&amp; Risk Analysis</a:t>
            </a:r>
          </a:p>
        </p:txBody>
      </p:sp>
      <p:sp>
        <p:nvSpPr>
          <p:cNvPr id="3" name="Rectangle 2">
            <a:extLst>
              <a:ext uri="{FF2B5EF4-FFF2-40B4-BE49-F238E27FC236}">
                <a16:creationId xmlns:a16="http://schemas.microsoft.com/office/drawing/2014/main" id="{F830B96D-CA0B-B8FD-ACDA-90004BF21228}"/>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371985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903B-4BE2-4039-9FAB-CFA6B8135BBD}"/>
              </a:ext>
            </a:extLst>
          </p:cNvPr>
          <p:cNvSpPr>
            <a:spLocks noGrp="1"/>
          </p:cNvSpPr>
          <p:nvPr>
            <p:ph type="title"/>
          </p:nvPr>
        </p:nvSpPr>
        <p:spPr>
          <a:xfrm>
            <a:off x="226691" y="472404"/>
            <a:ext cx="10515599" cy="932688"/>
          </a:xfrm>
        </p:spPr>
        <p:txBody>
          <a:bodyPr vert="horz" lIns="91440" tIns="45720" rIns="91440" bIns="45720" rtlCol="0" anchor="b">
            <a:normAutofit/>
          </a:bodyPr>
          <a:lstStyle/>
          <a:p>
            <a:r>
              <a:rPr lang="en-US" sz="5400" b="1" u="sng" kern="1200" dirty="0">
                <a:solidFill>
                  <a:schemeClr val="tx1"/>
                </a:solidFill>
                <a:latin typeface="+mj-lt"/>
                <a:ea typeface="+mj-ea"/>
                <a:cs typeface="+mj-cs"/>
              </a:rPr>
              <a:t>Project Planning &amp; Management tools</a:t>
            </a:r>
          </a:p>
        </p:txBody>
      </p:sp>
      <p:pic>
        <p:nvPicPr>
          <p:cNvPr id="6" name="Picture 5" descr="Chart&#10;&#10;Description automatically generated">
            <a:extLst>
              <a:ext uri="{FF2B5EF4-FFF2-40B4-BE49-F238E27FC236}">
                <a16:creationId xmlns:a16="http://schemas.microsoft.com/office/drawing/2014/main" id="{0071AB62-ADBE-477E-BEC1-B9B98B0A77A1}"/>
              </a:ext>
            </a:extLst>
          </p:cNvPr>
          <p:cNvPicPr>
            <a:picLocks noChangeAspect="1"/>
          </p:cNvPicPr>
          <p:nvPr/>
        </p:nvPicPr>
        <p:blipFill rotWithShape="1">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 t="20051" r="13" b="2981"/>
          <a:stretch/>
        </p:blipFill>
        <p:spPr>
          <a:xfrm>
            <a:off x="2786409" y="1974307"/>
            <a:ext cx="6468539" cy="3321123"/>
          </a:xfrm>
          <a:prstGeom prst="rect">
            <a:avLst/>
          </a:prstGeom>
        </p:spPr>
      </p:pic>
      <p:sp>
        <p:nvSpPr>
          <p:cNvPr id="3" name="Rectangle 2">
            <a:extLst>
              <a:ext uri="{FF2B5EF4-FFF2-40B4-BE49-F238E27FC236}">
                <a16:creationId xmlns:a16="http://schemas.microsoft.com/office/drawing/2014/main" id="{B002E02F-35FD-C67A-B568-A70B1AC91906}"/>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29568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Chart&#10;&#10;Description automatically generated">
            <a:extLst>
              <a:ext uri="{FF2B5EF4-FFF2-40B4-BE49-F238E27FC236}">
                <a16:creationId xmlns:a16="http://schemas.microsoft.com/office/drawing/2014/main" id="{D3CDFE5A-4ABC-AECC-9D9A-838079F47B57}"/>
              </a:ext>
            </a:extLst>
          </p:cNvPr>
          <p:cNvPicPr>
            <a:picLocks noChangeAspect="1"/>
          </p:cNvPicPr>
          <p:nvPr/>
        </p:nvPicPr>
        <p:blipFill rotWithShape="1">
          <a:blip r:embed="rId3"/>
          <a:srcRect r="21393" b="-1"/>
          <a:stretch/>
        </p:blipFill>
        <p:spPr>
          <a:xfrm>
            <a:off x="2522356" y="10"/>
            <a:ext cx="9669642" cy="6857990"/>
          </a:xfrm>
          <a:prstGeom prst="rect">
            <a:avLst/>
          </a:prstGeom>
          <a:solidFill>
            <a:schemeClr val="accent1"/>
          </a:solidFill>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76348" y="97245"/>
            <a:ext cx="3481251" cy="975993"/>
          </a:xfrm>
        </p:spPr>
        <p:txBody>
          <a:bodyPr>
            <a:normAutofit fontScale="90000"/>
          </a:bodyPr>
          <a:lstStyle/>
          <a:p>
            <a:r>
              <a:rPr lang="en-GB" sz="5400" b="1" u="sng" dirty="0"/>
              <a:t>Gantt Charts</a:t>
            </a:r>
          </a:p>
        </p:txBody>
      </p:sp>
      <p:sp>
        <p:nvSpPr>
          <p:cNvPr id="3" name="Content Placeholder 2"/>
          <p:cNvSpPr>
            <a:spLocks noGrp="1"/>
          </p:cNvSpPr>
          <p:nvPr>
            <p:ph idx="1"/>
          </p:nvPr>
        </p:nvSpPr>
        <p:spPr>
          <a:xfrm>
            <a:off x="289559" y="1073238"/>
            <a:ext cx="8122921" cy="5553984"/>
          </a:xfrm>
          <a:solidFill>
            <a:schemeClr val="bg1">
              <a:alpha val="50000"/>
            </a:schemeClr>
          </a:solidFill>
        </p:spPr>
        <p:txBody>
          <a:bodyPr>
            <a:normAutofit/>
          </a:bodyPr>
          <a:lstStyle/>
          <a:p>
            <a:r>
              <a:rPr lang="en-GB" dirty="0"/>
              <a:t>A Gantt chart lists the </a:t>
            </a:r>
            <a:r>
              <a:rPr lang="en-GB" b="1" dirty="0"/>
              <a:t>various tasks </a:t>
            </a:r>
            <a:r>
              <a:rPr lang="en-GB" dirty="0"/>
              <a:t>that need to be completed for a project. </a:t>
            </a:r>
          </a:p>
          <a:p>
            <a:r>
              <a:rPr lang="en-GB" dirty="0"/>
              <a:t>The </a:t>
            </a:r>
            <a:r>
              <a:rPr lang="en-GB" b="1" dirty="0"/>
              <a:t>tasks </a:t>
            </a:r>
            <a:r>
              <a:rPr lang="en-GB" dirty="0"/>
              <a:t>are set out against a </a:t>
            </a:r>
            <a:r>
              <a:rPr lang="en-GB" b="1" dirty="0"/>
              <a:t>timeline</a:t>
            </a:r>
            <a:r>
              <a:rPr lang="en-GB" dirty="0"/>
              <a:t> and the duration of </a:t>
            </a:r>
            <a:r>
              <a:rPr lang="en-GB" b="1" dirty="0"/>
              <a:t>each task is visually depicted </a:t>
            </a:r>
            <a:r>
              <a:rPr lang="en-GB" dirty="0"/>
              <a:t>as a </a:t>
            </a:r>
            <a:r>
              <a:rPr lang="en-GB" b="1" dirty="0"/>
              <a:t>block</a:t>
            </a:r>
            <a:r>
              <a:rPr lang="en-GB" dirty="0"/>
              <a:t> making it easy to see the duration of each activity.</a:t>
            </a:r>
          </a:p>
          <a:p>
            <a:r>
              <a:rPr lang="en-GB" dirty="0"/>
              <a:t>It is a very </a:t>
            </a:r>
            <a:r>
              <a:rPr lang="en-GB" b="1" dirty="0"/>
              <a:t>well-established method </a:t>
            </a:r>
            <a:r>
              <a:rPr lang="en-GB" dirty="0"/>
              <a:t>and is widely used in many industries.</a:t>
            </a:r>
          </a:p>
          <a:p>
            <a:r>
              <a:rPr lang="en-GB" b="1" dirty="0"/>
              <a:t>Modern technology </a:t>
            </a:r>
            <a:r>
              <a:rPr lang="en-GB" dirty="0"/>
              <a:t>allows for the creation of online Gantt charts that can be used in highly collaborative and interactive ways, making it a very efficient and popular </a:t>
            </a:r>
            <a:r>
              <a:rPr lang="en-GB" b="1" dirty="0"/>
              <a:t>Project planning &amp; management tool</a:t>
            </a:r>
            <a:r>
              <a:rPr lang="en-GB" dirty="0"/>
              <a:t>, for individuals and teams.</a:t>
            </a:r>
          </a:p>
          <a:p>
            <a:pPr marL="0" indent="0">
              <a:buNone/>
            </a:pPr>
            <a:r>
              <a:rPr lang="en-GB" sz="2000" dirty="0"/>
              <a:t>Bg. For more information on </a:t>
            </a:r>
            <a:r>
              <a:rPr lang="en-GB" sz="2000" dirty="0">
                <a:hlinkClick r:id="rId4"/>
              </a:rPr>
              <a:t>Gantt charts please click here</a:t>
            </a:r>
            <a:r>
              <a:rPr lang="en-GB" sz="2000" dirty="0"/>
              <a:t>.</a:t>
            </a:r>
          </a:p>
        </p:txBody>
      </p:sp>
      <p:sp>
        <p:nvSpPr>
          <p:cNvPr id="5" name="Rectangle 4">
            <a:extLst>
              <a:ext uri="{FF2B5EF4-FFF2-40B4-BE49-F238E27FC236}">
                <a16:creationId xmlns:a16="http://schemas.microsoft.com/office/drawing/2014/main" id="{68BAD892-29C0-234F-BE8B-34170901A709}"/>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343481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7177153" y="1104993"/>
            <a:ext cx="3612961" cy="2560537"/>
          </a:xfrm>
          <a:prstGeom prst="rect">
            <a:avLst/>
          </a:prstGeom>
        </p:spPr>
      </p:pic>
      <p:pic>
        <p:nvPicPr>
          <p:cNvPr id="12" name="Picture 11">
            <a:extLst>
              <a:ext uri="{FF2B5EF4-FFF2-40B4-BE49-F238E27FC236}">
                <a16:creationId xmlns:a16="http://schemas.microsoft.com/office/drawing/2014/main" id="{98B180C5-E40E-0B86-59E8-9502151B70AA}"/>
              </a:ext>
            </a:extLst>
          </p:cNvPr>
          <p:cNvPicPr>
            <a:picLocks noChangeAspect="1"/>
          </p:cNvPicPr>
          <p:nvPr/>
        </p:nvPicPr>
        <p:blipFill rotWithShape="1">
          <a:blip r:embed="rId4"/>
          <a:srcRect l="15250" r="19421" b="2"/>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2" name="Title 1"/>
          <p:cNvSpPr>
            <a:spLocks noGrp="1"/>
          </p:cNvSpPr>
          <p:nvPr>
            <p:ph type="title"/>
          </p:nvPr>
        </p:nvSpPr>
        <p:spPr>
          <a:xfrm>
            <a:off x="85952" y="472710"/>
            <a:ext cx="7005250" cy="1035839"/>
          </a:xfrm>
          <a:solidFill>
            <a:schemeClr val="bg1"/>
          </a:solidFill>
        </p:spPr>
        <p:txBody>
          <a:bodyPr>
            <a:normAutofit/>
          </a:bodyPr>
          <a:lstStyle/>
          <a:p>
            <a:r>
              <a:rPr lang="en-GB" sz="5400" b="1" dirty="0"/>
              <a:t>Bg. </a:t>
            </a:r>
            <a:r>
              <a:rPr lang="en-GB" b="1" u="sng" dirty="0"/>
              <a:t>Origins of the Gantt Chart</a:t>
            </a:r>
          </a:p>
        </p:txBody>
      </p:sp>
      <p:sp>
        <p:nvSpPr>
          <p:cNvPr id="3" name="Content Placeholder 2"/>
          <p:cNvSpPr>
            <a:spLocks noGrp="1"/>
          </p:cNvSpPr>
          <p:nvPr>
            <p:ph idx="1"/>
          </p:nvPr>
        </p:nvSpPr>
        <p:spPr>
          <a:xfrm>
            <a:off x="148769" y="1686277"/>
            <a:ext cx="6039715" cy="2694057"/>
          </a:xfrm>
          <a:solidFill>
            <a:schemeClr val="bg1">
              <a:alpha val="90000"/>
            </a:schemeClr>
          </a:solidFill>
        </p:spPr>
        <p:txBody>
          <a:bodyPr>
            <a:noAutofit/>
          </a:bodyPr>
          <a:lstStyle/>
          <a:p>
            <a:r>
              <a:rPr lang="en-GB" sz="2200" dirty="0"/>
              <a:t>The Gantt Chart is named after </a:t>
            </a:r>
            <a:r>
              <a:rPr lang="en-GB" sz="2200" b="1" dirty="0"/>
              <a:t>US engineer </a:t>
            </a:r>
            <a:r>
              <a:rPr lang="en-GB" sz="2200" dirty="0"/>
              <a:t>and consultant </a:t>
            </a:r>
            <a:r>
              <a:rPr lang="en-GB" sz="2200" b="1" dirty="0"/>
              <a:t>Henry Gantt </a:t>
            </a:r>
            <a:r>
              <a:rPr lang="en-GB" sz="2200" dirty="0"/>
              <a:t>(1861-1919) who created the technique in the 1910s. </a:t>
            </a:r>
          </a:p>
          <a:p>
            <a:r>
              <a:rPr lang="en-GB" sz="2200" dirty="0"/>
              <a:t>He</a:t>
            </a:r>
            <a:r>
              <a:rPr lang="en-GB" sz="2200" b="1" dirty="0"/>
              <a:t> </a:t>
            </a:r>
            <a:r>
              <a:rPr lang="en-GB" sz="2200" dirty="0"/>
              <a:t>created this </a:t>
            </a:r>
            <a:r>
              <a:rPr lang="en-GB" sz="2200" b="1" dirty="0"/>
              <a:t>planning method </a:t>
            </a:r>
            <a:r>
              <a:rPr lang="en-GB" sz="2200" dirty="0"/>
              <a:t>to ensure good usage of staff and machine time at </a:t>
            </a:r>
            <a:r>
              <a:rPr lang="en-GB" sz="2200" b="1" dirty="0"/>
              <a:t>weaving mills </a:t>
            </a:r>
            <a:r>
              <a:rPr lang="en-GB" sz="2200" dirty="0"/>
              <a:t>around the time of WW1. </a:t>
            </a:r>
          </a:p>
        </p:txBody>
      </p:sp>
      <p:sp>
        <p:nvSpPr>
          <p:cNvPr id="13" name="Title 1">
            <a:extLst>
              <a:ext uri="{FF2B5EF4-FFF2-40B4-BE49-F238E27FC236}">
                <a16:creationId xmlns:a16="http://schemas.microsoft.com/office/drawing/2014/main" id="{F9AC7977-4097-53F5-CC20-9A7FFE9FFAD8}"/>
              </a:ext>
            </a:extLst>
          </p:cNvPr>
          <p:cNvSpPr txBox="1">
            <a:spLocks/>
          </p:cNvSpPr>
          <p:nvPr/>
        </p:nvSpPr>
        <p:spPr>
          <a:xfrm>
            <a:off x="1155122" y="3802743"/>
            <a:ext cx="4199604" cy="2516830"/>
          </a:xfrm>
          <a:prstGeom prst="rect">
            <a:avLst/>
          </a:prstGeom>
          <a:solidFill>
            <a:srgbClr val="FFC000"/>
          </a:solidFill>
          <a:ln w="28575">
            <a:solidFill>
              <a:schemeClr val="tx1"/>
            </a:solidFill>
          </a:ln>
          <a:effectLst>
            <a:outerShdw blurRad="63500" sx="102000" sy="102000" algn="ctr" rotWithShape="0">
              <a:prstClr val="black">
                <a:alpha val="40000"/>
              </a:prstClr>
            </a:outerShdw>
          </a:effectLst>
        </p:spPr>
        <p:txBody>
          <a:bodyPr vert="horz" lIns="91440" tIns="45720" rIns="91440" bIns="45720" rtlCol="0" anchor="b">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4600" b="1" i="0" u="none" strike="noStrike" kern="1200" cap="none" spc="0" normalizeH="0" baseline="0" noProof="0" dirty="0">
                <a:ln w="9525">
                  <a:solidFill>
                    <a:prstClr val="black"/>
                  </a:solidFill>
                  <a:prstDash val="solid"/>
                </a:ln>
                <a:solidFill>
                  <a:prstClr val="white"/>
                </a:solidFill>
                <a:effectLst>
                  <a:outerShdw blurRad="12700" dist="38100" dir="2700000" algn="tl" rotWithShape="0">
                    <a:prstClr val="black">
                      <a:lumMod val="50000"/>
                    </a:prstClr>
                  </a:outerShdw>
                </a:effectLst>
                <a:uLnTx/>
                <a:uFillTx/>
                <a:latin typeface="Calibri Light" panose="020F0302020204030204"/>
                <a:ea typeface="+mj-ea"/>
                <a:cs typeface="+mj-cs"/>
              </a:rPr>
              <a:t>Over 100 years later Gantt charts are still a very effective Project Planning &amp; Management tool.</a:t>
            </a:r>
          </a:p>
        </p:txBody>
      </p:sp>
      <p:pic>
        <p:nvPicPr>
          <p:cNvPr id="5" name="Picture 4"/>
          <p:cNvPicPr>
            <a:picLocks noChangeAspect="1"/>
          </p:cNvPicPr>
          <p:nvPr/>
        </p:nvPicPr>
        <p:blipFill>
          <a:blip r:embed="rId5"/>
          <a:stretch>
            <a:fillRect/>
          </a:stretch>
        </p:blipFill>
        <p:spPr>
          <a:xfrm>
            <a:off x="9338977" y="336128"/>
            <a:ext cx="2599939" cy="3196422"/>
          </a:xfrm>
          <a:prstGeom prst="rect">
            <a:avLst/>
          </a:prstGeom>
        </p:spPr>
      </p:pic>
      <p:grpSp>
        <p:nvGrpSpPr>
          <p:cNvPr id="4" name="Group 3">
            <a:extLst>
              <a:ext uri="{FF2B5EF4-FFF2-40B4-BE49-F238E27FC236}">
                <a16:creationId xmlns:a16="http://schemas.microsoft.com/office/drawing/2014/main" id="{C67C927D-39D8-7EB9-730A-BED29D1DAE56}"/>
              </a:ext>
            </a:extLst>
          </p:cNvPr>
          <p:cNvGrpSpPr/>
          <p:nvPr/>
        </p:nvGrpSpPr>
        <p:grpSpPr>
          <a:xfrm>
            <a:off x="5387663" y="4145584"/>
            <a:ext cx="4009541" cy="2239706"/>
            <a:chOff x="4010818" y="472497"/>
            <a:chExt cx="3372801" cy="1750312"/>
          </a:xfrm>
          <a:solidFill>
            <a:srgbClr val="FFFF00"/>
          </a:solidFill>
          <a:effectLst>
            <a:outerShdw blurRad="50800" dist="38100" dir="8100000" algn="tr" rotWithShape="0">
              <a:prstClr val="black">
                <a:alpha val="40000"/>
              </a:prstClr>
            </a:outerShdw>
          </a:effectLst>
        </p:grpSpPr>
        <p:pic>
          <p:nvPicPr>
            <p:cNvPr id="7" name="Graphic 6" descr="Signature with solid fill">
              <a:extLst>
                <a:ext uri="{FF2B5EF4-FFF2-40B4-BE49-F238E27FC236}">
                  <a16:creationId xmlns:a16="http://schemas.microsoft.com/office/drawing/2014/main" id="{9B6BC2D7-A065-AB9B-2068-32CFD0F4072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010818" y="518530"/>
              <a:ext cx="1704279" cy="1704279"/>
            </a:xfrm>
            <a:prstGeom prst="rect">
              <a:avLst/>
            </a:prstGeom>
          </p:spPr>
        </p:pic>
        <p:pic>
          <p:nvPicPr>
            <p:cNvPr id="8" name="Graphic 7" descr="Tablet with solid fill">
              <a:extLst>
                <a:ext uri="{FF2B5EF4-FFF2-40B4-BE49-F238E27FC236}">
                  <a16:creationId xmlns:a16="http://schemas.microsoft.com/office/drawing/2014/main" id="{838E7200-46E6-4370-4DC5-616C45A70B8B}"/>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393880" y="544847"/>
              <a:ext cx="989739" cy="989739"/>
            </a:xfrm>
            <a:prstGeom prst="rect">
              <a:avLst/>
            </a:prstGeom>
          </p:spPr>
        </p:pic>
        <p:pic>
          <p:nvPicPr>
            <p:cNvPr id="9" name="Graphic 8" descr="Laptop with solid fill">
              <a:extLst>
                <a:ext uri="{FF2B5EF4-FFF2-40B4-BE49-F238E27FC236}">
                  <a16:creationId xmlns:a16="http://schemas.microsoft.com/office/drawing/2014/main" id="{09B26844-BC4E-9970-C5CB-4427333133A9}"/>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5412059" y="818638"/>
              <a:ext cx="1097984" cy="1097984"/>
            </a:xfrm>
            <a:prstGeom prst="rect">
              <a:avLst/>
            </a:prstGeom>
          </p:spPr>
        </p:pic>
        <p:pic>
          <p:nvPicPr>
            <p:cNvPr id="10" name="Graphic 9" descr="Wireless with solid fill">
              <a:extLst>
                <a:ext uri="{FF2B5EF4-FFF2-40B4-BE49-F238E27FC236}">
                  <a16:creationId xmlns:a16="http://schemas.microsoft.com/office/drawing/2014/main" id="{39906F31-A82E-6989-3266-709477B1AB23}"/>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rot="2728219">
              <a:off x="5868697" y="472497"/>
              <a:ext cx="914400" cy="914400"/>
            </a:xfrm>
            <a:prstGeom prst="rect">
              <a:avLst/>
            </a:prstGeom>
          </p:spPr>
        </p:pic>
        <p:pic>
          <p:nvPicPr>
            <p:cNvPr id="11" name="Graphic 10" descr="Smart Phone with solid fill">
              <a:extLst>
                <a:ext uri="{FF2B5EF4-FFF2-40B4-BE49-F238E27FC236}">
                  <a16:creationId xmlns:a16="http://schemas.microsoft.com/office/drawing/2014/main" id="{3F7A20FC-E164-AD4F-A7B2-BEA71EEF6421}"/>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6449293" y="961962"/>
              <a:ext cx="914400" cy="914400"/>
            </a:xfrm>
            <a:prstGeom prst="rect">
              <a:avLst/>
            </a:prstGeom>
          </p:spPr>
        </p:pic>
      </p:grpSp>
      <p:sp>
        <p:nvSpPr>
          <p:cNvPr id="14" name="Rectangle 13">
            <a:extLst>
              <a:ext uri="{FF2B5EF4-FFF2-40B4-BE49-F238E27FC236}">
                <a16:creationId xmlns:a16="http://schemas.microsoft.com/office/drawing/2014/main" id="{E403FF27-ED60-0D2A-ED82-987A127EB74C}"/>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417751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1714" r="12197" b="945"/>
          <a:stretch/>
        </p:blipFill>
        <p:spPr>
          <a:xfrm>
            <a:off x="3522468" y="10"/>
            <a:ext cx="8669532" cy="6857990"/>
          </a:xfrm>
          <a:prstGeom prst="rect">
            <a:avLst/>
          </a:prstGeom>
        </p:spPr>
      </p:pic>
      <p:sp>
        <p:nvSpPr>
          <p:cNvPr id="19458" name="Rectangle 2"/>
          <p:cNvSpPr>
            <a:spLocks noGrp="1" noChangeArrowheads="1"/>
          </p:cNvSpPr>
          <p:nvPr>
            <p:ph type="title"/>
          </p:nvPr>
        </p:nvSpPr>
        <p:spPr>
          <a:xfrm>
            <a:off x="348020" y="470216"/>
            <a:ext cx="6277505" cy="1124712"/>
          </a:xfrm>
          <a:solidFill>
            <a:schemeClr val="bg1">
              <a:lumMod val="95000"/>
              <a:lumOff val="5000"/>
              <a:alpha val="71000"/>
            </a:schemeClr>
          </a:solidFill>
        </p:spPr>
        <p:txBody>
          <a:bodyPr vert="horz" lIns="91440" tIns="45720" rIns="91440" bIns="45720" rtlCol="0" anchor="ctr">
            <a:normAutofit/>
          </a:bodyPr>
          <a:lstStyle/>
          <a:p>
            <a:r>
              <a:rPr lang="en-US" altLang="en-US" sz="4800" b="1" u="sng" dirty="0"/>
              <a:t>Benefits of Gantt Charts</a:t>
            </a:r>
          </a:p>
        </p:txBody>
      </p:sp>
      <p:sp>
        <p:nvSpPr>
          <p:cNvPr id="19460" name="Rectangle 4"/>
          <p:cNvSpPr>
            <a:spLocks noGrp="1" noChangeArrowheads="1"/>
          </p:cNvSpPr>
          <p:nvPr>
            <p:ph type="body" sz="half" idx="2"/>
          </p:nvPr>
        </p:nvSpPr>
        <p:spPr>
          <a:xfrm>
            <a:off x="493063" y="1681599"/>
            <a:ext cx="6855087" cy="4266119"/>
          </a:xfrm>
          <a:solidFill>
            <a:schemeClr val="bg1">
              <a:alpha val="69000"/>
            </a:schemeClr>
          </a:solidFill>
        </p:spPr>
        <p:txBody>
          <a:bodyPr vert="horz" lIns="91440" tIns="45720" rIns="91440" bIns="45720" rtlCol="0" anchor="t">
            <a:normAutofit lnSpcReduction="10000"/>
          </a:bodyPr>
          <a:lstStyle/>
          <a:p>
            <a:pPr marL="0" indent="0">
              <a:buNone/>
            </a:pPr>
            <a:r>
              <a:rPr lang="en-US" dirty="0"/>
              <a:t>On a Gantt chart you can easily see:</a:t>
            </a:r>
          </a:p>
          <a:p>
            <a:r>
              <a:rPr lang="en-US" dirty="0"/>
              <a:t>The </a:t>
            </a:r>
            <a:r>
              <a:rPr lang="en-US" b="1" u="sng" dirty="0"/>
              <a:t>start date</a:t>
            </a:r>
            <a:r>
              <a:rPr lang="en-US" b="1" dirty="0"/>
              <a:t> </a:t>
            </a:r>
            <a:r>
              <a:rPr lang="en-US" dirty="0"/>
              <a:t>of the project.</a:t>
            </a:r>
          </a:p>
          <a:p>
            <a:r>
              <a:rPr lang="en-US" dirty="0"/>
              <a:t>What the </a:t>
            </a:r>
            <a:r>
              <a:rPr lang="en-US" b="1" u="sng" dirty="0"/>
              <a:t>project tasks </a:t>
            </a:r>
            <a:r>
              <a:rPr lang="en-US" dirty="0"/>
              <a:t>are.</a:t>
            </a:r>
          </a:p>
          <a:p>
            <a:r>
              <a:rPr lang="en-US" b="1" u="sng" dirty="0"/>
              <a:t>Who</a:t>
            </a:r>
            <a:r>
              <a:rPr lang="en-US" dirty="0"/>
              <a:t> is working on each task.</a:t>
            </a:r>
          </a:p>
          <a:p>
            <a:r>
              <a:rPr lang="en-US" dirty="0"/>
              <a:t>When </a:t>
            </a:r>
            <a:r>
              <a:rPr lang="en-US" b="1" u="sng" dirty="0"/>
              <a:t>tasks start and finish.</a:t>
            </a:r>
          </a:p>
          <a:p>
            <a:r>
              <a:rPr lang="en-US" b="1" u="sng" dirty="0"/>
              <a:t>How long each task </a:t>
            </a:r>
            <a:r>
              <a:rPr lang="en-US" dirty="0"/>
              <a:t>will take.</a:t>
            </a:r>
          </a:p>
          <a:p>
            <a:r>
              <a:rPr lang="en-US" dirty="0"/>
              <a:t>How </a:t>
            </a:r>
            <a:r>
              <a:rPr lang="en-US" b="1" u="sng" dirty="0"/>
              <a:t>tasks group together</a:t>
            </a:r>
            <a:r>
              <a:rPr lang="en-US" dirty="0"/>
              <a:t>, overlap and link with each other.</a:t>
            </a:r>
          </a:p>
          <a:p>
            <a:r>
              <a:rPr lang="en-US" dirty="0"/>
              <a:t>The </a:t>
            </a:r>
            <a:r>
              <a:rPr lang="en-US" b="1" u="sng" dirty="0"/>
              <a:t>finish date </a:t>
            </a:r>
            <a:r>
              <a:rPr lang="en-US" dirty="0"/>
              <a:t>of the project</a:t>
            </a:r>
          </a:p>
        </p:txBody>
      </p:sp>
      <p:sp>
        <p:nvSpPr>
          <p:cNvPr id="2" name="Rectangle 1">
            <a:extLst>
              <a:ext uri="{FF2B5EF4-FFF2-40B4-BE49-F238E27FC236}">
                <a16:creationId xmlns:a16="http://schemas.microsoft.com/office/drawing/2014/main" id="{2940B92F-BD95-9DB5-4E54-123ABFD4B884}"/>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41518523"/>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66C18-2941-40A0-9FD8-06B38E1C37E9}"/>
              </a:ext>
            </a:extLst>
          </p:cNvPr>
          <p:cNvSpPr>
            <a:spLocks noGrp="1"/>
          </p:cNvSpPr>
          <p:nvPr>
            <p:ph type="title"/>
          </p:nvPr>
        </p:nvSpPr>
        <p:spPr>
          <a:xfrm>
            <a:off x="139986" y="365629"/>
            <a:ext cx="10515600" cy="1156481"/>
          </a:xfrm>
        </p:spPr>
        <p:txBody>
          <a:bodyPr/>
          <a:lstStyle/>
          <a:p>
            <a:r>
              <a:rPr lang="en-GB" sz="5400" b="1" dirty="0"/>
              <a:t>Bg. </a:t>
            </a:r>
            <a:r>
              <a:rPr lang="en-GB" b="1" u="sng" dirty="0"/>
              <a:t>Creating a Gantt Chart: Example How to…</a:t>
            </a:r>
          </a:p>
        </p:txBody>
      </p:sp>
      <p:sp>
        <p:nvSpPr>
          <p:cNvPr id="3" name="Content Placeholder 2">
            <a:extLst>
              <a:ext uri="{FF2B5EF4-FFF2-40B4-BE49-F238E27FC236}">
                <a16:creationId xmlns:a16="http://schemas.microsoft.com/office/drawing/2014/main" id="{21584B4D-5BCE-4054-A202-124FA14A9676}"/>
              </a:ext>
            </a:extLst>
          </p:cNvPr>
          <p:cNvSpPr>
            <a:spLocks noGrp="1"/>
          </p:cNvSpPr>
          <p:nvPr>
            <p:ph idx="1"/>
          </p:nvPr>
        </p:nvSpPr>
        <p:spPr>
          <a:xfrm>
            <a:off x="273960" y="1510927"/>
            <a:ext cx="11413273" cy="5244249"/>
          </a:xfrm>
        </p:spPr>
        <p:txBody>
          <a:bodyPr>
            <a:noAutofit/>
          </a:bodyPr>
          <a:lstStyle/>
          <a:p>
            <a:pPr>
              <a:lnSpc>
                <a:spcPct val="100000"/>
              </a:lnSpc>
              <a:spcBef>
                <a:spcPts val="600"/>
              </a:spcBef>
            </a:pPr>
            <a:r>
              <a:rPr lang="en-GB" sz="2400" dirty="0"/>
              <a:t>Start by creating a list/schedule of tasks to complete</a:t>
            </a:r>
            <a:endParaRPr lang="en-GB" sz="2400" b="1" dirty="0">
              <a:solidFill>
                <a:schemeClr val="bg1"/>
              </a:solidFill>
              <a:highlight>
                <a:srgbClr val="FFFF00"/>
              </a:highlight>
            </a:endParaRPr>
          </a:p>
          <a:p>
            <a:pPr>
              <a:lnSpc>
                <a:spcPct val="100000"/>
              </a:lnSpc>
              <a:spcBef>
                <a:spcPts val="600"/>
              </a:spcBef>
            </a:pPr>
            <a:r>
              <a:rPr lang="en-GB" sz="2400" dirty="0"/>
              <a:t>Select</a:t>
            </a:r>
            <a:r>
              <a:rPr lang="en-GB" sz="2400" b="1" dirty="0">
                <a:solidFill>
                  <a:schemeClr val="bg1"/>
                </a:solidFill>
                <a:highlight>
                  <a:srgbClr val="FFFF00"/>
                </a:highlight>
              </a:rPr>
              <a:t> a tool of your choice. </a:t>
            </a:r>
            <a:r>
              <a:rPr lang="en-GB" sz="2400" dirty="0"/>
              <a:t>You can select a Digital Gantt chart App/tool of your choice. We recommend using an online specialised Gantt charting tool to make the process easier.</a:t>
            </a:r>
          </a:p>
          <a:p>
            <a:pPr lvl="1">
              <a:lnSpc>
                <a:spcPct val="100000"/>
              </a:lnSpc>
              <a:spcBef>
                <a:spcPts val="600"/>
              </a:spcBef>
              <a:buFont typeface="+mj-lt"/>
              <a:buAutoNum type="arabicPeriod"/>
            </a:pPr>
            <a:r>
              <a:rPr lang="en-GB" b="1" u="sng" dirty="0"/>
              <a:t>Document a Project Start and End date</a:t>
            </a:r>
            <a:r>
              <a:rPr lang="en-GB" dirty="0"/>
              <a:t>.</a:t>
            </a:r>
            <a:endParaRPr lang="en-GB" b="1" u="sng" dirty="0"/>
          </a:p>
          <a:p>
            <a:pPr lvl="1">
              <a:lnSpc>
                <a:spcPct val="100000"/>
              </a:lnSpc>
              <a:spcBef>
                <a:spcPts val="600"/>
              </a:spcBef>
              <a:buFont typeface="+mj-lt"/>
              <a:buAutoNum type="arabicPeriod"/>
            </a:pPr>
            <a:r>
              <a:rPr lang="en-GB" b="1" u="sng" dirty="0"/>
              <a:t>List your project’s tasks on a separate line/row.</a:t>
            </a:r>
            <a:r>
              <a:rPr lang="en-GB" b="1" dirty="0"/>
              <a:t> </a:t>
            </a:r>
          </a:p>
          <a:p>
            <a:pPr lvl="1">
              <a:lnSpc>
                <a:spcPct val="100000"/>
              </a:lnSpc>
              <a:spcBef>
                <a:spcPts val="600"/>
              </a:spcBef>
              <a:buFont typeface="+mj-lt"/>
              <a:buAutoNum type="arabicPeriod"/>
            </a:pPr>
            <a:r>
              <a:rPr lang="en-GB" b="1" u="sng" dirty="0"/>
              <a:t>Next add start and finish dates for each task</a:t>
            </a:r>
            <a:r>
              <a:rPr lang="en-GB" dirty="0"/>
              <a:t>. This will set the duration and completion date for each task. This will create a </a:t>
            </a:r>
            <a:r>
              <a:rPr lang="en-GB" b="1" dirty="0"/>
              <a:t>visual block </a:t>
            </a:r>
            <a:r>
              <a:rPr lang="en-GB" dirty="0"/>
              <a:t>for each task.</a:t>
            </a:r>
          </a:p>
          <a:p>
            <a:pPr lvl="1">
              <a:lnSpc>
                <a:spcPct val="100000"/>
              </a:lnSpc>
              <a:spcBef>
                <a:spcPts val="600"/>
              </a:spcBef>
              <a:buFont typeface="+mj-lt"/>
              <a:buAutoNum type="arabicPeriod"/>
            </a:pPr>
            <a:r>
              <a:rPr lang="en-GB" b="1" u="sng" dirty="0"/>
              <a:t>You can then add sub-tasks and task descriptions</a:t>
            </a:r>
            <a:r>
              <a:rPr lang="en-GB" b="1" dirty="0"/>
              <a:t> </a:t>
            </a:r>
            <a:r>
              <a:rPr lang="en-GB" dirty="0"/>
              <a:t>– if desired.</a:t>
            </a:r>
          </a:p>
        </p:txBody>
      </p:sp>
      <p:pic>
        <p:nvPicPr>
          <p:cNvPr id="5" name="Graphic 4" descr="Gantt Chart outline">
            <a:extLst>
              <a:ext uri="{FF2B5EF4-FFF2-40B4-BE49-F238E27FC236}">
                <a16:creationId xmlns:a16="http://schemas.microsoft.com/office/drawing/2014/main" id="{542DB1EA-4847-4FEE-BC13-FFD6E3693D2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04260" y="-116115"/>
            <a:ext cx="1887740" cy="1887740"/>
          </a:xfrm>
          <a:prstGeom prst="rect">
            <a:avLst/>
          </a:prstGeom>
        </p:spPr>
      </p:pic>
      <p:sp>
        <p:nvSpPr>
          <p:cNvPr id="4" name="Rectangle 3">
            <a:extLst>
              <a:ext uri="{FF2B5EF4-FFF2-40B4-BE49-F238E27FC236}">
                <a16:creationId xmlns:a16="http://schemas.microsoft.com/office/drawing/2014/main" id="{389CA2AA-5F25-1F60-FD7C-1C9D2F4E5A90}"/>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247504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7827" y="297194"/>
            <a:ext cx="10972800" cy="1143000"/>
          </a:xfrm>
        </p:spPr>
        <p:txBody>
          <a:bodyPr>
            <a:normAutofit/>
          </a:bodyPr>
          <a:lstStyle/>
          <a:p>
            <a:r>
              <a:rPr lang="en-GB" sz="4800" b="1" u="sng" dirty="0"/>
              <a:t>Technology: Gantt Chart Apps</a:t>
            </a:r>
          </a:p>
        </p:txBody>
      </p:sp>
      <p:sp>
        <p:nvSpPr>
          <p:cNvPr id="2" name="Content Placeholder 1"/>
          <p:cNvSpPr>
            <a:spLocks noGrp="1"/>
          </p:cNvSpPr>
          <p:nvPr>
            <p:ph idx="1"/>
          </p:nvPr>
        </p:nvSpPr>
        <p:spPr>
          <a:xfrm>
            <a:off x="327726" y="1264680"/>
            <a:ext cx="11280694" cy="5147533"/>
          </a:xfrm>
        </p:spPr>
        <p:txBody>
          <a:bodyPr>
            <a:noAutofit/>
          </a:bodyPr>
          <a:lstStyle/>
          <a:p>
            <a:pPr>
              <a:lnSpc>
                <a:spcPct val="100000"/>
              </a:lnSpc>
              <a:spcBef>
                <a:spcPts val="0"/>
              </a:spcBef>
            </a:pPr>
            <a:r>
              <a:rPr lang="en-GB" b="1" dirty="0"/>
              <a:t>Microsoft </a:t>
            </a:r>
            <a:r>
              <a:rPr lang="en-GB" dirty="0"/>
              <a:t>provide</a:t>
            </a:r>
            <a:r>
              <a:rPr lang="en-GB" b="1" dirty="0"/>
              <a:t> </a:t>
            </a:r>
            <a:r>
              <a:rPr lang="en-GB" dirty="0"/>
              <a:t>many tools to create a Project Timeline/Gantt chart such </a:t>
            </a:r>
            <a:br>
              <a:rPr lang="en-GB" dirty="0"/>
            </a:br>
            <a:r>
              <a:rPr lang="en-GB" dirty="0"/>
              <a:t>as </a:t>
            </a:r>
            <a:r>
              <a:rPr lang="en-GB" dirty="0">
                <a:hlinkClick r:id="rId3"/>
              </a:rPr>
              <a:t>Microsoft Excel</a:t>
            </a:r>
            <a:r>
              <a:rPr lang="en-GB" dirty="0"/>
              <a:t>, </a:t>
            </a:r>
            <a:r>
              <a:rPr lang="en-GB" dirty="0">
                <a:hlinkClick r:id="rId4"/>
              </a:rPr>
              <a:t>Microsoft Project</a:t>
            </a:r>
            <a:r>
              <a:rPr lang="en-GB" dirty="0"/>
              <a:t> or </a:t>
            </a:r>
            <a:r>
              <a:rPr lang="en-GB" dirty="0">
                <a:hlinkClick r:id="rId5"/>
              </a:rPr>
              <a:t>Microsoft Planner</a:t>
            </a:r>
            <a:r>
              <a:rPr lang="en-GB" dirty="0"/>
              <a:t>.</a:t>
            </a:r>
          </a:p>
          <a:p>
            <a:pPr lvl="1">
              <a:lnSpc>
                <a:spcPct val="100000"/>
              </a:lnSpc>
              <a:spcBef>
                <a:spcPts val="0"/>
              </a:spcBef>
            </a:pPr>
            <a:r>
              <a:rPr lang="en-GB" b="1" dirty="0"/>
              <a:t>Bg. </a:t>
            </a:r>
            <a:r>
              <a:rPr lang="en-GB" sz="2000" dirty="0"/>
              <a:t>A Gantt chart can be created with </a:t>
            </a:r>
            <a:r>
              <a:rPr lang="en-GB" sz="2000" dirty="0">
                <a:hlinkClick r:id="rId6"/>
              </a:rPr>
              <a:t>Microsoft Visio</a:t>
            </a:r>
            <a:r>
              <a:rPr lang="en-GB" sz="2000" dirty="0"/>
              <a:t> (a Design chart App.) but not recommended, it is convoluted. </a:t>
            </a:r>
          </a:p>
          <a:p>
            <a:pPr lvl="1">
              <a:lnSpc>
                <a:spcPct val="100000"/>
              </a:lnSpc>
              <a:spcBef>
                <a:spcPts val="0"/>
              </a:spcBef>
            </a:pPr>
            <a:r>
              <a:rPr lang="en-GB" b="1" dirty="0"/>
              <a:t>Bg. </a:t>
            </a:r>
            <a:r>
              <a:rPr lang="en-GB" sz="2000" dirty="0"/>
              <a:t>MS Apps such as MS Planner and MS Project can be integrated into MS Teams for collaborative project work.</a:t>
            </a:r>
          </a:p>
          <a:p>
            <a:pPr>
              <a:lnSpc>
                <a:spcPct val="100000"/>
              </a:lnSpc>
              <a:spcBef>
                <a:spcPts val="0"/>
              </a:spcBef>
            </a:pPr>
            <a:r>
              <a:rPr lang="en-GB" b="1" dirty="0"/>
              <a:t>Google Drive </a:t>
            </a:r>
            <a:r>
              <a:rPr lang="en-GB" dirty="0"/>
              <a:t>also provide tools such as </a:t>
            </a:r>
            <a:r>
              <a:rPr lang="en-GB" b="1" dirty="0"/>
              <a:t>Google Sheets </a:t>
            </a:r>
            <a:r>
              <a:rPr lang="en-GB" dirty="0"/>
              <a:t>that can be used to create a Project Timeline/Gantt chart.</a:t>
            </a:r>
          </a:p>
          <a:p>
            <a:pPr>
              <a:lnSpc>
                <a:spcPct val="100000"/>
              </a:lnSpc>
              <a:spcBef>
                <a:spcPts val="0"/>
              </a:spcBef>
            </a:pPr>
            <a:r>
              <a:rPr lang="en-GB" dirty="0"/>
              <a:t>Today, however you can easily create an online </a:t>
            </a:r>
            <a:r>
              <a:rPr lang="en-GB" b="1" dirty="0"/>
              <a:t>Gantt chart </a:t>
            </a:r>
            <a:r>
              <a:rPr lang="en-GB" dirty="0"/>
              <a:t>using</a:t>
            </a:r>
            <a:r>
              <a:rPr lang="en-GB" b="1" dirty="0"/>
              <a:t> </a:t>
            </a:r>
            <a:r>
              <a:rPr lang="en-GB" dirty="0"/>
              <a:t>specialised Cloud Gantt Apps. Such as </a:t>
            </a:r>
            <a:r>
              <a:rPr lang="en-GB" dirty="0">
                <a:highlight>
                  <a:srgbClr val="FFFF00"/>
                </a:highlight>
                <a:hlinkClick r:id="rId7"/>
              </a:rPr>
              <a:t>Tomsplanner.com</a:t>
            </a:r>
            <a:r>
              <a:rPr lang="en-GB" dirty="0"/>
              <a:t>, </a:t>
            </a:r>
            <a:r>
              <a:rPr lang="en-GB" dirty="0">
                <a:highlight>
                  <a:srgbClr val="FFFF00"/>
                </a:highlight>
                <a:hlinkClick r:id="rId8"/>
              </a:rPr>
              <a:t>Asana.com</a:t>
            </a:r>
            <a:r>
              <a:rPr lang="en-GB" dirty="0"/>
              <a:t>, </a:t>
            </a:r>
            <a:r>
              <a:rPr lang="en-GB" dirty="0">
                <a:highlight>
                  <a:srgbClr val="FFFF00"/>
                </a:highlight>
                <a:hlinkClick r:id="rId9"/>
              </a:rPr>
              <a:t>Wrike.com</a:t>
            </a:r>
            <a:r>
              <a:rPr lang="en-GB" dirty="0"/>
              <a:t>, </a:t>
            </a:r>
            <a:r>
              <a:rPr lang="en-GB" dirty="0">
                <a:highlight>
                  <a:srgbClr val="FFFF00"/>
                </a:highlight>
                <a:hlinkClick r:id="rId10"/>
              </a:rPr>
              <a:t>Monday.com</a:t>
            </a:r>
            <a:r>
              <a:rPr lang="en-GB" dirty="0">
                <a:highlight>
                  <a:srgbClr val="FFFF00"/>
                </a:highlight>
              </a:rPr>
              <a:t>, </a:t>
            </a:r>
            <a:r>
              <a:rPr lang="en-GB" dirty="0">
                <a:highlight>
                  <a:srgbClr val="FFFF00"/>
                </a:highlight>
                <a:hlinkClick r:id="rId11"/>
              </a:rPr>
              <a:t>Miro.com</a:t>
            </a:r>
            <a:r>
              <a:rPr lang="en-GB" dirty="0"/>
              <a:t>. &gt; (Recommended)</a:t>
            </a:r>
          </a:p>
          <a:p>
            <a:pPr lvl="1">
              <a:lnSpc>
                <a:spcPct val="100000"/>
              </a:lnSpc>
              <a:spcBef>
                <a:spcPts val="0"/>
              </a:spcBef>
            </a:pPr>
            <a:r>
              <a:rPr lang="en-GB" sz="2000" dirty="0"/>
              <a:t>Others: </a:t>
            </a:r>
            <a:r>
              <a:rPr lang="en-GB" sz="2000" dirty="0" err="1">
                <a:hlinkClick r:id="rId12"/>
              </a:rPr>
              <a:t>TeamGannt</a:t>
            </a:r>
            <a:r>
              <a:rPr lang="en-GB" sz="2000" dirty="0">
                <a:hlinkClick r:id="rId12"/>
              </a:rPr>
              <a:t> </a:t>
            </a:r>
            <a:r>
              <a:rPr lang="en-GB" sz="2000" dirty="0"/>
              <a:t>, </a:t>
            </a:r>
            <a:r>
              <a:rPr lang="en-GB" sz="2000" dirty="0" err="1">
                <a:hlinkClick r:id="rId13"/>
              </a:rPr>
              <a:t>SmartSheet</a:t>
            </a:r>
            <a:r>
              <a:rPr lang="en-GB" sz="2000" dirty="0">
                <a:hlinkClick r:id="rId13"/>
              </a:rPr>
              <a:t> </a:t>
            </a:r>
            <a:r>
              <a:rPr lang="en-GB" sz="2000" dirty="0"/>
              <a:t>, </a:t>
            </a:r>
            <a:r>
              <a:rPr lang="en-GB" sz="2000" dirty="0">
                <a:hlinkClick r:id="rId14"/>
              </a:rPr>
              <a:t>Zoho </a:t>
            </a:r>
            <a:r>
              <a:rPr lang="en-GB" sz="2000" dirty="0"/>
              <a:t>, </a:t>
            </a:r>
            <a:r>
              <a:rPr lang="en-GB" sz="2000" dirty="0" err="1">
                <a:hlinkClick r:id="rId15"/>
              </a:rPr>
              <a:t>Gantter</a:t>
            </a:r>
            <a:r>
              <a:rPr lang="en-GB" sz="2000" dirty="0">
                <a:hlinkClick r:id="rId15"/>
              </a:rPr>
              <a:t> </a:t>
            </a:r>
            <a:r>
              <a:rPr lang="en-GB" sz="2000" dirty="0"/>
              <a:t>, </a:t>
            </a:r>
            <a:r>
              <a:rPr lang="en-GB" sz="2000" dirty="0" err="1">
                <a:hlinkClick r:id="rId16"/>
              </a:rPr>
              <a:t>Ganttic</a:t>
            </a:r>
            <a:r>
              <a:rPr lang="en-GB" sz="2000" dirty="0"/>
              <a:t>, </a:t>
            </a:r>
            <a:r>
              <a:rPr lang="en-GB" sz="2000" dirty="0" err="1">
                <a:hlinkClick r:id="rId17"/>
              </a:rPr>
              <a:t>Creatly</a:t>
            </a:r>
            <a:r>
              <a:rPr lang="en-GB" sz="2000" dirty="0"/>
              <a:t>.</a:t>
            </a:r>
            <a:endParaRPr lang="en-GB" dirty="0"/>
          </a:p>
          <a:p>
            <a:pPr marL="457200" lvl="1" indent="0">
              <a:lnSpc>
                <a:spcPct val="100000"/>
              </a:lnSpc>
              <a:spcBef>
                <a:spcPts val="0"/>
              </a:spcBef>
              <a:buNone/>
            </a:pPr>
            <a:endParaRPr lang="en-GB" sz="2000" dirty="0"/>
          </a:p>
          <a:p>
            <a:pPr>
              <a:lnSpc>
                <a:spcPct val="100000"/>
              </a:lnSpc>
              <a:spcBef>
                <a:spcPts val="0"/>
              </a:spcBef>
            </a:pPr>
            <a:endParaRPr lang="en-GB" sz="2400" dirty="0"/>
          </a:p>
        </p:txBody>
      </p:sp>
      <p:grpSp>
        <p:nvGrpSpPr>
          <p:cNvPr id="8" name="Group 7">
            <a:extLst>
              <a:ext uri="{FF2B5EF4-FFF2-40B4-BE49-F238E27FC236}">
                <a16:creationId xmlns:a16="http://schemas.microsoft.com/office/drawing/2014/main" id="{050B8B86-A976-4058-A575-845685E6BB79}"/>
              </a:ext>
            </a:extLst>
          </p:cNvPr>
          <p:cNvGrpSpPr/>
          <p:nvPr/>
        </p:nvGrpSpPr>
        <p:grpSpPr>
          <a:xfrm>
            <a:off x="9943311" y="-25556"/>
            <a:ext cx="2142901" cy="1576700"/>
            <a:chOff x="9282975" y="112320"/>
            <a:chExt cx="2606037" cy="1887740"/>
          </a:xfrm>
        </p:grpSpPr>
        <p:pic>
          <p:nvPicPr>
            <p:cNvPr id="4" name="Graphic 3" descr="Gantt Chart outline">
              <a:extLst>
                <a:ext uri="{FF2B5EF4-FFF2-40B4-BE49-F238E27FC236}">
                  <a16:creationId xmlns:a16="http://schemas.microsoft.com/office/drawing/2014/main" id="{BF127AE5-438A-433C-B6B4-A06CA7DBBEA3}"/>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10001272" y="112320"/>
              <a:ext cx="1887740" cy="1887740"/>
            </a:xfrm>
            <a:prstGeom prst="rect">
              <a:avLst/>
            </a:prstGeom>
          </p:spPr>
        </p:pic>
        <p:pic>
          <p:nvPicPr>
            <p:cNvPr id="6" name="Graphic 5" descr="Programmer male outline">
              <a:extLst>
                <a:ext uri="{FF2B5EF4-FFF2-40B4-BE49-F238E27FC236}">
                  <a16:creationId xmlns:a16="http://schemas.microsoft.com/office/drawing/2014/main" id="{C3B8086F-7C56-4263-87D1-782635A69161}"/>
                </a:ext>
              </a:extLst>
            </p:cNvPr>
            <p:cNvPicPr>
              <a:picLocks noChangeAspect="1"/>
            </p:cNvPicPr>
            <p:nvPr/>
          </p:nvPicPr>
          <p: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blipFill>
          <p:spPr>
            <a:xfrm>
              <a:off x="9282975" y="112320"/>
              <a:ext cx="1443925" cy="1443925"/>
            </a:xfrm>
            <a:prstGeom prst="rect">
              <a:avLst/>
            </a:prstGeom>
          </p:spPr>
        </p:pic>
      </p:grpSp>
      <p:sp>
        <p:nvSpPr>
          <p:cNvPr id="5" name="Rectangle 4">
            <a:extLst>
              <a:ext uri="{FF2B5EF4-FFF2-40B4-BE49-F238E27FC236}">
                <a16:creationId xmlns:a16="http://schemas.microsoft.com/office/drawing/2014/main" id="{39FA1E58-DC86-5994-826F-7B22D6F854CC}"/>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76499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hart, timeline&#10;&#10;Description automatically generated">
            <a:extLst>
              <a:ext uri="{FF2B5EF4-FFF2-40B4-BE49-F238E27FC236}">
                <a16:creationId xmlns:a16="http://schemas.microsoft.com/office/drawing/2014/main" id="{02DB0D3C-C37A-4C96-ADDD-E60C195035E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2605"/>
          <a:stretch/>
        </p:blipFill>
        <p:spPr>
          <a:xfrm>
            <a:off x="1018477" y="853903"/>
            <a:ext cx="10545571" cy="5777355"/>
          </a:xfrm>
          <a:prstGeom prst="rect">
            <a:avLst/>
          </a:prstGeom>
        </p:spPr>
      </p:pic>
      <p:sp>
        <p:nvSpPr>
          <p:cNvPr id="5" name="TextBox 4">
            <a:extLst>
              <a:ext uri="{FF2B5EF4-FFF2-40B4-BE49-F238E27FC236}">
                <a16:creationId xmlns:a16="http://schemas.microsoft.com/office/drawing/2014/main" id="{F9B88C3B-1E7A-4B0B-8E47-DBBD844B8CAC}"/>
              </a:ext>
            </a:extLst>
          </p:cNvPr>
          <p:cNvSpPr txBox="1"/>
          <p:nvPr/>
        </p:nvSpPr>
        <p:spPr>
          <a:xfrm>
            <a:off x="962956" y="6631258"/>
            <a:ext cx="12192000" cy="1692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a:ln>
                  <a:noFill/>
                </a:ln>
                <a:solidFill>
                  <a:prstClr val="white"/>
                </a:solidFill>
                <a:effectLst/>
                <a:uLnTx/>
                <a:uFillTx/>
                <a:latin typeface="Calibri" panose="020F0502020204030204"/>
                <a:ea typeface="+mn-ea"/>
                <a:cs typeface="+mn-cs"/>
                <a:hlinkClick r:id="rId4" tooltip="https://vimeo.com/310357644"/>
              </a:rPr>
              <a:t>This Photo</a:t>
            </a:r>
            <a:r>
              <a:rPr kumimoji="0" lang="en-GB" sz="500" b="0" i="0" u="none" strike="noStrike" kern="1200" cap="none" spc="0" normalizeH="0" baseline="0" noProof="0">
                <a:ln>
                  <a:noFill/>
                </a:ln>
                <a:solidFill>
                  <a:prstClr val="white"/>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a:ln>
                  <a:noFill/>
                </a:ln>
                <a:solidFill>
                  <a:prstClr val="white"/>
                </a:solidFill>
                <a:effectLst/>
                <a:uLnTx/>
                <a:uFillTx/>
                <a:latin typeface="Calibri" panose="020F0502020204030204"/>
                <a:ea typeface="+mn-ea"/>
                <a:cs typeface="+mn-cs"/>
                <a:hlinkClick r:id="rId5" tooltip="https://creativecommons.org/licenses/by-nc-nd/3.0/"/>
              </a:rPr>
              <a:t>CC BY-NC-ND</a:t>
            </a:r>
            <a:endParaRPr kumimoji="0" lang="en-GB" sz="5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86C1221-E7F2-4955-A741-67A798BEADC4}"/>
              </a:ext>
            </a:extLst>
          </p:cNvPr>
          <p:cNvSpPr txBox="1"/>
          <p:nvPr/>
        </p:nvSpPr>
        <p:spPr>
          <a:xfrm>
            <a:off x="0" y="226742"/>
            <a:ext cx="4921405"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rPr>
              <a:t>Example Gantt Chart:</a:t>
            </a:r>
          </a:p>
        </p:txBody>
      </p:sp>
      <p:sp>
        <p:nvSpPr>
          <p:cNvPr id="2" name="Oval 1">
            <a:extLst>
              <a:ext uri="{FF2B5EF4-FFF2-40B4-BE49-F238E27FC236}">
                <a16:creationId xmlns:a16="http://schemas.microsoft.com/office/drawing/2014/main" id="{3668FB8B-C20A-4DC5-AF6D-6B91DCBB1CF6}"/>
              </a:ext>
            </a:extLst>
          </p:cNvPr>
          <p:cNvSpPr/>
          <p:nvPr/>
        </p:nvSpPr>
        <p:spPr>
          <a:xfrm>
            <a:off x="9922042" y="673768"/>
            <a:ext cx="1820779" cy="794085"/>
          </a:xfrm>
          <a:prstGeom prst="ellipse">
            <a:avLst/>
          </a:prstGeom>
          <a:noFill/>
          <a:ln w="76200">
            <a:solidFill>
              <a:srgbClr val="FF0000"/>
            </a:solidFill>
          </a:ln>
          <a:effectLst>
            <a:glow rad="63500">
              <a:schemeClr val="accent4">
                <a:satMod val="175000"/>
                <a:alpha val="40000"/>
              </a:schemeClr>
            </a:glow>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59042598-C881-0F1D-D61C-8CB0380D2A8A}"/>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082495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89829" y="161025"/>
            <a:ext cx="10972800" cy="1143000"/>
          </a:xfrm>
        </p:spPr>
        <p:txBody>
          <a:bodyPr>
            <a:normAutofit/>
          </a:bodyPr>
          <a:lstStyle/>
          <a:p>
            <a:r>
              <a:rPr lang="en-GB" sz="5400" dirty="0">
                <a:solidFill>
                  <a:schemeClr val="bg1"/>
                </a:solidFill>
                <a:highlight>
                  <a:srgbClr val="FFFF00"/>
                </a:highlight>
              </a:rPr>
              <a:t>Demo:</a:t>
            </a:r>
            <a:r>
              <a:rPr lang="en-GB" sz="5400" dirty="0">
                <a:solidFill>
                  <a:schemeClr val="bg1"/>
                </a:solidFill>
              </a:rPr>
              <a:t> </a:t>
            </a:r>
            <a:r>
              <a:rPr lang="en-GB" sz="5400" b="1" u="sng" dirty="0"/>
              <a:t>Tomsplanner.com</a:t>
            </a:r>
          </a:p>
        </p:txBody>
      </p:sp>
      <p:sp>
        <p:nvSpPr>
          <p:cNvPr id="2" name="Content Placeholder 1"/>
          <p:cNvSpPr>
            <a:spLocks noGrp="1"/>
          </p:cNvSpPr>
          <p:nvPr>
            <p:ph idx="1"/>
          </p:nvPr>
        </p:nvSpPr>
        <p:spPr>
          <a:xfrm>
            <a:off x="301706" y="1211943"/>
            <a:ext cx="11280694" cy="5041779"/>
          </a:xfrm>
        </p:spPr>
        <p:txBody>
          <a:bodyPr>
            <a:noAutofit/>
          </a:bodyPr>
          <a:lstStyle/>
          <a:p>
            <a:pPr>
              <a:lnSpc>
                <a:spcPct val="100000"/>
              </a:lnSpc>
              <a:spcBef>
                <a:spcPts val="0"/>
              </a:spcBef>
            </a:pPr>
            <a:r>
              <a:rPr lang="en-US" dirty="0">
                <a:highlight>
                  <a:srgbClr val="FFFF00"/>
                </a:highlight>
                <a:hlinkClick r:id="rId3"/>
              </a:rPr>
              <a:t>Tomsplanner.com</a:t>
            </a:r>
            <a:r>
              <a:rPr lang="en-US" u="sng" dirty="0">
                <a:hlinkClick r:id="rId3"/>
              </a:rPr>
              <a:t> </a:t>
            </a:r>
            <a:r>
              <a:rPr lang="en-US" dirty="0"/>
              <a:t>is a web-based collaborative Gantt chart App that allows you to easily and quickly create professional Gantt charts for project planning, management and collaboration. + Free personal level available.</a:t>
            </a:r>
            <a:endParaRPr lang="en-GB" sz="2000" dirty="0"/>
          </a:p>
          <a:p>
            <a:pPr>
              <a:lnSpc>
                <a:spcPct val="100000"/>
              </a:lnSpc>
              <a:spcBef>
                <a:spcPts val="0"/>
              </a:spcBef>
            </a:pPr>
            <a:endParaRPr lang="en-GB" sz="2400" dirty="0"/>
          </a:p>
        </p:txBody>
      </p:sp>
      <p:grpSp>
        <p:nvGrpSpPr>
          <p:cNvPr id="8" name="Group 7">
            <a:extLst>
              <a:ext uri="{FF2B5EF4-FFF2-40B4-BE49-F238E27FC236}">
                <a16:creationId xmlns:a16="http://schemas.microsoft.com/office/drawing/2014/main" id="{050B8B86-A976-4058-A575-845685E6BB79}"/>
              </a:ext>
            </a:extLst>
          </p:cNvPr>
          <p:cNvGrpSpPr/>
          <p:nvPr/>
        </p:nvGrpSpPr>
        <p:grpSpPr>
          <a:xfrm>
            <a:off x="10241601" y="9427"/>
            <a:ext cx="2065809" cy="1446195"/>
            <a:chOff x="9282975" y="112320"/>
            <a:chExt cx="2606037" cy="1887740"/>
          </a:xfrm>
        </p:grpSpPr>
        <p:pic>
          <p:nvPicPr>
            <p:cNvPr id="4" name="Graphic 3" descr="Gantt Chart outline">
              <a:extLst>
                <a:ext uri="{FF2B5EF4-FFF2-40B4-BE49-F238E27FC236}">
                  <a16:creationId xmlns:a16="http://schemas.microsoft.com/office/drawing/2014/main" id="{BF127AE5-438A-433C-B6B4-A06CA7DBBEA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001272" y="112320"/>
              <a:ext cx="1887740" cy="1887740"/>
            </a:xfrm>
            <a:prstGeom prst="rect">
              <a:avLst/>
            </a:prstGeom>
          </p:spPr>
        </p:pic>
        <p:pic>
          <p:nvPicPr>
            <p:cNvPr id="6" name="Graphic 5" descr="Programmer male outline">
              <a:extLst>
                <a:ext uri="{FF2B5EF4-FFF2-40B4-BE49-F238E27FC236}">
                  <a16:creationId xmlns:a16="http://schemas.microsoft.com/office/drawing/2014/main" id="{C3B8086F-7C56-4263-87D1-782635A6916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282975" y="112320"/>
              <a:ext cx="1443925" cy="1443925"/>
            </a:xfrm>
            <a:prstGeom prst="rect">
              <a:avLst/>
            </a:prstGeom>
          </p:spPr>
        </p:pic>
      </p:grpSp>
      <p:pic>
        <p:nvPicPr>
          <p:cNvPr id="7" name="Picture 6">
            <a:extLst>
              <a:ext uri="{FF2B5EF4-FFF2-40B4-BE49-F238E27FC236}">
                <a16:creationId xmlns:a16="http://schemas.microsoft.com/office/drawing/2014/main" id="{F0386370-494A-7D73-00DA-ADF04CBBB9B9}"/>
              </a:ext>
            </a:extLst>
          </p:cNvPr>
          <p:cNvPicPr>
            <a:picLocks noChangeAspect="1"/>
          </p:cNvPicPr>
          <p:nvPr/>
        </p:nvPicPr>
        <p:blipFill>
          <a:blip r:embed="rId8"/>
          <a:stretch>
            <a:fillRect/>
          </a:stretch>
        </p:blipFill>
        <p:spPr>
          <a:xfrm>
            <a:off x="377857" y="2630626"/>
            <a:ext cx="6994616" cy="4056007"/>
          </a:xfrm>
          <a:prstGeom prst="rect">
            <a:avLst/>
          </a:prstGeom>
        </p:spPr>
      </p:pic>
      <p:pic>
        <p:nvPicPr>
          <p:cNvPr id="10" name="Picture 9">
            <a:extLst>
              <a:ext uri="{FF2B5EF4-FFF2-40B4-BE49-F238E27FC236}">
                <a16:creationId xmlns:a16="http://schemas.microsoft.com/office/drawing/2014/main" id="{F10D7096-D80F-F129-86F2-EF675656758B}"/>
              </a:ext>
            </a:extLst>
          </p:cNvPr>
          <p:cNvPicPr>
            <a:picLocks noChangeAspect="1"/>
          </p:cNvPicPr>
          <p:nvPr/>
        </p:nvPicPr>
        <p:blipFill rotWithShape="1">
          <a:blip r:embed="rId9"/>
          <a:srcRect r="6369"/>
          <a:stretch/>
        </p:blipFill>
        <p:spPr>
          <a:xfrm>
            <a:off x="5040978" y="3312263"/>
            <a:ext cx="6849316" cy="3223321"/>
          </a:xfrm>
          <a:prstGeom prst="rect">
            <a:avLst/>
          </a:prstGeom>
          <a:ln w="38100">
            <a:solidFill>
              <a:schemeClr val="accent1"/>
            </a:solidFill>
          </a:ln>
        </p:spPr>
      </p:pic>
      <p:sp>
        <p:nvSpPr>
          <p:cNvPr id="5" name="Oval 4">
            <a:extLst>
              <a:ext uri="{FF2B5EF4-FFF2-40B4-BE49-F238E27FC236}">
                <a16:creationId xmlns:a16="http://schemas.microsoft.com/office/drawing/2014/main" id="{188BE73E-231F-2DD8-BD50-82798FE37D2B}"/>
              </a:ext>
            </a:extLst>
          </p:cNvPr>
          <p:cNvSpPr/>
          <p:nvPr/>
        </p:nvSpPr>
        <p:spPr>
          <a:xfrm>
            <a:off x="7138125" y="4293326"/>
            <a:ext cx="1262743" cy="853440"/>
          </a:xfrm>
          <a:prstGeom prst="ellipse">
            <a:avLst/>
          </a:prstGeom>
          <a:solidFill>
            <a:srgbClr val="FFFF00">
              <a:alpha val="2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BB47B63C-449E-D80B-87E8-8DCCEF6855B3}"/>
              </a:ext>
            </a:extLst>
          </p:cNvPr>
          <p:cNvSpPr/>
          <p:nvPr/>
        </p:nvSpPr>
        <p:spPr>
          <a:xfrm>
            <a:off x="108857" y="123370"/>
            <a:ext cx="11945257" cy="6650223"/>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543750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AE6CA01B-0DEB-4E9A-9768-B728DA42C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BB5A85B-A6ED-45E5-9359-F048D3270786}"/>
              </a:ext>
            </a:extLst>
          </p:cNvPr>
          <p:cNvSpPr>
            <a:spLocks noGrp="1"/>
          </p:cNvSpPr>
          <p:nvPr>
            <p:ph type="title"/>
          </p:nvPr>
        </p:nvSpPr>
        <p:spPr>
          <a:xfrm>
            <a:off x="192022" y="390742"/>
            <a:ext cx="6240563" cy="854341"/>
          </a:xfrm>
        </p:spPr>
        <p:txBody>
          <a:bodyPr anchor="t">
            <a:normAutofit/>
          </a:bodyPr>
          <a:lstStyle/>
          <a:p>
            <a:r>
              <a:rPr lang="en-GB" sz="4800" b="1" u="sng" dirty="0">
                <a:solidFill>
                  <a:schemeClr val="tx2"/>
                </a:solidFill>
              </a:rPr>
              <a:t>Project Chart choice</a:t>
            </a:r>
          </a:p>
        </p:txBody>
      </p:sp>
      <p:grpSp>
        <p:nvGrpSpPr>
          <p:cNvPr id="38" name="Group 37">
            <a:extLst>
              <a:ext uri="{FF2B5EF4-FFF2-40B4-BE49-F238E27FC236}">
                <a16:creationId xmlns:a16="http://schemas.microsoft.com/office/drawing/2014/main" id="{A57D8C8E-634E-4E83-9657-225A4DFE47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155"/>
            <a:ext cx="2514948" cy="2174333"/>
            <a:chOff x="-305" y="-4155"/>
            <a:chExt cx="2514948" cy="2174333"/>
          </a:xfrm>
        </p:grpSpPr>
        <p:sp>
          <p:nvSpPr>
            <p:cNvPr id="39" name="Freeform: Shape 38">
              <a:extLst>
                <a:ext uri="{FF2B5EF4-FFF2-40B4-BE49-F238E27FC236}">
                  <a16:creationId xmlns:a16="http://schemas.microsoft.com/office/drawing/2014/main" id="{9D5D1578-BE90-4A7E-9856-BB4025E5AE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Freeform: Shape 39">
              <a:extLst>
                <a:ext uri="{FF2B5EF4-FFF2-40B4-BE49-F238E27FC236}">
                  <a16:creationId xmlns:a16="http://schemas.microsoft.com/office/drawing/2014/main" id="{18ADDDE1-EC05-4BE5-9866-89714E0B73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Freeform: Shape 40">
              <a:extLst>
                <a:ext uri="{FF2B5EF4-FFF2-40B4-BE49-F238E27FC236}">
                  <a16:creationId xmlns:a16="http://schemas.microsoft.com/office/drawing/2014/main" id="{0A118A52-E1FF-455C-B1A1-1CF50EE0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Freeform: Shape 41">
              <a:extLst>
                <a:ext uri="{FF2B5EF4-FFF2-40B4-BE49-F238E27FC236}">
                  <a16:creationId xmlns:a16="http://schemas.microsoft.com/office/drawing/2014/main" id="{30E1677B-677B-48F1-971D-9E7F3CA512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pic>
        <p:nvPicPr>
          <p:cNvPr id="6" name="Graphic 5" descr="Gantt Chart outline">
            <a:extLst>
              <a:ext uri="{FF2B5EF4-FFF2-40B4-BE49-F238E27FC236}">
                <a16:creationId xmlns:a16="http://schemas.microsoft.com/office/drawing/2014/main" id="{E60CA6FD-3948-456B-A181-AF3ACD6B813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97279" y="37345"/>
            <a:ext cx="1906317" cy="1906317"/>
          </a:xfrm>
          <a:prstGeom prst="rect">
            <a:avLst/>
          </a:prstGeom>
        </p:spPr>
      </p:pic>
      <p:sp>
        <p:nvSpPr>
          <p:cNvPr id="3" name="Content Placeholder 2">
            <a:extLst>
              <a:ext uri="{FF2B5EF4-FFF2-40B4-BE49-F238E27FC236}">
                <a16:creationId xmlns:a16="http://schemas.microsoft.com/office/drawing/2014/main" id="{ACB67159-4B79-4359-BA00-E383FB1F9380}"/>
              </a:ext>
            </a:extLst>
          </p:cNvPr>
          <p:cNvSpPr>
            <a:spLocks noGrp="1"/>
          </p:cNvSpPr>
          <p:nvPr>
            <p:ph idx="1"/>
          </p:nvPr>
        </p:nvSpPr>
        <p:spPr>
          <a:xfrm>
            <a:off x="129381" y="1245083"/>
            <a:ext cx="7700521" cy="4806922"/>
          </a:xfrm>
        </p:spPr>
        <p:txBody>
          <a:bodyPr anchor="t">
            <a:noAutofit/>
          </a:bodyPr>
          <a:lstStyle/>
          <a:p>
            <a:pPr>
              <a:spcBef>
                <a:spcPts val="0"/>
              </a:spcBef>
              <a:spcAft>
                <a:spcPts val="600"/>
              </a:spcAft>
            </a:pPr>
            <a:r>
              <a:rPr lang="en-GB" sz="2600" dirty="0">
                <a:solidFill>
                  <a:schemeClr val="tx2"/>
                </a:solidFill>
              </a:rPr>
              <a:t>It is recommended to create a </a:t>
            </a:r>
            <a:r>
              <a:rPr lang="en-GB" sz="2600" b="1" dirty="0">
                <a:solidFill>
                  <a:schemeClr val="tx2"/>
                </a:solidFill>
              </a:rPr>
              <a:t>Gantt chart </a:t>
            </a:r>
            <a:r>
              <a:rPr lang="en-GB" sz="2600" dirty="0">
                <a:solidFill>
                  <a:schemeClr val="tx2"/>
                </a:solidFill>
              </a:rPr>
              <a:t>to plan your project’s stages and tasks. </a:t>
            </a:r>
          </a:p>
          <a:p>
            <a:pPr>
              <a:spcBef>
                <a:spcPts val="0"/>
              </a:spcBef>
              <a:spcAft>
                <a:spcPts val="600"/>
              </a:spcAft>
            </a:pPr>
            <a:r>
              <a:rPr lang="en-GB" sz="2600" dirty="0">
                <a:solidFill>
                  <a:schemeClr val="tx2"/>
                </a:solidFill>
              </a:rPr>
              <a:t>It is an easy and straightforward project planning &amp; management tool, appropriate for a small project.</a:t>
            </a:r>
          </a:p>
          <a:p>
            <a:pPr>
              <a:spcBef>
                <a:spcPts val="0"/>
              </a:spcBef>
              <a:spcAft>
                <a:spcPts val="600"/>
              </a:spcAft>
            </a:pPr>
            <a:r>
              <a:rPr lang="en-GB" sz="2600" b="1" dirty="0">
                <a:solidFill>
                  <a:schemeClr val="bg1"/>
                </a:solidFill>
                <a:highlight>
                  <a:srgbClr val="FFFF00"/>
                </a:highlight>
              </a:rPr>
              <a:t>Other chart types:</a:t>
            </a:r>
            <a:r>
              <a:rPr lang="en-GB" sz="2600" b="1" dirty="0">
                <a:solidFill>
                  <a:schemeClr val="bg1"/>
                </a:solidFill>
              </a:rPr>
              <a:t> </a:t>
            </a:r>
            <a:r>
              <a:rPr lang="en-GB" sz="2600" dirty="0">
                <a:solidFill>
                  <a:schemeClr val="tx2"/>
                </a:solidFill>
              </a:rPr>
              <a:t>Although a Gantt chart is recommended, if you wanted to create a different type of chart such as Project Roadmap, PERT (Program Evaluation Review Technique) or CPA (Critical Path Analysis) chart instead, you can.</a:t>
            </a:r>
          </a:p>
          <a:p>
            <a:pPr>
              <a:spcBef>
                <a:spcPts val="0"/>
              </a:spcBef>
              <a:spcAft>
                <a:spcPts val="600"/>
              </a:spcAft>
            </a:pPr>
            <a:r>
              <a:rPr lang="en-GB" sz="2600" b="1" dirty="0">
                <a:solidFill>
                  <a:schemeClr val="tx2"/>
                </a:solidFill>
              </a:rPr>
              <a:t>Selection: </a:t>
            </a:r>
            <a:r>
              <a:rPr lang="en-GB" sz="2600" dirty="0">
                <a:solidFill>
                  <a:schemeClr val="tx2"/>
                </a:solidFill>
              </a:rPr>
              <a:t>It doesn’t really matter which method you use, as long as it helps you to plan and manage your project. For small project’s and due to their ease of use, and common use in industry for projects, we recommend using a </a:t>
            </a:r>
            <a:r>
              <a:rPr lang="en-GB" sz="2600" b="1" dirty="0">
                <a:solidFill>
                  <a:schemeClr val="tx2"/>
                </a:solidFill>
              </a:rPr>
              <a:t>Gantt chart</a:t>
            </a:r>
            <a:r>
              <a:rPr lang="en-GB" sz="2600" dirty="0">
                <a:solidFill>
                  <a:schemeClr val="tx2"/>
                </a:solidFill>
              </a:rPr>
              <a:t>.</a:t>
            </a:r>
          </a:p>
        </p:txBody>
      </p:sp>
      <p:pic>
        <p:nvPicPr>
          <p:cNvPr id="8" name="Picture 7" descr="Diagram&#10;&#10;Description automatically generated">
            <a:extLst>
              <a:ext uri="{FF2B5EF4-FFF2-40B4-BE49-F238E27FC236}">
                <a16:creationId xmlns:a16="http://schemas.microsoft.com/office/drawing/2014/main" id="{342EC9B2-9069-4098-9A05-EA5EE1640FA8}"/>
              </a:ext>
            </a:extLst>
          </p:cNvPr>
          <p:cNvPicPr>
            <a:picLocks noChangeAspect="1"/>
          </p:cNvPicPr>
          <p:nvPr/>
        </p:nvPicPr>
        <p:blipFill rotWithShape="1">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8780" b="4407"/>
          <a:stretch/>
        </p:blipFill>
        <p:spPr>
          <a:xfrm>
            <a:off x="8088010" y="4027810"/>
            <a:ext cx="3966104" cy="2453207"/>
          </a:xfrm>
          <a:prstGeom prst="rect">
            <a:avLst/>
          </a:prstGeom>
        </p:spPr>
      </p:pic>
      <p:pic>
        <p:nvPicPr>
          <p:cNvPr id="11" name="Picture 10" descr="Diagram, schematic&#10;&#10;Description automatically generated">
            <a:extLst>
              <a:ext uri="{FF2B5EF4-FFF2-40B4-BE49-F238E27FC236}">
                <a16:creationId xmlns:a16="http://schemas.microsoft.com/office/drawing/2014/main" id="{58F2A09D-22DD-43FB-BF6D-0AA9EE0A163E}"/>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10212" b="18843"/>
          <a:stretch/>
        </p:blipFill>
        <p:spPr>
          <a:xfrm>
            <a:off x="8088010" y="1847835"/>
            <a:ext cx="3966104" cy="1906317"/>
          </a:xfrm>
          <a:prstGeom prst="rect">
            <a:avLst/>
          </a:prstGeom>
        </p:spPr>
      </p:pic>
      <p:sp>
        <p:nvSpPr>
          <p:cNvPr id="9" name="TextBox 8">
            <a:extLst>
              <a:ext uri="{FF2B5EF4-FFF2-40B4-BE49-F238E27FC236}">
                <a16:creationId xmlns:a16="http://schemas.microsoft.com/office/drawing/2014/main" id="{DD09E672-F057-4057-8382-DF41939034F4}"/>
              </a:ext>
            </a:extLst>
          </p:cNvPr>
          <p:cNvSpPr txBox="1"/>
          <p:nvPr/>
        </p:nvSpPr>
        <p:spPr>
          <a:xfrm>
            <a:off x="10955736" y="6342518"/>
            <a:ext cx="1098378" cy="138499"/>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300" b="0" i="0" u="none" strike="noStrike" kern="1200" cap="none" spc="0" normalizeH="0" baseline="0" noProof="0" dirty="0">
                <a:ln>
                  <a:noFill/>
                </a:ln>
                <a:solidFill>
                  <a:srgbClr val="FFFFFF"/>
                </a:solidFill>
                <a:effectLst/>
                <a:uLnTx/>
                <a:uFillTx/>
                <a:latin typeface="Calibri" panose="020F0502020204030204"/>
                <a:ea typeface="+mn-ea"/>
                <a:cs typeface="+mn-cs"/>
                <a:hlinkClick r:id="rId6" tooltip="https://tex.stackexchange.com/questions/362225/project-management-charting">
                  <a:extLst>
                    <a:ext uri="{A12FA001-AC4F-418D-AE19-62706E023703}">
                      <ahyp:hlinkClr xmlns:ahyp="http://schemas.microsoft.com/office/drawing/2018/hyperlinkcolor" val="tx"/>
                    </a:ext>
                  </a:extLst>
                </a:hlinkClick>
              </a:rPr>
              <a:t>This Photo</a:t>
            </a:r>
            <a:r>
              <a:rPr kumimoji="0" lang="en-GB" sz="3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srgbClr val="FFFFFF"/>
                </a:solidFill>
                <a:effectLst/>
                <a:uLnTx/>
                <a:uFillTx/>
                <a:latin typeface="Calibri" panose="020F0502020204030204"/>
                <a:ea typeface="+mn-ea"/>
                <a:cs typeface="+mn-cs"/>
                <a:hlinkClick r:id="rId9" tooltip="https://creativecommons.org/licenses/by-sa/3.0/">
                  <a:extLst>
                    <a:ext uri="{A12FA001-AC4F-418D-AE19-62706E023703}">
                      <ahyp:hlinkClr xmlns:ahyp="http://schemas.microsoft.com/office/drawing/2018/hyperlinkcolor" val="tx"/>
                    </a:ext>
                  </a:extLst>
                </a:hlinkClick>
              </a:rPr>
              <a:t>CC BY-SA</a:t>
            </a:r>
            <a:endParaRPr kumimoji="0" lang="en-GB" sz="3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EA7A5474-8C75-449D-A839-C82F3A4C325D}"/>
              </a:ext>
            </a:extLst>
          </p:cNvPr>
          <p:cNvSpPr txBox="1"/>
          <p:nvPr/>
        </p:nvSpPr>
        <p:spPr>
          <a:xfrm>
            <a:off x="10899632" y="3579294"/>
            <a:ext cx="1154482" cy="138499"/>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300" b="0" i="0" u="none" strike="noStrike" kern="1200" cap="none" spc="0" normalizeH="0" baseline="0" noProof="0" dirty="0">
                <a:ln>
                  <a:noFill/>
                </a:ln>
                <a:solidFill>
                  <a:srgbClr val="FFFFFF"/>
                </a:solidFill>
                <a:effectLst/>
                <a:uLnTx/>
                <a:uFillTx/>
                <a:latin typeface="Calibri" panose="020F0502020204030204"/>
                <a:ea typeface="+mn-ea"/>
                <a:cs typeface="+mn-cs"/>
                <a:hlinkClick r:id="rId8" tooltip="https://www.homeworklib.com/questions/1350869/for-the-pert-chart-shown-below-indicate-the">
                  <a:extLst>
                    <a:ext uri="{A12FA001-AC4F-418D-AE19-62706E023703}">
                      <ahyp:hlinkClr xmlns:ahyp="http://schemas.microsoft.com/office/drawing/2018/hyperlinkcolor" val="tx"/>
                    </a:ext>
                  </a:extLst>
                </a:hlinkClick>
              </a:rPr>
              <a:t>This Photo</a:t>
            </a:r>
            <a:r>
              <a:rPr kumimoji="0" lang="en-GB" sz="3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srgbClr val="FFFFFF"/>
                </a:solidFill>
                <a:effectLst/>
                <a:uLnTx/>
                <a:uFillTx/>
                <a:latin typeface="Calibri" panose="020F0502020204030204"/>
                <a:ea typeface="+mn-ea"/>
                <a:cs typeface="+mn-cs"/>
                <a:hlinkClick r:id="rId10" tooltip="https://creativecommons.org/licenses/by-nc-sa/3.0/">
                  <a:extLst>
                    <a:ext uri="{A12FA001-AC4F-418D-AE19-62706E023703}">
                      <ahyp:hlinkClr xmlns:ahyp="http://schemas.microsoft.com/office/drawing/2018/hyperlinkcolor" val="tx"/>
                    </a:ext>
                  </a:extLst>
                </a:hlinkClick>
              </a:rPr>
              <a:t>CC BY-SA-NC</a:t>
            </a:r>
            <a:endParaRPr kumimoji="0" lang="en-GB" sz="3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A2843204-FC99-FED6-1085-F0F05D6EE8B2}"/>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449064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DB593E-55AC-21D9-5FFC-7FF45FAB8A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85EB01-31CF-0EC6-853C-139EFB7D8B08}"/>
              </a:ext>
            </a:extLst>
          </p:cNvPr>
          <p:cNvSpPr>
            <a:spLocks noGrp="1"/>
          </p:cNvSpPr>
          <p:nvPr>
            <p:ph type="title"/>
          </p:nvPr>
        </p:nvSpPr>
        <p:spPr>
          <a:xfrm>
            <a:off x="417285" y="459673"/>
            <a:ext cx="8778219" cy="1180647"/>
          </a:xfrm>
          <a:ln>
            <a:solidFill>
              <a:srgbClr val="FFFF00"/>
            </a:solidFill>
          </a:ln>
        </p:spPr>
        <p:txBody>
          <a:bodyPr>
            <a:normAutofit/>
          </a:bodyPr>
          <a:lstStyle/>
          <a:p>
            <a:r>
              <a:rPr lang="en-GB" sz="5400" b="1" dirty="0">
                <a:solidFill>
                  <a:schemeClr val="bg1"/>
                </a:solidFill>
                <a:highlight>
                  <a:srgbClr val="FFFF00"/>
                </a:highlight>
              </a:rPr>
              <a:t>Activity</a:t>
            </a:r>
            <a:r>
              <a:rPr lang="en-GB" sz="5400" dirty="0"/>
              <a:t>: </a:t>
            </a:r>
            <a:r>
              <a:rPr lang="en-GB" sz="5400" u="sng" dirty="0"/>
              <a:t>Create a Gantt chart</a:t>
            </a:r>
          </a:p>
        </p:txBody>
      </p:sp>
      <p:sp>
        <p:nvSpPr>
          <p:cNvPr id="3" name="Content Placeholder 2">
            <a:extLst>
              <a:ext uri="{FF2B5EF4-FFF2-40B4-BE49-F238E27FC236}">
                <a16:creationId xmlns:a16="http://schemas.microsoft.com/office/drawing/2014/main" id="{AA3D00F3-2C6A-357F-9CCD-521F50F8EE0D}"/>
              </a:ext>
            </a:extLst>
          </p:cNvPr>
          <p:cNvSpPr>
            <a:spLocks noGrp="1"/>
          </p:cNvSpPr>
          <p:nvPr>
            <p:ph idx="1"/>
          </p:nvPr>
        </p:nvSpPr>
        <p:spPr>
          <a:xfrm>
            <a:off x="613227" y="2162629"/>
            <a:ext cx="9525001" cy="3392261"/>
          </a:xfrm>
        </p:spPr>
        <p:txBody>
          <a:bodyPr>
            <a:normAutofit/>
          </a:bodyPr>
          <a:lstStyle/>
          <a:p>
            <a:pPr marL="514350" indent="-514350">
              <a:buClr>
                <a:schemeClr val="tx1"/>
              </a:buClr>
              <a:buFont typeface="+mj-lt"/>
              <a:buAutoNum type="arabicPeriod"/>
            </a:pPr>
            <a:r>
              <a:rPr lang="en-GB" sz="3200" b="1" dirty="0">
                <a:solidFill>
                  <a:schemeClr val="bg1"/>
                </a:solidFill>
                <a:highlight>
                  <a:srgbClr val="FFFF00"/>
                </a:highlight>
              </a:rPr>
              <a:t>Create a Gantt chart</a:t>
            </a:r>
            <a:r>
              <a:rPr lang="en-GB" sz="3200" b="1" dirty="0">
                <a:solidFill>
                  <a:schemeClr val="bg1"/>
                </a:solidFill>
              </a:rPr>
              <a:t> </a:t>
            </a:r>
            <a:r>
              <a:rPr lang="en-GB" sz="3200" dirty="0"/>
              <a:t>using a Cloud-based Gantt chart Application such as the ones previously mentioned.</a:t>
            </a:r>
          </a:p>
          <a:p>
            <a:pPr lvl="1"/>
            <a:r>
              <a:rPr lang="en-GB" sz="3200" dirty="0"/>
              <a:t>&gt; Include key project stages and project tasks for a project of your choice.</a:t>
            </a:r>
          </a:p>
          <a:p>
            <a:pPr marL="514350" indent="-514350">
              <a:buClr>
                <a:schemeClr val="tx1"/>
              </a:buClr>
              <a:buFont typeface="+mj-lt"/>
              <a:buAutoNum type="arabicPeriod"/>
            </a:pPr>
            <a:r>
              <a:rPr lang="en-GB" sz="3200" b="1" dirty="0">
                <a:solidFill>
                  <a:schemeClr val="bg1"/>
                </a:solidFill>
                <a:highlight>
                  <a:srgbClr val="FFFF00"/>
                </a:highlight>
              </a:rPr>
              <a:t>Share</a:t>
            </a:r>
            <a:r>
              <a:rPr lang="en-GB" sz="3200" dirty="0"/>
              <a:t>: 2/3 students to share/post their project Gantt chart when asked.</a:t>
            </a:r>
          </a:p>
        </p:txBody>
      </p:sp>
      <p:sp>
        <p:nvSpPr>
          <p:cNvPr id="4" name="Rectangle 3">
            <a:extLst>
              <a:ext uri="{FF2B5EF4-FFF2-40B4-BE49-F238E27FC236}">
                <a16:creationId xmlns:a16="http://schemas.microsoft.com/office/drawing/2014/main" id="{076FB299-1798-00F2-9DD5-6B0F88FB5E7F}"/>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 name="Group 4">
            <a:extLst>
              <a:ext uri="{FF2B5EF4-FFF2-40B4-BE49-F238E27FC236}">
                <a16:creationId xmlns:a16="http://schemas.microsoft.com/office/drawing/2014/main" id="{385B37EC-B4AF-4544-547E-5D731BC7934B}"/>
              </a:ext>
            </a:extLst>
          </p:cNvPr>
          <p:cNvGrpSpPr/>
          <p:nvPr/>
        </p:nvGrpSpPr>
        <p:grpSpPr>
          <a:xfrm>
            <a:off x="9333390" y="226509"/>
            <a:ext cx="2858610" cy="2153202"/>
            <a:chOff x="9282975" y="112320"/>
            <a:chExt cx="2606037" cy="1887740"/>
          </a:xfrm>
        </p:grpSpPr>
        <p:pic>
          <p:nvPicPr>
            <p:cNvPr id="6" name="Graphic 5" descr="Gantt Chart outline">
              <a:extLst>
                <a:ext uri="{FF2B5EF4-FFF2-40B4-BE49-F238E27FC236}">
                  <a16:creationId xmlns:a16="http://schemas.microsoft.com/office/drawing/2014/main" id="{540E9C90-2ED7-151A-5638-4D6F00B8E9B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001272" y="112320"/>
              <a:ext cx="1887740" cy="1887740"/>
            </a:xfrm>
            <a:prstGeom prst="rect">
              <a:avLst/>
            </a:prstGeom>
          </p:spPr>
        </p:pic>
        <p:pic>
          <p:nvPicPr>
            <p:cNvPr id="7" name="Graphic 6" descr="Programmer male outline">
              <a:extLst>
                <a:ext uri="{FF2B5EF4-FFF2-40B4-BE49-F238E27FC236}">
                  <a16:creationId xmlns:a16="http://schemas.microsoft.com/office/drawing/2014/main" id="{1281EA89-B6B7-9841-A986-0C24317FF6F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282975" y="112320"/>
              <a:ext cx="1443925" cy="1443925"/>
            </a:xfrm>
            <a:prstGeom prst="rect">
              <a:avLst/>
            </a:prstGeom>
          </p:spPr>
        </p:pic>
      </p:grpSp>
    </p:spTree>
    <p:extLst>
      <p:ext uri="{BB962C8B-B14F-4D97-AF65-F5344CB8AC3E}">
        <p14:creationId xmlns:p14="http://schemas.microsoft.com/office/powerpoint/2010/main" val="21469504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useBgFill="1">
        <p:nvSpPr>
          <p:cNvPr id="16" name="Rectangle 15">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FC1843D-D240-0E70-350F-383707CEDACD}"/>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dirty="0"/>
              <a:t>Break time</a:t>
            </a:r>
          </a:p>
        </p:txBody>
      </p:sp>
      <p:sp>
        <p:nvSpPr>
          <p:cNvPr id="18" name="Rectangle: Rounded Corners 17">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7" name="Graphic 6" descr="Coffee">
            <a:extLst>
              <a:ext uri="{FF2B5EF4-FFF2-40B4-BE49-F238E27FC236}">
                <a16:creationId xmlns:a16="http://schemas.microsoft.com/office/drawing/2014/main" id="{7E272C3D-753D-61C3-FFD5-708190D34E9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01971" y="2015229"/>
            <a:ext cx="4096512" cy="4096512"/>
          </a:xfrm>
          <a:prstGeom prst="rect">
            <a:avLst/>
          </a:prstGeom>
        </p:spPr>
      </p:pic>
      <p:sp>
        <p:nvSpPr>
          <p:cNvPr id="3" name="Rectangle 2">
            <a:extLst>
              <a:ext uri="{FF2B5EF4-FFF2-40B4-BE49-F238E27FC236}">
                <a16:creationId xmlns:a16="http://schemas.microsoft.com/office/drawing/2014/main" id="{13BD68EB-8DFD-0F94-5860-9D06EB7D6AFD}"/>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Tree>
    <p:extLst>
      <p:ext uri="{BB962C8B-B14F-4D97-AF65-F5344CB8AC3E}">
        <p14:creationId xmlns:p14="http://schemas.microsoft.com/office/powerpoint/2010/main" val="34917514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67CDF-80B7-F1F6-1121-6175723D2C8E}"/>
              </a:ext>
            </a:extLst>
          </p:cNvPr>
          <p:cNvSpPr>
            <a:spLocks noGrp="1"/>
          </p:cNvSpPr>
          <p:nvPr>
            <p:ph type="title"/>
          </p:nvPr>
        </p:nvSpPr>
        <p:spPr>
          <a:xfrm>
            <a:off x="189208" y="202725"/>
            <a:ext cx="9949021" cy="870277"/>
          </a:xfrm>
          <a:ln>
            <a:solidFill>
              <a:srgbClr val="FFFF00"/>
            </a:solidFill>
          </a:ln>
        </p:spPr>
        <p:txBody>
          <a:bodyPr/>
          <a:lstStyle/>
          <a:p>
            <a:r>
              <a:rPr lang="en-US" sz="4000" b="1" dirty="0"/>
              <a:t>Project Management Technology</a:t>
            </a:r>
            <a:endParaRPr lang="en-GB" dirty="0"/>
          </a:p>
        </p:txBody>
      </p:sp>
      <p:sp>
        <p:nvSpPr>
          <p:cNvPr id="3" name="Content Placeholder 2">
            <a:extLst>
              <a:ext uri="{FF2B5EF4-FFF2-40B4-BE49-F238E27FC236}">
                <a16:creationId xmlns:a16="http://schemas.microsoft.com/office/drawing/2014/main" id="{999D7A6B-4B46-A523-141E-3B41502D247E}"/>
              </a:ext>
            </a:extLst>
          </p:cNvPr>
          <p:cNvSpPr>
            <a:spLocks noGrp="1"/>
          </p:cNvSpPr>
          <p:nvPr>
            <p:ph idx="1"/>
          </p:nvPr>
        </p:nvSpPr>
        <p:spPr>
          <a:xfrm>
            <a:off x="406922" y="1129085"/>
            <a:ext cx="11150123" cy="5581816"/>
          </a:xfrm>
        </p:spPr>
        <p:txBody>
          <a:bodyPr>
            <a:normAutofit fontScale="32500" lnSpcReduction="20000"/>
          </a:bodyPr>
          <a:lstStyle/>
          <a:p>
            <a:pPr marL="0" indent="0">
              <a:lnSpc>
                <a:spcPct val="120000"/>
              </a:lnSpc>
              <a:spcBef>
                <a:spcPts val="0"/>
              </a:spcBef>
              <a:spcAft>
                <a:spcPts val="300"/>
              </a:spcAft>
              <a:buNone/>
            </a:pPr>
            <a:r>
              <a:rPr lang="en-GB" sz="5800" kern="100" dirty="0">
                <a:effectLst/>
                <a:latin typeface="Aptos" panose="020B0004020202020204" pitchFamily="34" charset="0"/>
                <a:ea typeface="DengXian" panose="02010600030101010101" pitchFamily="2" charset="-122"/>
                <a:cs typeface="Times New Roman" panose="02020603050405020304" pitchFamily="18" charset="0"/>
              </a:rPr>
              <a:t>There are many </a:t>
            </a:r>
            <a:r>
              <a:rPr lang="en-GB" sz="5800" b="1" kern="100" dirty="0">
                <a:solidFill>
                  <a:schemeClr val="bg1"/>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Project Management Software</a:t>
            </a:r>
            <a:r>
              <a:rPr lang="en-GB" sz="5800" b="1"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 </a:t>
            </a:r>
            <a:r>
              <a:rPr lang="en-GB" sz="5800" kern="100" dirty="0">
                <a:effectLst/>
                <a:latin typeface="Aptos" panose="020B0004020202020204" pitchFamily="34" charset="0"/>
                <a:ea typeface="DengXian" panose="02010600030101010101" pitchFamily="2" charset="-122"/>
                <a:cs typeface="Times New Roman" panose="02020603050405020304" pitchFamily="18" charset="0"/>
              </a:rPr>
              <a:t>tools available today. These tools are helpful to project managers for many reasons, such as:</a:t>
            </a:r>
          </a:p>
          <a:p>
            <a:pPr marL="342900" lvl="0" indent="-342900">
              <a:lnSpc>
                <a:spcPct val="120000"/>
              </a:lnSpc>
              <a:spcBef>
                <a:spcPts val="0"/>
              </a:spcBef>
              <a:spcAft>
                <a:spcPts val="300"/>
              </a:spcAft>
              <a:buClr>
                <a:schemeClr val="tx1"/>
              </a:buClr>
              <a:buSzPts val="1000"/>
              <a:buFont typeface="Symbol" panose="05050102010706020507" pitchFamily="18" charset="2"/>
              <a:buChar char=""/>
              <a:tabLst>
                <a:tab pos="457200" algn="l"/>
              </a:tabLst>
            </a:pPr>
            <a:r>
              <a:rPr lang="en-GB" sz="5800" b="1" kern="100" dirty="0">
                <a:solidFill>
                  <a:schemeClr val="bg1"/>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Centralized Communication &amp; team collaboration</a:t>
            </a:r>
            <a:r>
              <a:rPr lang="en-GB" sz="5800" kern="100" dirty="0">
                <a:solidFill>
                  <a:schemeClr val="bg1"/>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a:t>
            </a:r>
            <a:r>
              <a:rPr lang="en-GB" sz="58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 </a:t>
            </a:r>
            <a:r>
              <a:rPr lang="en-GB" sz="5800" kern="100" dirty="0">
                <a:effectLst/>
                <a:latin typeface="Aptos" panose="020B0004020202020204" pitchFamily="34" charset="0"/>
                <a:ea typeface="DengXian" panose="02010600030101010101" pitchFamily="2" charset="-122"/>
                <a:cs typeface="Times New Roman" panose="02020603050405020304" pitchFamily="18" charset="0"/>
              </a:rPr>
              <a:t>They provide a single platform where Team Leaders can contact their team members, where team members can communicate with each other, share documents and collaborate in real-time.</a:t>
            </a:r>
          </a:p>
          <a:p>
            <a:pPr marL="342900" lvl="0" indent="-342900">
              <a:lnSpc>
                <a:spcPct val="120000"/>
              </a:lnSpc>
              <a:spcBef>
                <a:spcPts val="0"/>
              </a:spcBef>
              <a:spcAft>
                <a:spcPts val="300"/>
              </a:spcAft>
              <a:buClr>
                <a:schemeClr val="tx1"/>
              </a:buClr>
              <a:buSzPts val="1000"/>
              <a:buFont typeface="Symbol" panose="05050102010706020507" pitchFamily="18" charset="2"/>
              <a:buChar char=""/>
              <a:tabLst>
                <a:tab pos="457200" algn="l"/>
              </a:tabLst>
            </a:pPr>
            <a:r>
              <a:rPr lang="en-GB" sz="5800" b="1" kern="100" dirty="0">
                <a:solidFill>
                  <a:schemeClr val="bg1"/>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Task Management</a:t>
            </a:r>
            <a:r>
              <a:rPr lang="en-GB" sz="5800" kern="100" dirty="0">
                <a:solidFill>
                  <a:schemeClr val="bg1"/>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a:t>
            </a:r>
            <a:r>
              <a:rPr lang="en-GB" sz="58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 </a:t>
            </a:r>
            <a:r>
              <a:rPr lang="en-GB" sz="5800" kern="100" dirty="0">
                <a:effectLst/>
                <a:latin typeface="Aptos" panose="020B0004020202020204" pitchFamily="34" charset="0"/>
                <a:ea typeface="DengXian" panose="02010600030101010101" pitchFamily="2" charset="-122"/>
                <a:cs typeface="Times New Roman" panose="02020603050405020304" pitchFamily="18" charset="0"/>
              </a:rPr>
              <a:t>Project managers can assign tasks, set deadlines, and track progress, ensuring that everyone knows their responsibilities and timelines.</a:t>
            </a:r>
          </a:p>
          <a:p>
            <a:pPr marL="342900" lvl="0" indent="-342900">
              <a:lnSpc>
                <a:spcPct val="120000"/>
              </a:lnSpc>
              <a:spcBef>
                <a:spcPts val="0"/>
              </a:spcBef>
              <a:spcAft>
                <a:spcPts val="300"/>
              </a:spcAft>
              <a:buClr>
                <a:schemeClr val="tx1"/>
              </a:buClr>
              <a:buSzPts val="1000"/>
              <a:buFont typeface="Symbol" panose="05050102010706020507" pitchFamily="18" charset="2"/>
              <a:buChar char=""/>
              <a:tabLst>
                <a:tab pos="457200" algn="l"/>
              </a:tabLst>
            </a:pPr>
            <a:r>
              <a:rPr lang="en-GB" sz="5800" b="1" kern="100" dirty="0">
                <a:solidFill>
                  <a:schemeClr val="bg1"/>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Resource Allocation &amp; Monitoring</a:t>
            </a:r>
            <a:r>
              <a:rPr lang="en-GB" sz="5800" kern="100" dirty="0">
                <a:solidFill>
                  <a:schemeClr val="bg1"/>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a:t>
            </a:r>
            <a:r>
              <a:rPr lang="en-GB" sz="58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 </a:t>
            </a:r>
            <a:r>
              <a:rPr lang="en-GB" sz="5800" kern="100" dirty="0">
                <a:effectLst/>
                <a:latin typeface="Aptos" panose="020B0004020202020204" pitchFamily="34" charset="0"/>
                <a:ea typeface="DengXian" panose="02010600030101010101" pitchFamily="2" charset="-122"/>
                <a:cs typeface="Times New Roman" panose="02020603050405020304" pitchFamily="18" charset="0"/>
              </a:rPr>
              <a:t>The tools allow project managers and members to share resources, track resource use, set and manage budgets.</a:t>
            </a:r>
          </a:p>
          <a:p>
            <a:pPr marL="342900" lvl="0" indent="-342900">
              <a:lnSpc>
                <a:spcPct val="120000"/>
              </a:lnSpc>
              <a:spcBef>
                <a:spcPts val="0"/>
              </a:spcBef>
              <a:spcAft>
                <a:spcPts val="300"/>
              </a:spcAft>
              <a:buClr>
                <a:schemeClr val="tx1"/>
              </a:buClr>
              <a:buSzPts val="1000"/>
              <a:buFont typeface="Symbol" panose="05050102010706020507" pitchFamily="18" charset="2"/>
              <a:buChar char=""/>
              <a:tabLst>
                <a:tab pos="457200" algn="l"/>
              </a:tabLst>
            </a:pPr>
            <a:r>
              <a:rPr lang="en-GB" sz="5800" b="1" kern="100" dirty="0">
                <a:solidFill>
                  <a:schemeClr val="bg1"/>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Real-Time Updates</a:t>
            </a:r>
            <a:r>
              <a:rPr lang="en-GB" sz="5800" kern="100" dirty="0">
                <a:solidFill>
                  <a:schemeClr val="bg1"/>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a:t>
            </a:r>
            <a:r>
              <a:rPr lang="en-GB" sz="58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 </a:t>
            </a:r>
            <a:r>
              <a:rPr lang="en-GB" sz="5800" kern="100" dirty="0">
                <a:effectLst/>
                <a:latin typeface="Aptos" panose="020B0004020202020204" pitchFamily="34" charset="0"/>
                <a:ea typeface="DengXian" panose="02010600030101010101" pitchFamily="2" charset="-122"/>
                <a:cs typeface="Times New Roman" panose="02020603050405020304" pitchFamily="18" charset="0"/>
              </a:rPr>
              <a:t>With features like live updates and notifications, project managers can stay informed about the project's status and changes, allowing for quick decision-making and adjustments when needed.</a:t>
            </a:r>
          </a:p>
          <a:p>
            <a:pPr marL="342900" lvl="0" indent="-342900">
              <a:lnSpc>
                <a:spcPct val="120000"/>
              </a:lnSpc>
              <a:spcBef>
                <a:spcPts val="0"/>
              </a:spcBef>
              <a:spcAft>
                <a:spcPts val="300"/>
              </a:spcAft>
              <a:buClr>
                <a:schemeClr val="tx1"/>
              </a:buClr>
              <a:buSzPts val="1000"/>
              <a:buFont typeface="Symbol" panose="05050102010706020507" pitchFamily="18" charset="2"/>
              <a:buChar char=""/>
              <a:tabLst>
                <a:tab pos="457200" algn="l"/>
              </a:tabLst>
            </a:pPr>
            <a:r>
              <a:rPr lang="en-GB" sz="5800" b="1" kern="100" dirty="0">
                <a:solidFill>
                  <a:schemeClr val="bg1"/>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Integration with other Tools</a:t>
            </a:r>
            <a:r>
              <a:rPr lang="en-GB" sz="5800" kern="100" dirty="0">
                <a:solidFill>
                  <a:schemeClr val="bg1"/>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a:t>
            </a:r>
            <a:r>
              <a:rPr lang="en-GB" sz="58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 </a:t>
            </a:r>
            <a:r>
              <a:rPr lang="en-GB" sz="5800" kern="100" dirty="0">
                <a:effectLst/>
                <a:latin typeface="Aptos" panose="020B0004020202020204" pitchFamily="34" charset="0"/>
                <a:ea typeface="DengXian" panose="02010600030101010101" pitchFamily="2" charset="-122"/>
                <a:cs typeface="Times New Roman" panose="02020603050405020304" pitchFamily="18" charset="0"/>
              </a:rPr>
              <a:t>Many project management tools integrate with other software such as Slack (Team messaging, comms and collaboration tool) with Google Drive, enhancing their functionality and making it easier to manage all aspects of a project from one place.</a:t>
            </a:r>
          </a:p>
          <a:p>
            <a:pPr marL="742950" lvl="1" indent="-285750">
              <a:lnSpc>
                <a:spcPct val="120000"/>
              </a:lnSpc>
              <a:spcBef>
                <a:spcPts val="0"/>
              </a:spcBef>
              <a:spcAft>
                <a:spcPts val="300"/>
              </a:spcAft>
              <a:buSzPts val="1000"/>
              <a:buFont typeface="Courier New" panose="02070309020205020404" pitchFamily="49" charset="0"/>
              <a:buChar char="o"/>
              <a:tabLst>
                <a:tab pos="914400" algn="l"/>
              </a:tabLst>
            </a:pPr>
            <a:r>
              <a:rPr lang="en-GB" sz="5800" b="1" kern="100" dirty="0">
                <a:effectLst/>
                <a:latin typeface="Aptos" panose="020B0004020202020204" pitchFamily="34" charset="0"/>
                <a:ea typeface="DengXian" panose="02010600030101010101" pitchFamily="2" charset="-122"/>
                <a:cs typeface="Times New Roman" panose="02020603050405020304" pitchFamily="18" charset="0"/>
              </a:rPr>
              <a:t>Note:</a:t>
            </a:r>
            <a:r>
              <a:rPr lang="en-GB" sz="5800" kern="100" dirty="0">
                <a:effectLst/>
                <a:latin typeface="Aptos" panose="020B0004020202020204" pitchFamily="34" charset="0"/>
                <a:ea typeface="DengXian" panose="02010600030101010101" pitchFamily="2" charset="-122"/>
                <a:cs typeface="Times New Roman" panose="02020603050405020304" pitchFamily="18" charset="0"/>
              </a:rPr>
              <a:t> Slack &amp; Google Drive is a good solution for small businesses. Whereas Larger Organizations would benefit from MS Teams &amp; MSOffice as a good all-round solution for team comms and management.</a:t>
            </a:r>
          </a:p>
          <a:p>
            <a:pPr>
              <a:lnSpc>
                <a:spcPct val="120000"/>
              </a:lnSpc>
              <a:spcBef>
                <a:spcPts val="0"/>
              </a:spcBef>
              <a:spcAft>
                <a:spcPts val="300"/>
              </a:spcAft>
            </a:pPr>
            <a:endParaRPr lang="en-GB" dirty="0"/>
          </a:p>
        </p:txBody>
      </p:sp>
      <p:pic>
        <p:nvPicPr>
          <p:cNvPr id="4" name="Graphic 3" descr="Meeting outline">
            <a:extLst>
              <a:ext uri="{FF2B5EF4-FFF2-40B4-BE49-F238E27FC236}">
                <a16:creationId xmlns:a16="http://schemas.microsoft.com/office/drawing/2014/main" id="{12C2D223-AF8F-F3DB-F54E-AFEC7AB7C87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638930" y="0"/>
            <a:ext cx="1216180" cy="1216180"/>
          </a:xfrm>
          <a:prstGeom prst="rect">
            <a:avLst/>
          </a:prstGeom>
        </p:spPr>
      </p:pic>
      <p:sp>
        <p:nvSpPr>
          <p:cNvPr id="5" name="Rectangle 4">
            <a:extLst>
              <a:ext uri="{FF2B5EF4-FFF2-40B4-BE49-F238E27FC236}">
                <a16:creationId xmlns:a16="http://schemas.microsoft.com/office/drawing/2014/main" id="{C5BB0C94-7D86-9540-21FF-9D1769F48064}"/>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64097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67CDF-80B7-F1F6-1121-6175723D2C8E}"/>
              </a:ext>
            </a:extLst>
          </p:cNvPr>
          <p:cNvSpPr>
            <a:spLocks noGrp="1"/>
          </p:cNvSpPr>
          <p:nvPr>
            <p:ph type="title"/>
          </p:nvPr>
        </p:nvSpPr>
        <p:spPr>
          <a:xfrm>
            <a:off x="576598" y="365125"/>
            <a:ext cx="10777202" cy="1325563"/>
          </a:xfrm>
          <a:ln>
            <a:solidFill>
              <a:schemeClr val="tx1"/>
            </a:solidFill>
          </a:ln>
        </p:spPr>
        <p:txBody>
          <a:bodyPr>
            <a:normAutofit/>
          </a:bodyPr>
          <a:lstStyle/>
          <a:p>
            <a:r>
              <a:rPr lang="en-US" b="1" u="sng" dirty="0"/>
              <a:t>Project Management Technology</a:t>
            </a:r>
            <a:endParaRPr lang="en-GB" sz="4800" u="sng" dirty="0"/>
          </a:p>
        </p:txBody>
      </p:sp>
      <p:sp>
        <p:nvSpPr>
          <p:cNvPr id="3" name="Content Placeholder 2">
            <a:extLst>
              <a:ext uri="{FF2B5EF4-FFF2-40B4-BE49-F238E27FC236}">
                <a16:creationId xmlns:a16="http://schemas.microsoft.com/office/drawing/2014/main" id="{999D7A6B-4B46-A523-141E-3B41502D247E}"/>
              </a:ext>
            </a:extLst>
          </p:cNvPr>
          <p:cNvSpPr>
            <a:spLocks noGrp="1"/>
          </p:cNvSpPr>
          <p:nvPr>
            <p:ph idx="1"/>
          </p:nvPr>
        </p:nvSpPr>
        <p:spPr>
          <a:xfrm>
            <a:off x="576598" y="1870852"/>
            <a:ext cx="11150123" cy="4622023"/>
          </a:xfrm>
        </p:spPr>
        <p:txBody>
          <a:bodyPr>
            <a:normAutofit/>
          </a:bodyPr>
          <a:lstStyle/>
          <a:p>
            <a:pPr marL="0" indent="0">
              <a:spcBef>
                <a:spcPts val="0"/>
              </a:spcBef>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Here are some example and popular </a:t>
            </a: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collaborative project management </a:t>
            </a: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tools, that provide </a:t>
            </a:r>
            <a:r>
              <a:rPr lang="en-GB" sz="2400" kern="100" dirty="0">
                <a:latin typeface="Aptos" panose="020B0004020202020204" pitchFamily="34" charset="0"/>
                <a:ea typeface="DengXian" panose="02010600030101010101" pitchFamily="2" charset="-122"/>
                <a:cs typeface="Times New Roman" panose="02020603050405020304" pitchFamily="18" charset="0"/>
              </a:rPr>
              <a:t>a range of project planning features, schedules, charts, task allocation, design features, document sharing, collaboration and </a:t>
            </a: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integration with other tools:</a:t>
            </a:r>
          </a:p>
          <a:p>
            <a:pPr marL="0" indent="0">
              <a:spcBef>
                <a:spcPts val="0"/>
              </a:spcBef>
              <a:buNone/>
            </a:pP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pPr lvl="2">
              <a:spcBef>
                <a:spcPts val="0"/>
              </a:spcBef>
              <a:tabLst>
                <a:tab pos="457200" algn="l"/>
              </a:tabLst>
            </a:pPr>
            <a:r>
              <a:rPr lang="en-GB" sz="26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3"/>
              </a:rPr>
              <a:t>Trello.com</a:t>
            </a:r>
            <a:r>
              <a:rPr lang="en-GB" sz="26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rPr>
              <a:t> </a:t>
            </a:r>
            <a:r>
              <a:rPr lang="en-GB" sz="2600" u="sng" kern="100" dirty="0">
                <a:solidFill>
                  <a:srgbClr val="0070C0"/>
                </a:solidFill>
                <a:latin typeface="Aptos" panose="020B0004020202020204" pitchFamily="34" charset="0"/>
                <a:ea typeface="DengXian" panose="02010600030101010101" pitchFamily="2" charset="-122"/>
                <a:cs typeface="Times New Roman" panose="02020603050405020304" pitchFamily="18" charset="0"/>
              </a:rPr>
              <a:t>– by Atlassian.com</a:t>
            </a:r>
          </a:p>
          <a:p>
            <a:pPr lvl="2">
              <a:spcBef>
                <a:spcPts val="0"/>
              </a:spcBef>
              <a:tabLst>
                <a:tab pos="457200" algn="l"/>
              </a:tabLst>
            </a:pPr>
            <a:r>
              <a:rPr lang="en-GB" sz="26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4"/>
              </a:rPr>
              <a:t>Jira </a:t>
            </a:r>
            <a:r>
              <a:rPr lang="en-GB" sz="2600" u="sng" kern="100" dirty="0">
                <a:solidFill>
                  <a:srgbClr val="0070C0"/>
                </a:solidFill>
                <a:latin typeface="Aptos" panose="020B0004020202020204" pitchFamily="34" charset="0"/>
                <a:ea typeface="DengXian" panose="02010600030101010101" pitchFamily="2" charset="-122"/>
                <a:cs typeface="Times New Roman" panose="02020603050405020304" pitchFamily="18" charset="0"/>
                <a:hlinkClick r:id="rId4"/>
              </a:rPr>
              <a:t>– by Atlassian.com</a:t>
            </a:r>
            <a:endParaRPr lang="en-GB" sz="2600" u="sng" kern="100" dirty="0">
              <a:solidFill>
                <a:srgbClr val="0070C0"/>
              </a:solidFill>
              <a:latin typeface="Aptos" panose="020B0004020202020204" pitchFamily="34" charset="0"/>
              <a:ea typeface="DengXian" panose="02010600030101010101" pitchFamily="2" charset="-122"/>
              <a:cs typeface="Times New Roman" panose="02020603050405020304" pitchFamily="18" charset="0"/>
            </a:endParaRPr>
          </a:p>
          <a:p>
            <a:pPr lvl="2">
              <a:spcBef>
                <a:spcPts val="0"/>
              </a:spcBef>
              <a:tabLst>
                <a:tab pos="457200" algn="l"/>
              </a:tabLst>
            </a:pPr>
            <a:r>
              <a:rPr lang="en-GB" sz="26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5">
                  <a:extLst>
                    <a:ext uri="{A12FA001-AC4F-418D-AE19-62706E023703}">
                      <ahyp:hlinkClr xmlns:ahyp="http://schemas.microsoft.com/office/drawing/2018/hyperlinkcolor" val="tx"/>
                    </a:ext>
                  </a:extLst>
                </a:hlinkClick>
              </a:rPr>
              <a:t>M</a:t>
            </a:r>
            <a:r>
              <a:rPr lang="en-GB" sz="2600" u="sng" kern="100" dirty="0">
                <a:solidFill>
                  <a:srgbClr val="0070C0"/>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5">
                  <a:extLst>
                    <a:ext uri="{A12FA001-AC4F-418D-AE19-62706E023703}">
                      <ahyp:hlinkClr xmlns:ahyp="http://schemas.microsoft.com/office/drawing/2018/hyperlinkcolor" val="tx"/>
                    </a:ext>
                  </a:extLst>
                </a:hlinkClick>
              </a:rPr>
              <a:t>onday.com</a:t>
            </a:r>
            <a:endParaRPr lang="en-GB" sz="2600" u="sng" kern="100" dirty="0">
              <a:solidFill>
                <a:srgbClr val="0070C0"/>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lvl="2">
              <a:spcBef>
                <a:spcPts val="0"/>
              </a:spcBef>
              <a:tabLst>
                <a:tab pos="457200" algn="l"/>
              </a:tabLst>
            </a:pPr>
            <a:r>
              <a:rPr lang="en-GB" sz="2600" u="sng" kern="100" dirty="0">
                <a:solidFill>
                  <a:srgbClr val="0070C0"/>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6">
                  <a:extLst>
                    <a:ext uri="{A12FA001-AC4F-418D-AE19-62706E023703}">
                      <ahyp:hlinkClr xmlns:ahyp="http://schemas.microsoft.com/office/drawing/2018/hyperlinkcolor" val="tx"/>
                    </a:ext>
                  </a:extLst>
                </a:hlinkClick>
              </a:rPr>
              <a:t>ClickUp.com</a:t>
            </a:r>
            <a:endParaRPr lang="en-GB" sz="26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lvl="2">
              <a:spcBef>
                <a:spcPts val="0"/>
              </a:spcBef>
              <a:tabLst>
                <a:tab pos="457200" algn="l"/>
              </a:tabLst>
            </a:pPr>
            <a:r>
              <a:rPr lang="en-GB" sz="2600" u="sng" kern="100" dirty="0">
                <a:solidFill>
                  <a:srgbClr val="0070C0"/>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7">
                  <a:extLst>
                    <a:ext uri="{A12FA001-AC4F-418D-AE19-62706E023703}">
                      <ahyp:hlinkClr xmlns:ahyp="http://schemas.microsoft.com/office/drawing/2018/hyperlinkcolor" val="tx"/>
                    </a:ext>
                  </a:extLst>
                </a:hlinkClick>
              </a:rPr>
              <a:t>Wrike.com</a:t>
            </a:r>
            <a:endParaRPr lang="en-GB" sz="2600" u="sng" kern="100" dirty="0">
              <a:solidFill>
                <a:srgbClr val="0070C0"/>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lvl="2">
              <a:spcBef>
                <a:spcPts val="0"/>
              </a:spcBef>
              <a:tabLst>
                <a:tab pos="457200" algn="l"/>
              </a:tabLst>
            </a:pPr>
            <a:r>
              <a:rPr lang="en-GB" sz="2600" u="sng" kern="100" dirty="0">
                <a:solidFill>
                  <a:srgbClr val="0070C0"/>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8">
                  <a:extLst>
                    <a:ext uri="{A12FA001-AC4F-418D-AE19-62706E023703}">
                      <ahyp:hlinkClr xmlns:ahyp="http://schemas.microsoft.com/office/drawing/2018/hyperlinkcolor" val="tx"/>
                    </a:ext>
                  </a:extLst>
                </a:hlinkClick>
              </a:rPr>
              <a:t>Smartsheet.com</a:t>
            </a:r>
            <a:endParaRPr lang="en-GB" sz="26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lvl="2">
              <a:spcBef>
                <a:spcPts val="0"/>
              </a:spcBef>
              <a:tabLst>
                <a:tab pos="457200" algn="l"/>
              </a:tabLst>
            </a:pPr>
            <a:r>
              <a:rPr lang="en-GB" sz="2600" u="sng" kern="100" dirty="0">
                <a:solidFill>
                  <a:srgbClr val="0070C0"/>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9">
                  <a:extLst>
                    <a:ext uri="{A12FA001-AC4F-418D-AE19-62706E023703}">
                      <ahyp:hlinkClr xmlns:ahyp="http://schemas.microsoft.com/office/drawing/2018/hyperlinkcolor" val="tx"/>
                    </a:ext>
                  </a:extLst>
                </a:hlinkClick>
              </a:rPr>
              <a:t>GanttPro.com</a:t>
            </a:r>
            <a:endParaRPr lang="en-GB" sz="26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lvl="2">
              <a:spcBef>
                <a:spcPts val="0"/>
              </a:spcBef>
              <a:tabLst>
                <a:tab pos="457200" algn="l"/>
              </a:tabLst>
            </a:pPr>
            <a:r>
              <a:rPr lang="en-GB" sz="2600" u="sng" kern="100" dirty="0">
                <a:solidFill>
                  <a:srgbClr val="0070C0"/>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10">
                  <a:extLst>
                    <a:ext uri="{A12FA001-AC4F-418D-AE19-62706E023703}">
                      <ahyp:hlinkClr xmlns:ahyp="http://schemas.microsoft.com/office/drawing/2018/hyperlinkcolor" val="tx"/>
                    </a:ext>
                  </a:extLst>
                </a:hlinkClick>
              </a:rPr>
              <a:t>Teamwork.com</a:t>
            </a:r>
            <a:endParaRPr lang="en-GB" sz="2600" u="sng" kern="100" dirty="0">
              <a:solidFill>
                <a:srgbClr val="0070C0"/>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lvl="2">
              <a:spcBef>
                <a:spcPts val="0"/>
              </a:spcBef>
              <a:tabLst>
                <a:tab pos="457200" algn="l"/>
              </a:tabLst>
            </a:pPr>
            <a:r>
              <a:rPr lang="en-GB" sz="2600" u="sng" kern="100" dirty="0">
                <a:solidFill>
                  <a:srgbClr val="0070C0"/>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11">
                  <a:extLst>
                    <a:ext uri="{A12FA001-AC4F-418D-AE19-62706E023703}">
                      <ahyp:hlinkClr xmlns:ahyp="http://schemas.microsoft.com/office/drawing/2018/hyperlinkcolor" val="tx"/>
                    </a:ext>
                  </a:extLst>
                </a:hlinkClick>
              </a:rPr>
              <a:t>Zoho Project</a:t>
            </a:r>
            <a:endParaRPr lang="en-GB" sz="4200" u="sng" dirty="0">
              <a:solidFill>
                <a:srgbClr val="0070C0"/>
              </a:solidFill>
              <a:highlight>
                <a:srgbClr val="FFFF00"/>
              </a:highlight>
            </a:endParaRPr>
          </a:p>
        </p:txBody>
      </p:sp>
      <p:pic>
        <p:nvPicPr>
          <p:cNvPr id="4" name="Graphic 3" descr="Meeting outline">
            <a:extLst>
              <a:ext uri="{FF2B5EF4-FFF2-40B4-BE49-F238E27FC236}">
                <a16:creationId xmlns:a16="http://schemas.microsoft.com/office/drawing/2014/main" id="{12C2D223-AF8F-F3DB-F54E-AFEC7AB7C87A}"/>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9670444" y="114964"/>
            <a:ext cx="1613252" cy="1613252"/>
          </a:xfrm>
          <a:prstGeom prst="rect">
            <a:avLst/>
          </a:prstGeom>
        </p:spPr>
      </p:pic>
      <p:sp>
        <p:nvSpPr>
          <p:cNvPr id="5" name="Rectangle 4">
            <a:extLst>
              <a:ext uri="{FF2B5EF4-FFF2-40B4-BE49-F238E27FC236}">
                <a16:creationId xmlns:a16="http://schemas.microsoft.com/office/drawing/2014/main" id="{A5C4DD29-D229-5791-4749-77018A6264FB}"/>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490082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D5166-BD47-DB73-7749-23F0E86BC6DF}"/>
              </a:ext>
            </a:extLst>
          </p:cNvPr>
          <p:cNvSpPr>
            <a:spLocks noGrp="1"/>
          </p:cNvSpPr>
          <p:nvPr>
            <p:ph type="title"/>
          </p:nvPr>
        </p:nvSpPr>
        <p:spPr>
          <a:xfrm>
            <a:off x="464488" y="387531"/>
            <a:ext cx="10515600" cy="1325563"/>
          </a:xfrm>
          <a:ln>
            <a:solidFill>
              <a:srgbClr val="FFFF00"/>
            </a:solidFill>
          </a:ln>
        </p:spPr>
        <p:txBody>
          <a:bodyPr/>
          <a:lstStyle/>
          <a:p>
            <a:r>
              <a:rPr lang="en-GB" dirty="0">
                <a:solidFill>
                  <a:schemeClr val="bg1"/>
                </a:solidFill>
                <a:highlight>
                  <a:srgbClr val="FFFF00"/>
                </a:highlight>
              </a:rPr>
              <a:t>Demo:</a:t>
            </a:r>
            <a:r>
              <a:rPr lang="en-GB" dirty="0">
                <a:solidFill>
                  <a:schemeClr val="bg1"/>
                </a:solidFill>
              </a:rPr>
              <a:t> </a:t>
            </a:r>
            <a:r>
              <a:rPr lang="en-GB" dirty="0"/>
              <a:t>Trello by Atlassian</a:t>
            </a:r>
          </a:p>
        </p:txBody>
      </p:sp>
      <p:sp>
        <p:nvSpPr>
          <p:cNvPr id="3" name="Content Placeholder 2">
            <a:extLst>
              <a:ext uri="{FF2B5EF4-FFF2-40B4-BE49-F238E27FC236}">
                <a16:creationId xmlns:a16="http://schemas.microsoft.com/office/drawing/2014/main" id="{962A6CC3-3C62-E9D2-86A7-83878BC141D8}"/>
              </a:ext>
            </a:extLst>
          </p:cNvPr>
          <p:cNvSpPr>
            <a:spLocks noGrp="1"/>
          </p:cNvSpPr>
          <p:nvPr>
            <p:ph idx="1"/>
          </p:nvPr>
        </p:nvSpPr>
        <p:spPr>
          <a:xfrm>
            <a:off x="594586" y="1917646"/>
            <a:ext cx="11116927" cy="4761450"/>
          </a:xfrm>
        </p:spPr>
        <p:txBody>
          <a:bodyPr>
            <a:noAutofit/>
          </a:bodyPr>
          <a:lstStyle/>
          <a:p>
            <a:pPr>
              <a:lnSpc>
                <a:spcPct val="100000"/>
              </a:lnSpc>
              <a:spcBef>
                <a:spcPts val="0"/>
              </a:spcBef>
              <a:spcAft>
                <a:spcPts val="300"/>
              </a:spcAft>
            </a:pPr>
            <a:r>
              <a:rPr lang="en-US" sz="2200" dirty="0"/>
              <a:t>Trello is a web-based </a:t>
            </a:r>
            <a:r>
              <a:rPr lang="en-US" sz="2200" b="1" dirty="0">
                <a:solidFill>
                  <a:schemeClr val="bg1"/>
                </a:solidFill>
                <a:highlight>
                  <a:srgbClr val="FFFF00"/>
                </a:highlight>
              </a:rPr>
              <a:t>project management tool</a:t>
            </a:r>
            <a:r>
              <a:rPr lang="en-US" sz="2200" dirty="0"/>
              <a:t>. It’s an online app that allows us to organize our project ideas, tasks and to-dos. </a:t>
            </a:r>
          </a:p>
          <a:p>
            <a:pPr>
              <a:lnSpc>
                <a:spcPct val="100000"/>
              </a:lnSpc>
              <a:spcBef>
                <a:spcPts val="0"/>
              </a:spcBef>
              <a:spcAft>
                <a:spcPts val="300"/>
              </a:spcAft>
            </a:pPr>
            <a:r>
              <a:rPr lang="en-US" sz="2200" dirty="0"/>
              <a:t>The Trello board feature is like a </a:t>
            </a:r>
            <a:r>
              <a:rPr lang="en-US" sz="2200" b="1" dirty="0">
                <a:solidFill>
                  <a:schemeClr val="bg1"/>
                </a:solidFill>
                <a:highlight>
                  <a:srgbClr val="FFFF00"/>
                </a:highlight>
              </a:rPr>
              <a:t>Kanban board</a:t>
            </a:r>
            <a:r>
              <a:rPr lang="en-US" sz="2200" dirty="0">
                <a:solidFill>
                  <a:schemeClr val="bg1"/>
                </a:solidFill>
                <a:highlight>
                  <a:srgbClr val="FFFF00"/>
                </a:highlight>
              </a:rPr>
              <a:t> </a:t>
            </a:r>
            <a:r>
              <a:rPr lang="en-US" sz="2200" dirty="0"/>
              <a:t>with </a:t>
            </a:r>
            <a:r>
              <a:rPr lang="en-US" sz="2200" dirty="0" err="1"/>
              <a:t>organised</a:t>
            </a:r>
            <a:r>
              <a:rPr lang="en-US" sz="2200" dirty="0"/>
              <a:t> lists of sticky notes, with each note as a to-do / doing / done task for you and your team.</a:t>
            </a:r>
          </a:p>
          <a:p>
            <a:pPr>
              <a:lnSpc>
                <a:spcPct val="100000"/>
              </a:lnSpc>
              <a:spcBef>
                <a:spcPts val="0"/>
              </a:spcBef>
              <a:spcAft>
                <a:spcPts val="300"/>
              </a:spcAft>
            </a:pPr>
            <a:r>
              <a:rPr lang="en-US" sz="2200" b="1" dirty="0"/>
              <a:t>Trello</a:t>
            </a:r>
            <a:r>
              <a:rPr lang="en-US" sz="2200" dirty="0"/>
              <a:t> helps individuals and teams </a:t>
            </a:r>
            <a:r>
              <a:rPr lang="en-US" sz="2200" dirty="0" err="1"/>
              <a:t>organise</a:t>
            </a:r>
            <a:r>
              <a:rPr lang="en-US" sz="2200" dirty="0"/>
              <a:t> work, capture to-dos from anywhere (email, texts, &amp; </a:t>
            </a:r>
            <a:r>
              <a:rPr lang="en-US" sz="2200" dirty="0" err="1"/>
              <a:t>dms</a:t>
            </a:r>
            <a:r>
              <a:rPr lang="en-US" sz="2200" dirty="0"/>
              <a:t> from multiple apps) , and use features such as </a:t>
            </a:r>
            <a:r>
              <a:rPr lang="en-US" sz="2200" dirty="0">
                <a:solidFill>
                  <a:schemeClr val="bg1"/>
                </a:solidFill>
                <a:highlight>
                  <a:srgbClr val="FFFF00"/>
                </a:highlight>
              </a:rPr>
              <a:t>Inbox, Boards, and Planner(calendar) </a:t>
            </a:r>
            <a:r>
              <a:rPr lang="en-US" sz="2200" dirty="0"/>
              <a:t>to stay organized.</a:t>
            </a:r>
          </a:p>
          <a:p>
            <a:pPr>
              <a:lnSpc>
                <a:spcPct val="100000"/>
              </a:lnSpc>
              <a:spcBef>
                <a:spcPts val="0"/>
              </a:spcBef>
              <a:spcAft>
                <a:spcPts val="300"/>
              </a:spcAft>
            </a:pPr>
            <a:r>
              <a:rPr lang="en-GB" sz="2200" b="1" dirty="0">
                <a:solidFill>
                  <a:schemeClr val="bg1"/>
                </a:solidFill>
                <a:highlight>
                  <a:srgbClr val="FFFF00"/>
                </a:highlight>
              </a:rPr>
              <a:t>Url: </a:t>
            </a:r>
            <a:r>
              <a:rPr lang="en-US" sz="2200" dirty="0">
                <a:highlight>
                  <a:srgbClr val="FFFF00"/>
                </a:highlight>
                <a:hlinkClick r:id="rId3"/>
              </a:rPr>
              <a:t>https://trello.com</a:t>
            </a:r>
            <a:endParaRPr lang="en-US" sz="2200" dirty="0">
              <a:highlight>
                <a:srgbClr val="FFFF00"/>
              </a:highlight>
            </a:endParaRPr>
          </a:p>
          <a:p>
            <a:pPr>
              <a:lnSpc>
                <a:spcPct val="100000"/>
              </a:lnSpc>
              <a:spcBef>
                <a:spcPts val="0"/>
              </a:spcBef>
              <a:spcAft>
                <a:spcPts val="300"/>
              </a:spcAft>
            </a:pPr>
            <a:r>
              <a:rPr lang="en-US" sz="2200" dirty="0"/>
              <a:t>Trello provides a </a:t>
            </a:r>
            <a:r>
              <a:rPr lang="en-US" sz="2200" b="1" dirty="0">
                <a:solidFill>
                  <a:schemeClr val="bg1"/>
                </a:solidFill>
                <a:highlight>
                  <a:srgbClr val="FFFF00"/>
                </a:highlight>
              </a:rPr>
              <a:t>free plan </a:t>
            </a:r>
            <a:r>
              <a:rPr lang="en-US" sz="2200" dirty="0">
                <a:solidFill>
                  <a:schemeClr val="bg1"/>
                </a:solidFill>
              </a:rPr>
              <a:t> </a:t>
            </a:r>
            <a:r>
              <a:rPr lang="en-US" sz="2200" dirty="0"/>
              <a:t>and 3 paid options: Standard, Premium, and Enterprise. </a:t>
            </a:r>
          </a:p>
          <a:p>
            <a:pPr lvl="1">
              <a:lnSpc>
                <a:spcPct val="100000"/>
              </a:lnSpc>
              <a:spcBef>
                <a:spcPts val="0"/>
              </a:spcBef>
              <a:spcAft>
                <a:spcPts val="300"/>
              </a:spcAft>
            </a:pPr>
            <a:r>
              <a:rPr lang="en-GB" sz="2800" dirty="0"/>
              <a:t>Bg. </a:t>
            </a:r>
            <a:r>
              <a:rPr lang="en-GB" sz="2200" dirty="0"/>
              <a:t>Video: </a:t>
            </a:r>
            <a:r>
              <a:rPr lang="en-GB" sz="2200" u="sng" dirty="0">
                <a:hlinkClick r:id="rId4"/>
              </a:rPr>
              <a:t>How To Use Trello For Project Management 2025 (Step-by-step)</a:t>
            </a:r>
            <a:r>
              <a:rPr lang="en-GB" sz="2200" u="sng" dirty="0"/>
              <a:t> </a:t>
            </a:r>
          </a:p>
          <a:p>
            <a:pPr marL="457200" lvl="1" indent="0">
              <a:lnSpc>
                <a:spcPct val="100000"/>
              </a:lnSpc>
              <a:spcBef>
                <a:spcPts val="0"/>
              </a:spcBef>
              <a:spcAft>
                <a:spcPts val="300"/>
              </a:spcAft>
              <a:buNone/>
            </a:pPr>
            <a:r>
              <a:rPr lang="en-GB" sz="1800" dirty="0"/>
              <a:t>The video shows how to use Trello for task/project management in it’s default set-up which is a kanban board.</a:t>
            </a:r>
            <a:endParaRPr lang="en-GB" sz="2200" dirty="0"/>
          </a:p>
        </p:txBody>
      </p:sp>
      <p:pic>
        <p:nvPicPr>
          <p:cNvPr id="5" name="Picture 4">
            <a:hlinkClick r:id="rId3"/>
            <a:extLst>
              <a:ext uri="{FF2B5EF4-FFF2-40B4-BE49-F238E27FC236}">
                <a16:creationId xmlns:a16="http://schemas.microsoft.com/office/drawing/2014/main" id="{F78FCA19-543B-B32E-2E4C-A8A7D6AD175D}"/>
              </a:ext>
            </a:extLst>
          </p:cNvPr>
          <p:cNvPicPr>
            <a:picLocks noChangeAspect="1"/>
          </p:cNvPicPr>
          <p:nvPr/>
        </p:nvPicPr>
        <p:blipFill>
          <a:blip r:embed="rId5"/>
          <a:stretch>
            <a:fillRect/>
          </a:stretch>
        </p:blipFill>
        <p:spPr>
          <a:xfrm>
            <a:off x="7839987" y="387532"/>
            <a:ext cx="3507962" cy="1325562"/>
          </a:xfrm>
          <a:prstGeom prst="rect">
            <a:avLst/>
          </a:prstGeom>
        </p:spPr>
      </p:pic>
      <p:sp>
        <p:nvSpPr>
          <p:cNvPr id="4" name="Rectangle 3">
            <a:extLst>
              <a:ext uri="{FF2B5EF4-FFF2-40B4-BE49-F238E27FC236}">
                <a16:creationId xmlns:a16="http://schemas.microsoft.com/office/drawing/2014/main" id="{FDFBD471-0F4A-44E5-0954-17383E66E74F}"/>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49368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2ABF87-C139-E25C-466D-C62408BC0B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6129BF-9DAC-3A6E-146C-93EF932ED489}"/>
              </a:ext>
            </a:extLst>
          </p:cNvPr>
          <p:cNvSpPr>
            <a:spLocks noGrp="1"/>
          </p:cNvSpPr>
          <p:nvPr>
            <p:ph type="title"/>
          </p:nvPr>
        </p:nvSpPr>
        <p:spPr>
          <a:xfrm>
            <a:off x="464488" y="387531"/>
            <a:ext cx="10515600" cy="1058773"/>
          </a:xfrm>
          <a:ln>
            <a:solidFill>
              <a:srgbClr val="FFFF00"/>
            </a:solidFill>
          </a:ln>
        </p:spPr>
        <p:txBody>
          <a:bodyPr/>
          <a:lstStyle/>
          <a:p>
            <a:r>
              <a:rPr lang="en-GB" dirty="0">
                <a:solidFill>
                  <a:schemeClr val="bg1"/>
                </a:solidFill>
                <a:highlight>
                  <a:srgbClr val="FFFF00"/>
                </a:highlight>
              </a:rPr>
              <a:t>Example:</a:t>
            </a:r>
            <a:r>
              <a:rPr lang="en-GB" dirty="0">
                <a:solidFill>
                  <a:schemeClr val="bg1"/>
                </a:solidFill>
              </a:rPr>
              <a:t> </a:t>
            </a:r>
            <a:r>
              <a:rPr lang="en-GB" dirty="0"/>
              <a:t>Create a ‘Kanban board’ in Trello</a:t>
            </a:r>
          </a:p>
        </p:txBody>
      </p:sp>
      <p:sp>
        <p:nvSpPr>
          <p:cNvPr id="4" name="Rectangle 3">
            <a:extLst>
              <a:ext uri="{FF2B5EF4-FFF2-40B4-BE49-F238E27FC236}">
                <a16:creationId xmlns:a16="http://schemas.microsoft.com/office/drawing/2014/main" id="{80315C08-9830-DE66-3ECC-4FDAB704ADE7}"/>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DF6D410E-1B1E-2FF7-90C1-D7FD3033C573}"/>
              </a:ext>
            </a:extLst>
          </p:cNvPr>
          <p:cNvPicPr>
            <a:picLocks noChangeAspect="1"/>
          </p:cNvPicPr>
          <p:nvPr/>
        </p:nvPicPr>
        <p:blipFill>
          <a:blip r:embed="rId3"/>
          <a:stretch>
            <a:fillRect/>
          </a:stretch>
        </p:blipFill>
        <p:spPr>
          <a:xfrm>
            <a:off x="573385" y="1575277"/>
            <a:ext cx="10297805" cy="4698264"/>
          </a:xfrm>
          <a:prstGeom prst="rect">
            <a:avLst/>
          </a:prstGeom>
        </p:spPr>
      </p:pic>
    </p:spTree>
    <p:extLst>
      <p:ext uri="{BB962C8B-B14F-4D97-AF65-F5344CB8AC3E}">
        <p14:creationId xmlns:p14="http://schemas.microsoft.com/office/powerpoint/2010/main" val="33381300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704E-6CCA-6F3B-D4E1-999EE76CB9F7}"/>
              </a:ext>
            </a:extLst>
          </p:cNvPr>
          <p:cNvSpPr>
            <a:spLocks noGrp="1"/>
          </p:cNvSpPr>
          <p:nvPr>
            <p:ph type="title"/>
          </p:nvPr>
        </p:nvSpPr>
        <p:spPr>
          <a:xfrm>
            <a:off x="527995" y="612251"/>
            <a:ext cx="10168128" cy="1179576"/>
          </a:xfrm>
          <a:ln>
            <a:solidFill>
              <a:schemeClr val="tx1"/>
            </a:solidFill>
          </a:ln>
        </p:spPr>
        <p:txBody>
          <a:bodyPr/>
          <a:lstStyle/>
          <a:p>
            <a:r>
              <a:rPr lang="en-GB" sz="5400" dirty="0"/>
              <a:t>Bg. </a:t>
            </a:r>
            <a:r>
              <a:rPr lang="en-GB" dirty="0"/>
              <a:t>Trello plans and pricing</a:t>
            </a:r>
          </a:p>
        </p:txBody>
      </p:sp>
      <p:graphicFrame>
        <p:nvGraphicFramePr>
          <p:cNvPr id="4" name="Content Placeholder 3">
            <a:extLst>
              <a:ext uri="{FF2B5EF4-FFF2-40B4-BE49-F238E27FC236}">
                <a16:creationId xmlns:a16="http://schemas.microsoft.com/office/drawing/2014/main" id="{E734DE78-2342-B1BB-D12B-97F63EB343AB}"/>
              </a:ext>
            </a:extLst>
          </p:cNvPr>
          <p:cNvGraphicFramePr>
            <a:graphicFrameLocks noGrp="1"/>
          </p:cNvGraphicFramePr>
          <p:nvPr>
            <p:ph idx="1"/>
            <p:extLst>
              <p:ext uri="{D42A27DB-BD31-4B8C-83A1-F6EECF244321}">
                <p14:modId xmlns:p14="http://schemas.microsoft.com/office/powerpoint/2010/main" val="2693905664"/>
              </p:ext>
            </p:extLst>
          </p:nvPr>
        </p:nvGraphicFramePr>
        <p:xfrm>
          <a:off x="773492" y="1999299"/>
          <a:ext cx="10795656" cy="4374003"/>
        </p:xfrm>
        <a:graphic>
          <a:graphicData uri="http://schemas.openxmlformats.org/drawingml/2006/table">
            <a:tbl>
              <a:tblPr/>
              <a:tblGrid>
                <a:gridCol w="10795656">
                  <a:extLst>
                    <a:ext uri="{9D8B030D-6E8A-4147-A177-3AD203B41FA5}">
                      <a16:colId xmlns:a16="http://schemas.microsoft.com/office/drawing/2014/main" val="1229182015"/>
                    </a:ext>
                  </a:extLst>
                </a:gridCol>
              </a:tblGrid>
              <a:tr h="661284">
                <a:tc>
                  <a:txBody>
                    <a:bodyPr/>
                    <a:lstStyle/>
                    <a:p>
                      <a:pPr marL="0" marR="0" lvl="0" indent="0" algn="l" defTabSz="914400" rtl="0" eaLnBrk="1" fontAlgn="t" latinLnBrk="0" hangingPunct="1">
                        <a:lnSpc>
                          <a:spcPct val="100000"/>
                        </a:lnSpc>
                        <a:spcBef>
                          <a:spcPts val="0"/>
                        </a:spcBef>
                        <a:spcAft>
                          <a:spcPts val="600"/>
                        </a:spcAft>
                        <a:buClrTx/>
                        <a:buSzTx/>
                        <a:buFontTx/>
                        <a:buNone/>
                        <a:tabLst/>
                        <a:defRPr/>
                      </a:pPr>
                      <a:r>
                        <a:rPr lang="en-US" sz="2800" dirty="0"/>
                        <a:t>Trello provides a free plan along and 3 paid options: Standard, Premium, and Enterprise. The Standard plan is priced at $5 per user per month, while the Premium plan costs $10 </a:t>
                      </a:r>
                      <a:r>
                        <a:rPr lang="en-US" sz="2800" dirty="0" err="1"/>
                        <a:t>pu</a:t>
                      </a:r>
                      <a:r>
                        <a:rPr lang="en-US" sz="2800" dirty="0"/>
                        <a:t>-pm and Enterprise is $17.50 </a:t>
                      </a:r>
                      <a:r>
                        <a:rPr lang="en-US" sz="2800" dirty="0" err="1"/>
                        <a:t>pu</a:t>
                      </a:r>
                      <a:r>
                        <a:rPr lang="en-US" sz="2800" dirty="0"/>
                        <a:t>-pm. </a:t>
                      </a:r>
                      <a:r>
                        <a:rPr lang="en-US" sz="1400" dirty="0"/>
                        <a:t>(*Prices correct at time of deck creation [2025] and may change)</a:t>
                      </a:r>
                      <a:endParaRPr lang="en-US" sz="1400" b="1" dirty="0"/>
                    </a:p>
                    <a:p>
                      <a:pPr marL="342900" indent="-342900" fontAlgn="t">
                        <a:lnSpc>
                          <a:spcPct val="100000"/>
                        </a:lnSpc>
                        <a:spcAft>
                          <a:spcPts val="600"/>
                        </a:spcAft>
                        <a:buFont typeface="Arial" panose="020B0604020202020204" pitchFamily="34" charset="0"/>
                        <a:buChar char="•"/>
                      </a:pPr>
                      <a:r>
                        <a:rPr lang="en-US" sz="2800" b="1" dirty="0"/>
                        <a:t>Free</a:t>
                      </a:r>
                      <a:r>
                        <a:rPr lang="en-US" sz="2800" dirty="0"/>
                        <a:t> = Basic boards for individuals. </a:t>
                      </a:r>
                    </a:p>
                    <a:p>
                      <a:pPr marL="342900" indent="-342900" fontAlgn="t">
                        <a:lnSpc>
                          <a:spcPct val="100000"/>
                        </a:lnSpc>
                        <a:spcAft>
                          <a:spcPts val="600"/>
                        </a:spcAft>
                        <a:buFont typeface="Arial" panose="020B0604020202020204" pitchFamily="34" charset="0"/>
                        <a:buChar char="•"/>
                      </a:pPr>
                      <a:r>
                        <a:rPr lang="en-US" sz="2800" b="1" dirty="0"/>
                        <a:t>Standard</a:t>
                      </a:r>
                      <a:r>
                        <a:rPr lang="en-US" sz="2800" dirty="0"/>
                        <a:t> = Unlimited boards + more customization for small teams. </a:t>
                      </a:r>
                    </a:p>
                    <a:p>
                      <a:pPr marL="342900" indent="-342900" fontAlgn="t">
                        <a:lnSpc>
                          <a:spcPct val="100000"/>
                        </a:lnSpc>
                        <a:spcAft>
                          <a:spcPts val="600"/>
                        </a:spcAft>
                        <a:buFont typeface="Arial" panose="020B0604020202020204" pitchFamily="34" charset="0"/>
                        <a:buChar char="•"/>
                      </a:pPr>
                      <a:r>
                        <a:rPr lang="en-US" sz="2800" b="1" dirty="0"/>
                        <a:t>Premium</a:t>
                      </a:r>
                      <a:r>
                        <a:rPr lang="en-US" sz="2800" dirty="0"/>
                        <a:t> = Advanced views + unlimited automation for project management. </a:t>
                      </a:r>
                    </a:p>
                    <a:p>
                      <a:pPr marL="342900" indent="-342900" fontAlgn="t">
                        <a:lnSpc>
                          <a:spcPct val="100000"/>
                        </a:lnSpc>
                        <a:spcAft>
                          <a:spcPts val="600"/>
                        </a:spcAft>
                        <a:buFont typeface="Arial" panose="020B0604020202020204" pitchFamily="34" charset="0"/>
                        <a:buChar char="•"/>
                      </a:pPr>
                      <a:r>
                        <a:rPr lang="en-US" sz="2800" b="1" dirty="0"/>
                        <a:t>Enterprise</a:t>
                      </a:r>
                      <a:r>
                        <a:rPr lang="en-US" sz="2800" dirty="0"/>
                        <a:t> = Premium + enterprise-level security and admin controls.</a:t>
                      </a:r>
                    </a:p>
                  </a:txBody>
                  <a:tcPr marL="88417" marR="88417" marT="44208" marB="44208">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2047834618"/>
                  </a:ext>
                </a:extLst>
              </a:tr>
              <a:tr h="353667">
                <a:tc>
                  <a:txBody>
                    <a:bodyPr/>
                    <a:lstStyle/>
                    <a:p>
                      <a:endParaRPr lang="en-GB" sz="1700" dirty="0"/>
                    </a:p>
                  </a:txBody>
                  <a:tcPr marL="88417" marR="88417" marT="44208" marB="44208">
                    <a:lnT w="4763"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2245604100"/>
                  </a:ext>
                </a:extLst>
              </a:tr>
            </a:tbl>
          </a:graphicData>
        </a:graphic>
      </p:graphicFrame>
      <p:sp>
        <p:nvSpPr>
          <p:cNvPr id="3" name="Rectangle 2">
            <a:extLst>
              <a:ext uri="{FF2B5EF4-FFF2-40B4-BE49-F238E27FC236}">
                <a16:creationId xmlns:a16="http://schemas.microsoft.com/office/drawing/2014/main" id="{EAB09FE2-EF65-97E4-D9F9-100956196D54}"/>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554113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BF17533-54F0-0599-745A-A4781C8E9447}"/>
              </a:ext>
            </a:extLst>
          </p:cNvPr>
          <p:cNvPicPr>
            <a:picLocks noChangeAspect="1"/>
          </p:cNvPicPr>
          <p:nvPr/>
        </p:nvPicPr>
        <p:blipFill>
          <a:blip r:embed="rId3"/>
          <a:stretch>
            <a:fillRect/>
          </a:stretch>
        </p:blipFill>
        <p:spPr>
          <a:xfrm>
            <a:off x="167704" y="0"/>
            <a:ext cx="11856592" cy="6858000"/>
          </a:xfrm>
          <a:prstGeom prst="rect">
            <a:avLst/>
          </a:prstGeom>
        </p:spPr>
      </p:pic>
      <p:sp>
        <p:nvSpPr>
          <p:cNvPr id="4" name="TextBox 3">
            <a:extLst>
              <a:ext uri="{FF2B5EF4-FFF2-40B4-BE49-F238E27FC236}">
                <a16:creationId xmlns:a16="http://schemas.microsoft.com/office/drawing/2014/main" id="{E3931CD8-6B53-C8A2-468B-0FB5BFEB1F7C}"/>
              </a:ext>
            </a:extLst>
          </p:cNvPr>
          <p:cNvSpPr txBox="1"/>
          <p:nvPr/>
        </p:nvSpPr>
        <p:spPr>
          <a:xfrm>
            <a:off x="5200151" y="2997642"/>
            <a:ext cx="3108961" cy="1200329"/>
          </a:xfrm>
          <a:prstGeom prst="rect">
            <a:avLst/>
          </a:prstGeom>
          <a:solidFill>
            <a:schemeClr val="accent1">
              <a:lumMod val="40000"/>
              <a:lumOff val="60000"/>
            </a:schemeClr>
          </a:solidFill>
          <a:ln w="57150">
            <a:solidFill>
              <a:srgbClr val="FFFF00"/>
            </a:solidFill>
          </a:ln>
        </p:spPr>
        <p:txBody>
          <a:bodyPr wrap="square" rtlCol="0">
            <a:spAutoFit/>
          </a:bodyPr>
          <a:lstStyle/>
          <a:p>
            <a:r>
              <a:rPr lang="en-GB" sz="2400" dirty="0">
                <a:solidFill>
                  <a:schemeClr val="bg1"/>
                </a:solidFill>
                <a:highlight>
                  <a:srgbClr val="FFFF00"/>
                </a:highlight>
              </a:rPr>
              <a:t>&lt;</a:t>
            </a:r>
            <a:r>
              <a:rPr lang="en-GB" sz="2400" dirty="0">
                <a:solidFill>
                  <a:schemeClr val="bg1"/>
                </a:solidFill>
              </a:rPr>
              <a:t> If you select ‘</a:t>
            </a:r>
            <a:r>
              <a:rPr lang="en-GB" sz="2400" b="1" dirty="0">
                <a:solidFill>
                  <a:schemeClr val="bg1"/>
                </a:solidFill>
              </a:rPr>
              <a:t>personal use</a:t>
            </a:r>
            <a:r>
              <a:rPr lang="en-GB" sz="2400" dirty="0">
                <a:solidFill>
                  <a:schemeClr val="bg1"/>
                </a:solidFill>
              </a:rPr>
              <a:t>’ </a:t>
            </a:r>
            <a:r>
              <a:rPr lang="en-GB" sz="2400" b="1" dirty="0">
                <a:solidFill>
                  <a:schemeClr val="bg1"/>
                </a:solidFill>
                <a:highlight>
                  <a:srgbClr val="FFFF00"/>
                </a:highlight>
              </a:rPr>
              <a:t>Trello</a:t>
            </a:r>
            <a:r>
              <a:rPr lang="en-GB" sz="2400" dirty="0">
                <a:solidFill>
                  <a:schemeClr val="bg1"/>
                </a:solidFill>
              </a:rPr>
              <a:t> is recommended.</a:t>
            </a:r>
          </a:p>
        </p:txBody>
      </p:sp>
      <p:sp>
        <p:nvSpPr>
          <p:cNvPr id="2" name="Rectangle 1">
            <a:extLst>
              <a:ext uri="{FF2B5EF4-FFF2-40B4-BE49-F238E27FC236}">
                <a16:creationId xmlns:a16="http://schemas.microsoft.com/office/drawing/2014/main" id="{60A807D7-CC83-2566-6DBC-8EE480BF7384}"/>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508537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9708D9-AE3A-9924-6E91-5DAEA0D98FF8}"/>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0BA2A004-7435-6B2B-C496-2758036E60E7}"/>
              </a:ext>
            </a:extLst>
          </p:cNvPr>
          <p:cNvPicPr>
            <a:picLocks noChangeAspect="1"/>
          </p:cNvPicPr>
          <p:nvPr/>
        </p:nvPicPr>
        <p:blipFill>
          <a:blip r:embed="rId3"/>
          <a:stretch>
            <a:fillRect/>
          </a:stretch>
        </p:blipFill>
        <p:spPr>
          <a:xfrm>
            <a:off x="125049" y="0"/>
            <a:ext cx="11941901" cy="6858000"/>
          </a:xfrm>
          <a:prstGeom prst="rect">
            <a:avLst/>
          </a:prstGeom>
        </p:spPr>
      </p:pic>
      <p:sp>
        <p:nvSpPr>
          <p:cNvPr id="4" name="TextBox 3">
            <a:extLst>
              <a:ext uri="{FF2B5EF4-FFF2-40B4-BE49-F238E27FC236}">
                <a16:creationId xmlns:a16="http://schemas.microsoft.com/office/drawing/2014/main" id="{06B98549-4C5E-7F79-A52D-0E0275ED02F5}"/>
              </a:ext>
            </a:extLst>
          </p:cNvPr>
          <p:cNvSpPr txBox="1"/>
          <p:nvPr/>
        </p:nvSpPr>
        <p:spPr>
          <a:xfrm>
            <a:off x="5041125" y="3999506"/>
            <a:ext cx="3228231" cy="1200329"/>
          </a:xfrm>
          <a:prstGeom prst="rect">
            <a:avLst/>
          </a:prstGeom>
          <a:solidFill>
            <a:schemeClr val="accent1">
              <a:lumMod val="40000"/>
              <a:lumOff val="60000"/>
            </a:schemeClr>
          </a:solidFill>
          <a:ln w="57150">
            <a:solidFill>
              <a:srgbClr val="FFFF00"/>
            </a:solidFill>
          </a:ln>
        </p:spPr>
        <p:txBody>
          <a:bodyPr wrap="square" rtlCol="0">
            <a:spAutoFit/>
          </a:bodyPr>
          <a:lstStyle/>
          <a:p>
            <a:r>
              <a:rPr lang="en-GB" sz="2400" dirty="0">
                <a:solidFill>
                  <a:schemeClr val="bg1"/>
                </a:solidFill>
                <a:highlight>
                  <a:srgbClr val="FFFF00"/>
                </a:highlight>
              </a:rPr>
              <a:t>&lt;</a:t>
            </a:r>
            <a:r>
              <a:rPr lang="en-GB" sz="2400" dirty="0">
                <a:solidFill>
                  <a:schemeClr val="bg1"/>
                </a:solidFill>
              </a:rPr>
              <a:t> If you select ‘</a:t>
            </a:r>
            <a:r>
              <a:rPr lang="en-GB" sz="2400" b="1" dirty="0">
                <a:solidFill>
                  <a:schemeClr val="bg1"/>
                </a:solidFill>
              </a:rPr>
              <a:t>Manage Team projects</a:t>
            </a:r>
            <a:r>
              <a:rPr lang="en-GB" sz="2400" dirty="0">
                <a:solidFill>
                  <a:schemeClr val="bg1"/>
                </a:solidFill>
              </a:rPr>
              <a:t>’ </a:t>
            </a:r>
            <a:r>
              <a:rPr lang="en-GB" sz="2400" b="1" dirty="0">
                <a:solidFill>
                  <a:schemeClr val="bg1"/>
                </a:solidFill>
                <a:highlight>
                  <a:srgbClr val="FFFF00"/>
                </a:highlight>
              </a:rPr>
              <a:t>Jira</a:t>
            </a:r>
            <a:r>
              <a:rPr lang="en-GB" sz="2400" dirty="0">
                <a:solidFill>
                  <a:schemeClr val="bg1"/>
                </a:solidFill>
              </a:rPr>
              <a:t> will be recommended.</a:t>
            </a:r>
          </a:p>
        </p:txBody>
      </p:sp>
      <p:sp>
        <p:nvSpPr>
          <p:cNvPr id="2" name="Rectangle 1">
            <a:extLst>
              <a:ext uri="{FF2B5EF4-FFF2-40B4-BE49-F238E27FC236}">
                <a16:creationId xmlns:a16="http://schemas.microsoft.com/office/drawing/2014/main" id="{409578C6-CC95-B986-81BC-47B1F1D43362}"/>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10950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0210A8-A705-CA15-E934-530A37BB9B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806640-8865-794E-F061-46DEC91BB6B3}"/>
              </a:ext>
            </a:extLst>
          </p:cNvPr>
          <p:cNvSpPr>
            <a:spLocks noGrp="1"/>
          </p:cNvSpPr>
          <p:nvPr>
            <p:ph type="title"/>
          </p:nvPr>
        </p:nvSpPr>
        <p:spPr>
          <a:xfrm>
            <a:off x="642295" y="365125"/>
            <a:ext cx="8850048" cy="1325563"/>
          </a:xfrm>
          <a:ln>
            <a:solidFill>
              <a:srgbClr val="FFFF00"/>
            </a:solidFill>
          </a:ln>
        </p:spPr>
        <p:txBody>
          <a:bodyPr/>
          <a:lstStyle/>
          <a:p>
            <a:r>
              <a:rPr lang="en-GB" dirty="0">
                <a:solidFill>
                  <a:schemeClr val="bg1"/>
                </a:solidFill>
                <a:highlight>
                  <a:srgbClr val="FFFF00"/>
                </a:highlight>
              </a:rPr>
              <a:t>Jira</a:t>
            </a:r>
            <a:r>
              <a:rPr lang="en-GB" dirty="0">
                <a:solidFill>
                  <a:schemeClr val="bg1"/>
                </a:solidFill>
              </a:rPr>
              <a:t> </a:t>
            </a:r>
            <a:r>
              <a:rPr lang="en-GB" dirty="0"/>
              <a:t>by Atlassian</a:t>
            </a:r>
            <a:endParaRPr lang="en-GB" dirty="0">
              <a:highlight>
                <a:srgbClr val="FFFF00"/>
              </a:highlight>
            </a:endParaRPr>
          </a:p>
        </p:txBody>
      </p:sp>
      <p:sp>
        <p:nvSpPr>
          <p:cNvPr id="3" name="Content Placeholder 2">
            <a:extLst>
              <a:ext uri="{FF2B5EF4-FFF2-40B4-BE49-F238E27FC236}">
                <a16:creationId xmlns:a16="http://schemas.microsoft.com/office/drawing/2014/main" id="{8419843A-195E-55F7-6EAD-5EF0770CD184}"/>
              </a:ext>
            </a:extLst>
          </p:cNvPr>
          <p:cNvSpPr>
            <a:spLocks noGrp="1"/>
          </p:cNvSpPr>
          <p:nvPr>
            <p:ph idx="1"/>
          </p:nvPr>
        </p:nvSpPr>
        <p:spPr>
          <a:xfrm>
            <a:off x="642295" y="1869939"/>
            <a:ext cx="11116927" cy="4401747"/>
          </a:xfrm>
        </p:spPr>
        <p:txBody>
          <a:bodyPr>
            <a:noAutofit/>
          </a:bodyPr>
          <a:lstStyle/>
          <a:p>
            <a:r>
              <a:rPr lang="en-GB" sz="2400" dirty="0"/>
              <a:t>Trello is a simple, a visually-focused project management tool, ideal for personal use or small team projects, primarily using a drag-and-drop </a:t>
            </a:r>
            <a:r>
              <a:rPr lang="en-GB" sz="2400" b="1" dirty="0"/>
              <a:t>Kanban board interface</a:t>
            </a:r>
            <a:r>
              <a:rPr lang="en-GB" sz="2400" dirty="0"/>
              <a:t>. </a:t>
            </a:r>
            <a:br>
              <a:rPr lang="en-GB" sz="2400" dirty="0"/>
            </a:br>
            <a:r>
              <a:rPr lang="en-GB" sz="2400" b="1" dirty="0">
                <a:solidFill>
                  <a:schemeClr val="bg1"/>
                </a:solidFill>
                <a:highlight>
                  <a:srgbClr val="FFFF00"/>
                </a:highlight>
              </a:rPr>
              <a:t>Jira</a:t>
            </a:r>
            <a:r>
              <a:rPr lang="en-GB" sz="2400" dirty="0"/>
              <a:t> is a more powerful tool with more features for project management, Team-based environment, for larger teams, software development and technical teams.</a:t>
            </a:r>
          </a:p>
          <a:p>
            <a:r>
              <a:rPr lang="en-GB" sz="2400" dirty="0"/>
              <a:t>It offers much more customisation for Agile methodologies including Scrum and Kanban boards. </a:t>
            </a:r>
          </a:p>
          <a:p>
            <a:r>
              <a:rPr lang="en-GB" sz="2400" dirty="0"/>
              <a:t>It also offers advanced features such as bug tracking and custom workflows.</a:t>
            </a:r>
          </a:p>
          <a:p>
            <a:r>
              <a:rPr lang="en-GB" sz="2400" dirty="0"/>
              <a:t>You can use them both: Trello for personal organisation and Jira for project/team management. </a:t>
            </a:r>
            <a:br>
              <a:rPr lang="en-US" sz="2400" dirty="0"/>
            </a:br>
            <a:r>
              <a:rPr lang="en-GB" sz="2400" b="1" dirty="0">
                <a:solidFill>
                  <a:schemeClr val="bg1"/>
                </a:solidFill>
                <a:highlight>
                  <a:srgbClr val="FFFF00"/>
                </a:highlight>
              </a:rPr>
              <a:t>Url: </a:t>
            </a:r>
            <a:r>
              <a:rPr lang="en-US" sz="2400" dirty="0">
                <a:hlinkClick r:id="rId3"/>
              </a:rPr>
              <a:t>Jira by Atlassian</a:t>
            </a:r>
            <a:br>
              <a:rPr lang="en-US" sz="2400" dirty="0"/>
            </a:br>
            <a:r>
              <a:rPr lang="en-US" sz="2400" dirty="0">
                <a:solidFill>
                  <a:schemeClr val="bg1"/>
                </a:solidFill>
                <a:highlight>
                  <a:srgbClr val="FFFF00"/>
                </a:highlight>
              </a:rPr>
              <a:t>Video: </a:t>
            </a:r>
            <a:r>
              <a:rPr lang="en-US" sz="2400" dirty="0">
                <a:hlinkClick r:id="rId4"/>
              </a:rPr>
              <a:t>Jira tour video</a:t>
            </a:r>
            <a:endParaRPr lang="en-US" sz="2400" dirty="0"/>
          </a:p>
          <a:p>
            <a:pPr>
              <a:lnSpc>
                <a:spcPct val="100000"/>
              </a:lnSpc>
              <a:spcBef>
                <a:spcPts val="0"/>
              </a:spcBef>
              <a:spcAft>
                <a:spcPts val="300"/>
              </a:spcAft>
            </a:pPr>
            <a:r>
              <a:rPr lang="en-GB" sz="3200" dirty="0"/>
              <a:t>Bg. </a:t>
            </a:r>
            <a:r>
              <a:rPr lang="en-GB" sz="2400" dirty="0"/>
              <a:t>For more info. </a:t>
            </a:r>
            <a:r>
              <a:rPr lang="en-GB" sz="2400" dirty="0">
                <a:hlinkClick r:id="rId5"/>
              </a:rPr>
              <a:t>click-here</a:t>
            </a:r>
            <a:r>
              <a:rPr lang="en-GB" sz="2400" dirty="0"/>
              <a:t>. Which one Trello v Jira: </a:t>
            </a:r>
            <a:r>
              <a:rPr lang="en-US" sz="2400" dirty="0">
                <a:hlinkClick r:id="rId5"/>
              </a:rPr>
              <a:t>Trello vs. Jira: which to choose?</a:t>
            </a:r>
            <a:endParaRPr lang="en-US" sz="2400" dirty="0"/>
          </a:p>
        </p:txBody>
      </p:sp>
      <p:sp>
        <p:nvSpPr>
          <p:cNvPr id="4" name="Rectangle 3">
            <a:extLst>
              <a:ext uri="{FF2B5EF4-FFF2-40B4-BE49-F238E27FC236}">
                <a16:creationId xmlns:a16="http://schemas.microsoft.com/office/drawing/2014/main" id="{3CBEC7FF-E5ED-1643-D9B5-8D5E872D0327}"/>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FA7D34B0-BAC2-DB6B-5871-383569F09D76}"/>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034202" y="37056"/>
            <a:ext cx="3258458" cy="1832883"/>
          </a:xfrm>
          <a:prstGeom prst="rect">
            <a:avLst/>
          </a:prstGeom>
        </p:spPr>
      </p:pic>
    </p:spTree>
    <p:extLst>
      <p:ext uri="{BB962C8B-B14F-4D97-AF65-F5344CB8AC3E}">
        <p14:creationId xmlns:p14="http://schemas.microsoft.com/office/powerpoint/2010/main" val="384348197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2DB94-24F7-E8C6-6558-5E4375EF22F0}"/>
              </a:ext>
            </a:extLst>
          </p:cNvPr>
          <p:cNvSpPr>
            <a:spLocks noGrp="1"/>
          </p:cNvSpPr>
          <p:nvPr>
            <p:ph type="title"/>
          </p:nvPr>
        </p:nvSpPr>
        <p:spPr>
          <a:ln>
            <a:solidFill>
              <a:schemeClr val="tx1"/>
            </a:solidFill>
          </a:ln>
        </p:spPr>
        <p:txBody>
          <a:bodyPr/>
          <a:lstStyle/>
          <a:p>
            <a:r>
              <a:rPr lang="en-GB" b="1" dirty="0">
                <a:solidFill>
                  <a:schemeClr val="bg1"/>
                </a:solidFill>
                <a:highlight>
                  <a:srgbClr val="FFFF00"/>
                </a:highlight>
              </a:rPr>
              <a:t>Activity</a:t>
            </a:r>
            <a:r>
              <a:rPr lang="en-GB" dirty="0">
                <a:solidFill>
                  <a:schemeClr val="bg1"/>
                </a:solidFill>
                <a:highlight>
                  <a:srgbClr val="FFFF00"/>
                </a:highlight>
              </a:rPr>
              <a:t>:</a:t>
            </a:r>
            <a:r>
              <a:rPr lang="en-GB" dirty="0">
                <a:solidFill>
                  <a:schemeClr val="bg1"/>
                </a:solidFill>
              </a:rPr>
              <a:t> </a:t>
            </a:r>
            <a:r>
              <a:rPr lang="en-GB" dirty="0"/>
              <a:t>Try an additional Project Management Tool</a:t>
            </a:r>
          </a:p>
        </p:txBody>
      </p:sp>
      <p:sp>
        <p:nvSpPr>
          <p:cNvPr id="3" name="Content Placeholder 2">
            <a:extLst>
              <a:ext uri="{FF2B5EF4-FFF2-40B4-BE49-F238E27FC236}">
                <a16:creationId xmlns:a16="http://schemas.microsoft.com/office/drawing/2014/main" id="{3059D73B-E755-D22E-43FC-AD466A4A500F}"/>
              </a:ext>
            </a:extLst>
          </p:cNvPr>
          <p:cNvSpPr>
            <a:spLocks noGrp="1"/>
          </p:cNvSpPr>
          <p:nvPr>
            <p:ph idx="1"/>
          </p:nvPr>
        </p:nvSpPr>
        <p:spPr>
          <a:xfrm>
            <a:off x="820118" y="1966021"/>
            <a:ext cx="7696863" cy="4410926"/>
          </a:xfrm>
        </p:spPr>
        <p:txBody>
          <a:bodyPr>
            <a:normAutofit/>
          </a:bodyPr>
          <a:lstStyle/>
          <a:p>
            <a:pPr marL="514350" indent="-514350">
              <a:buClr>
                <a:schemeClr val="tx1"/>
              </a:buClr>
              <a:buFont typeface="+mj-lt"/>
              <a:buAutoNum type="arabicPeriod"/>
            </a:pPr>
            <a:r>
              <a:rPr lang="en-GB" sz="3200" b="1" dirty="0">
                <a:solidFill>
                  <a:schemeClr val="bg1"/>
                </a:solidFill>
                <a:highlight>
                  <a:srgbClr val="FFFF00"/>
                </a:highlight>
              </a:rPr>
              <a:t>Select</a:t>
            </a:r>
            <a:r>
              <a:rPr lang="en-GB" sz="3200" dirty="0">
                <a:solidFill>
                  <a:schemeClr val="bg1"/>
                </a:solidFill>
              </a:rPr>
              <a:t> </a:t>
            </a:r>
            <a:r>
              <a:rPr lang="en-GB" sz="3200" dirty="0"/>
              <a:t>one of these </a:t>
            </a:r>
            <a:r>
              <a:rPr lang="en-GB" sz="3200" b="1" kern="100" dirty="0">
                <a:latin typeface="Aptos" panose="020B0004020202020204" pitchFamily="34" charset="0"/>
                <a:ea typeface="DengXian" panose="02010600030101010101" pitchFamily="2" charset="-122"/>
                <a:cs typeface="Times New Roman" panose="02020603050405020304" pitchFamily="18" charset="0"/>
              </a:rPr>
              <a:t>collaborative project management software </a:t>
            </a:r>
            <a:r>
              <a:rPr lang="en-GB" sz="3200" kern="100" dirty="0">
                <a:latin typeface="Aptos" panose="020B0004020202020204" pitchFamily="34" charset="0"/>
                <a:ea typeface="DengXian" panose="02010600030101010101" pitchFamily="2" charset="-122"/>
                <a:cs typeface="Times New Roman" panose="02020603050405020304" pitchFamily="18" charset="0"/>
              </a:rPr>
              <a:t>tools to try (or other).</a:t>
            </a:r>
          </a:p>
          <a:p>
            <a:pPr marL="514350" indent="-514350">
              <a:buClr>
                <a:schemeClr val="tx1"/>
              </a:buClr>
              <a:buFont typeface="+mj-lt"/>
              <a:buAutoNum type="arabicPeriod"/>
            </a:pPr>
            <a:r>
              <a:rPr lang="en-GB" sz="3200" b="1" dirty="0">
                <a:solidFill>
                  <a:schemeClr val="bg1"/>
                </a:solidFill>
                <a:highlight>
                  <a:srgbClr val="FFFF00"/>
                </a:highlight>
              </a:rPr>
              <a:t>Goto</a:t>
            </a:r>
            <a:r>
              <a:rPr lang="en-GB" sz="3200" dirty="0">
                <a:solidFill>
                  <a:schemeClr val="bg1"/>
                </a:solidFill>
              </a:rPr>
              <a:t> </a:t>
            </a:r>
            <a:r>
              <a:rPr lang="en-GB" sz="3200" dirty="0"/>
              <a:t>the tool website and sign-in. *Most if not all have a free tier.</a:t>
            </a:r>
          </a:p>
          <a:p>
            <a:pPr marL="514350" indent="-514350">
              <a:buClr>
                <a:schemeClr val="tx1"/>
              </a:buClr>
              <a:buFont typeface="+mj-lt"/>
              <a:buAutoNum type="arabicPeriod"/>
            </a:pPr>
            <a:r>
              <a:rPr lang="en-GB" sz="3200" b="1" dirty="0">
                <a:solidFill>
                  <a:schemeClr val="bg1"/>
                </a:solidFill>
                <a:highlight>
                  <a:srgbClr val="FFFF00"/>
                </a:highlight>
              </a:rPr>
              <a:t>Use: </a:t>
            </a:r>
            <a:r>
              <a:rPr lang="en-GB" sz="3200" dirty="0"/>
              <a:t>Use it to create a list of tasks/features for your practical implementation.</a:t>
            </a:r>
          </a:p>
        </p:txBody>
      </p:sp>
      <p:sp>
        <p:nvSpPr>
          <p:cNvPr id="5" name="TextBox 4">
            <a:extLst>
              <a:ext uri="{FF2B5EF4-FFF2-40B4-BE49-F238E27FC236}">
                <a16:creationId xmlns:a16="http://schemas.microsoft.com/office/drawing/2014/main" id="{D5CB180F-1FB2-5328-0D2D-C176DF731DF1}"/>
              </a:ext>
            </a:extLst>
          </p:cNvPr>
          <p:cNvSpPr txBox="1"/>
          <p:nvPr/>
        </p:nvSpPr>
        <p:spPr>
          <a:xfrm>
            <a:off x="8516981" y="2037582"/>
            <a:ext cx="3283133" cy="3970318"/>
          </a:xfrm>
          <a:prstGeom prst="rect">
            <a:avLst/>
          </a:prstGeom>
          <a:noFill/>
        </p:spPr>
        <p:txBody>
          <a:bodyPr wrap="square">
            <a:spAutoFit/>
          </a:bodyPr>
          <a:lstStyle/>
          <a:p>
            <a:pPr marL="285750" indent="-285750">
              <a:buFont typeface="Arial" panose="020B0604020202020204" pitchFamily="34" charset="0"/>
              <a:buChar char="•"/>
              <a:tabLst>
                <a:tab pos="457200" algn="l"/>
              </a:tabLst>
            </a:pPr>
            <a:r>
              <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3"/>
              </a:rPr>
              <a:t>Trello.com</a:t>
            </a:r>
            <a:endPar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marL="285750" indent="-285750">
              <a:buFont typeface="Arial" panose="020B0604020202020204" pitchFamily="34" charset="0"/>
              <a:buChar char="•"/>
              <a:tabLst>
                <a:tab pos="457200" algn="l"/>
              </a:tabLst>
            </a:pPr>
            <a:r>
              <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rPr>
              <a:t>Jira</a:t>
            </a:r>
          </a:p>
          <a:p>
            <a:pPr marL="285750" indent="-285750">
              <a:buFont typeface="Arial" panose="020B0604020202020204" pitchFamily="34" charset="0"/>
              <a:buChar char="•"/>
              <a:tabLst>
                <a:tab pos="457200" algn="l"/>
              </a:tabLst>
            </a:pPr>
            <a:r>
              <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4">
                  <a:extLst>
                    <a:ext uri="{A12FA001-AC4F-418D-AE19-62706E023703}">
                      <ahyp:hlinkClr xmlns:ahyp="http://schemas.microsoft.com/office/drawing/2018/hyperlinkcolor" val="tx"/>
                    </a:ext>
                  </a:extLst>
                </a:hlinkClick>
              </a:rPr>
              <a:t>Monday.com</a:t>
            </a:r>
            <a:endPar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marL="285750" indent="-285750">
              <a:buFont typeface="Arial" panose="020B0604020202020204" pitchFamily="34" charset="0"/>
              <a:buChar char="•"/>
              <a:tabLst>
                <a:tab pos="457200" algn="l"/>
              </a:tabLst>
            </a:pPr>
            <a:r>
              <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5">
                  <a:extLst>
                    <a:ext uri="{A12FA001-AC4F-418D-AE19-62706E023703}">
                      <ahyp:hlinkClr xmlns:ahyp="http://schemas.microsoft.com/office/drawing/2018/hyperlinkcolor" val="tx"/>
                    </a:ext>
                  </a:extLst>
                </a:hlinkClick>
              </a:rPr>
              <a:t>ClickUp.com</a:t>
            </a:r>
            <a:endPar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marL="285750" indent="-285750">
              <a:buFont typeface="Arial" panose="020B0604020202020204" pitchFamily="34" charset="0"/>
              <a:buChar char="•"/>
              <a:tabLst>
                <a:tab pos="457200" algn="l"/>
              </a:tabLst>
            </a:pPr>
            <a:r>
              <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6">
                  <a:extLst>
                    <a:ext uri="{A12FA001-AC4F-418D-AE19-62706E023703}">
                      <ahyp:hlinkClr xmlns:ahyp="http://schemas.microsoft.com/office/drawing/2018/hyperlinkcolor" val="tx"/>
                    </a:ext>
                  </a:extLst>
                </a:hlinkClick>
              </a:rPr>
              <a:t>Wrike.com</a:t>
            </a:r>
            <a:endPar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marL="285750" indent="-285750">
              <a:buFont typeface="Arial" panose="020B0604020202020204" pitchFamily="34" charset="0"/>
              <a:buChar char="•"/>
              <a:tabLst>
                <a:tab pos="457200" algn="l"/>
              </a:tabLst>
            </a:pPr>
            <a:r>
              <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7">
                  <a:extLst>
                    <a:ext uri="{A12FA001-AC4F-418D-AE19-62706E023703}">
                      <ahyp:hlinkClr xmlns:ahyp="http://schemas.microsoft.com/office/drawing/2018/hyperlinkcolor" val="tx"/>
                    </a:ext>
                  </a:extLst>
                </a:hlinkClick>
              </a:rPr>
              <a:t>Smartsheet.com</a:t>
            </a:r>
            <a:endPar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marL="285750" indent="-285750">
              <a:buFont typeface="Arial" panose="020B0604020202020204" pitchFamily="34" charset="0"/>
              <a:buChar char="•"/>
              <a:tabLst>
                <a:tab pos="457200" algn="l"/>
              </a:tabLst>
            </a:pPr>
            <a:r>
              <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8">
                  <a:extLst>
                    <a:ext uri="{A12FA001-AC4F-418D-AE19-62706E023703}">
                      <ahyp:hlinkClr xmlns:ahyp="http://schemas.microsoft.com/office/drawing/2018/hyperlinkcolor" val="tx"/>
                    </a:ext>
                  </a:extLst>
                </a:hlinkClick>
              </a:rPr>
              <a:t>GanttPro.com</a:t>
            </a:r>
            <a:endPar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marL="285750" indent="-285750">
              <a:buFont typeface="Arial" panose="020B0604020202020204" pitchFamily="34" charset="0"/>
              <a:buChar char="•"/>
              <a:tabLst>
                <a:tab pos="457200" algn="l"/>
              </a:tabLst>
            </a:pPr>
            <a:r>
              <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9">
                  <a:extLst>
                    <a:ext uri="{A12FA001-AC4F-418D-AE19-62706E023703}">
                      <ahyp:hlinkClr xmlns:ahyp="http://schemas.microsoft.com/office/drawing/2018/hyperlinkcolor" val="tx"/>
                    </a:ext>
                  </a:extLst>
                </a:hlinkClick>
              </a:rPr>
              <a:t>Teamwork.com</a:t>
            </a:r>
            <a:endPar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marL="285750" indent="-285750">
              <a:buFont typeface="Arial" panose="020B0604020202020204" pitchFamily="34" charset="0"/>
              <a:buChar char="•"/>
              <a:tabLst>
                <a:tab pos="457200" algn="l"/>
              </a:tabLst>
            </a:pPr>
            <a:r>
              <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10">
                  <a:extLst>
                    <a:ext uri="{A12FA001-AC4F-418D-AE19-62706E023703}">
                      <ahyp:hlinkClr xmlns:ahyp="http://schemas.microsoft.com/office/drawing/2018/hyperlinkcolor" val="tx"/>
                    </a:ext>
                  </a:extLst>
                </a:hlinkClick>
              </a:rPr>
              <a:t>Zoho Project</a:t>
            </a:r>
            <a:endParaRPr lang="en-GB" sz="4400" u="sng" dirty="0">
              <a:solidFill>
                <a:srgbClr val="0070C0"/>
              </a:solidFill>
              <a:highlight>
                <a:srgbClr val="FFFF00"/>
              </a:highlight>
            </a:endParaRPr>
          </a:p>
        </p:txBody>
      </p:sp>
      <p:sp>
        <p:nvSpPr>
          <p:cNvPr id="4" name="Rectangle 3">
            <a:extLst>
              <a:ext uri="{FF2B5EF4-FFF2-40B4-BE49-F238E27FC236}">
                <a16:creationId xmlns:a16="http://schemas.microsoft.com/office/drawing/2014/main" id="{1F2B7F2A-527E-F183-7066-6859FE6E5ADD}"/>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466122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5FE3C0-E6E8-3740-7EEB-905349834D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86BB19-DD84-7C5F-F148-01CDF56CADA2}"/>
              </a:ext>
            </a:extLst>
          </p:cNvPr>
          <p:cNvSpPr>
            <a:spLocks noGrp="1"/>
          </p:cNvSpPr>
          <p:nvPr>
            <p:ph type="title"/>
          </p:nvPr>
        </p:nvSpPr>
        <p:spPr>
          <a:xfrm>
            <a:off x="560520" y="421604"/>
            <a:ext cx="10515599" cy="932688"/>
          </a:xfrm>
        </p:spPr>
        <p:txBody>
          <a:bodyPr vert="horz" lIns="91440" tIns="45720" rIns="91440" bIns="45720" rtlCol="0" anchor="b">
            <a:normAutofit/>
          </a:bodyPr>
          <a:lstStyle/>
          <a:p>
            <a:r>
              <a:rPr lang="en-US" sz="5400" b="1" u="sng" kern="1200" dirty="0">
                <a:solidFill>
                  <a:schemeClr val="tx1"/>
                </a:solidFill>
                <a:latin typeface="+mj-lt"/>
                <a:ea typeface="+mj-ea"/>
                <a:cs typeface="+mj-cs"/>
              </a:rPr>
              <a:t>Risk Analysis</a:t>
            </a:r>
          </a:p>
        </p:txBody>
      </p:sp>
      <p:grpSp>
        <p:nvGrpSpPr>
          <p:cNvPr id="3" name="Group 2">
            <a:extLst>
              <a:ext uri="{FF2B5EF4-FFF2-40B4-BE49-F238E27FC236}">
                <a16:creationId xmlns:a16="http://schemas.microsoft.com/office/drawing/2014/main" id="{620A7883-E7E6-EE95-EA63-4B6AC4BCA8F9}"/>
              </a:ext>
            </a:extLst>
          </p:cNvPr>
          <p:cNvGrpSpPr/>
          <p:nvPr/>
        </p:nvGrpSpPr>
        <p:grpSpPr>
          <a:xfrm>
            <a:off x="2763451" y="1751308"/>
            <a:ext cx="6636068" cy="3355383"/>
            <a:chOff x="2197967" y="1697064"/>
            <a:chExt cx="6636068" cy="3355383"/>
          </a:xfrm>
        </p:grpSpPr>
        <p:grpSp>
          <p:nvGrpSpPr>
            <p:cNvPr id="4" name="Group 3">
              <a:extLst>
                <a:ext uri="{FF2B5EF4-FFF2-40B4-BE49-F238E27FC236}">
                  <a16:creationId xmlns:a16="http://schemas.microsoft.com/office/drawing/2014/main" id="{D5B7946F-1DD1-905B-9F90-B304B55C6B94}"/>
                </a:ext>
              </a:extLst>
            </p:cNvPr>
            <p:cNvGrpSpPr/>
            <p:nvPr/>
          </p:nvGrpSpPr>
          <p:grpSpPr>
            <a:xfrm>
              <a:off x="3737027" y="1697064"/>
              <a:ext cx="5097008" cy="3355383"/>
              <a:chOff x="9769098" y="260507"/>
              <a:chExt cx="2031562" cy="1581953"/>
            </a:xfrm>
          </p:grpSpPr>
          <p:pic>
            <p:nvPicPr>
              <p:cNvPr id="6" name="Graphic 5" descr="List outline">
                <a:extLst>
                  <a:ext uri="{FF2B5EF4-FFF2-40B4-BE49-F238E27FC236}">
                    <a16:creationId xmlns:a16="http://schemas.microsoft.com/office/drawing/2014/main" id="{589091AC-0389-EBA6-ADE9-5A175B10B4E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769098" y="516897"/>
                <a:ext cx="1325563" cy="1325563"/>
              </a:xfrm>
              <a:prstGeom prst="rect">
                <a:avLst/>
              </a:prstGeom>
            </p:spPr>
          </p:pic>
          <p:pic>
            <p:nvPicPr>
              <p:cNvPr id="7" name="Graphic 6" descr="Programmer male outline">
                <a:extLst>
                  <a:ext uri="{FF2B5EF4-FFF2-40B4-BE49-F238E27FC236}">
                    <a16:creationId xmlns:a16="http://schemas.microsoft.com/office/drawing/2014/main" id="{1FBCA4A0-CE8D-77E0-BE7C-EDF6248030A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475097" y="260507"/>
                <a:ext cx="1325563" cy="1325563"/>
              </a:xfrm>
              <a:prstGeom prst="rect">
                <a:avLst/>
              </a:prstGeom>
            </p:spPr>
          </p:pic>
        </p:grpSp>
        <p:pic>
          <p:nvPicPr>
            <p:cNvPr id="5" name="Graphic 4" descr="Programmer female with solid fill">
              <a:extLst>
                <a:ext uri="{FF2B5EF4-FFF2-40B4-BE49-F238E27FC236}">
                  <a16:creationId xmlns:a16="http://schemas.microsoft.com/office/drawing/2014/main" id="{F3B1266B-F1EF-0CC5-93DC-A68C53FA952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197967" y="1697064"/>
              <a:ext cx="2866443" cy="2866443"/>
            </a:xfrm>
            <a:prstGeom prst="rect">
              <a:avLst/>
            </a:prstGeom>
          </p:spPr>
        </p:pic>
      </p:grpSp>
      <p:sp>
        <p:nvSpPr>
          <p:cNvPr id="8" name="Rectangle 7">
            <a:extLst>
              <a:ext uri="{FF2B5EF4-FFF2-40B4-BE49-F238E27FC236}">
                <a16:creationId xmlns:a16="http://schemas.microsoft.com/office/drawing/2014/main" id="{F2A2A8C4-5002-3FF9-906F-EDE9172FFD2E}"/>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809146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8">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169CAC2-62E4-4851-9434-FC516E0CA62B}"/>
              </a:ext>
            </a:extLst>
          </p:cNvPr>
          <p:cNvSpPr>
            <a:spLocks noGrp="1"/>
          </p:cNvSpPr>
          <p:nvPr>
            <p:ph type="title"/>
          </p:nvPr>
        </p:nvSpPr>
        <p:spPr>
          <a:xfrm>
            <a:off x="536069" y="368831"/>
            <a:ext cx="7908683" cy="1113682"/>
          </a:xfrm>
        </p:spPr>
        <p:txBody>
          <a:bodyPr>
            <a:normAutofit fontScale="90000"/>
          </a:bodyPr>
          <a:lstStyle/>
          <a:p>
            <a:r>
              <a:rPr lang="en-GB" sz="4800" b="1" u="sng" dirty="0"/>
              <a:t>Project Management &amp; constraints</a:t>
            </a:r>
            <a:endParaRPr lang="en-GB" sz="4800" dirty="0"/>
          </a:p>
        </p:txBody>
      </p:sp>
      <p:sp>
        <p:nvSpPr>
          <p:cNvPr id="35" name="Freeform: Shape 30">
            <a:extLst>
              <a:ext uri="{FF2B5EF4-FFF2-40B4-BE49-F238E27FC236}">
                <a16:creationId xmlns:a16="http://schemas.microsoft.com/office/drawing/2014/main" id="{2B573B51-C170-49C0-A3D9-8D99730C45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89924" y="2"/>
            <a:ext cx="7602076" cy="470844"/>
          </a:xfrm>
          <a:custGeom>
            <a:avLst/>
            <a:gdLst>
              <a:gd name="connsiteX0" fmla="*/ 9683888 w 9683888"/>
              <a:gd name="connsiteY0" fmla="*/ 0 h 743457"/>
              <a:gd name="connsiteX1" fmla="*/ 0 w 9683888"/>
              <a:gd name="connsiteY1" fmla="*/ 0 h 743457"/>
              <a:gd name="connsiteX2" fmla="*/ 0 w 9683888"/>
              <a:gd name="connsiteY2" fmla="*/ 365878 h 743457"/>
              <a:gd name="connsiteX3" fmla="*/ 11844 w 9683888"/>
              <a:gd name="connsiteY3" fmla="*/ 367909 h 743457"/>
              <a:gd name="connsiteX4" fmla="*/ 106208 w 9683888"/>
              <a:gd name="connsiteY4" fmla="*/ 385974 h 743457"/>
              <a:gd name="connsiteX5" fmla="*/ 183667 w 9683888"/>
              <a:gd name="connsiteY5" fmla="*/ 399162 h 743457"/>
              <a:gd name="connsiteX6" fmla="*/ 292430 w 9683888"/>
              <a:gd name="connsiteY6" fmla="*/ 390408 h 743457"/>
              <a:gd name="connsiteX7" fmla="*/ 386942 w 9683888"/>
              <a:gd name="connsiteY7" fmla="*/ 395582 h 743457"/>
              <a:gd name="connsiteX8" fmla="*/ 485751 w 9683888"/>
              <a:gd name="connsiteY8" fmla="*/ 408404 h 743457"/>
              <a:gd name="connsiteX9" fmla="*/ 604107 w 9683888"/>
              <a:gd name="connsiteY9" fmla="*/ 418647 h 743457"/>
              <a:gd name="connsiteX10" fmla="*/ 694081 w 9683888"/>
              <a:gd name="connsiteY10" fmla="*/ 449524 h 743457"/>
              <a:gd name="connsiteX11" fmla="*/ 762452 w 9683888"/>
              <a:gd name="connsiteY11" fmla="*/ 456090 h 743457"/>
              <a:gd name="connsiteX12" fmla="*/ 987872 w 9683888"/>
              <a:gd name="connsiteY12" fmla="*/ 481862 h 743457"/>
              <a:gd name="connsiteX13" fmla="*/ 1077163 w 9683888"/>
              <a:gd name="connsiteY13" fmla="*/ 524467 h 743457"/>
              <a:gd name="connsiteX14" fmla="*/ 1258716 w 9683888"/>
              <a:gd name="connsiteY14" fmla="*/ 587975 h 743457"/>
              <a:gd name="connsiteX15" fmla="*/ 1298056 w 9683888"/>
              <a:gd name="connsiteY15" fmla="*/ 595413 h 743457"/>
              <a:gd name="connsiteX16" fmla="*/ 1327017 w 9683888"/>
              <a:gd name="connsiteY16" fmla="*/ 617412 h 743457"/>
              <a:gd name="connsiteX17" fmla="*/ 1347909 w 9683888"/>
              <a:gd name="connsiteY17" fmla="*/ 620209 h 743457"/>
              <a:gd name="connsiteX18" fmla="*/ 1421792 w 9683888"/>
              <a:gd name="connsiteY18" fmla="*/ 626139 h 743457"/>
              <a:gd name="connsiteX19" fmla="*/ 1519789 w 9683888"/>
              <a:gd name="connsiteY19" fmla="*/ 645011 h 743457"/>
              <a:gd name="connsiteX20" fmla="*/ 1620886 w 9683888"/>
              <a:gd name="connsiteY20" fmla="*/ 687715 h 743457"/>
              <a:gd name="connsiteX21" fmla="*/ 1676745 w 9683888"/>
              <a:gd name="connsiteY21" fmla="*/ 690130 h 743457"/>
              <a:gd name="connsiteX22" fmla="*/ 1832228 w 9683888"/>
              <a:gd name="connsiteY22" fmla="*/ 690860 h 743457"/>
              <a:gd name="connsiteX23" fmla="*/ 1980464 w 9683888"/>
              <a:gd name="connsiteY23" fmla="*/ 704858 h 743457"/>
              <a:gd name="connsiteX24" fmla="*/ 2051150 w 9683888"/>
              <a:gd name="connsiteY24" fmla="*/ 711187 h 743457"/>
              <a:gd name="connsiteX25" fmla="*/ 2162824 w 9683888"/>
              <a:gd name="connsiteY25" fmla="*/ 709178 h 743457"/>
              <a:gd name="connsiteX26" fmla="*/ 2259859 w 9683888"/>
              <a:gd name="connsiteY26" fmla="*/ 718188 h 743457"/>
              <a:gd name="connsiteX27" fmla="*/ 2378290 w 9683888"/>
              <a:gd name="connsiteY27" fmla="*/ 738748 h 743457"/>
              <a:gd name="connsiteX28" fmla="*/ 2407828 w 9683888"/>
              <a:gd name="connsiteY28" fmla="*/ 743457 h 743457"/>
              <a:gd name="connsiteX29" fmla="*/ 2428936 w 9683888"/>
              <a:gd name="connsiteY29" fmla="*/ 734697 h 743457"/>
              <a:gd name="connsiteX30" fmla="*/ 2646106 w 9683888"/>
              <a:gd name="connsiteY30" fmla="*/ 660204 h 743457"/>
              <a:gd name="connsiteX31" fmla="*/ 2799920 w 9683888"/>
              <a:gd name="connsiteY31" fmla="*/ 630451 h 743457"/>
              <a:gd name="connsiteX32" fmla="*/ 2953556 w 9683888"/>
              <a:gd name="connsiteY32" fmla="*/ 607173 h 743457"/>
              <a:gd name="connsiteX33" fmla="*/ 3009839 w 9683888"/>
              <a:gd name="connsiteY33" fmla="*/ 601743 h 743457"/>
              <a:gd name="connsiteX34" fmla="*/ 3115016 w 9683888"/>
              <a:gd name="connsiteY34" fmla="*/ 584982 h 743457"/>
              <a:gd name="connsiteX35" fmla="*/ 3185844 w 9683888"/>
              <a:gd name="connsiteY35" fmla="*/ 595356 h 743457"/>
              <a:gd name="connsiteX36" fmla="*/ 3246013 w 9683888"/>
              <a:gd name="connsiteY36" fmla="*/ 592418 h 743457"/>
              <a:gd name="connsiteX37" fmla="*/ 3313565 w 9683888"/>
              <a:gd name="connsiteY37" fmla="*/ 574138 h 743457"/>
              <a:gd name="connsiteX38" fmla="*/ 3414143 w 9683888"/>
              <a:gd name="connsiteY38" fmla="*/ 553730 h 743457"/>
              <a:gd name="connsiteX39" fmla="*/ 3552895 w 9683888"/>
              <a:gd name="connsiteY39" fmla="*/ 548563 h 743457"/>
              <a:gd name="connsiteX40" fmla="*/ 3753012 w 9683888"/>
              <a:gd name="connsiteY40" fmla="*/ 599520 h 743457"/>
              <a:gd name="connsiteX41" fmla="*/ 3804392 w 9683888"/>
              <a:gd name="connsiteY41" fmla="*/ 604131 h 743457"/>
              <a:gd name="connsiteX42" fmla="*/ 3916696 w 9683888"/>
              <a:gd name="connsiteY42" fmla="*/ 606540 h 743457"/>
              <a:gd name="connsiteX43" fmla="*/ 4063849 w 9683888"/>
              <a:gd name="connsiteY43" fmla="*/ 604058 h 743457"/>
              <a:gd name="connsiteX44" fmla="*/ 4172179 w 9683888"/>
              <a:gd name="connsiteY44" fmla="*/ 592355 h 743457"/>
              <a:gd name="connsiteX45" fmla="*/ 4276294 w 9683888"/>
              <a:gd name="connsiteY45" fmla="*/ 587119 h 743457"/>
              <a:gd name="connsiteX46" fmla="*/ 4411090 w 9683888"/>
              <a:gd name="connsiteY46" fmla="*/ 575600 h 743457"/>
              <a:gd name="connsiteX47" fmla="*/ 4540465 w 9683888"/>
              <a:gd name="connsiteY47" fmla="*/ 567464 h 743457"/>
              <a:gd name="connsiteX48" fmla="*/ 4545352 w 9683888"/>
              <a:gd name="connsiteY48" fmla="*/ 555554 h 743457"/>
              <a:gd name="connsiteX49" fmla="*/ 4564014 w 9683888"/>
              <a:gd name="connsiteY49" fmla="*/ 553660 h 743457"/>
              <a:gd name="connsiteX50" fmla="*/ 4568602 w 9683888"/>
              <a:gd name="connsiteY50" fmla="*/ 550913 h 743457"/>
              <a:gd name="connsiteX51" fmla="*/ 4595289 w 9683888"/>
              <a:gd name="connsiteY51" fmla="*/ 537407 h 743457"/>
              <a:gd name="connsiteX52" fmla="*/ 4739026 w 9683888"/>
              <a:gd name="connsiteY52" fmla="*/ 532483 h 743457"/>
              <a:gd name="connsiteX53" fmla="*/ 5061335 w 9683888"/>
              <a:gd name="connsiteY53" fmla="*/ 545635 h 743457"/>
              <a:gd name="connsiteX54" fmla="*/ 5338634 w 9683888"/>
              <a:gd name="connsiteY54" fmla="*/ 595754 h 743457"/>
              <a:gd name="connsiteX55" fmla="*/ 5529430 w 9683888"/>
              <a:gd name="connsiteY55" fmla="*/ 606335 h 743457"/>
              <a:gd name="connsiteX56" fmla="*/ 5604039 w 9683888"/>
              <a:gd name="connsiteY56" fmla="*/ 607676 h 743457"/>
              <a:gd name="connsiteX57" fmla="*/ 5625281 w 9683888"/>
              <a:gd name="connsiteY57" fmla="*/ 617253 h 743457"/>
              <a:gd name="connsiteX58" fmla="*/ 5628138 w 9683888"/>
              <a:gd name="connsiteY58" fmla="*/ 615483 h 743457"/>
              <a:gd name="connsiteX59" fmla="*/ 5653593 w 9683888"/>
              <a:gd name="connsiteY59" fmla="*/ 617873 h 743457"/>
              <a:gd name="connsiteX60" fmla="*/ 5658658 w 9683888"/>
              <a:gd name="connsiteY60" fmla="*/ 624279 h 743457"/>
              <a:gd name="connsiteX61" fmla="*/ 5675963 w 9683888"/>
              <a:gd name="connsiteY61" fmla="*/ 627762 h 743457"/>
              <a:gd name="connsiteX62" fmla="*/ 5709625 w 9683888"/>
              <a:gd name="connsiteY62" fmla="*/ 639593 h 743457"/>
              <a:gd name="connsiteX63" fmla="*/ 5716324 w 9683888"/>
              <a:gd name="connsiteY63" fmla="*/ 637148 h 743457"/>
              <a:gd name="connsiteX64" fmla="*/ 5767720 w 9683888"/>
              <a:gd name="connsiteY64" fmla="*/ 647737 h 743457"/>
              <a:gd name="connsiteX65" fmla="*/ 5768619 w 9683888"/>
              <a:gd name="connsiteY65" fmla="*/ 645671 h 743457"/>
              <a:gd name="connsiteX66" fmla="*/ 5858696 w 9683888"/>
              <a:gd name="connsiteY66" fmla="*/ 628099 h 743457"/>
              <a:gd name="connsiteX67" fmla="*/ 5935260 w 9683888"/>
              <a:gd name="connsiteY67" fmla="*/ 596904 h 743457"/>
              <a:gd name="connsiteX68" fmla="*/ 5946176 w 9683888"/>
              <a:gd name="connsiteY68" fmla="*/ 597874 h 743457"/>
              <a:gd name="connsiteX69" fmla="*/ 5946447 w 9683888"/>
              <a:gd name="connsiteY69" fmla="*/ 597396 h 743457"/>
              <a:gd name="connsiteX70" fmla="*/ 5958069 w 9683888"/>
              <a:gd name="connsiteY70" fmla="*/ 597432 h 743457"/>
              <a:gd name="connsiteX71" fmla="*/ 5966081 w 9683888"/>
              <a:gd name="connsiteY71" fmla="*/ 599643 h 743457"/>
              <a:gd name="connsiteX72" fmla="*/ 5987259 w 9683888"/>
              <a:gd name="connsiteY72" fmla="*/ 601523 h 743457"/>
              <a:gd name="connsiteX73" fmla="*/ 5994905 w 9683888"/>
              <a:gd name="connsiteY73" fmla="*/ 598873 h 743457"/>
              <a:gd name="connsiteX74" fmla="*/ 6054803 w 9683888"/>
              <a:gd name="connsiteY74" fmla="*/ 541202 h 743457"/>
              <a:gd name="connsiteX75" fmla="*/ 6188672 w 9683888"/>
              <a:gd name="connsiteY75" fmla="*/ 496389 h 743457"/>
              <a:gd name="connsiteX76" fmla="*/ 6323280 w 9683888"/>
              <a:gd name="connsiteY76" fmla="*/ 458013 h 743457"/>
              <a:gd name="connsiteX77" fmla="*/ 6457257 w 9683888"/>
              <a:gd name="connsiteY77" fmla="*/ 414621 h 743457"/>
              <a:gd name="connsiteX78" fmla="*/ 6530019 w 9683888"/>
              <a:gd name="connsiteY78" fmla="*/ 423168 h 743457"/>
              <a:gd name="connsiteX79" fmla="*/ 6626800 w 9683888"/>
              <a:gd name="connsiteY79" fmla="*/ 375078 h 743457"/>
              <a:gd name="connsiteX80" fmla="*/ 6689231 w 9683888"/>
              <a:gd name="connsiteY80" fmla="*/ 353501 h 743457"/>
              <a:gd name="connsiteX81" fmla="*/ 6726440 w 9683888"/>
              <a:gd name="connsiteY81" fmla="*/ 340276 h 743457"/>
              <a:gd name="connsiteX82" fmla="*/ 6835228 w 9683888"/>
              <a:gd name="connsiteY82" fmla="*/ 329393 h 743457"/>
              <a:gd name="connsiteX83" fmla="*/ 7039363 w 9683888"/>
              <a:gd name="connsiteY83" fmla="*/ 370823 h 743457"/>
              <a:gd name="connsiteX84" fmla="*/ 7095156 w 9683888"/>
              <a:gd name="connsiteY84" fmla="*/ 366075 h 743457"/>
              <a:gd name="connsiteX85" fmla="*/ 7187061 w 9683888"/>
              <a:gd name="connsiteY85" fmla="*/ 383876 h 743457"/>
              <a:gd name="connsiteX86" fmla="*/ 7295039 w 9683888"/>
              <a:gd name="connsiteY86" fmla="*/ 355046 h 743457"/>
              <a:gd name="connsiteX87" fmla="*/ 7373651 w 9683888"/>
              <a:gd name="connsiteY87" fmla="*/ 322299 h 743457"/>
              <a:gd name="connsiteX88" fmla="*/ 7418964 w 9683888"/>
              <a:gd name="connsiteY88" fmla="*/ 308685 h 743457"/>
              <a:gd name="connsiteX89" fmla="*/ 7450568 w 9683888"/>
              <a:gd name="connsiteY89" fmla="*/ 293511 h 743457"/>
              <a:gd name="connsiteX90" fmla="*/ 7538380 w 9683888"/>
              <a:gd name="connsiteY90" fmla="*/ 283235 h 743457"/>
              <a:gd name="connsiteX91" fmla="*/ 7786348 w 9683888"/>
              <a:gd name="connsiteY91" fmla="*/ 225377 h 743457"/>
              <a:gd name="connsiteX92" fmla="*/ 7849534 w 9683888"/>
              <a:gd name="connsiteY92" fmla="*/ 245434 h 743457"/>
              <a:gd name="connsiteX93" fmla="*/ 7981165 w 9683888"/>
              <a:gd name="connsiteY93" fmla="*/ 222252 h 743457"/>
              <a:gd name="connsiteX94" fmla="*/ 8171882 w 9683888"/>
              <a:gd name="connsiteY94" fmla="*/ 222497 h 743457"/>
              <a:gd name="connsiteX95" fmla="*/ 8242270 w 9683888"/>
              <a:gd name="connsiteY95" fmla="*/ 180535 h 743457"/>
              <a:gd name="connsiteX96" fmla="*/ 8490152 w 9683888"/>
              <a:gd name="connsiteY96" fmla="*/ 209193 h 743457"/>
              <a:gd name="connsiteX97" fmla="*/ 8622272 w 9683888"/>
              <a:gd name="connsiteY97" fmla="*/ 188859 h 743457"/>
              <a:gd name="connsiteX98" fmla="*/ 8738606 w 9683888"/>
              <a:gd name="connsiteY98" fmla="*/ 208945 h 743457"/>
              <a:gd name="connsiteX99" fmla="*/ 8831307 w 9683888"/>
              <a:gd name="connsiteY99" fmla="*/ 207738 h 743457"/>
              <a:gd name="connsiteX100" fmla="*/ 8891432 w 9683888"/>
              <a:gd name="connsiteY100" fmla="*/ 184510 h 743457"/>
              <a:gd name="connsiteX101" fmla="*/ 8946980 w 9683888"/>
              <a:gd name="connsiteY101" fmla="*/ 145578 h 743457"/>
              <a:gd name="connsiteX102" fmla="*/ 9107760 w 9683888"/>
              <a:gd name="connsiteY102" fmla="*/ 128052 h 743457"/>
              <a:gd name="connsiteX103" fmla="*/ 9195623 w 9683888"/>
              <a:gd name="connsiteY103" fmla="*/ 100212 h 743457"/>
              <a:gd name="connsiteX104" fmla="*/ 9256898 w 9683888"/>
              <a:gd name="connsiteY104" fmla="*/ 73900 h 743457"/>
              <a:gd name="connsiteX105" fmla="*/ 9351740 w 9683888"/>
              <a:gd name="connsiteY105" fmla="*/ 80439 h 743457"/>
              <a:gd name="connsiteX106" fmla="*/ 9539796 w 9683888"/>
              <a:gd name="connsiteY106" fmla="*/ 87069 h 743457"/>
              <a:gd name="connsiteX107" fmla="*/ 9619109 w 9683888"/>
              <a:gd name="connsiteY107" fmla="*/ 39994 h 743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Lst>
            <a:rect l="l" t="t" r="r" b="b"/>
            <a:pathLst>
              <a:path w="9683888" h="743457">
                <a:moveTo>
                  <a:pt x="9683888" y="0"/>
                </a:moveTo>
                <a:lnTo>
                  <a:pt x="0" y="0"/>
                </a:lnTo>
                <a:lnTo>
                  <a:pt x="0" y="365878"/>
                </a:lnTo>
                <a:lnTo>
                  <a:pt x="11844" y="367909"/>
                </a:lnTo>
                <a:cubicBezTo>
                  <a:pt x="50423" y="374387"/>
                  <a:pt x="87879" y="380746"/>
                  <a:pt x="106208" y="385974"/>
                </a:cubicBezTo>
                <a:cubicBezTo>
                  <a:pt x="119919" y="389979"/>
                  <a:pt x="149687" y="402128"/>
                  <a:pt x="183667" y="399162"/>
                </a:cubicBezTo>
                <a:cubicBezTo>
                  <a:pt x="228274" y="394575"/>
                  <a:pt x="256969" y="398315"/>
                  <a:pt x="292430" y="390408"/>
                </a:cubicBezTo>
                <a:cubicBezTo>
                  <a:pt x="325377" y="395694"/>
                  <a:pt x="374510" y="420053"/>
                  <a:pt x="386942" y="395582"/>
                </a:cubicBezTo>
                <a:cubicBezTo>
                  <a:pt x="400429" y="416427"/>
                  <a:pt x="451168" y="399411"/>
                  <a:pt x="485751" y="408404"/>
                </a:cubicBezTo>
                <a:cubicBezTo>
                  <a:pt x="520399" y="423586"/>
                  <a:pt x="570416" y="404235"/>
                  <a:pt x="604107" y="418647"/>
                </a:cubicBezTo>
                <a:cubicBezTo>
                  <a:pt x="633631" y="425521"/>
                  <a:pt x="672063" y="446364"/>
                  <a:pt x="694081" y="449524"/>
                </a:cubicBezTo>
                <a:cubicBezTo>
                  <a:pt x="700528" y="463278"/>
                  <a:pt x="713487" y="450700"/>
                  <a:pt x="762452" y="456090"/>
                </a:cubicBezTo>
                <a:cubicBezTo>
                  <a:pt x="811417" y="461479"/>
                  <a:pt x="935420" y="470466"/>
                  <a:pt x="987872" y="481862"/>
                </a:cubicBezTo>
                <a:cubicBezTo>
                  <a:pt x="1018493" y="475799"/>
                  <a:pt x="1019470" y="516810"/>
                  <a:pt x="1077163" y="524467"/>
                </a:cubicBezTo>
                <a:cubicBezTo>
                  <a:pt x="1124222" y="535807"/>
                  <a:pt x="1202940" y="574855"/>
                  <a:pt x="1258716" y="587975"/>
                </a:cubicBezTo>
                <a:cubicBezTo>
                  <a:pt x="1274181" y="586466"/>
                  <a:pt x="1286859" y="589632"/>
                  <a:pt x="1298056" y="595413"/>
                </a:cubicBezTo>
                <a:lnTo>
                  <a:pt x="1327017" y="617412"/>
                </a:lnTo>
                <a:lnTo>
                  <a:pt x="1347909" y="620209"/>
                </a:lnTo>
                <a:cubicBezTo>
                  <a:pt x="1377004" y="628445"/>
                  <a:pt x="1394712" y="616344"/>
                  <a:pt x="1421792" y="626139"/>
                </a:cubicBezTo>
                <a:cubicBezTo>
                  <a:pt x="1466260" y="647543"/>
                  <a:pt x="1506099" y="610975"/>
                  <a:pt x="1519789" y="645011"/>
                </a:cubicBezTo>
                <a:cubicBezTo>
                  <a:pt x="1556219" y="665699"/>
                  <a:pt x="1578776" y="668950"/>
                  <a:pt x="1620886" y="687715"/>
                </a:cubicBezTo>
                <a:cubicBezTo>
                  <a:pt x="1658228" y="693647"/>
                  <a:pt x="1636224" y="694371"/>
                  <a:pt x="1676745" y="690130"/>
                </a:cubicBezTo>
                <a:cubicBezTo>
                  <a:pt x="1713709" y="697532"/>
                  <a:pt x="1774627" y="701403"/>
                  <a:pt x="1832228" y="690860"/>
                </a:cubicBezTo>
                <a:cubicBezTo>
                  <a:pt x="1866586" y="689181"/>
                  <a:pt x="1949046" y="755765"/>
                  <a:pt x="1980464" y="704858"/>
                </a:cubicBezTo>
                <a:cubicBezTo>
                  <a:pt x="2001472" y="716610"/>
                  <a:pt x="2020758" y="710467"/>
                  <a:pt x="2051150" y="711187"/>
                </a:cubicBezTo>
                <a:cubicBezTo>
                  <a:pt x="2081543" y="711907"/>
                  <a:pt x="2117567" y="736153"/>
                  <a:pt x="2162824" y="709178"/>
                </a:cubicBezTo>
                <a:cubicBezTo>
                  <a:pt x="2219712" y="701824"/>
                  <a:pt x="2181421" y="742368"/>
                  <a:pt x="2259859" y="718188"/>
                </a:cubicBezTo>
                <a:cubicBezTo>
                  <a:pt x="2296623" y="733933"/>
                  <a:pt x="2337412" y="741012"/>
                  <a:pt x="2378290" y="738748"/>
                </a:cubicBezTo>
                <a:cubicBezTo>
                  <a:pt x="2380041" y="725410"/>
                  <a:pt x="2399659" y="741017"/>
                  <a:pt x="2407828" y="743457"/>
                </a:cubicBezTo>
                <a:cubicBezTo>
                  <a:pt x="2406113" y="735180"/>
                  <a:pt x="2421642" y="728742"/>
                  <a:pt x="2428936" y="734697"/>
                </a:cubicBezTo>
                <a:cubicBezTo>
                  <a:pt x="2468648" y="720822"/>
                  <a:pt x="2584275" y="677579"/>
                  <a:pt x="2646106" y="660204"/>
                </a:cubicBezTo>
                <a:cubicBezTo>
                  <a:pt x="2706894" y="652346"/>
                  <a:pt x="2738390" y="612318"/>
                  <a:pt x="2799920" y="630451"/>
                </a:cubicBezTo>
                <a:cubicBezTo>
                  <a:pt x="2856798" y="622940"/>
                  <a:pt x="2902940" y="602232"/>
                  <a:pt x="2953556" y="607173"/>
                </a:cubicBezTo>
                <a:cubicBezTo>
                  <a:pt x="2970626" y="593247"/>
                  <a:pt x="2988095" y="586399"/>
                  <a:pt x="3009839" y="601743"/>
                </a:cubicBezTo>
                <a:cubicBezTo>
                  <a:pt x="3046166" y="594868"/>
                  <a:pt x="3085682" y="586046"/>
                  <a:pt x="3115016" y="584982"/>
                </a:cubicBezTo>
                <a:cubicBezTo>
                  <a:pt x="3144992" y="587935"/>
                  <a:pt x="3158740" y="599045"/>
                  <a:pt x="3185844" y="595356"/>
                </a:cubicBezTo>
                <a:cubicBezTo>
                  <a:pt x="3209939" y="576197"/>
                  <a:pt x="3221731" y="614583"/>
                  <a:pt x="3246013" y="592418"/>
                </a:cubicBezTo>
                <a:cubicBezTo>
                  <a:pt x="3228976" y="565486"/>
                  <a:pt x="3320172" y="599686"/>
                  <a:pt x="3313565" y="574138"/>
                </a:cubicBezTo>
                <a:cubicBezTo>
                  <a:pt x="3341586" y="564515"/>
                  <a:pt x="3371901" y="555346"/>
                  <a:pt x="3414143" y="553730"/>
                </a:cubicBezTo>
                <a:cubicBezTo>
                  <a:pt x="3463229" y="557630"/>
                  <a:pt x="3476532" y="539673"/>
                  <a:pt x="3552895" y="548563"/>
                </a:cubicBezTo>
                <a:cubicBezTo>
                  <a:pt x="3620356" y="561042"/>
                  <a:pt x="3688830" y="574962"/>
                  <a:pt x="3753012" y="599520"/>
                </a:cubicBezTo>
                <a:cubicBezTo>
                  <a:pt x="3769580" y="615048"/>
                  <a:pt x="3777112" y="602961"/>
                  <a:pt x="3804392" y="604131"/>
                </a:cubicBezTo>
                <a:cubicBezTo>
                  <a:pt x="3831672" y="605301"/>
                  <a:pt x="3878076" y="605222"/>
                  <a:pt x="3916696" y="606540"/>
                </a:cubicBezTo>
                <a:cubicBezTo>
                  <a:pt x="3970533" y="603881"/>
                  <a:pt x="3981244" y="618066"/>
                  <a:pt x="4063849" y="604058"/>
                </a:cubicBezTo>
                <a:cubicBezTo>
                  <a:pt x="4074473" y="605185"/>
                  <a:pt x="4134611" y="589365"/>
                  <a:pt x="4172179" y="592355"/>
                </a:cubicBezTo>
                <a:cubicBezTo>
                  <a:pt x="4180554" y="576172"/>
                  <a:pt x="4255433" y="602075"/>
                  <a:pt x="4276294" y="587119"/>
                </a:cubicBezTo>
                <a:cubicBezTo>
                  <a:pt x="4326119" y="586973"/>
                  <a:pt x="4361692" y="573867"/>
                  <a:pt x="4411090" y="575600"/>
                </a:cubicBezTo>
                <a:cubicBezTo>
                  <a:pt x="4465125" y="575500"/>
                  <a:pt x="4518088" y="570805"/>
                  <a:pt x="4540465" y="567464"/>
                </a:cubicBezTo>
                <a:lnTo>
                  <a:pt x="4545352" y="555554"/>
                </a:lnTo>
                <a:lnTo>
                  <a:pt x="4564014" y="553660"/>
                </a:lnTo>
                <a:lnTo>
                  <a:pt x="4568602" y="550913"/>
                </a:lnTo>
                <a:cubicBezTo>
                  <a:pt x="4577353" y="545618"/>
                  <a:pt x="4586105" y="540734"/>
                  <a:pt x="4595289" y="537407"/>
                </a:cubicBezTo>
                <a:cubicBezTo>
                  <a:pt x="4623104" y="537511"/>
                  <a:pt x="4660764" y="533229"/>
                  <a:pt x="4739026" y="532483"/>
                </a:cubicBezTo>
                <a:cubicBezTo>
                  <a:pt x="4806238" y="527255"/>
                  <a:pt x="4944577" y="524439"/>
                  <a:pt x="5061335" y="545635"/>
                </a:cubicBezTo>
                <a:cubicBezTo>
                  <a:pt x="5167156" y="553533"/>
                  <a:pt x="5251789" y="586167"/>
                  <a:pt x="5338634" y="595754"/>
                </a:cubicBezTo>
                <a:cubicBezTo>
                  <a:pt x="5415763" y="589622"/>
                  <a:pt x="5434719" y="609365"/>
                  <a:pt x="5529430" y="606335"/>
                </a:cubicBezTo>
                <a:cubicBezTo>
                  <a:pt x="5534498" y="613561"/>
                  <a:pt x="5597157" y="603269"/>
                  <a:pt x="5604039" y="607676"/>
                </a:cubicBezTo>
                <a:lnTo>
                  <a:pt x="5625281" y="617253"/>
                </a:lnTo>
                <a:lnTo>
                  <a:pt x="5628138" y="615483"/>
                </a:lnTo>
                <a:cubicBezTo>
                  <a:pt x="5640641" y="612245"/>
                  <a:pt x="5648217" y="613966"/>
                  <a:pt x="5653593" y="617873"/>
                </a:cubicBezTo>
                <a:lnTo>
                  <a:pt x="5658658" y="624279"/>
                </a:lnTo>
                <a:lnTo>
                  <a:pt x="5675963" y="627762"/>
                </a:lnTo>
                <a:lnTo>
                  <a:pt x="5709625" y="639593"/>
                </a:lnTo>
                <a:lnTo>
                  <a:pt x="5716324" y="637148"/>
                </a:lnTo>
                <a:lnTo>
                  <a:pt x="5767720" y="647737"/>
                </a:lnTo>
                <a:lnTo>
                  <a:pt x="5768619" y="645671"/>
                </a:lnTo>
                <a:cubicBezTo>
                  <a:pt x="5776130" y="642927"/>
                  <a:pt x="5830922" y="636226"/>
                  <a:pt x="5858696" y="628099"/>
                </a:cubicBezTo>
                <a:lnTo>
                  <a:pt x="5935260" y="596904"/>
                </a:lnTo>
                <a:lnTo>
                  <a:pt x="5946176" y="597874"/>
                </a:lnTo>
                <a:lnTo>
                  <a:pt x="5946447" y="597396"/>
                </a:lnTo>
                <a:cubicBezTo>
                  <a:pt x="5948934" y="596546"/>
                  <a:pt x="5952567" y="596468"/>
                  <a:pt x="5958069" y="597432"/>
                </a:cubicBezTo>
                <a:lnTo>
                  <a:pt x="5966081" y="599643"/>
                </a:lnTo>
                <a:lnTo>
                  <a:pt x="5987259" y="601523"/>
                </a:lnTo>
                <a:lnTo>
                  <a:pt x="5994905" y="598873"/>
                </a:lnTo>
                <a:cubicBezTo>
                  <a:pt x="6020610" y="579716"/>
                  <a:pt x="6016968" y="560235"/>
                  <a:pt x="6054803" y="541202"/>
                </a:cubicBezTo>
                <a:cubicBezTo>
                  <a:pt x="6108247" y="527358"/>
                  <a:pt x="6130976" y="484538"/>
                  <a:pt x="6188672" y="496389"/>
                </a:cubicBezTo>
                <a:cubicBezTo>
                  <a:pt x="6238659" y="483279"/>
                  <a:pt x="6277194" y="458153"/>
                  <a:pt x="6323280" y="458013"/>
                </a:cubicBezTo>
                <a:cubicBezTo>
                  <a:pt x="6368044" y="444385"/>
                  <a:pt x="6422801" y="420428"/>
                  <a:pt x="6457257" y="414621"/>
                </a:cubicBezTo>
                <a:cubicBezTo>
                  <a:pt x="6483424" y="410645"/>
                  <a:pt x="6508964" y="423228"/>
                  <a:pt x="6530019" y="423168"/>
                </a:cubicBezTo>
                <a:cubicBezTo>
                  <a:pt x="6558276" y="416578"/>
                  <a:pt x="6600264" y="386690"/>
                  <a:pt x="6626800" y="375078"/>
                </a:cubicBezTo>
                <a:cubicBezTo>
                  <a:pt x="6664418" y="400828"/>
                  <a:pt x="6655535" y="354302"/>
                  <a:pt x="6689231" y="353501"/>
                </a:cubicBezTo>
                <a:cubicBezTo>
                  <a:pt x="6708837" y="361122"/>
                  <a:pt x="6719642" y="359485"/>
                  <a:pt x="6726440" y="340276"/>
                </a:cubicBezTo>
                <a:cubicBezTo>
                  <a:pt x="6818329" y="378763"/>
                  <a:pt x="6765502" y="328183"/>
                  <a:pt x="6835228" y="329393"/>
                </a:cubicBezTo>
                <a:cubicBezTo>
                  <a:pt x="6897464" y="335048"/>
                  <a:pt x="6962224" y="329085"/>
                  <a:pt x="7039363" y="370823"/>
                </a:cubicBezTo>
                <a:cubicBezTo>
                  <a:pt x="7056368" y="384567"/>
                  <a:pt x="7070539" y="363899"/>
                  <a:pt x="7095156" y="366075"/>
                </a:cubicBezTo>
                <a:cubicBezTo>
                  <a:pt x="7119772" y="368250"/>
                  <a:pt x="7153748" y="385714"/>
                  <a:pt x="7187061" y="383876"/>
                </a:cubicBezTo>
                <a:cubicBezTo>
                  <a:pt x="7242115" y="377604"/>
                  <a:pt x="7270954" y="334249"/>
                  <a:pt x="7295039" y="355046"/>
                </a:cubicBezTo>
                <a:cubicBezTo>
                  <a:pt x="7320104" y="344159"/>
                  <a:pt x="7343179" y="301443"/>
                  <a:pt x="7373651" y="322299"/>
                </a:cubicBezTo>
                <a:cubicBezTo>
                  <a:pt x="7367160" y="298575"/>
                  <a:pt x="7410095" y="329040"/>
                  <a:pt x="7418964" y="308685"/>
                </a:cubicBezTo>
                <a:cubicBezTo>
                  <a:pt x="7424243" y="291807"/>
                  <a:pt x="7438503" y="297117"/>
                  <a:pt x="7450568" y="293511"/>
                </a:cubicBezTo>
                <a:cubicBezTo>
                  <a:pt x="7461276" y="277652"/>
                  <a:pt x="7519437" y="275664"/>
                  <a:pt x="7538380" y="283235"/>
                </a:cubicBezTo>
                <a:cubicBezTo>
                  <a:pt x="7594343" y="271879"/>
                  <a:pt x="7734488" y="231676"/>
                  <a:pt x="7786348" y="225377"/>
                </a:cubicBezTo>
                <a:cubicBezTo>
                  <a:pt x="7797693" y="277094"/>
                  <a:pt x="7847327" y="236176"/>
                  <a:pt x="7849534" y="245434"/>
                </a:cubicBezTo>
                <a:cubicBezTo>
                  <a:pt x="7894253" y="231282"/>
                  <a:pt x="7937937" y="238796"/>
                  <a:pt x="7981165" y="222252"/>
                </a:cubicBezTo>
                <a:cubicBezTo>
                  <a:pt x="8066564" y="234459"/>
                  <a:pt x="8127007" y="235277"/>
                  <a:pt x="8171882" y="222497"/>
                </a:cubicBezTo>
                <a:cubicBezTo>
                  <a:pt x="8183092" y="205785"/>
                  <a:pt x="8217423" y="177145"/>
                  <a:pt x="8242270" y="180535"/>
                </a:cubicBezTo>
                <a:cubicBezTo>
                  <a:pt x="8294138" y="178846"/>
                  <a:pt x="8410926" y="208334"/>
                  <a:pt x="8490152" y="209193"/>
                </a:cubicBezTo>
                <a:cubicBezTo>
                  <a:pt x="8558493" y="195433"/>
                  <a:pt x="8564727" y="233466"/>
                  <a:pt x="8622272" y="188859"/>
                </a:cubicBezTo>
                <a:cubicBezTo>
                  <a:pt x="8659556" y="191317"/>
                  <a:pt x="8666988" y="178214"/>
                  <a:pt x="8738606" y="208945"/>
                </a:cubicBezTo>
                <a:cubicBezTo>
                  <a:pt x="8769507" y="208543"/>
                  <a:pt x="8800406" y="224019"/>
                  <a:pt x="8831307" y="207738"/>
                </a:cubicBezTo>
                <a:cubicBezTo>
                  <a:pt x="8836477" y="191612"/>
                  <a:pt x="8870109" y="182455"/>
                  <a:pt x="8891432" y="184510"/>
                </a:cubicBezTo>
                <a:cubicBezTo>
                  <a:pt x="8876795" y="135260"/>
                  <a:pt x="8938553" y="173381"/>
                  <a:pt x="8946980" y="145578"/>
                </a:cubicBezTo>
                <a:cubicBezTo>
                  <a:pt x="9010957" y="156064"/>
                  <a:pt x="9046552" y="157746"/>
                  <a:pt x="9107760" y="128052"/>
                </a:cubicBezTo>
                <a:cubicBezTo>
                  <a:pt x="9135191" y="151813"/>
                  <a:pt x="9184204" y="114911"/>
                  <a:pt x="9195623" y="100212"/>
                </a:cubicBezTo>
                <a:cubicBezTo>
                  <a:pt x="9222736" y="85917"/>
                  <a:pt x="9230892" y="98248"/>
                  <a:pt x="9256898" y="73900"/>
                </a:cubicBezTo>
                <a:cubicBezTo>
                  <a:pt x="9276443" y="63724"/>
                  <a:pt x="9334001" y="80454"/>
                  <a:pt x="9351740" y="80439"/>
                </a:cubicBezTo>
                <a:cubicBezTo>
                  <a:pt x="9398889" y="82633"/>
                  <a:pt x="9473718" y="102566"/>
                  <a:pt x="9539796" y="87069"/>
                </a:cubicBezTo>
                <a:cubicBezTo>
                  <a:pt x="9565852" y="70987"/>
                  <a:pt x="9591569" y="56211"/>
                  <a:pt x="9619109" y="39994"/>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EC0FDA4-31EB-4FEC-9C26-B0F56F59EFD4}"/>
              </a:ext>
            </a:extLst>
          </p:cNvPr>
          <p:cNvSpPr>
            <a:spLocks noGrp="1"/>
          </p:cNvSpPr>
          <p:nvPr>
            <p:ph idx="1"/>
          </p:nvPr>
        </p:nvSpPr>
        <p:spPr>
          <a:xfrm>
            <a:off x="475773" y="1586574"/>
            <a:ext cx="9351699" cy="4733380"/>
          </a:xfrm>
        </p:spPr>
        <p:txBody>
          <a:bodyPr>
            <a:noAutofit/>
          </a:bodyPr>
          <a:lstStyle/>
          <a:p>
            <a:pPr>
              <a:spcBef>
                <a:spcPts val="600"/>
              </a:spcBef>
            </a:pPr>
            <a:r>
              <a:rPr lang="en-GB" dirty="0"/>
              <a:t>You will be the ‘</a:t>
            </a:r>
            <a:r>
              <a:rPr lang="en-GB" b="1" dirty="0"/>
              <a:t>Project Manager</a:t>
            </a:r>
            <a:r>
              <a:rPr lang="en-GB" dirty="0"/>
              <a:t>’ of your Project.</a:t>
            </a:r>
          </a:p>
          <a:p>
            <a:pPr>
              <a:spcBef>
                <a:spcPts val="600"/>
              </a:spcBef>
            </a:pPr>
            <a:r>
              <a:rPr lang="en-GB" dirty="0"/>
              <a:t>Every project has </a:t>
            </a:r>
            <a:r>
              <a:rPr lang="en-GB" b="1" dirty="0"/>
              <a:t>constraints</a:t>
            </a:r>
            <a:r>
              <a:rPr lang="en-GB" dirty="0"/>
              <a:t> and </a:t>
            </a:r>
            <a:r>
              <a:rPr lang="en-GB" b="1" dirty="0"/>
              <a:t>finite resources</a:t>
            </a:r>
            <a:r>
              <a:rPr lang="en-GB" dirty="0"/>
              <a:t>, and every Project Manager needs to work within these constraints to produce the best possible outcome.</a:t>
            </a:r>
          </a:p>
          <a:p>
            <a:pPr>
              <a:spcBef>
                <a:spcPts val="600"/>
              </a:spcBef>
            </a:pPr>
            <a:r>
              <a:rPr lang="en-GB" dirty="0"/>
              <a:t>To complete your project </a:t>
            </a:r>
            <a:r>
              <a:rPr lang="en-GB" b="1" dirty="0"/>
              <a:t>on time with limited resources</a:t>
            </a:r>
            <a:r>
              <a:rPr lang="en-GB" dirty="0"/>
              <a:t>, will take </a:t>
            </a:r>
            <a:r>
              <a:rPr lang="en-GB" b="1" dirty="0"/>
              <a:t>project planning</a:t>
            </a:r>
            <a:r>
              <a:rPr lang="en-GB" dirty="0"/>
              <a:t>, </a:t>
            </a:r>
            <a:r>
              <a:rPr lang="en-GB" b="1" dirty="0"/>
              <a:t>resourcefulness</a:t>
            </a:r>
            <a:r>
              <a:rPr lang="en-GB" dirty="0"/>
              <a:t>, </a:t>
            </a:r>
            <a:r>
              <a:rPr lang="en-GB" b="1" dirty="0"/>
              <a:t>organisation</a:t>
            </a:r>
            <a:r>
              <a:rPr lang="en-GB" dirty="0"/>
              <a:t> and </a:t>
            </a:r>
            <a:r>
              <a:rPr lang="en-GB" b="1" dirty="0"/>
              <a:t>time management</a:t>
            </a:r>
            <a:r>
              <a:rPr lang="en-GB" dirty="0"/>
              <a:t>.</a:t>
            </a:r>
          </a:p>
          <a:p>
            <a:pPr>
              <a:spcBef>
                <a:spcPts val="600"/>
              </a:spcBef>
            </a:pPr>
            <a:r>
              <a:rPr lang="en-GB" dirty="0">
                <a:solidFill>
                  <a:schemeClr val="bg1"/>
                </a:solidFill>
                <a:highlight>
                  <a:srgbClr val="FFFF00"/>
                </a:highlight>
              </a:rPr>
              <a:t>You will need to manage your time and resources to complete your project within the time frame.</a:t>
            </a:r>
          </a:p>
        </p:txBody>
      </p:sp>
      <p:pic>
        <p:nvPicPr>
          <p:cNvPr id="7" name="Graphic 6" descr="List with solid fill">
            <a:extLst>
              <a:ext uri="{FF2B5EF4-FFF2-40B4-BE49-F238E27FC236}">
                <a16:creationId xmlns:a16="http://schemas.microsoft.com/office/drawing/2014/main" id="{03CACB84-AA43-4C78-8CE8-B7C15437669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040640" y="2273735"/>
            <a:ext cx="1633962" cy="1633962"/>
          </a:xfrm>
          <a:prstGeom prst="rect">
            <a:avLst/>
          </a:prstGeom>
        </p:spPr>
      </p:pic>
      <p:sp>
        <p:nvSpPr>
          <p:cNvPr id="33" name="Freeform: Shape 32">
            <a:extLst>
              <a:ext uri="{FF2B5EF4-FFF2-40B4-BE49-F238E27FC236}">
                <a16:creationId xmlns:a16="http://schemas.microsoft.com/office/drawing/2014/main" id="{CC7BCC73-A901-44EB-B0E7-879E19267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9827"/>
            <a:ext cx="10680562" cy="1078174"/>
          </a:xfrm>
          <a:custGeom>
            <a:avLst/>
            <a:gdLst>
              <a:gd name="connsiteX0" fmla="*/ 3617689 w 10680562"/>
              <a:gd name="connsiteY0" fmla="*/ 0 h 1605023"/>
              <a:gd name="connsiteX1" fmla="*/ 3635901 w 10680562"/>
              <a:gd name="connsiteY1" fmla="*/ 7738 h 1605023"/>
              <a:gd name="connsiteX2" fmla="*/ 3690891 w 10680562"/>
              <a:gd name="connsiteY2" fmla="*/ 7049 h 1605023"/>
              <a:gd name="connsiteX3" fmla="*/ 3832247 w 10680562"/>
              <a:gd name="connsiteY3" fmla="*/ 13937 h 1605023"/>
              <a:gd name="connsiteX4" fmla="*/ 3999111 w 10680562"/>
              <a:gd name="connsiteY4" fmla="*/ 44624 h 1605023"/>
              <a:gd name="connsiteX5" fmla="*/ 4034676 w 10680562"/>
              <a:gd name="connsiteY5" fmla="*/ 48775 h 1605023"/>
              <a:gd name="connsiteX6" fmla="*/ 4065394 w 10680562"/>
              <a:gd name="connsiteY6" fmla="*/ 42879 h 1605023"/>
              <a:gd name="connsiteX7" fmla="*/ 4072648 w 10680562"/>
              <a:gd name="connsiteY7" fmla="*/ 33262 h 1605023"/>
              <a:gd name="connsiteX8" fmla="*/ 4092232 w 10680562"/>
              <a:gd name="connsiteY8" fmla="*/ 34026 h 1605023"/>
              <a:gd name="connsiteX9" fmla="*/ 4097470 w 10680562"/>
              <a:gd name="connsiteY9" fmla="*/ 32252 h 1605023"/>
              <a:gd name="connsiteX10" fmla="*/ 4127488 w 10680562"/>
              <a:gd name="connsiteY10" fmla="*/ 24056 h 1605023"/>
              <a:gd name="connsiteX11" fmla="*/ 4190803 w 10680562"/>
              <a:gd name="connsiteY11" fmla="*/ 55685 h 1605023"/>
              <a:gd name="connsiteX12" fmla="*/ 4269333 w 10680562"/>
              <a:gd name="connsiteY12" fmla="*/ 54186 h 1605023"/>
              <a:gd name="connsiteX13" fmla="*/ 4481486 w 10680562"/>
              <a:gd name="connsiteY13" fmla="*/ 116915 h 1605023"/>
              <a:gd name="connsiteX14" fmla="*/ 4651418 w 10680562"/>
              <a:gd name="connsiteY14" fmla="*/ 150071 h 1605023"/>
              <a:gd name="connsiteX15" fmla="*/ 4863575 w 10680562"/>
              <a:gd name="connsiteY15" fmla="*/ 175458 h 1605023"/>
              <a:gd name="connsiteX16" fmla="*/ 5013635 w 10680562"/>
              <a:gd name="connsiteY16" fmla="*/ 213928 h 1605023"/>
              <a:gd name="connsiteX17" fmla="*/ 5203044 w 10680562"/>
              <a:gd name="connsiteY17" fmla="*/ 228946 h 1605023"/>
              <a:gd name="connsiteX18" fmla="*/ 5207070 w 10680562"/>
              <a:gd name="connsiteY18" fmla="*/ 235105 h 1605023"/>
              <a:gd name="connsiteX19" fmla="*/ 5224253 w 10680562"/>
              <a:gd name="connsiteY19" fmla="*/ 240320 h 1605023"/>
              <a:gd name="connsiteX20" fmla="*/ 5256736 w 10680562"/>
              <a:gd name="connsiteY20" fmla="*/ 254811 h 1605023"/>
              <a:gd name="connsiteX21" fmla="*/ 5264095 w 10680562"/>
              <a:gd name="connsiteY21" fmla="*/ 253567 h 1605023"/>
              <a:gd name="connsiteX22" fmla="*/ 5315084 w 10680562"/>
              <a:gd name="connsiteY22" fmla="*/ 269264 h 1605023"/>
              <a:gd name="connsiteX23" fmla="*/ 5316393 w 10680562"/>
              <a:gd name="connsiteY23" fmla="*/ 267603 h 1605023"/>
              <a:gd name="connsiteX24" fmla="*/ 5333427 w 10680562"/>
              <a:gd name="connsiteY24" fmla="*/ 263823 h 1605023"/>
              <a:gd name="connsiteX25" fmla="*/ 5364589 w 10680562"/>
              <a:gd name="connsiteY25" fmla="*/ 260882 h 1605023"/>
              <a:gd name="connsiteX26" fmla="*/ 5443973 w 10680562"/>
              <a:gd name="connsiteY26" fmla="*/ 230866 h 1605023"/>
              <a:gd name="connsiteX27" fmla="*/ 5497201 w 10680562"/>
              <a:gd name="connsiteY27" fmla="*/ 247023 h 1605023"/>
              <a:gd name="connsiteX28" fmla="*/ 5508269 w 10680562"/>
              <a:gd name="connsiteY28" fmla="*/ 249256 h 1605023"/>
              <a:gd name="connsiteX29" fmla="*/ 5508636 w 10680562"/>
              <a:gd name="connsiteY29" fmla="*/ 248880 h 1605023"/>
              <a:gd name="connsiteX30" fmla="*/ 5520606 w 10680562"/>
              <a:gd name="connsiteY30" fmla="*/ 250400 h 1605023"/>
              <a:gd name="connsiteX31" fmla="*/ 5528451 w 10680562"/>
              <a:gd name="connsiteY31" fmla="*/ 253330 h 1605023"/>
              <a:gd name="connsiteX32" fmla="*/ 5549923 w 10680562"/>
              <a:gd name="connsiteY32" fmla="*/ 257662 h 1605023"/>
              <a:gd name="connsiteX33" fmla="*/ 5558295 w 10680562"/>
              <a:gd name="connsiteY33" fmla="*/ 256364 h 1605023"/>
              <a:gd name="connsiteX34" fmla="*/ 5664799 w 10680562"/>
              <a:gd name="connsiteY34" fmla="*/ 278924 h 1605023"/>
              <a:gd name="connsiteX35" fmla="*/ 5796160 w 10680562"/>
              <a:gd name="connsiteY35" fmla="*/ 307979 h 1605023"/>
              <a:gd name="connsiteX36" fmla="*/ 5897647 w 10680562"/>
              <a:gd name="connsiteY36" fmla="*/ 339431 h 1605023"/>
              <a:gd name="connsiteX37" fmla="*/ 5978838 w 10680562"/>
              <a:gd name="connsiteY37" fmla="*/ 367970 h 1605023"/>
              <a:gd name="connsiteX38" fmla="*/ 6050367 w 10680562"/>
              <a:gd name="connsiteY38" fmla="*/ 386341 h 1605023"/>
              <a:gd name="connsiteX39" fmla="*/ 6140609 w 10680562"/>
              <a:gd name="connsiteY39" fmla="*/ 385135 h 1605023"/>
              <a:gd name="connsiteX40" fmla="*/ 6302950 w 10680562"/>
              <a:gd name="connsiteY40" fmla="*/ 448183 h 1605023"/>
              <a:gd name="connsiteX41" fmla="*/ 6308533 w 10680562"/>
              <a:gd name="connsiteY41" fmla="*/ 448551 h 1605023"/>
              <a:gd name="connsiteX42" fmla="*/ 6340278 w 10680562"/>
              <a:gd name="connsiteY42" fmla="*/ 468555 h 1605023"/>
              <a:gd name="connsiteX43" fmla="*/ 6341685 w 10680562"/>
              <a:gd name="connsiteY43" fmla="*/ 467587 h 1605023"/>
              <a:gd name="connsiteX44" fmla="*/ 6354862 w 10680562"/>
              <a:gd name="connsiteY44" fmla="*/ 467794 h 1605023"/>
              <a:gd name="connsiteX45" fmla="*/ 6377840 w 10680562"/>
              <a:gd name="connsiteY45" fmla="*/ 471024 h 1605023"/>
              <a:gd name="connsiteX46" fmla="*/ 6442804 w 10680562"/>
              <a:gd name="connsiteY46" fmla="*/ 463091 h 1605023"/>
              <a:gd name="connsiteX47" fmla="*/ 6476009 w 10680562"/>
              <a:gd name="connsiteY47" fmla="*/ 483807 h 1605023"/>
              <a:gd name="connsiteX48" fmla="*/ 6483237 w 10680562"/>
              <a:gd name="connsiteY48" fmla="*/ 487308 h 1605023"/>
              <a:gd name="connsiteX49" fmla="*/ 6483605 w 10680562"/>
              <a:gd name="connsiteY49" fmla="*/ 487102 h 1605023"/>
              <a:gd name="connsiteX50" fmla="*/ 6491673 w 10680562"/>
              <a:gd name="connsiteY50" fmla="*/ 490243 h 1605023"/>
              <a:gd name="connsiteX51" fmla="*/ 6496411 w 10680562"/>
              <a:gd name="connsiteY51" fmla="*/ 493689 h 1605023"/>
              <a:gd name="connsiteX52" fmla="*/ 6510429 w 10680562"/>
              <a:gd name="connsiteY52" fmla="*/ 500479 h 1605023"/>
              <a:gd name="connsiteX53" fmla="*/ 6516750 w 10680562"/>
              <a:gd name="connsiteY53" fmla="*/ 500983 h 1605023"/>
              <a:gd name="connsiteX54" fmla="*/ 6580199 w 10680562"/>
              <a:gd name="connsiteY54" fmla="*/ 483318 h 1605023"/>
              <a:gd name="connsiteX55" fmla="*/ 6690237 w 10680562"/>
              <a:gd name="connsiteY55" fmla="*/ 493051 h 1605023"/>
              <a:gd name="connsiteX56" fmla="*/ 6798356 w 10680562"/>
              <a:gd name="connsiteY56" fmla="*/ 506748 h 1605023"/>
              <a:gd name="connsiteX57" fmla="*/ 6837102 w 10680562"/>
              <a:gd name="connsiteY57" fmla="*/ 513677 h 1605023"/>
              <a:gd name="connsiteX58" fmla="*/ 6907934 w 10680562"/>
              <a:gd name="connsiteY58" fmla="*/ 517339 h 1605023"/>
              <a:gd name="connsiteX59" fmla="*/ 6941474 w 10680562"/>
              <a:gd name="connsiteY59" fmla="*/ 513632 h 1605023"/>
              <a:gd name="connsiteX60" fmla="*/ 6942754 w 10680562"/>
              <a:gd name="connsiteY60" fmla="*/ 514394 h 1605023"/>
              <a:gd name="connsiteX61" fmla="*/ 6946363 w 10680562"/>
              <a:gd name="connsiteY61" fmla="*/ 511066 h 1605023"/>
              <a:gd name="connsiteX62" fmla="*/ 6952592 w 10680562"/>
              <a:gd name="connsiteY62" fmla="*/ 510252 h 1605023"/>
              <a:gd name="connsiteX63" fmla="*/ 6968398 w 10680562"/>
              <a:gd name="connsiteY63" fmla="*/ 513946 h 1605023"/>
              <a:gd name="connsiteX64" fmla="*/ 6974142 w 10680562"/>
              <a:gd name="connsiteY64" fmla="*/ 516310 h 1605023"/>
              <a:gd name="connsiteX65" fmla="*/ 6982971 w 10680562"/>
              <a:gd name="connsiteY65" fmla="*/ 517694 h 1605023"/>
              <a:gd name="connsiteX66" fmla="*/ 6983252 w 10680562"/>
              <a:gd name="connsiteY66" fmla="*/ 517416 h 1605023"/>
              <a:gd name="connsiteX67" fmla="*/ 6991400 w 10680562"/>
              <a:gd name="connsiteY67" fmla="*/ 519321 h 1605023"/>
              <a:gd name="connsiteX68" fmla="*/ 7030460 w 10680562"/>
              <a:gd name="connsiteY68" fmla="*/ 532556 h 1605023"/>
              <a:gd name="connsiteX69" fmla="*/ 7089916 w 10680562"/>
              <a:gd name="connsiteY69" fmla="*/ 511503 h 1605023"/>
              <a:gd name="connsiteX70" fmla="*/ 7113059 w 10680562"/>
              <a:gd name="connsiteY70" fmla="*/ 509904 h 1605023"/>
              <a:gd name="connsiteX71" fmla="*/ 7125755 w 10680562"/>
              <a:gd name="connsiteY71" fmla="*/ 507393 h 1605023"/>
              <a:gd name="connsiteX72" fmla="*/ 7126765 w 10680562"/>
              <a:gd name="connsiteY72" fmla="*/ 506166 h 1605023"/>
              <a:gd name="connsiteX73" fmla="*/ 7164175 w 10680562"/>
              <a:gd name="connsiteY73" fmla="*/ 519011 h 1605023"/>
              <a:gd name="connsiteX74" fmla="*/ 7169654 w 10680562"/>
              <a:gd name="connsiteY74" fmla="*/ 518219 h 1605023"/>
              <a:gd name="connsiteX75" fmla="*/ 7193386 w 10680562"/>
              <a:gd name="connsiteY75" fmla="*/ 529788 h 1605023"/>
              <a:gd name="connsiteX76" fmla="*/ 7205997 w 10680562"/>
              <a:gd name="connsiteY76" fmla="*/ 534060 h 1605023"/>
              <a:gd name="connsiteX77" fmla="*/ 7208842 w 10680562"/>
              <a:gd name="connsiteY77" fmla="*/ 538783 h 1605023"/>
              <a:gd name="connsiteX78" fmla="*/ 7227817 w 10680562"/>
              <a:gd name="connsiteY78" fmla="*/ 543304 h 1605023"/>
              <a:gd name="connsiteX79" fmla="*/ 7230267 w 10680562"/>
              <a:gd name="connsiteY79" fmla="*/ 542497 h 1605023"/>
              <a:gd name="connsiteX80" fmla="*/ 7244913 w 10680562"/>
              <a:gd name="connsiteY80" fmla="*/ 551160 h 1605023"/>
              <a:gd name="connsiteX81" fmla="*/ 7255970 w 10680562"/>
              <a:gd name="connsiteY81" fmla="*/ 564383 h 1605023"/>
              <a:gd name="connsiteX82" fmla="*/ 7421156 w 10680562"/>
              <a:gd name="connsiteY82" fmla="*/ 584155 h 1605023"/>
              <a:gd name="connsiteX83" fmla="*/ 7553166 w 10680562"/>
              <a:gd name="connsiteY83" fmla="*/ 653085 h 1605023"/>
              <a:gd name="connsiteX84" fmla="*/ 7643092 w 10680562"/>
              <a:gd name="connsiteY84" fmla="*/ 662482 h 1605023"/>
              <a:gd name="connsiteX85" fmla="*/ 7896429 w 10680562"/>
              <a:gd name="connsiteY85" fmla="*/ 689054 h 1605023"/>
              <a:gd name="connsiteX86" fmla="*/ 7954620 w 10680562"/>
              <a:gd name="connsiteY86" fmla="*/ 689481 h 1605023"/>
              <a:gd name="connsiteX87" fmla="*/ 8000803 w 10680562"/>
              <a:gd name="connsiteY87" fmla="*/ 714583 h 1605023"/>
              <a:gd name="connsiteX88" fmla="*/ 8023216 w 10680562"/>
              <a:gd name="connsiteY88" fmla="*/ 709000 h 1605023"/>
              <a:gd name="connsiteX89" fmla="*/ 8027136 w 10680562"/>
              <a:gd name="connsiteY89" fmla="*/ 707765 h 1605023"/>
              <a:gd name="connsiteX90" fmla="*/ 8041622 w 10680562"/>
              <a:gd name="connsiteY90" fmla="*/ 708731 h 1605023"/>
              <a:gd name="connsiteX91" fmla="*/ 8047209 w 10680562"/>
              <a:gd name="connsiteY91" fmla="*/ 701624 h 1605023"/>
              <a:gd name="connsiteX92" fmla="*/ 8070088 w 10680562"/>
              <a:gd name="connsiteY92" fmla="*/ 697789 h 1605023"/>
              <a:gd name="connsiteX93" fmla="*/ 8096332 w 10680562"/>
              <a:gd name="connsiteY93" fmla="*/ 701624 h 1605023"/>
              <a:gd name="connsiteX94" fmla="*/ 8219225 w 10680562"/>
              <a:gd name="connsiteY94" fmla="*/ 728069 h 1605023"/>
              <a:gd name="connsiteX95" fmla="*/ 8293793 w 10680562"/>
              <a:gd name="connsiteY95" fmla="*/ 739200 h 1605023"/>
              <a:gd name="connsiteX96" fmla="*/ 8323753 w 10680562"/>
              <a:gd name="connsiteY96" fmla="*/ 736063 h 1605023"/>
              <a:gd name="connsiteX97" fmla="*/ 8364496 w 10680562"/>
              <a:gd name="connsiteY97" fmla="*/ 736635 h 1605023"/>
              <a:gd name="connsiteX98" fmla="*/ 8437662 w 10680562"/>
              <a:gd name="connsiteY98" fmla="*/ 731942 h 1605023"/>
              <a:gd name="connsiteX99" fmla="*/ 8533764 w 10680562"/>
              <a:gd name="connsiteY99" fmla="*/ 735554 h 1605023"/>
              <a:gd name="connsiteX100" fmla="*/ 8596769 w 10680562"/>
              <a:gd name="connsiteY100" fmla="*/ 769632 h 1605023"/>
              <a:gd name="connsiteX101" fmla="*/ 8604035 w 10680562"/>
              <a:gd name="connsiteY101" fmla="*/ 764982 h 1605023"/>
              <a:gd name="connsiteX102" fmla="*/ 8650929 w 10680562"/>
              <a:gd name="connsiteY102" fmla="*/ 773164 h 1605023"/>
              <a:gd name="connsiteX103" fmla="*/ 8806497 w 10680562"/>
              <a:gd name="connsiteY103" fmla="*/ 839707 h 1605023"/>
              <a:gd name="connsiteX104" fmla="*/ 8898377 w 10680562"/>
              <a:gd name="connsiteY104" fmla="*/ 854651 h 1605023"/>
              <a:gd name="connsiteX105" fmla="*/ 8932389 w 10680562"/>
              <a:gd name="connsiteY105" fmla="*/ 853846 h 1605023"/>
              <a:gd name="connsiteX106" fmla="*/ 8989288 w 10680562"/>
              <a:gd name="connsiteY106" fmla="*/ 852877 h 1605023"/>
              <a:gd name="connsiteX107" fmla="*/ 9035275 w 10680562"/>
              <a:gd name="connsiteY107" fmla="*/ 837110 h 1605023"/>
              <a:gd name="connsiteX108" fmla="*/ 9138626 w 10680562"/>
              <a:gd name="connsiteY108" fmla="*/ 862106 h 1605023"/>
              <a:gd name="connsiteX109" fmla="*/ 9216298 w 10680562"/>
              <a:gd name="connsiteY109" fmla="*/ 858754 h 1605023"/>
              <a:gd name="connsiteX110" fmla="*/ 9259941 w 10680562"/>
              <a:gd name="connsiteY110" fmla="*/ 861843 h 1605023"/>
              <a:gd name="connsiteX111" fmla="*/ 9380407 w 10680562"/>
              <a:gd name="connsiteY111" fmla="*/ 864825 h 1605023"/>
              <a:gd name="connsiteX112" fmla="*/ 9490772 w 10680562"/>
              <a:gd name="connsiteY112" fmla="*/ 901190 h 1605023"/>
              <a:gd name="connsiteX113" fmla="*/ 9584982 w 10680562"/>
              <a:gd name="connsiteY113" fmla="*/ 935980 h 1605023"/>
              <a:gd name="connsiteX114" fmla="*/ 9759797 w 10680562"/>
              <a:gd name="connsiteY114" fmla="*/ 1010923 h 1605023"/>
              <a:gd name="connsiteX115" fmla="*/ 9834455 w 10680562"/>
              <a:gd name="connsiteY115" fmla="*/ 1082908 h 1605023"/>
              <a:gd name="connsiteX116" fmla="*/ 9939504 w 10680562"/>
              <a:gd name="connsiteY116" fmla="*/ 1110614 h 1605023"/>
              <a:gd name="connsiteX117" fmla="*/ 10077001 w 10680562"/>
              <a:gd name="connsiteY117" fmla="*/ 1160906 h 1605023"/>
              <a:gd name="connsiteX118" fmla="*/ 10178431 w 10680562"/>
              <a:gd name="connsiteY118" fmla="*/ 1244920 h 1605023"/>
              <a:gd name="connsiteX119" fmla="*/ 10248658 w 10680562"/>
              <a:gd name="connsiteY119" fmla="*/ 1309335 h 1605023"/>
              <a:gd name="connsiteX120" fmla="*/ 10414709 w 10680562"/>
              <a:gd name="connsiteY120" fmla="*/ 1388645 h 1605023"/>
              <a:gd name="connsiteX121" fmla="*/ 10592469 w 10680562"/>
              <a:gd name="connsiteY121" fmla="*/ 1543828 h 1605023"/>
              <a:gd name="connsiteX122" fmla="*/ 10674941 w 10680562"/>
              <a:gd name="connsiteY122" fmla="*/ 1597388 h 1605023"/>
              <a:gd name="connsiteX123" fmla="*/ 10680562 w 10680562"/>
              <a:gd name="connsiteY123" fmla="*/ 1605023 h 1605023"/>
              <a:gd name="connsiteX124" fmla="*/ 0 w 10680562"/>
              <a:gd name="connsiteY124" fmla="*/ 1605023 h 1605023"/>
              <a:gd name="connsiteX125" fmla="*/ 0 w 10680562"/>
              <a:gd name="connsiteY125" fmla="*/ 415048 h 1605023"/>
              <a:gd name="connsiteX126" fmla="*/ 9656 w 10680562"/>
              <a:gd name="connsiteY126" fmla="*/ 416044 h 1605023"/>
              <a:gd name="connsiteX127" fmla="*/ 179196 w 10680562"/>
              <a:gd name="connsiteY127" fmla="*/ 423071 h 1605023"/>
              <a:gd name="connsiteX128" fmla="*/ 250912 w 10680562"/>
              <a:gd name="connsiteY128" fmla="*/ 408617 h 1605023"/>
              <a:gd name="connsiteX129" fmla="*/ 291375 w 10680562"/>
              <a:gd name="connsiteY129" fmla="*/ 403710 h 1605023"/>
              <a:gd name="connsiteX130" fmla="*/ 320542 w 10680562"/>
              <a:gd name="connsiteY130" fmla="*/ 396592 h 1605023"/>
              <a:gd name="connsiteX131" fmla="*/ 522426 w 10680562"/>
              <a:gd name="connsiteY131" fmla="*/ 407158 h 1605023"/>
              <a:gd name="connsiteX132" fmla="*/ 549068 w 10680562"/>
              <a:gd name="connsiteY132" fmla="*/ 407418 h 1605023"/>
              <a:gd name="connsiteX133" fmla="*/ 571100 w 10680562"/>
              <a:gd name="connsiteY133" fmla="*/ 400562 h 1605023"/>
              <a:gd name="connsiteX134" fmla="*/ 575457 w 10680562"/>
              <a:gd name="connsiteY134" fmla="*/ 392801 h 1605023"/>
              <a:gd name="connsiteX135" fmla="*/ 589968 w 10680562"/>
              <a:gd name="connsiteY135" fmla="*/ 391807 h 1605023"/>
              <a:gd name="connsiteX136" fmla="*/ 593649 w 10680562"/>
              <a:gd name="connsiteY136" fmla="*/ 390062 h 1605023"/>
              <a:gd name="connsiteX137" fmla="*/ 614928 w 10680562"/>
              <a:gd name="connsiteY137" fmla="*/ 381544 h 1605023"/>
              <a:gd name="connsiteX138" fmla="*/ 722580 w 10680562"/>
              <a:gd name="connsiteY138" fmla="*/ 392722 h 1605023"/>
              <a:gd name="connsiteX139" fmla="*/ 946884 w 10680562"/>
              <a:gd name="connsiteY139" fmla="*/ 411854 h 1605023"/>
              <a:gd name="connsiteX140" fmla="*/ 1210905 w 10680562"/>
              <a:gd name="connsiteY140" fmla="*/ 432414 h 1605023"/>
              <a:gd name="connsiteX141" fmla="*/ 1377854 w 10680562"/>
              <a:gd name="connsiteY141" fmla="*/ 429745 h 1605023"/>
              <a:gd name="connsiteX142" fmla="*/ 1391004 w 10680562"/>
              <a:gd name="connsiteY142" fmla="*/ 441307 h 1605023"/>
              <a:gd name="connsiteX143" fmla="*/ 1406953 w 10680562"/>
              <a:gd name="connsiteY143" fmla="*/ 447889 h 1605023"/>
              <a:gd name="connsiteX144" fmla="*/ 1409246 w 10680562"/>
              <a:gd name="connsiteY144" fmla="*/ 446765 h 1605023"/>
              <a:gd name="connsiteX145" fmla="*/ 1428800 w 10680562"/>
              <a:gd name="connsiteY145" fmla="*/ 448677 h 1605023"/>
              <a:gd name="connsiteX146" fmla="*/ 1432402 w 10680562"/>
              <a:gd name="connsiteY146" fmla="*/ 452956 h 1605023"/>
              <a:gd name="connsiteX147" fmla="*/ 1606578 w 10680562"/>
              <a:gd name="connsiteY147" fmla="*/ 430870 h 1605023"/>
              <a:gd name="connsiteX148" fmla="*/ 1647476 w 10680562"/>
              <a:gd name="connsiteY148" fmla="*/ 438687 h 1605023"/>
              <a:gd name="connsiteX149" fmla="*/ 1655866 w 10680562"/>
              <a:gd name="connsiteY149" fmla="*/ 439472 h 1605023"/>
              <a:gd name="connsiteX150" fmla="*/ 1656096 w 10680562"/>
              <a:gd name="connsiteY150" fmla="*/ 439162 h 1605023"/>
              <a:gd name="connsiteX151" fmla="*/ 1670708 w 10680562"/>
              <a:gd name="connsiteY151" fmla="*/ 412530 h 1605023"/>
              <a:gd name="connsiteX152" fmla="*/ 1737953 w 10680562"/>
              <a:gd name="connsiteY152" fmla="*/ 399496 h 1605023"/>
              <a:gd name="connsiteX153" fmla="*/ 1848192 w 10680562"/>
              <a:gd name="connsiteY153" fmla="*/ 376032 h 1605023"/>
              <a:gd name="connsiteX154" fmla="*/ 1954077 w 10680562"/>
              <a:gd name="connsiteY154" fmla="*/ 352621 h 1605023"/>
              <a:gd name="connsiteX155" fmla="*/ 1993047 w 10680562"/>
              <a:gd name="connsiteY155" fmla="*/ 346068 h 1605023"/>
              <a:gd name="connsiteX156" fmla="*/ 2059719 w 10680562"/>
              <a:gd name="connsiteY156" fmla="*/ 325903 h 1605023"/>
              <a:gd name="connsiteX157" fmla="*/ 2088528 w 10680562"/>
              <a:gd name="connsiteY157" fmla="*/ 311409 h 1605023"/>
              <a:gd name="connsiteX158" fmla="*/ 2090087 w 10680562"/>
              <a:gd name="connsiteY158" fmla="*/ 311676 h 1605023"/>
              <a:gd name="connsiteX159" fmla="*/ 2091700 w 10680562"/>
              <a:gd name="connsiteY159" fmla="*/ 307455 h 1605023"/>
              <a:gd name="connsiteX160" fmla="*/ 2096989 w 10680562"/>
              <a:gd name="connsiteY160" fmla="*/ 304649 h 1605023"/>
              <a:gd name="connsiteX161" fmla="*/ 2113325 w 10680562"/>
              <a:gd name="connsiteY161" fmla="*/ 302764 h 1605023"/>
              <a:gd name="connsiteX162" fmla="*/ 2119780 w 10680562"/>
              <a:gd name="connsiteY162" fmla="*/ 303007 h 1605023"/>
              <a:gd name="connsiteX163" fmla="*/ 2128562 w 10680562"/>
              <a:gd name="connsiteY163" fmla="*/ 301336 h 1605023"/>
              <a:gd name="connsiteX164" fmla="*/ 2128679 w 10680562"/>
              <a:gd name="connsiteY164" fmla="*/ 300991 h 1605023"/>
              <a:gd name="connsiteX165" fmla="*/ 2179558 w 10680562"/>
              <a:gd name="connsiteY165" fmla="*/ 299095 h 1605023"/>
              <a:gd name="connsiteX166" fmla="*/ 2223277 w 10680562"/>
              <a:gd name="connsiteY166" fmla="*/ 260239 h 1605023"/>
              <a:gd name="connsiteX167" fmla="*/ 2243644 w 10680562"/>
              <a:gd name="connsiteY167" fmla="*/ 251110 h 1605023"/>
              <a:gd name="connsiteX168" fmla="*/ 2253986 w 10680562"/>
              <a:gd name="connsiteY168" fmla="*/ 244616 h 1605023"/>
              <a:gd name="connsiteX169" fmla="*/ 2254285 w 10680562"/>
              <a:gd name="connsiteY169" fmla="*/ 243167 h 1605023"/>
              <a:gd name="connsiteX170" fmla="*/ 2295037 w 10680562"/>
              <a:gd name="connsiteY170" fmla="*/ 242433 h 1605023"/>
              <a:gd name="connsiteX171" fmla="*/ 2299648 w 10680562"/>
              <a:gd name="connsiteY171" fmla="*/ 239896 h 1605023"/>
              <a:gd name="connsiteX172" fmla="*/ 2327237 w 10680562"/>
              <a:gd name="connsiteY172" fmla="*/ 242539 h 1605023"/>
              <a:gd name="connsiteX173" fmla="*/ 2340943 w 10680562"/>
              <a:gd name="connsiteY173" fmla="*/ 242239 h 1605023"/>
              <a:gd name="connsiteX174" fmla="*/ 2345943 w 10680562"/>
              <a:gd name="connsiteY174" fmla="*/ 245589 h 1605023"/>
              <a:gd name="connsiteX175" fmla="*/ 2365602 w 10680562"/>
              <a:gd name="connsiteY175" fmla="*/ 243403 h 1605023"/>
              <a:gd name="connsiteX176" fmla="*/ 2367433 w 10680562"/>
              <a:gd name="connsiteY176" fmla="*/ 241858 h 1605023"/>
              <a:gd name="connsiteX177" fmla="*/ 2385231 w 10680562"/>
              <a:gd name="connsiteY177" fmla="*/ 244873 h 1605023"/>
              <a:gd name="connsiteX178" fmla="*/ 2402059 w 10680562"/>
              <a:gd name="connsiteY178" fmla="*/ 253223 h 1605023"/>
              <a:gd name="connsiteX179" fmla="*/ 2719020 w 10680562"/>
              <a:gd name="connsiteY179" fmla="*/ 235271 h 1605023"/>
              <a:gd name="connsiteX180" fmla="*/ 2877308 w 10680562"/>
              <a:gd name="connsiteY180" fmla="*/ 208630 h 1605023"/>
              <a:gd name="connsiteX181" fmla="*/ 3051375 w 10680562"/>
              <a:gd name="connsiteY181" fmla="*/ 154110 h 1605023"/>
              <a:gd name="connsiteX182" fmla="*/ 3104837 w 10680562"/>
              <a:gd name="connsiteY182" fmla="*/ 135199 h 1605023"/>
              <a:gd name="connsiteX183" fmla="*/ 3159836 w 10680562"/>
              <a:gd name="connsiteY183" fmla="*/ 142694 h 1605023"/>
              <a:gd name="connsiteX184" fmla="*/ 3177510 w 10680562"/>
              <a:gd name="connsiteY184" fmla="*/ 130186 h 1605023"/>
              <a:gd name="connsiteX185" fmla="*/ 3180470 w 10680562"/>
              <a:gd name="connsiteY185" fmla="*/ 127764 h 1605023"/>
              <a:gd name="connsiteX186" fmla="*/ 3194216 w 10680562"/>
              <a:gd name="connsiteY186" fmla="*/ 123837 h 1605023"/>
              <a:gd name="connsiteX187" fmla="*/ 3214710 w 10680562"/>
              <a:gd name="connsiteY187" fmla="*/ 104451 h 1605023"/>
              <a:gd name="connsiteX188" fmla="*/ 3240671 w 10680562"/>
              <a:gd name="connsiteY188" fmla="*/ 99232 h 1605023"/>
              <a:gd name="connsiteX189" fmla="*/ 3366544 w 10680562"/>
              <a:gd name="connsiteY189" fmla="*/ 82506 h 1605023"/>
              <a:gd name="connsiteX190" fmla="*/ 3440424 w 10680562"/>
              <a:gd name="connsiteY190" fmla="*/ 67891 h 1605023"/>
              <a:gd name="connsiteX191" fmla="*/ 3466248 w 10680562"/>
              <a:gd name="connsiteY191" fmla="*/ 55103 h 1605023"/>
              <a:gd name="connsiteX192" fmla="*/ 3503820 w 10680562"/>
              <a:gd name="connsiteY192" fmla="*/ 42110 h 1605023"/>
              <a:gd name="connsiteX193" fmla="*/ 3568389 w 10680562"/>
              <a:gd name="connsiteY193" fmla="*/ 13576 h 1605023"/>
              <a:gd name="connsiteX194" fmla="*/ 3604089 w 10680562"/>
              <a:gd name="connsiteY194" fmla="*/ 6980 h 1605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680562" h="1605023">
                <a:moveTo>
                  <a:pt x="3617689" y="0"/>
                </a:moveTo>
                <a:lnTo>
                  <a:pt x="3635901" y="7738"/>
                </a:lnTo>
                <a:cubicBezTo>
                  <a:pt x="3636815" y="-13593"/>
                  <a:pt x="3674070" y="21953"/>
                  <a:pt x="3690891" y="7049"/>
                </a:cubicBezTo>
                <a:cubicBezTo>
                  <a:pt x="3723615" y="8082"/>
                  <a:pt x="3780877" y="7675"/>
                  <a:pt x="3832247" y="13937"/>
                </a:cubicBezTo>
                <a:cubicBezTo>
                  <a:pt x="3878761" y="52737"/>
                  <a:pt x="3960967" y="15082"/>
                  <a:pt x="3999111" y="44624"/>
                </a:cubicBezTo>
                <a:cubicBezTo>
                  <a:pt x="4011661" y="48427"/>
                  <a:pt x="4023440" y="49464"/>
                  <a:pt x="4034676" y="48775"/>
                </a:cubicBezTo>
                <a:lnTo>
                  <a:pt x="4065394" y="42879"/>
                </a:lnTo>
                <a:lnTo>
                  <a:pt x="4072648" y="33262"/>
                </a:lnTo>
                <a:lnTo>
                  <a:pt x="4092232" y="34026"/>
                </a:lnTo>
                <a:lnTo>
                  <a:pt x="4097470" y="32252"/>
                </a:lnTo>
                <a:cubicBezTo>
                  <a:pt x="4107476" y="28819"/>
                  <a:pt x="4117405" y="25741"/>
                  <a:pt x="4127488" y="24056"/>
                </a:cubicBezTo>
                <a:cubicBezTo>
                  <a:pt x="4122379" y="69900"/>
                  <a:pt x="4212421" y="17287"/>
                  <a:pt x="4190803" y="55685"/>
                </a:cubicBezTo>
                <a:cubicBezTo>
                  <a:pt x="4245322" y="54405"/>
                  <a:pt x="4210442" y="91290"/>
                  <a:pt x="4269333" y="54186"/>
                </a:cubicBezTo>
                <a:cubicBezTo>
                  <a:pt x="4360007" y="84494"/>
                  <a:pt x="4405441" y="66275"/>
                  <a:pt x="4481486" y="116915"/>
                </a:cubicBezTo>
                <a:cubicBezTo>
                  <a:pt x="4469366" y="96298"/>
                  <a:pt x="4624978" y="141388"/>
                  <a:pt x="4651418" y="150071"/>
                </a:cubicBezTo>
                <a:lnTo>
                  <a:pt x="4863575" y="175458"/>
                </a:lnTo>
                <a:cubicBezTo>
                  <a:pt x="4867452" y="182323"/>
                  <a:pt x="5007365" y="209256"/>
                  <a:pt x="5013635" y="213928"/>
                </a:cubicBezTo>
                <a:lnTo>
                  <a:pt x="5203044" y="228946"/>
                </a:lnTo>
                <a:lnTo>
                  <a:pt x="5207070" y="235105"/>
                </a:lnTo>
                <a:lnTo>
                  <a:pt x="5224253" y="240320"/>
                </a:lnTo>
                <a:lnTo>
                  <a:pt x="5256736" y="254811"/>
                </a:lnTo>
                <a:lnTo>
                  <a:pt x="5264095" y="253567"/>
                </a:lnTo>
                <a:lnTo>
                  <a:pt x="5315084" y="269264"/>
                </a:lnTo>
                <a:lnTo>
                  <a:pt x="5316393" y="267603"/>
                </a:lnTo>
                <a:cubicBezTo>
                  <a:pt x="5320500" y="264235"/>
                  <a:pt x="5325719" y="262424"/>
                  <a:pt x="5333427" y="263823"/>
                </a:cubicBezTo>
                <a:cubicBezTo>
                  <a:pt x="5330520" y="234164"/>
                  <a:pt x="5341605" y="254143"/>
                  <a:pt x="5364589" y="260882"/>
                </a:cubicBezTo>
                <a:cubicBezTo>
                  <a:pt x="5365199" y="216323"/>
                  <a:pt x="5425089" y="252089"/>
                  <a:pt x="5443973" y="230866"/>
                </a:cubicBezTo>
                <a:cubicBezTo>
                  <a:pt x="5460840" y="236821"/>
                  <a:pt x="5478689" y="242307"/>
                  <a:pt x="5497201" y="247023"/>
                </a:cubicBezTo>
                <a:lnTo>
                  <a:pt x="5508269" y="249256"/>
                </a:lnTo>
                <a:lnTo>
                  <a:pt x="5508636" y="248880"/>
                </a:lnTo>
                <a:cubicBezTo>
                  <a:pt x="5511356" y="248469"/>
                  <a:pt x="5515116" y="248867"/>
                  <a:pt x="5520606" y="250400"/>
                </a:cubicBezTo>
                <a:lnTo>
                  <a:pt x="5528451" y="253330"/>
                </a:lnTo>
                <a:lnTo>
                  <a:pt x="5549923" y="257662"/>
                </a:lnTo>
                <a:lnTo>
                  <a:pt x="5558295" y="256364"/>
                </a:lnTo>
                <a:lnTo>
                  <a:pt x="5664799" y="278924"/>
                </a:lnTo>
                <a:lnTo>
                  <a:pt x="5796160" y="307979"/>
                </a:lnTo>
                <a:lnTo>
                  <a:pt x="5897647" y="339431"/>
                </a:lnTo>
                <a:cubicBezTo>
                  <a:pt x="5894921" y="322560"/>
                  <a:pt x="5962532" y="357207"/>
                  <a:pt x="5978838" y="367970"/>
                </a:cubicBezTo>
                <a:cubicBezTo>
                  <a:pt x="6035145" y="375765"/>
                  <a:pt x="6006578" y="380813"/>
                  <a:pt x="6050367" y="386341"/>
                </a:cubicBezTo>
                <a:cubicBezTo>
                  <a:pt x="6051161" y="391932"/>
                  <a:pt x="6137489" y="380709"/>
                  <a:pt x="6140609" y="385135"/>
                </a:cubicBezTo>
                <a:cubicBezTo>
                  <a:pt x="6205928" y="424013"/>
                  <a:pt x="6248816" y="452185"/>
                  <a:pt x="6302950" y="448183"/>
                </a:cubicBezTo>
                <a:lnTo>
                  <a:pt x="6308533" y="448551"/>
                </a:lnTo>
                <a:lnTo>
                  <a:pt x="6340278" y="468555"/>
                </a:lnTo>
                <a:lnTo>
                  <a:pt x="6341685" y="467587"/>
                </a:lnTo>
                <a:cubicBezTo>
                  <a:pt x="6345560" y="465876"/>
                  <a:pt x="6349786" y="465470"/>
                  <a:pt x="6354862" y="467794"/>
                </a:cubicBezTo>
                <a:cubicBezTo>
                  <a:pt x="6361260" y="446013"/>
                  <a:pt x="6363438" y="462250"/>
                  <a:pt x="6377840" y="471024"/>
                </a:cubicBezTo>
                <a:cubicBezTo>
                  <a:pt x="6390990" y="439154"/>
                  <a:pt x="6423334" y="475084"/>
                  <a:pt x="6442804" y="463091"/>
                </a:cubicBezTo>
                <a:cubicBezTo>
                  <a:pt x="6453090" y="470255"/>
                  <a:pt x="6464204" y="477252"/>
                  <a:pt x="6476009" y="483807"/>
                </a:cubicBezTo>
                <a:lnTo>
                  <a:pt x="6483237" y="487308"/>
                </a:lnTo>
                <a:lnTo>
                  <a:pt x="6483605" y="487102"/>
                </a:lnTo>
                <a:cubicBezTo>
                  <a:pt x="6485654" y="487272"/>
                  <a:pt x="6488212" y="488201"/>
                  <a:pt x="6491673" y="490243"/>
                </a:cubicBezTo>
                <a:lnTo>
                  <a:pt x="6496411" y="493689"/>
                </a:lnTo>
                <a:lnTo>
                  <a:pt x="6510429" y="500479"/>
                </a:lnTo>
                <a:lnTo>
                  <a:pt x="6516750" y="500983"/>
                </a:lnTo>
                <a:cubicBezTo>
                  <a:pt x="6541864" y="496675"/>
                  <a:pt x="6554866" y="452619"/>
                  <a:pt x="6580199" y="483318"/>
                </a:cubicBezTo>
                <a:cubicBezTo>
                  <a:pt x="6622601" y="489571"/>
                  <a:pt x="6654587" y="470617"/>
                  <a:pt x="6690237" y="493051"/>
                </a:cubicBezTo>
                <a:cubicBezTo>
                  <a:pt x="6729957" y="498806"/>
                  <a:pt x="6766252" y="494451"/>
                  <a:pt x="6798356" y="506748"/>
                </a:cubicBezTo>
                <a:cubicBezTo>
                  <a:pt x="6813529" y="501270"/>
                  <a:pt x="6826992" y="500232"/>
                  <a:pt x="6837102" y="513677"/>
                </a:cubicBezTo>
                <a:cubicBezTo>
                  <a:pt x="6874837" y="515764"/>
                  <a:pt x="6887115" y="500833"/>
                  <a:pt x="6907934" y="517339"/>
                </a:cubicBezTo>
                <a:cubicBezTo>
                  <a:pt x="6934086" y="494196"/>
                  <a:pt x="6933260" y="504492"/>
                  <a:pt x="6941474" y="513632"/>
                </a:cubicBezTo>
                <a:lnTo>
                  <a:pt x="6942754" y="514394"/>
                </a:lnTo>
                <a:lnTo>
                  <a:pt x="6946363" y="511066"/>
                </a:lnTo>
                <a:lnTo>
                  <a:pt x="6952592" y="510252"/>
                </a:lnTo>
                <a:lnTo>
                  <a:pt x="6968398" y="513946"/>
                </a:lnTo>
                <a:lnTo>
                  <a:pt x="6974142" y="516310"/>
                </a:lnTo>
                <a:cubicBezTo>
                  <a:pt x="6978173" y="517574"/>
                  <a:pt x="6980948" y="517948"/>
                  <a:pt x="6982971" y="517694"/>
                </a:cubicBezTo>
                <a:lnTo>
                  <a:pt x="6983252" y="517416"/>
                </a:lnTo>
                <a:lnTo>
                  <a:pt x="6991400" y="519321"/>
                </a:lnTo>
                <a:cubicBezTo>
                  <a:pt x="7005004" y="523242"/>
                  <a:pt x="7018100" y="527732"/>
                  <a:pt x="7030460" y="532556"/>
                </a:cubicBezTo>
                <a:cubicBezTo>
                  <a:pt x="7044917" y="516932"/>
                  <a:pt x="7088472" y="545083"/>
                  <a:pt x="7089916" y="511503"/>
                </a:cubicBezTo>
                <a:cubicBezTo>
                  <a:pt x="7106785" y="517039"/>
                  <a:pt x="7114554" y="532321"/>
                  <a:pt x="7113059" y="509904"/>
                </a:cubicBezTo>
                <a:cubicBezTo>
                  <a:pt x="7118735" y="511110"/>
                  <a:pt x="7122641" y="509850"/>
                  <a:pt x="7125755" y="507393"/>
                </a:cubicBezTo>
                <a:lnTo>
                  <a:pt x="7126765" y="506166"/>
                </a:lnTo>
                <a:lnTo>
                  <a:pt x="7164175" y="519011"/>
                </a:lnTo>
                <a:lnTo>
                  <a:pt x="7169654" y="518219"/>
                </a:lnTo>
                <a:lnTo>
                  <a:pt x="7193386" y="529788"/>
                </a:lnTo>
                <a:lnTo>
                  <a:pt x="7205997" y="534060"/>
                </a:lnTo>
                <a:lnTo>
                  <a:pt x="7208842" y="538783"/>
                </a:lnTo>
                <a:cubicBezTo>
                  <a:pt x="7212314" y="541931"/>
                  <a:pt x="7217803" y="543928"/>
                  <a:pt x="7227817" y="543304"/>
                </a:cubicBezTo>
                <a:lnTo>
                  <a:pt x="7230267" y="542497"/>
                </a:lnTo>
                <a:lnTo>
                  <a:pt x="7244913" y="551160"/>
                </a:lnTo>
                <a:cubicBezTo>
                  <a:pt x="7249453" y="554807"/>
                  <a:pt x="7253253" y="559130"/>
                  <a:pt x="7255970" y="564383"/>
                </a:cubicBezTo>
                <a:cubicBezTo>
                  <a:pt x="7315146" y="548103"/>
                  <a:pt x="7361553" y="579076"/>
                  <a:pt x="7421156" y="584155"/>
                </a:cubicBezTo>
                <a:cubicBezTo>
                  <a:pt x="7465612" y="613750"/>
                  <a:pt x="7546249" y="613142"/>
                  <a:pt x="7553166" y="653085"/>
                </a:cubicBezTo>
                <a:cubicBezTo>
                  <a:pt x="7562552" y="609214"/>
                  <a:pt x="7673998" y="724531"/>
                  <a:pt x="7643092" y="662482"/>
                </a:cubicBezTo>
                <a:lnTo>
                  <a:pt x="7896429" y="689054"/>
                </a:lnTo>
                <a:cubicBezTo>
                  <a:pt x="7940867" y="662251"/>
                  <a:pt x="7914217" y="689365"/>
                  <a:pt x="7954620" y="689481"/>
                </a:cubicBezTo>
                <a:cubicBezTo>
                  <a:pt x="7937756" y="718000"/>
                  <a:pt x="8005608" y="680123"/>
                  <a:pt x="8000803" y="714583"/>
                </a:cubicBezTo>
                <a:cubicBezTo>
                  <a:pt x="8008309" y="713512"/>
                  <a:pt x="8015731" y="711389"/>
                  <a:pt x="8023216" y="709000"/>
                </a:cubicBezTo>
                <a:lnTo>
                  <a:pt x="8027136" y="707765"/>
                </a:lnTo>
                <a:lnTo>
                  <a:pt x="8041622" y="708731"/>
                </a:lnTo>
                <a:lnTo>
                  <a:pt x="8047209" y="701624"/>
                </a:lnTo>
                <a:lnTo>
                  <a:pt x="8070088" y="697789"/>
                </a:lnTo>
                <a:cubicBezTo>
                  <a:pt x="8078424" y="697492"/>
                  <a:pt x="8087123" y="698508"/>
                  <a:pt x="8096332" y="701624"/>
                </a:cubicBezTo>
                <a:cubicBezTo>
                  <a:pt x="8123926" y="724651"/>
                  <a:pt x="8185640" y="697894"/>
                  <a:pt x="8219225" y="728069"/>
                </a:cubicBezTo>
                <a:cubicBezTo>
                  <a:pt x="8232644" y="736562"/>
                  <a:pt x="8280723" y="746936"/>
                  <a:pt x="8293793" y="739200"/>
                </a:cubicBezTo>
                <a:cubicBezTo>
                  <a:pt x="8304636" y="739365"/>
                  <a:pt x="8314843" y="745516"/>
                  <a:pt x="8323753" y="736063"/>
                </a:cubicBezTo>
                <a:cubicBezTo>
                  <a:pt x="8336542" y="725164"/>
                  <a:pt x="8363344" y="752699"/>
                  <a:pt x="8364496" y="736635"/>
                </a:cubicBezTo>
                <a:cubicBezTo>
                  <a:pt x="8383724" y="755702"/>
                  <a:pt x="8414211" y="733717"/>
                  <a:pt x="8437662" y="731942"/>
                </a:cubicBezTo>
                <a:cubicBezTo>
                  <a:pt x="8451685" y="749699"/>
                  <a:pt x="8487061" y="728469"/>
                  <a:pt x="8533764" y="735554"/>
                </a:cubicBezTo>
                <a:cubicBezTo>
                  <a:pt x="8548878" y="755832"/>
                  <a:pt x="8565301" y="740114"/>
                  <a:pt x="8596769" y="769632"/>
                </a:cubicBezTo>
                <a:cubicBezTo>
                  <a:pt x="8598880" y="767829"/>
                  <a:pt x="8601326" y="766261"/>
                  <a:pt x="8604035" y="764982"/>
                </a:cubicBezTo>
                <a:cubicBezTo>
                  <a:pt x="8619777" y="757551"/>
                  <a:pt x="8640772" y="761213"/>
                  <a:pt x="8650929" y="773164"/>
                </a:cubicBezTo>
                <a:cubicBezTo>
                  <a:pt x="8702615" y="814545"/>
                  <a:pt x="8757170" y="823762"/>
                  <a:pt x="8806497" y="839707"/>
                </a:cubicBezTo>
                <a:cubicBezTo>
                  <a:pt x="8863157" y="854381"/>
                  <a:pt x="8833749" y="812347"/>
                  <a:pt x="8898377" y="854651"/>
                </a:cubicBezTo>
                <a:cubicBezTo>
                  <a:pt x="8909161" y="844048"/>
                  <a:pt x="8918437" y="845186"/>
                  <a:pt x="8932389" y="853846"/>
                </a:cubicBezTo>
                <a:cubicBezTo>
                  <a:pt x="8960146" y="860074"/>
                  <a:pt x="8965550" y="829338"/>
                  <a:pt x="8989288" y="852877"/>
                </a:cubicBezTo>
                <a:cubicBezTo>
                  <a:pt x="8988278" y="835633"/>
                  <a:pt x="9043995" y="856467"/>
                  <a:pt x="9035275" y="837110"/>
                </a:cubicBezTo>
                <a:cubicBezTo>
                  <a:pt x="9060165" y="838647"/>
                  <a:pt x="9108456" y="858499"/>
                  <a:pt x="9138626" y="862106"/>
                </a:cubicBezTo>
                <a:cubicBezTo>
                  <a:pt x="9165080" y="876547"/>
                  <a:pt x="9174888" y="860404"/>
                  <a:pt x="9216298" y="858754"/>
                </a:cubicBezTo>
                <a:cubicBezTo>
                  <a:pt x="9230418" y="871192"/>
                  <a:pt x="9244774" y="868822"/>
                  <a:pt x="9259941" y="861843"/>
                </a:cubicBezTo>
                <a:cubicBezTo>
                  <a:pt x="9297647" y="870955"/>
                  <a:pt x="9335980" y="863006"/>
                  <a:pt x="9380407" y="864825"/>
                </a:cubicBezTo>
                <a:cubicBezTo>
                  <a:pt x="9424338" y="883720"/>
                  <a:pt x="9443322" y="899138"/>
                  <a:pt x="9490772" y="901190"/>
                </a:cubicBezTo>
                <a:cubicBezTo>
                  <a:pt x="9530410" y="933396"/>
                  <a:pt x="9546422" y="928548"/>
                  <a:pt x="9584982" y="935980"/>
                </a:cubicBezTo>
                <a:cubicBezTo>
                  <a:pt x="9629819" y="954269"/>
                  <a:pt x="9718219" y="986435"/>
                  <a:pt x="9759797" y="1010923"/>
                </a:cubicBezTo>
                <a:cubicBezTo>
                  <a:pt x="9801376" y="1035410"/>
                  <a:pt x="9804503" y="1066293"/>
                  <a:pt x="9834455" y="1082908"/>
                </a:cubicBezTo>
                <a:cubicBezTo>
                  <a:pt x="9864406" y="1099522"/>
                  <a:pt x="9891608" y="1087791"/>
                  <a:pt x="9939504" y="1110614"/>
                </a:cubicBezTo>
                <a:cubicBezTo>
                  <a:pt x="9978150" y="1098522"/>
                  <a:pt x="10034187" y="1166580"/>
                  <a:pt x="10077001" y="1160906"/>
                </a:cubicBezTo>
                <a:cubicBezTo>
                  <a:pt x="10084861" y="1190721"/>
                  <a:pt x="10164307" y="1234884"/>
                  <a:pt x="10178431" y="1244920"/>
                </a:cubicBezTo>
                <a:cubicBezTo>
                  <a:pt x="10210316" y="1215779"/>
                  <a:pt x="10222273" y="1306394"/>
                  <a:pt x="10248658" y="1309335"/>
                </a:cubicBezTo>
                <a:lnTo>
                  <a:pt x="10414709" y="1388645"/>
                </a:lnTo>
                <a:cubicBezTo>
                  <a:pt x="10473963" y="1440373"/>
                  <a:pt x="10538857" y="1454568"/>
                  <a:pt x="10592469" y="1543828"/>
                </a:cubicBezTo>
                <a:cubicBezTo>
                  <a:pt x="10651538" y="1531501"/>
                  <a:pt x="10660082" y="1567462"/>
                  <a:pt x="10674941" y="1597388"/>
                </a:cubicBezTo>
                <a:lnTo>
                  <a:pt x="10680562" y="1605023"/>
                </a:lnTo>
                <a:lnTo>
                  <a:pt x="0" y="1605023"/>
                </a:lnTo>
                <a:lnTo>
                  <a:pt x="0" y="415048"/>
                </a:lnTo>
                <a:lnTo>
                  <a:pt x="9656" y="416044"/>
                </a:lnTo>
                <a:cubicBezTo>
                  <a:pt x="66794" y="420549"/>
                  <a:pt x="142962" y="423374"/>
                  <a:pt x="179196" y="423071"/>
                </a:cubicBezTo>
                <a:cubicBezTo>
                  <a:pt x="202136" y="418172"/>
                  <a:pt x="228694" y="392385"/>
                  <a:pt x="250912" y="408617"/>
                </a:cubicBezTo>
                <a:cubicBezTo>
                  <a:pt x="249389" y="392611"/>
                  <a:pt x="280512" y="416185"/>
                  <a:pt x="291375" y="403710"/>
                </a:cubicBezTo>
                <a:cubicBezTo>
                  <a:pt x="298635" y="393187"/>
                  <a:pt x="309770" y="397885"/>
                  <a:pt x="320542" y="396592"/>
                </a:cubicBezTo>
                <a:cubicBezTo>
                  <a:pt x="359051" y="397166"/>
                  <a:pt x="484339" y="405354"/>
                  <a:pt x="522426" y="407158"/>
                </a:cubicBezTo>
                <a:cubicBezTo>
                  <a:pt x="532069" y="408997"/>
                  <a:pt x="540856" y="408831"/>
                  <a:pt x="549068" y="407418"/>
                </a:cubicBezTo>
                <a:lnTo>
                  <a:pt x="571100" y="400562"/>
                </a:lnTo>
                <a:lnTo>
                  <a:pt x="575457" y="392801"/>
                </a:lnTo>
                <a:lnTo>
                  <a:pt x="589968" y="391807"/>
                </a:lnTo>
                <a:lnTo>
                  <a:pt x="593649" y="390062"/>
                </a:lnTo>
                <a:cubicBezTo>
                  <a:pt x="600667" y="386700"/>
                  <a:pt x="607669" y="383607"/>
                  <a:pt x="614928" y="381544"/>
                </a:cubicBezTo>
                <a:cubicBezTo>
                  <a:pt x="636416" y="381988"/>
                  <a:pt x="667253" y="387671"/>
                  <a:pt x="722580" y="392722"/>
                </a:cubicBezTo>
                <a:cubicBezTo>
                  <a:pt x="792539" y="408114"/>
                  <a:pt x="885615" y="380106"/>
                  <a:pt x="946884" y="411854"/>
                </a:cubicBezTo>
                <a:cubicBezTo>
                  <a:pt x="1028270" y="418469"/>
                  <a:pt x="1139077" y="429433"/>
                  <a:pt x="1210905" y="432414"/>
                </a:cubicBezTo>
                <a:cubicBezTo>
                  <a:pt x="1270803" y="429423"/>
                  <a:pt x="1321921" y="453757"/>
                  <a:pt x="1377854" y="429745"/>
                </a:cubicBezTo>
                <a:cubicBezTo>
                  <a:pt x="1381419" y="434564"/>
                  <a:pt x="1385901" y="438319"/>
                  <a:pt x="1391004" y="441307"/>
                </a:cubicBezTo>
                <a:lnTo>
                  <a:pt x="1406953" y="447889"/>
                </a:lnTo>
                <a:lnTo>
                  <a:pt x="1409246" y="446765"/>
                </a:lnTo>
                <a:cubicBezTo>
                  <a:pt x="1419066" y="444804"/>
                  <a:pt x="1424836" y="446037"/>
                  <a:pt x="1428800" y="448677"/>
                </a:cubicBezTo>
                <a:lnTo>
                  <a:pt x="1432402" y="452956"/>
                </a:lnTo>
                <a:lnTo>
                  <a:pt x="1606578" y="430870"/>
                </a:lnTo>
                <a:cubicBezTo>
                  <a:pt x="1619625" y="433971"/>
                  <a:pt x="1633347" y="436643"/>
                  <a:pt x="1647476" y="438687"/>
                </a:cubicBezTo>
                <a:lnTo>
                  <a:pt x="1655866" y="439472"/>
                </a:lnTo>
                <a:lnTo>
                  <a:pt x="1656096" y="439162"/>
                </a:lnTo>
                <a:cubicBezTo>
                  <a:pt x="1658061" y="438636"/>
                  <a:pt x="1666503" y="411823"/>
                  <a:pt x="1670708" y="412530"/>
                </a:cubicBezTo>
                <a:lnTo>
                  <a:pt x="1737953" y="399496"/>
                </a:lnTo>
                <a:lnTo>
                  <a:pt x="1848192" y="376032"/>
                </a:lnTo>
                <a:cubicBezTo>
                  <a:pt x="1887458" y="368088"/>
                  <a:pt x="1918458" y="352092"/>
                  <a:pt x="1954077" y="352621"/>
                </a:cubicBezTo>
                <a:cubicBezTo>
                  <a:pt x="1965180" y="342609"/>
                  <a:pt x="1976973" y="337201"/>
                  <a:pt x="1993047" y="346068"/>
                </a:cubicBezTo>
                <a:cubicBezTo>
                  <a:pt x="2028636" y="335449"/>
                  <a:pt x="2032293" y="317806"/>
                  <a:pt x="2059719" y="325903"/>
                </a:cubicBezTo>
                <a:cubicBezTo>
                  <a:pt x="2071905" y="296194"/>
                  <a:pt x="2076373" y="305826"/>
                  <a:pt x="2088528" y="311409"/>
                </a:cubicBezTo>
                <a:lnTo>
                  <a:pt x="2090087" y="311676"/>
                </a:lnTo>
                <a:lnTo>
                  <a:pt x="2091700" y="307455"/>
                </a:lnTo>
                <a:lnTo>
                  <a:pt x="2096989" y="304649"/>
                </a:lnTo>
                <a:lnTo>
                  <a:pt x="2113325" y="302764"/>
                </a:lnTo>
                <a:lnTo>
                  <a:pt x="2119780" y="303007"/>
                </a:lnTo>
                <a:cubicBezTo>
                  <a:pt x="2124111" y="302819"/>
                  <a:pt x="2126840" y="302239"/>
                  <a:pt x="2128562" y="301336"/>
                </a:cubicBezTo>
                <a:cubicBezTo>
                  <a:pt x="2128600" y="301221"/>
                  <a:pt x="2128640" y="301107"/>
                  <a:pt x="2128679" y="300991"/>
                </a:cubicBezTo>
                <a:lnTo>
                  <a:pt x="2179558" y="299095"/>
                </a:lnTo>
                <a:cubicBezTo>
                  <a:pt x="2184857" y="280099"/>
                  <a:pt x="2238998" y="291238"/>
                  <a:pt x="2223277" y="260239"/>
                </a:cubicBezTo>
                <a:cubicBezTo>
                  <a:pt x="2241523" y="259676"/>
                  <a:pt x="2256386" y="270988"/>
                  <a:pt x="2243644" y="251110"/>
                </a:cubicBezTo>
                <a:cubicBezTo>
                  <a:pt x="2249448" y="250324"/>
                  <a:pt x="2252382" y="247882"/>
                  <a:pt x="2253986" y="244616"/>
                </a:cubicBezTo>
                <a:lnTo>
                  <a:pt x="2254285" y="243167"/>
                </a:lnTo>
                <a:lnTo>
                  <a:pt x="2295037" y="242433"/>
                </a:lnTo>
                <a:lnTo>
                  <a:pt x="2299648" y="239896"/>
                </a:lnTo>
                <a:lnTo>
                  <a:pt x="2327237" y="242539"/>
                </a:lnTo>
                <a:lnTo>
                  <a:pt x="2340943" y="242239"/>
                </a:lnTo>
                <a:lnTo>
                  <a:pt x="2345943" y="245589"/>
                </a:lnTo>
                <a:cubicBezTo>
                  <a:pt x="2350718" y="247299"/>
                  <a:pt x="2356754" y="247292"/>
                  <a:pt x="2365602" y="243403"/>
                </a:cubicBezTo>
                <a:lnTo>
                  <a:pt x="2367433" y="241858"/>
                </a:lnTo>
                <a:lnTo>
                  <a:pt x="2385231" y="244873"/>
                </a:lnTo>
                <a:cubicBezTo>
                  <a:pt x="2391237" y="246682"/>
                  <a:pt x="2396907" y="249351"/>
                  <a:pt x="2402059" y="253223"/>
                </a:cubicBezTo>
                <a:cubicBezTo>
                  <a:pt x="2457690" y="251623"/>
                  <a:pt x="2639813" y="242704"/>
                  <a:pt x="2719020" y="235271"/>
                </a:cubicBezTo>
                <a:cubicBezTo>
                  <a:pt x="2762954" y="229515"/>
                  <a:pt x="2821915" y="222156"/>
                  <a:pt x="2877308" y="208630"/>
                </a:cubicBezTo>
                <a:cubicBezTo>
                  <a:pt x="2947949" y="226393"/>
                  <a:pt x="2978035" y="153757"/>
                  <a:pt x="3051375" y="154110"/>
                </a:cubicBezTo>
                <a:cubicBezTo>
                  <a:pt x="3078434" y="115011"/>
                  <a:pt x="3067807" y="148493"/>
                  <a:pt x="3104837" y="135199"/>
                </a:cubicBezTo>
                <a:cubicBezTo>
                  <a:pt x="3103880" y="166713"/>
                  <a:pt x="3146743" y="109780"/>
                  <a:pt x="3159836" y="142694"/>
                </a:cubicBezTo>
                <a:cubicBezTo>
                  <a:pt x="3166160" y="139232"/>
                  <a:pt x="3171875" y="134841"/>
                  <a:pt x="3177510" y="130186"/>
                </a:cubicBezTo>
                <a:lnTo>
                  <a:pt x="3180470" y="127764"/>
                </a:lnTo>
                <a:lnTo>
                  <a:pt x="3194216" y="123837"/>
                </a:lnTo>
                <a:lnTo>
                  <a:pt x="3214710" y="104451"/>
                </a:lnTo>
                <a:cubicBezTo>
                  <a:pt x="3222186" y="101416"/>
                  <a:pt x="3230663" y="99454"/>
                  <a:pt x="3240671" y="99232"/>
                </a:cubicBezTo>
                <a:cubicBezTo>
                  <a:pt x="3277606" y="111009"/>
                  <a:pt x="3320498" y="66221"/>
                  <a:pt x="3366544" y="82506"/>
                </a:cubicBezTo>
                <a:cubicBezTo>
                  <a:pt x="3383134" y="85775"/>
                  <a:pt x="3432393" y="79256"/>
                  <a:pt x="3440424" y="67891"/>
                </a:cubicBezTo>
                <a:cubicBezTo>
                  <a:pt x="3450432" y="64444"/>
                  <a:pt x="3462892" y="66649"/>
                  <a:pt x="3466248" y="55103"/>
                </a:cubicBezTo>
                <a:cubicBezTo>
                  <a:pt x="3472418" y="40954"/>
                  <a:pt x="3510917" y="57092"/>
                  <a:pt x="3503820" y="42110"/>
                </a:cubicBezTo>
                <a:lnTo>
                  <a:pt x="3568389" y="13576"/>
                </a:lnTo>
                <a:cubicBezTo>
                  <a:pt x="3579310" y="19318"/>
                  <a:pt x="3590168" y="14433"/>
                  <a:pt x="3604089" y="698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8" descr="Daily calendar with solid fill">
            <a:extLst>
              <a:ext uri="{FF2B5EF4-FFF2-40B4-BE49-F238E27FC236}">
                <a16:creationId xmlns:a16="http://schemas.microsoft.com/office/drawing/2014/main" id="{13A96891-89B5-4424-8E73-223BF23185D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040640" y="3949661"/>
            <a:ext cx="1633962" cy="1633962"/>
          </a:xfrm>
          <a:prstGeom prst="rect">
            <a:avLst/>
          </a:prstGeom>
        </p:spPr>
      </p:pic>
      <p:sp>
        <p:nvSpPr>
          <p:cNvPr id="8" name="Rectangle 7">
            <a:extLst>
              <a:ext uri="{FF2B5EF4-FFF2-40B4-BE49-F238E27FC236}">
                <a16:creationId xmlns:a16="http://schemas.microsoft.com/office/drawing/2014/main" id="{E76ECCA1-CB79-A0E2-3D78-0917CA251B8D}"/>
              </a:ext>
            </a:extLst>
          </p:cNvPr>
          <p:cNvSpPr/>
          <p:nvPr/>
        </p:nvSpPr>
        <p:spPr>
          <a:xfrm>
            <a:off x="415475" y="523180"/>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Graphic 10" descr="User network outline">
            <a:extLst>
              <a:ext uri="{FF2B5EF4-FFF2-40B4-BE49-F238E27FC236}">
                <a16:creationId xmlns:a16="http://schemas.microsoft.com/office/drawing/2014/main" id="{D0C78592-0768-C7DE-2FAD-A406962A9139}"/>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977158" y="470846"/>
            <a:ext cx="1760925" cy="1760925"/>
          </a:xfrm>
          <a:prstGeom prst="rect">
            <a:avLst/>
          </a:prstGeom>
        </p:spPr>
      </p:pic>
      <p:sp>
        <p:nvSpPr>
          <p:cNvPr id="4" name="Rectangle 3">
            <a:extLst>
              <a:ext uri="{FF2B5EF4-FFF2-40B4-BE49-F238E27FC236}">
                <a16:creationId xmlns:a16="http://schemas.microsoft.com/office/drawing/2014/main" id="{9E1AF74A-B9FB-2C99-1A63-F4A1CC37E08C}"/>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193747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5A85B-A6ED-45E5-9359-F048D3270786}"/>
              </a:ext>
            </a:extLst>
          </p:cNvPr>
          <p:cNvSpPr>
            <a:spLocks noGrp="1"/>
          </p:cNvSpPr>
          <p:nvPr>
            <p:ph type="title"/>
          </p:nvPr>
        </p:nvSpPr>
        <p:spPr>
          <a:xfrm>
            <a:off x="617963" y="479204"/>
            <a:ext cx="5384369" cy="1073923"/>
          </a:xfrm>
        </p:spPr>
        <p:txBody>
          <a:bodyPr>
            <a:normAutofit/>
          </a:bodyPr>
          <a:lstStyle/>
          <a:p>
            <a:r>
              <a:rPr lang="en-GB" sz="5400" b="1" u="sng" dirty="0"/>
              <a:t>Project Risks</a:t>
            </a:r>
          </a:p>
        </p:txBody>
      </p:sp>
      <p:sp>
        <p:nvSpPr>
          <p:cNvPr id="3" name="Content Placeholder 2">
            <a:extLst>
              <a:ext uri="{FF2B5EF4-FFF2-40B4-BE49-F238E27FC236}">
                <a16:creationId xmlns:a16="http://schemas.microsoft.com/office/drawing/2014/main" id="{ACB67159-4B79-4359-BA00-E383FB1F9380}"/>
              </a:ext>
            </a:extLst>
          </p:cNvPr>
          <p:cNvSpPr>
            <a:spLocks noGrp="1"/>
          </p:cNvSpPr>
          <p:nvPr>
            <p:ph idx="1"/>
          </p:nvPr>
        </p:nvSpPr>
        <p:spPr>
          <a:xfrm>
            <a:off x="497368" y="1553127"/>
            <a:ext cx="10735837" cy="4554760"/>
          </a:xfrm>
        </p:spPr>
        <p:txBody>
          <a:bodyPr>
            <a:normAutofit fontScale="85000" lnSpcReduction="10000"/>
          </a:bodyPr>
          <a:lstStyle/>
          <a:p>
            <a:pPr>
              <a:lnSpc>
                <a:spcPct val="110000"/>
              </a:lnSpc>
              <a:spcBef>
                <a:spcPts val="600"/>
              </a:spcBef>
            </a:pPr>
            <a:r>
              <a:rPr lang="en-US" dirty="0"/>
              <a:t>Standard </a:t>
            </a:r>
            <a:r>
              <a:rPr lang="en-US" b="1" dirty="0"/>
              <a:t>Project proposals </a:t>
            </a:r>
            <a:r>
              <a:rPr lang="en-US" dirty="0"/>
              <a:t>and other project management documentation, usually include a ‘</a:t>
            </a:r>
            <a:r>
              <a:rPr lang="en-US" b="1" dirty="0">
                <a:solidFill>
                  <a:schemeClr val="bg1"/>
                </a:solidFill>
                <a:highlight>
                  <a:srgbClr val="FFFF00"/>
                </a:highlight>
              </a:rPr>
              <a:t>Risk Assessment aka Risk Analysis</a:t>
            </a:r>
            <a:r>
              <a:rPr lang="en-US" b="1" dirty="0"/>
              <a:t>’</a:t>
            </a:r>
            <a:endParaRPr lang="en-US" dirty="0"/>
          </a:p>
          <a:p>
            <a:pPr>
              <a:lnSpc>
                <a:spcPct val="110000"/>
              </a:lnSpc>
              <a:spcBef>
                <a:spcPts val="600"/>
              </a:spcBef>
            </a:pPr>
            <a:r>
              <a:rPr lang="en-GB" dirty="0"/>
              <a:t>A risk is an </a:t>
            </a:r>
            <a:r>
              <a:rPr lang="en-GB" b="1" dirty="0">
                <a:solidFill>
                  <a:schemeClr val="bg1"/>
                </a:solidFill>
                <a:highlight>
                  <a:srgbClr val="FFFF00"/>
                </a:highlight>
              </a:rPr>
              <a:t>uncertain event </a:t>
            </a:r>
            <a:r>
              <a:rPr lang="en-GB" dirty="0"/>
              <a:t>that may or may not occur during a project, but is worth planning for in advance to prevent significant disruption. </a:t>
            </a:r>
          </a:p>
          <a:p>
            <a:pPr>
              <a:lnSpc>
                <a:spcPct val="110000"/>
              </a:lnSpc>
              <a:spcBef>
                <a:spcPts val="600"/>
              </a:spcBef>
            </a:pPr>
            <a:r>
              <a:rPr lang="en-GB" dirty="0"/>
              <a:t>For example, in the list below a minus symbol‘-’ = a </a:t>
            </a:r>
            <a:r>
              <a:rPr lang="en-GB" b="1" dirty="0"/>
              <a:t>Risk</a:t>
            </a:r>
            <a:r>
              <a:rPr lang="en-GB" dirty="0"/>
              <a:t> and a plus symbol ‘+’ = a </a:t>
            </a:r>
            <a:r>
              <a:rPr lang="en-GB" b="1" dirty="0"/>
              <a:t>Contingency </a:t>
            </a:r>
            <a:r>
              <a:rPr lang="en-GB" dirty="0"/>
              <a:t>to reduce/remove the risk</a:t>
            </a:r>
            <a:r>
              <a:rPr lang="en-GB" b="1" dirty="0"/>
              <a:t>.</a:t>
            </a:r>
          </a:p>
          <a:p>
            <a:pPr marL="457200" lvl="1" indent="0">
              <a:lnSpc>
                <a:spcPct val="110000"/>
              </a:lnSpc>
              <a:spcBef>
                <a:spcPts val="600"/>
              </a:spcBef>
              <a:buNone/>
            </a:pPr>
            <a:r>
              <a:rPr lang="en-GB" sz="2800" b="1" dirty="0"/>
              <a:t>- Running out of time: </a:t>
            </a:r>
            <a:r>
              <a:rPr lang="en-GB" sz="2800" dirty="0"/>
              <a:t>+ Project Planning using a Gantt Chart, diary and calendar.</a:t>
            </a:r>
          </a:p>
          <a:p>
            <a:pPr marL="457200" lvl="1" indent="0">
              <a:lnSpc>
                <a:spcPct val="110000"/>
              </a:lnSpc>
              <a:spcBef>
                <a:spcPts val="600"/>
              </a:spcBef>
              <a:buNone/>
            </a:pPr>
            <a:r>
              <a:rPr lang="en-GB" sz="2800" dirty="0"/>
              <a:t>- </a:t>
            </a:r>
            <a:r>
              <a:rPr lang="en-GB" sz="2800" b="1" dirty="0"/>
              <a:t>Loss of data: </a:t>
            </a:r>
            <a:r>
              <a:rPr lang="en-GB" sz="2800" dirty="0"/>
              <a:t>+ Apply the rule of 3:  Back-up work in 3 different places. </a:t>
            </a:r>
            <a:br>
              <a:rPr lang="en-GB" sz="2800" dirty="0"/>
            </a:br>
            <a:r>
              <a:rPr lang="en-GB" sz="2800" dirty="0"/>
              <a:t>- </a:t>
            </a:r>
            <a:r>
              <a:rPr lang="en-GB" sz="2800" b="1" dirty="0"/>
              <a:t>Hardware failure: </a:t>
            </a:r>
            <a:r>
              <a:rPr lang="en-GB" sz="2800" dirty="0"/>
              <a:t>+ Back-ups, Tech Support, And where to acquire or use an alternative device e.g. at Uni or from a family/friend or ring-fence savings to fund and purchase a new one in case needed.</a:t>
            </a:r>
          </a:p>
        </p:txBody>
      </p:sp>
      <p:pic>
        <p:nvPicPr>
          <p:cNvPr id="6" name="Graphic 5" descr="List outline">
            <a:extLst>
              <a:ext uri="{FF2B5EF4-FFF2-40B4-BE49-F238E27FC236}">
                <a16:creationId xmlns:a16="http://schemas.microsoft.com/office/drawing/2014/main" id="{088C0686-A2D9-4500-BE77-A39C5C1C7F9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545055" y="69988"/>
            <a:ext cx="1730755" cy="1576856"/>
          </a:xfrm>
          <a:prstGeom prst="rect">
            <a:avLst/>
          </a:prstGeom>
        </p:spPr>
      </p:pic>
      <p:pic>
        <p:nvPicPr>
          <p:cNvPr id="7" name="Graphic 6" descr="Radioactive outline">
            <a:extLst>
              <a:ext uri="{FF2B5EF4-FFF2-40B4-BE49-F238E27FC236}">
                <a16:creationId xmlns:a16="http://schemas.microsoft.com/office/drawing/2014/main" id="{2C896D49-A9BD-4B8B-8BD4-4905F18AE0B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rot="2663887">
            <a:off x="9871029" y="144866"/>
            <a:ext cx="1312706" cy="1195981"/>
          </a:xfrm>
          <a:prstGeom prst="rect">
            <a:avLst/>
          </a:prstGeom>
        </p:spPr>
      </p:pic>
      <p:sp>
        <p:nvSpPr>
          <p:cNvPr id="8" name="Rectangle 7">
            <a:extLst>
              <a:ext uri="{FF2B5EF4-FFF2-40B4-BE49-F238E27FC236}">
                <a16:creationId xmlns:a16="http://schemas.microsoft.com/office/drawing/2014/main" id="{ABDFC14E-5431-B163-4D82-D713D74AA3C6}"/>
              </a:ext>
            </a:extLst>
          </p:cNvPr>
          <p:cNvSpPr/>
          <p:nvPr/>
        </p:nvSpPr>
        <p:spPr>
          <a:xfrm>
            <a:off x="497368" y="569735"/>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5B27AC1F-3306-7BFE-0872-30D92DB66E58}"/>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2155243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5A85B-A6ED-45E5-9359-F048D3270786}"/>
              </a:ext>
            </a:extLst>
          </p:cNvPr>
          <p:cNvSpPr>
            <a:spLocks noGrp="1"/>
          </p:cNvSpPr>
          <p:nvPr>
            <p:ph type="title"/>
          </p:nvPr>
        </p:nvSpPr>
        <p:spPr>
          <a:xfrm>
            <a:off x="324212" y="88619"/>
            <a:ext cx="6600986" cy="1073923"/>
          </a:xfrm>
        </p:spPr>
        <p:txBody>
          <a:bodyPr>
            <a:normAutofit/>
          </a:bodyPr>
          <a:lstStyle/>
          <a:p>
            <a:r>
              <a:rPr lang="en-GB" sz="4800" b="1" u="sng" dirty="0"/>
              <a:t>Example: Risk Analysis</a:t>
            </a:r>
          </a:p>
        </p:txBody>
      </p:sp>
      <p:sp>
        <p:nvSpPr>
          <p:cNvPr id="3" name="Content Placeholder 2">
            <a:extLst>
              <a:ext uri="{FF2B5EF4-FFF2-40B4-BE49-F238E27FC236}">
                <a16:creationId xmlns:a16="http://schemas.microsoft.com/office/drawing/2014/main" id="{ACB67159-4B79-4359-BA00-E383FB1F9380}"/>
              </a:ext>
            </a:extLst>
          </p:cNvPr>
          <p:cNvSpPr>
            <a:spLocks noGrp="1"/>
          </p:cNvSpPr>
          <p:nvPr>
            <p:ph idx="1"/>
          </p:nvPr>
        </p:nvSpPr>
        <p:spPr>
          <a:xfrm>
            <a:off x="324212" y="947909"/>
            <a:ext cx="11094262" cy="1236053"/>
          </a:xfrm>
        </p:spPr>
        <p:txBody>
          <a:bodyPr>
            <a:normAutofit/>
          </a:bodyPr>
          <a:lstStyle/>
          <a:p>
            <a:pPr marL="0" indent="0">
              <a:lnSpc>
                <a:spcPct val="100000"/>
              </a:lnSpc>
              <a:spcBef>
                <a:spcPts val="0"/>
              </a:spcBef>
              <a:buNone/>
            </a:pPr>
            <a:r>
              <a:rPr lang="en-GB" sz="2200" dirty="0"/>
              <a:t>Project constraints, risks and challenges can be outlined using a simple table, like the one below. This format can be used to answer Task 2 Q3. Modify change and update the table as needed for your project:</a:t>
            </a:r>
          </a:p>
        </p:txBody>
      </p:sp>
      <p:cxnSp>
        <p:nvCxnSpPr>
          <p:cNvPr id="5" name="Straight Connector 4">
            <a:extLst>
              <a:ext uri="{FF2B5EF4-FFF2-40B4-BE49-F238E27FC236}">
                <a16:creationId xmlns:a16="http://schemas.microsoft.com/office/drawing/2014/main" id="{4A142F71-837A-4BE8-9352-AD80931F3D99}"/>
              </a:ext>
            </a:extLst>
          </p:cNvPr>
          <p:cNvCxnSpPr>
            <a:cxnSpLocks/>
          </p:cNvCxnSpPr>
          <p:nvPr/>
        </p:nvCxnSpPr>
        <p:spPr>
          <a:xfrm flipH="1">
            <a:off x="317225" y="250849"/>
            <a:ext cx="6987" cy="749462"/>
          </a:xfrm>
          <a:prstGeom prst="line">
            <a:avLst/>
          </a:prstGeom>
          <a:ln w="76200">
            <a:solidFill>
              <a:srgbClr val="FFFF00"/>
            </a:solidFill>
          </a:ln>
        </p:spPr>
        <p:style>
          <a:lnRef idx="3">
            <a:schemeClr val="accent4"/>
          </a:lnRef>
          <a:fillRef idx="0">
            <a:schemeClr val="accent4"/>
          </a:fillRef>
          <a:effectRef idx="2">
            <a:schemeClr val="accent4"/>
          </a:effectRef>
          <a:fontRef idx="minor">
            <a:schemeClr val="tx1"/>
          </a:fontRef>
        </p:style>
      </p:cxnSp>
      <p:graphicFrame>
        <p:nvGraphicFramePr>
          <p:cNvPr id="4" name="Table 6">
            <a:extLst>
              <a:ext uri="{FF2B5EF4-FFF2-40B4-BE49-F238E27FC236}">
                <a16:creationId xmlns:a16="http://schemas.microsoft.com/office/drawing/2014/main" id="{C5E08289-AA9F-47DD-BB44-3E5CDA6EE892}"/>
              </a:ext>
            </a:extLst>
          </p:cNvPr>
          <p:cNvGraphicFramePr>
            <a:graphicFrameLocks noGrp="1"/>
          </p:cNvGraphicFramePr>
          <p:nvPr>
            <p:extLst>
              <p:ext uri="{D42A27DB-BD31-4B8C-83A1-F6EECF244321}">
                <p14:modId xmlns:p14="http://schemas.microsoft.com/office/powerpoint/2010/main" val="3861930704"/>
              </p:ext>
            </p:extLst>
          </p:nvPr>
        </p:nvGraphicFramePr>
        <p:xfrm>
          <a:off x="618697" y="2021832"/>
          <a:ext cx="10954605" cy="4717744"/>
        </p:xfrm>
        <a:graphic>
          <a:graphicData uri="http://schemas.openxmlformats.org/drawingml/2006/table">
            <a:tbl>
              <a:tblPr firstRow="1" bandRow="1">
                <a:tableStyleId>{5C22544A-7EE6-4342-B048-85BDC9FD1C3A}</a:tableStyleId>
              </a:tblPr>
              <a:tblGrid>
                <a:gridCol w="1272773">
                  <a:extLst>
                    <a:ext uri="{9D8B030D-6E8A-4147-A177-3AD203B41FA5}">
                      <a16:colId xmlns:a16="http://schemas.microsoft.com/office/drawing/2014/main" val="2885219676"/>
                    </a:ext>
                  </a:extLst>
                </a:gridCol>
                <a:gridCol w="1748292">
                  <a:extLst>
                    <a:ext uri="{9D8B030D-6E8A-4147-A177-3AD203B41FA5}">
                      <a16:colId xmlns:a16="http://schemas.microsoft.com/office/drawing/2014/main" val="3353905005"/>
                    </a:ext>
                  </a:extLst>
                </a:gridCol>
                <a:gridCol w="1173565">
                  <a:extLst>
                    <a:ext uri="{9D8B030D-6E8A-4147-A177-3AD203B41FA5}">
                      <a16:colId xmlns:a16="http://schemas.microsoft.com/office/drawing/2014/main" val="619869222"/>
                    </a:ext>
                  </a:extLst>
                </a:gridCol>
                <a:gridCol w="6759975">
                  <a:extLst>
                    <a:ext uri="{9D8B030D-6E8A-4147-A177-3AD203B41FA5}">
                      <a16:colId xmlns:a16="http://schemas.microsoft.com/office/drawing/2014/main" val="3990305972"/>
                    </a:ext>
                  </a:extLst>
                </a:gridCol>
              </a:tblGrid>
              <a:tr h="492009">
                <a:tc>
                  <a:txBody>
                    <a:bodyPr/>
                    <a:lstStyle/>
                    <a:p>
                      <a:r>
                        <a:rPr lang="en-GB" sz="2400" dirty="0"/>
                        <a:t>Risk no.</a:t>
                      </a:r>
                    </a:p>
                  </a:txBody>
                  <a:tcPr/>
                </a:tc>
                <a:tc>
                  <a:txBody>
                    <a:bodyPr/>
                    <a:lstStyle/>
                    <a:p>
                      <a:r>
                        <a:rPr lang="en-GB" sz="2400" b="1" dirty="0"/>
                        <a:t>Risks</a:t>
                      </a:r>
                      <a:endParaRPr lang="en-GB" sz="2400" dirty="0"/>
                    </a:p>
                  </a:txBody>
                  <a:tcPr/>
                </a:tc>
                <a:tc>
                  <a:txBody>
                    <a:bodyPr/>
                    <a:lstStyle/>
                    <a:p>
                      <a:r>
                        <a:rPr lang="en-GB" sz="2400" dirty="0"/>
                        <a:t>Impact</a:t>
                      </a:r>
                    </a:p>
                  </a:txBody>
                  <a:tcPr/>
                </a:tc>
                <a:tc>
                  <a:txBody>
                    <a:bodyPr/>
                    <a:lstStyle/>
                    <a:p>
                      <a:r>
                        <a:rPr lang="en-GB" sz="2400" b="1" dirty="0"/>
                        <a:t>Contingencies</a:t>
                      </a:r>
                      <a:endParaRPr lang="en-GB" sz="2400" dirty="0"/>
                    </a:p>
                  </a:txBody>
                  <a:tcPr/>
                </a:tc>
                <a:extLst>
                  <a:ext uri="{0D108BD9-81ED-4DB2-BD59-A6C34878D82A}">
                    <a16:rowId xmlns:a16="http://schemas.microsoft.com/office/drawing/2014/main" val="2584612004"/>
                  </a:ext>
                </a:extLst>
              </a:tr>
              <a:tr h="864355">
                <a:tc>
                  <a:txBody>
                    <a:bodyPr/>
                    <a:lstStyle/>
                    <a:p>
                      <a:r>
                        <a:rPr lang="en-GB" sz="1600" dirty="0"/>
                        <a:t>1.</a:t>
                      </a:r>
                    </a:p>
                  </a:txBody>
                  <a:tcPr/>
                </a:tc>
                <a:tc>
                  <a:txBody>
                    <a:bodyPr/>
                    <a:lstStyle/>
                    <a:p>
                      <a:r>
                        <a:rPr lang="en-GB" sz="1600" dirty="0"/>
                        <a:t>Hardware failure &amp; loss of data</a:t>
                      </a:r>
                    </a:p>
                  </a:txBody>
                  <a:tcPr/>
                </a:tc>
                <a:tc>
                  <a:txBody>
                    <a:bodyPr/>
                    <a:lstStyle/>
                    <a:p>
                      <a:r>
                        <a:rPr lang="en-GB" sz="1600" dirty="0"/>
                        <a:t>High</a:t>
                      </a:r>
                    </a:p>
                  </a:txBody>
                  <a:tcPr/>
                </a:tc>
                <a:tc>
                  <a:txBody>
                    <a:bodyPr/>
                    <a:lstStyle/>
                    <a:p>
                      <a:r>
                        <a:rPr lang="en-GB" sz="1600" dirty="0"/>
                        <a:t>The rule of 3 will be applied from the outset, where project/Uni work will be backed-up in 3 different places, including a secure reliable cloud facility using OneDrive and Google drive.</a:t>
                      </a:r>
                    </a:p>
                  </a:txBody>
                  <a:tcPr/>
                </a:tc>
                <a:extLst>
                  <a:ext uri="{0D108BD9-81ED-4DB2-BD59-A6C34878D82A}">
                    <a16:rowId xmlns:a16="http://schemas.microsoft.com/office/drawing/2014/main" val="256590118"/>
                  </a:ext>
                </a:extLst>
              </a:tr>
              <a:tr h="608250">
                <a:tc>
                  <a:txBody>
                    <a:bodyPr/>
                    <a:lstStyle/>
                    <a:p>
                      <a:r>
                        <a:rPr lang="en-GB" sz="1600" dirty="0"/>
                        <a:t>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Skill set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High</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Relevant resources will be found and used to develop the required skills to complete the project, prior-to, during and throughout the project process.</a:t>
                      </a:r>
                    </a:p>
                  </a:txBody>
                  <a:tcPr/>
                </a:tc>
                <a:extLst>
                  <a:ext uri="{0D108BD9-81ED-4DB2-BD59-A6C34878D82A}">
                    <a16:rowId xmlns:a16="http://schemas.microsoft.com/office/drawing/2014/main" val="55307527"/>
                  </a:ext>
                </a:extLst>
              </a:tr>
              <a:tr h="1120460">
                <a:tc>
                  <a:txBody>
                    <a:bodyPr/>
                    <a:lstStyle/>
                    <a:p>
                      <a:r>
                        <a:rPr lang="en-GB" sz="1600" dirty="0"/>
                        <a:t>3.</a:t>
                      </a:r>
                    </a:p>
                  </a:txBody>
                  <a:tcPr/>
                </a:tc>
                <a:tc>
                  <a:txBody>
                    <a:bodyPr/>
                    <a:lstStyle/>
                    <a:p>
                      <a:r>
                        <a:rPr lang="en-GB" sz="1600" dirty="0"/>
                        <a:t>Time management</a:t>
                      </a:r>
                    </a:p>
                  </a:txBody>
                  <a:tcPr/>
                </a:tc>
                <a:tc>
                  <a:txBody>
                    <a:bodyPr/>
                    <a:lstStyle/>
                    <a:p>
                      <a:r>
                        <a:rPr lang="en-GB" sz="1600" dirty="0"/>
                        <a:t>Medium</a:t>
                      </a:r>
                    </a:p>
                  </a:txBody>
                  <a:tcPr/>
                </a:tc>
                <a:tc>
                  <a:txBody>
                    <a:bodyPr/>
                    <a:lstStyle/>
                    <a:p>
                      <a:r>
                        <a:rPr lang="en-GB" sz="1600" dirty="0"/>
                        <a:t>Running out of time to complete the project is always a risk. A Gantt chart will be used to outline key stages and tasks that need to be completed. This will be followed and updated throughout the project to ensure I stay organised, focused, and to complete the project on time.</a:t>
                      </a:r>
                    </a:p>
                  </a:txBody>
                  <a:tcPr/>
                </a:tc>
                <a:extLst>
                  <a:ext uri="{0D108BD9-81ED-4DB2-BD59-A6C34878D82A}">
                    <a16:rowId xmlns:a16="http://schemas.microsoft.com/office/drawing/2014/main" val="635709378"/>
                  </a:ext>
                </a:extLst>
              </a:tr>
              <a:tr h="1632670">
                <a:tc>
                  <a:txBody>
                    <a:bodyPr/>
                    <a:lstStyle/>
                    <a:p>
                      <a:r>
                        <a:rPr lang="en-GB" sz="1600" dirty="0"/>
                        <a:t>4.</a:t>
                      </a:r>
                    </a:p>
                  </a:txBody>
                  <a:tcPr/>
                </a:tc>
                <a:tc>
                  <a:txBody>
                    <a:bodyPr/>
                    <a:lstStyle/>
                    <a:p>
                      <a:r>
                        <a:rPr lang="en-GB" sz="1600" dirty="0"/>
                        <a:t>Scope Creep / Gold plating</a:t>
                      </a:r>
                    </a:p>
                  </a:txBody>
                  <a:tcPr/>
                </a:tc>
                <a:tc>
                  <a:txBody>
                    <a:bodyPr/>
                    <a:lstStyle/>
                    <a:p>
                      <a:r>
                        <a:rPr lang="en-GB" sz="1600" dirty="0"/>
                        <a:t>Medium</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dk1"/>
                          </a:solidFill>
                          <a:effectLst/>
                          <a:latin typeface="+mn-lt"/>
                          <a:ea typeface="+mn-ea"/>
                          <a:cs typeface="+mn-cs"/>
                        </a:rPr>
                        <a:t>Focusing on and adding features that are not directly related to the Aim &amp; Objectives of the project, reduces the time to finish the key high priority parts of the project. To avoid this risk a prioritised Requirements specification and Gantt chart will be used to help focus on the key features to be implemented. If there is time left at the end of the project, lower priority and desired / out-of-scope ideas can be added.</a:t>
                      </a:r>
                    </a:p>
                  </a:txBody>
                  <a:tcPr/>
                </a:tc>
                <a:extLst>
                  <a:ext uri="{0D108BD9-81ED-4DB2-BD59-A6C34878D82A}">
                    <a16:rowId xmlns:a16="http://schemas.microsoft.com/office/drawing/2014/main" val="2922560099"/>
                  </a:ext>
                </a:extLst>
              </a:tr>
            </a:tbl>
          </a:graphicData>
        </a:graphic>
      </p:graphicFrame>
      <p:sp>
        <p:nvSpPr>
          <p:cNvPr id="6" name="Rectangle 5">
            <a:extLst>
              <a:ext uri="{FF2B5EF4-FFF2-40B4-BE49-F238E27FC236}">
                <a16:creationId xmlns:a16="http://schemas.microsoft.com/office/drawing/2014/main" id="{A6A35D18-6640-FCE8-84D3-AAC4EB4CC7F6}"/>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8464225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2644BF-A9A8-DDAE-D464-67B2B8BD97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BCE744-B1BB-27C2-8668-03738EEE6ECA}"/>
              </a:ext>
            </a:extLst>
          </p:cNvPr>
          <p:cNvSpPr>
            <a:spLocks noGrp="1"/>
          </p:cNvSpPr>
          <p:nvPr>
            <p:ph type="title"/>
          </p:nvPr>
        </p:nvSpPr>
        <p:spPr>
          <a:xfrm>
            <a:off x="272144" y="350611"/>
            <a:ext cx="10515600" cy="1325563"/>
          </a:xfrm>
        </p:spPr>
        <p:txBody>
          <a:bodyPr>
            <a:normAutofit/>
          </a:bodyPr>
          <a:lstStyle/>
          <a:p>
            <a:r>
              <a:rPr lang="en-GB" sz="5400" b="1" u="sng" dirty="0"/>
              <a:t>Activity: Task 2 Question 3</a:t>
            </a:r>
          </a:p>
        </p:txBody>
      </p:sp>
      <p:sp>
        <p:nvSpPr>
          <p:cNvPr id="3" name="Content Placeholder 2">
            <a:extLst>
              <a:ext uri="{FF2B5EF4-FFF2-40B4-BE49-F238E27FC236}">
                <a16:creationId xmlns:a16="http://schemas.microsoft.com/office/drawing/2014/main" id="{1ACE9EF1-3305-C1FF-5109-B0A91A6B9ADD}"/>
              </a:ext>
            </a:extLst>
          </p:cNvPr>
          <p:cNvSpPr>
            <a:spLocks noGrp="1"/>
          </p:cNvSpPr>
          <p:nvPr>
            <p:ph idx="1"/>
          </p:nvPr>
        </p:nvSpPr>
        <p:spPr>
          <a:xfrm>
            <a:off x="276592" y="1713617"/>
            <a:ext cx="10515600" cy="4988832"/>
          </a:xfrm>
        </p:spPr>
        <p:txBody>
          <a:bodyPr>
            <a:normAutofit fontScale="70000" lnSpcReduction="20000"/>
          </a:bodyPr>
          <a:lstStyle/>
          <a:p>
            <a:pPr marL="742950" indent="-514350">
              <a:lnSpc>
                <a:spcPct val="120000"/>
              </a:lnSpc>
              <a:spcBef>
                <a:spcPts val="600"/>
              </a:spcBef>
              <a:spcAft>
                <a:spcPts val="600"/>
              </a:spcAft>
              <a:buFont typeface="+mj-lt"/>
              <a:buAutoNum type="arabicPeriod"/>
            </a:pPr>
            <a:r>
              <a:rPr lang="en-GB" sz="3800" dirty="0">
                <a:effectLst/>
                <a:latin typeface="Arial" panose="020B0604020202020204" pitchFamily="34" charset="0"/>
                <a:ea typeface="Times New Roman" panose="02020603050405020304" pitchFamily="18" charset="0"/>
                <a:cs typeface="Arial" panose="020B0604020202020204" pitchFamily="34" charset="0"/>
              </a:rPr>
              <a:t>Research/AI, </a:t>
            </a:r>
            <a:r>
              <a:rPr lang="en-GB" sz="3800"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identify and document potential risks </a:t>
            </a:r>
            <a:r>
              <a:rPr lang="en-GB" sz="3800" dirty="0">
                <a:effectLst/>
                <a:latin typeface="Arial" panose="020B0604020202020204" pitchFamily="34" charset="0"/>
                <a:ea typeface="Times New Roman" panose="02020603050405020304" pitchFamily="18" charset="0"/>
                <a:cs typeface="Arial" panose="020B0604020202020204" pitchFamily="34" charset="0"/>
              </a:rPr>
              <a:t>that could prevent a University student Computing project from being completed.</a:t>
            </a:r>
          </a:p>
          <a:p>
            <a:pPr marL="742950" indent="-514350">
              <a:lnSpc>
                <a:spcPct val="120000"/>
              </a:lnSpc>
              <a:spcBef>
                <a:spcPts val="600"/>
              </a:spcBef>
              <a:spcAft>
                <a:spcPts val="600"/>
              </a:spcAft>
              <a:buFont typeface="+mj-lt"/>
              <a:buAutoNum type="arabicPeriod"/>
            </a:pPr>
            <a:r>
              <a:rPr lang="en-GB" sz="3800" dirty="0">
                <a:effectLst/>
                <a:latin typeface="Arial" panose="020B0604020202020204" pitchFamily="34" charset="0"/>
                <a:ea typeface="Times New Roman" panose="02020603050405020304" pitchFamily="18" charset="0"/>
                <a:cs typeface="Arial" panose="020B0604020202020204" pitchFamily="34" charset="0"/>
              </a:rPr>
              <a:t>Consider your project and your research findings and use a table structure like the one on the previous slide to complete a Risk Analysis for your project to answer Task 2 Q.3:</a:t>
            </a:r>
            <a:br>
              <a:rPr lang="en-GB" sz="3800" b="1" dirty="0">
                <a:effectLst/>
                <a:latin typeface="Arial" panose="020B0604020202020204" pitchFamily="34" charset="0"/>
                <a:ea typeface="Times New Roman" panose="02020603050405020304" pitchFamily="18" charset="0"/>
                <a:cs typeface="Arial" panose="020B0604020202020204" pitchFamily="34" charset="0"/>
              </a:rPr>
            </a:br>
            <a:r>
              <a:rPr lang="en-GB" sz="3800" b="1"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Q.3: </a:t>
            </a:r>
            <a:r>
              <a:rPr lang="en-GB" sz="3800"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Identify some </a:t>
            </a:r>
            <a:r>
              <a:rPr lang="en-GB" sz="3800" b="1"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risks/challenges</a:t>
            </a:r>
            <a:r>
              <a:rPr lang="en-GB" sz="3800"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 your project could face and document what you can do to reduce/remove them.</a:t>
            </a:r>
          </a:p>
          <a:p>
            <a:pPr indent="0">
              <a:lnSpc>
                <a:spcPct val="120000"/>
              </a:lnSpc>
              <a:spcBef>
                <a:spcPts val="600"/>
              </a:spcBef>
              <a:spcAft>
                <a:spcPts val="600"/>
              </a:spcAft>
              <a:buNone/>
            </a:pPr>
            <a:r>
              <a:rPr lang="en-GB" sz="3400" dirty="0">
                <a:latin typeface="Arial" panose="020B0604020202020204" pitchFamily="34" charset="0"/>
                <a:ea typeface="Times New Roman" panose="02020603050405020304" pitchFamily="18" charset="0"/>
                <a:cs typeface="Times New Roman" panose="02020603050405020304" pitchFamily="18" charset="0"/>
              </a:rPr>
              <a:t>* Any Qs during the activity please let us know.</a:t>
            </a:r>
          </a:p>
          <a:p>
            <a:pPr indent="0">
              <a:lnSpc>
                <a:spcPct val="120000"/>
              </a:lnSpc>
              <a:spcBef>
                <a:spcPts val="600"/>
              </a:spcBef>
              <a:spcAft>
                <a:spcPts val="600"/>
              </a:spcAft>
              <a:buNone/>
            </a:pP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p:txBody>
      </p:sp>
      <p:grpSp>
        <p:nvGrpSpPr>
          <p:cNvPr id="10" name="Group 9">
            <a:extLst>
              <a:ext uri="{FF2B5EF4-FFF2-40B4-BE49-F238E27FC236}">
                <a16:creationId xmlns:a16="http://schemas.microsoft.com/office/drawing/2014/main" id="{B712D6B2-05A4-E7B0-C751-FEE8BA87648A}"/>
              </a:ext>
            </a:extLst>
          </p:cNvPr>
          <p:cNvGrpSpPr/>
          <p:nvPr/>
        </p:nvGrpSpPr>
        <p:grpSpPr>
          <a:xfrm>
            <a:off x="9274628" y="149249"/>
            <a:ext cx="2449286" cy="1564368"/>
            <a:chOff x="2197967" y="1697064"/>
            <a:chExt cx="6636068" cy="3355383"/>
          </a:xfrm>
        </p:grpSpPr>
        <p:grpSp>
          <p:nvGrpSpPr>
            <p:cNvPr id="11" name="Group 10">
              <a:extLst>
                <a:ext uri="{FF2B5EF4-FFF2-40B4-BE49-F238E27FC236}">
                  <a16:creationId xmlns:a16="http://schemas.microsoft.com/office/drawing/2014/main" id="{CDF4CAEE-AF4D-ED1A-3B00-A9B7BC92B0A2}"/>
                </a:ext>
              </a:extLst>
            </p:cNvPr>
            <p:cNvGrpSpPr/>
            <p:nvPr/>
          </p:nvGrpSpPr>
          <p:grpSpPr>
            <a:xfrm>
              <a:off x="3737027" y="1697064"/>
              <a:ext cx="5097008" cy="3355383"/>
              <a:chOff x="9769098" y="260507"/>
              <a:chExt cx="2031562" cy="1581953"/>
            </a:xfrm>
          </p:grpSpPr>
          <p:pic>
            <p:nvPicPr>
              <p:cNvPr id="13" name="Graphic 12" descr="List outline">
                <a:extLst>
                  <a:ext uri="{FF2B5EF4-FFF2-40B4-BE49-F238E27FC236}">
                    <a16:creationId xmlns:a16="http://schemas.microsoft.com/office/drawing/2014/main" id="{71BA9F74-E5DD-5898-106C-95D10EE8F47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769098" y="516897"/>
                <a:ext cx="1325563" cy="1325563"/>
              </a:xfrm>
              <a:prstGeom prst="rect">
                <a:avLst/>
              </a:prstGeom>
            </p:spPr>
          </p:pic>
          <p:pic>
            <p:nvPicPr>
              <p:cNvPr id="14" name="Graphic 13" descr="Programmer male outline">
                <a:extLst>
                  <a:ext uri="{FF2B5EF4-FFF2-40B4-BE49-F238E27FC236}">
                    <a16:creationId xmlns:a16="http://schemas.microsoft.com/office/drawing/2014/main" id="{A6271254-5925-5CBA-E647-71024A07EC2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475097" y="260507"/>
                <a:ext cx="1325563" cy="1325563"/>
              </a:xfrm>
              <a:prstGeom prst="rect">
                <a:avLst/>
              </a:prstGeom>
            </p:spPr>
          </p:pic>
        </p:grpSp>
        <p:pic>
          <p:nvPicPr>
            <p:cNvPr id="12" name="Graphic 11" descr="Programmer female with solid fill">
              <a:extLst>
                <a:ext uri="{FF2B5EF4-FFF2-40B4-BE49-F238E27FC236}">
                  <a16:creationId xmlns:a16="http://schemas.microsoft.com/office/drawing/2014/main" id="{3F529675-E164-DE8B-4F14-E6CD485389E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197967" y="1697064"/>
              <a:ext cx="2866443" cy="2866443"/>
            </a:xfrm>
            <a:prstGeom prst="rect">
              <a:avLst/>
            </a:prstGeom>
          </p:spPr>
        </p:pic>
      </p:grpSp>
      <p:sp>
        <p:nvSpPr>
          <p:cNvPr id="4" name="Rectangle 3">
            <a:extLst>
              <a:ext uri="{FF2B5EF4-FFF2-40B4-BE49-F238E27FC236}">
                <a16:creationId xmlns:a16="http://schemas.microsoft.com/office/drawing/2014/main" id="{53B7C799-1EAE-990B-926A-8623C059E685}"/>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1262450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AFFAE5-2389-0AC4-9F32-6919663E36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6EA2BB-4DFD-1054-1335-EC7F78F816E4}"/>
              </a:ext>
            </a:extLst>
          </p:cNvPr>
          <p:cNvSpPr>
            <a:spLocks noGrp="1"/>
          </p:cNvSpPr>
          <p:nvPr>
            <p:ph type="title"/>
          </p:nvPr>
        </p:nvSpPr>
        <p:spPr>
          <a:xfrm>
            <a:off x="177075" y="124164"/>
            <a:ext cx="11667922" cy="1325563"/>
          </a:xfrm>
        </p:spPr>
        <p:txBody>
          <a:bodyPr>
            <a:noAutofit/>
          </a:bodyPr>
          <a:lstStyle/>
          <a:p>
            <a:r>
              <a:rPr lang="en-GB" sz="5400" b="1" dirty="0">
                <a:solidFill>
                  <a:schemeClr val="bg1"/>
                </a:solidFill>
                <a:highlight>
                  <a:srgbClr val="FFFF00"/>
                </a:highlight>
              </a:rPr>
              <a:t>Home Activity: </a:t>
            </a:r>
            <a:r>
              <a:rPr lang="en-GB" sz="5400" b="1" u="sng" dirty="0"/>
              <a:t>Fini Task 2 &amp; Start Practical</a:t>
            </a:r>
            <a:endParaRPr lang="en-GB" b="1" u="sng" dirty="0"/>
          </a:p>
        </p:txBody>
      </p:sp>
      <p:sp>
        <p:nvSpPr>
          <p:cNvPr id="3" name="Content Placeholder 2">
            <a:extLst>
              <a:ext uri="{FF2B5EF4-FFF2-40B4-BE49-F238E27FC236}">
                <a16:creationId xmlns:a16="http://schemas.microsoft.com/office/drawing/2014/main" id="{2828D62B-5277-F0E6-BF43-CC009FB4421C}"/>
              </a:ext>
            </a:extLst>
          </p:cNvPr>
          <p:cNvSpPr>
            <a:spLocks noGrp="1"/>
          </p:cNvSpPr>
          <p:nvPr>
            <p:ph idx="1"/>
          </p:nvPr>
        </p:nvSpPr>
        <p:spPr>
          <a:xfrm>
            <a:off x="610325" y="1593105"/>
            <a:ext cx="8777403" cy="4751423"/>
          </a:xfrm>
        </p:spPr>
        <p:txBody>
          <a:bodyPr>
            <a:normAutofit lnSpcReduction="10000"/>
          </a:bodyPr>
          <a:lstStyle/>
          <a:p>
            <a:pPr marL="514350" lvl="0" indent="-514350">
              <a:buClr>
                <a:schemeClr val="tx1"/>
              </a:buClr>
              <a:buFont typeface="+mj-lt"/>
              <a:buAutoNum type="arabicPeriod"/>
            </a:pPr>
            <a:r>
              <a:rPr lang="en-GB" sz="3200" dirty="0">
                <a:solidFill>
                  <a:schemeClr val="bg1"/>
                </a:solidFill>
                <a:highlight>
                  <a:srgbClr val="FFFF00"/>
                </a:highlight>
              </a:rPr>
              <a:t>Finish off and complete Task 2</a:t>
            </a:r>
          </a:p>
          <a:p>
            <a:pPr marL="514350" lvl="0" indent="-514350">
              <a:buClr>
                <a:schemeClr val="tx1"/>
              </a:buClr>
              <a:buFont typeface="+mj-lt"/>
              <a:buAutoNum type="arabicPeriod"/>
            </a:pPr>
            <a:r>
              <a:rPr lang="en-GB" sz="3200" dirty="0">
                <a:solidFill>
                  <a:schemeClr val="bg1"/>
                </a:solidFill>
                <a:highlight>
                  <a:srgbClr val="FFFF00"/>
                </a:highlight>
              </a:rPr>
              <a:t>Start initial </a:t>
            </a:r>
            <a:r>
              <a:rPr lang="en-US" sz="3200" dirty="0">
                <a:solidFill>
                  <a:schemeClr val="bg1"/>
                </a:solidFill>
                <a:highlight>
                  <a:srgbClr val="FFFF00"/>
                </a:highlight>
              </a:rPr>
              <a:t>practical work </a:t>
            </a:r>
          </a:p>
          <a:p>
            <a:pPr lvl="1">
              <a:buClr>
                <a:schemeClr val="tx1"/>
              </a:buClr>
            </a:pPr>
            <a:r>
              <a:rPr lang="en-US" sz="2800" dirty="0"/>
              <a:t>Even if it’s just downloading and setting up the software you need.</a:t>
            </a:r>
          </a:p>
          <a:p>
            <a:pPr lvl="1">
              <a:buClr>
                <a:schemeClr val="tx1"/>
              </a:buClr>
            </a:pPr>
            <a:r>
              <a:rPr lang="en-US" sz="2800" dirty="0"/>
              <a:t>Setting up the environment </a:t>
            </a:r>
          </a:p>
          <a:p>
            <a:pPr lvl="1">
              <a:buClr>
                <a:schemeClr val="tx1"/>
              </a:buClr>
            </a:pPr>
            <a:r>
              <a:rPr lang="en-US" sz="2800" dirty="0"/>
              <a:t>Starting to learn and use the tools you need e.g. make some progress with a course to help you learn the knowledge and skills you need. (next slide)</a:t>
            </a:r>
            <a:endParaRPr lang="en-GB" sz="2800" dirty="0"/>
          </a:p>
          <a:p>
            <a:pPr marL="514350" indent="-514350">
              <a:buClr>
                <a:schemeClr val="tx1"/>
              </a:buClr>
              <a:buFont typeface="+mj-lt"/>
              <a:buAutoNum type="arabicPeriod"/>
            </a:pPr>
            <a:r>
              <a:rPr lang="en-GB" sz="3200" dirty="0">
                <a:solidFill>
                  <a:schemeClr val="bg1"/>
                </a:solidFill>
                <a:highlight>
                  <a:srgbClr val="FFFF00"/>
                </a:highlight>
              </a:rPr>
              <a:t>Save several screenshots in your Module document/notebook as an Appendix item </a:t>
            </a:r>
            <a:r>
              <a:rPr lang="en-GB" sz="3200" dirty="0"/>
              <a:t>to include in your Assignment.</a:t>
            </a:r>
          </a:p>
        </p:txBody>
      </p:sp>
      <p:pic>
        <p:nvPicPr>
          <p:cNvPr id="5" name="Graphic 4" descr="Remote learning language with solid fill">
            <a:extLst>
              <a:ext uri="{FF2B5EF4-FFF2-40B4-BE49-F238E27FC236}">
                <a16:creationId xmlns:a16="http://schemas.microsoft.com/office/drawing/2014/main" id="{FB9AC24E-AD7D-E53E-F0B8-56BCA53B3DD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298743" y="913556"/>
            <a:ext cx="2390929" cy="2390929"/>
          </a:xfrm>
          <a:prstGeom prst="rect">
            <a:avLst/>
          </a:prstGeom>
        </p:spPr>
      </p:pic>
      <p:grpSp>
        <p:nvGrpSpPr>
          <p:cNvPr id="4" name="Group 3">
            <a:extLst>
              <a:ext uri="{FF2B5EF4-FFF2-40B4-BE49-F238E27FC236}">
                <a16:creationId xmlns:a16="http://schemas.microsoft.com/office/drawing/2014/main" id="{3BD037C7-E200-9485-0DE8-98551459D19D}"/>
              </a:ext>
            </a:extLst>
          </p:cNvPr>
          <p:cNvGrpSpPr/>
          <p:nvPr/>
        </p:nvGrpSpPr>
        <p:grpSpPr>
          <a:xfrm>
            <a:off x="9127843" y="3371367"/>
            <a:ext cx="2892999" cy="1893527"/>
            <a:chOff x="2197967" y="1697064"/>
            <a:chExt cx="6636068" cy="3355383"/>
          </a:xfrm>
        </p:grpSpPr>
        <p:grpSp>
          <p:nvGrpSpPr>
            <p:cNvPr id="6" name="Group 5">
              <a:extLst>
                <a:ext uri="{FF2B5EF4-FFF2-40B4-BE49-F238E27FC236}">
                  <a16:creationId xmlns:a16="http://schemas.microsoft.com/office/drawing/2014/main" id="{08E1446A-D47C-E38A-2E0E-2702E039927D}"/>
                </a:ext>
              </a:extLst>
            </p:cNvPr>
            <p:cNvGrpSpPr/>
            <p:nvPr/>
          </p:nvGrpSpPr>
          <p:grpSpPr>
            <a:xfrm>
              <a:off x="3737027" y="1697064"/>
              <a:ext cx="5097008" cy="3355383"/>
              <a:chOff x="9769098" y="260507"/>
              <a:chExt cx="2031562" cy="1581953"/>
            </a:xfrm>
          </p:grpSpPr>
          <p:pic>
            <p:nvPicPr>
              <p:cNvPr id="9" name="Graphic 8" descr="List outline">
                <a:extLst>
                  <a:ext uri="{FF2B5EF4-FFF2-40B4-BE49-F238E27FC236}">
                    <a16:creationId xmlns:a16="http://schemas.microsoft.com/office/drawing/2014/main" id="{40DFFB19-59E4-6BFA-E734-70CA68E829E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769098" y="516897"/>
                <a:ext cx="1325563" cy="1325563"/>
              </a:xfrm>
              <a:prstGeom prst="rect">
                <a:avLst/>
              </a:prstGeom>
            </p:spPr>
          </p:pic>
          <p:pic>
            <p:nvPicPr>
              <p:cNvPr id="10" name="Graphic 9" descr="Programmer male outline">
                <a:extLst>
                  <a:ext uri="{FF2B5EF4-FFF2-40B4-BE49-F238E27FC236}">
                    <a16:creationId xmlns:a16="http://schemas.microsoft.com/office/drawing/2014/main" id="{4B4B9CCD-9B1F-2C1C-2382-E1B381E389C2}"/>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475097" y="260507"/>
                <a:ext cx="1325563" cy="1325563"/>
              </a:xfrm>
              <a:prstGeom prst="rect">
                <a:avLst/>
              </a:prstGeom>
            </p:spPr>
          </p:pic>
        </p:grpSp>
        <p:pic>
          <p:nvPicPr>
            <p:cNvPr id="8" name="Graphic 7" descr="Programmer female with solid fill">
              <a:extLst>
                <a:ext uri="{FF2B5EF4-FFF2-40B4-BE49-F238E27FC236}">
                  <a16:creationId xmlns:a16="http://schemas.microsoft.com/office/drawing/2014/main" id="{B915C4D0-5646-21AD-E487-75365C00608F}"/>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97967" y="1697064"/>
              <a:ext cx="2866444" cy="2866442"/>
            </a:xfrm>
            <a:prstGeom prst="rect">
              <a:avLst/>
            </a:prstGeom>
          </p:spPr>
        </p:pic>
      </p:grpSp>
    </p:spTree>
    <p:extLst>
      <p:ext uri="{BB962C8B-B14F-4D97-AF65-F5344CB8AC3E}">
        <p14:creationId xmlns:p14="http://schemas.microsoft.com/office/powerpoint/2010/main" val="365050896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AFFAE5-2389-0AC4-9F32-6919663E36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6EA2BB-4DFD-1054-1335-EC7F78F816E4}"/>
              </a:ext>
            </a:extLst>
          </p:cNvPr>
          <p:cNvSpPr>
            <a:spLocks noGrp="1"/>
          </p:cNvSpPr>
          <p:nvPr>
            <p:ph type="title"/>
          </p:nvPr>
        </p:nvSpPr>
        <p:spPr>
          <a:xfrm>
            <a:off x="258479" y="284592"/>
            <a:ext cx="11404600" cy="1325563"/>
          </a:xfrm>
        </p:spPr>
        <p:txBody>
          <a:bodyPr>
            <a:noAutofit/>
          </a:bodyPr>
          <a:lstStyle/>
          <a:p>
            <a:r>
              <a:rPr lang="en-GB" sz="6000" b="1" u="sng" dirty="0"/>
              <a:t>Project skill development</a:t>
            </a:r>
            <a:endParaRPr lang="en-GB" sz="4800" b="1" u="sng" dirty="0"/>
          </a:p>
        </p:txBody>
      </p:sp>
      <p:sp>
        <p:nvSpPr>
          <p:cNvPr id="3" name="Content Placeholder 2">
            <a:extLst>
              <a:ext uri="{FF2B5EF4-FFF2-40B4-BE49-F238E27FC236}">
                <a16:creationId xmlns:a16="http://schemas.microsoft.com/office/drawing/2014/main" id="{2828D62B-5277-F0E6-BF43-CC009FB4421C}"/>
              </a:ext>
            </a:extLst>
          </p:cNvPr>
          <p:cNvSpPr>
            <a:spLocks noGrp="1"/>
          </p:cNvSpPr>
          <p:nvPr>
            <p:ph idx="1"/>
          </p:nvPr>
        </p:nvSpPr>
        <p:spPr>
          <a:xfrm>
            <a:off x="592918" y="1492783"/>
            <a:ext cx="8777403" cy="5140731"/>
          </a:xfrm>
        </p:spPr>
        <p:txBody>
          <a:bodyPr>
            <a:normAutofit/>
          </a:bodyPr>
          <a:lstStyle/>
          <a:p>
            <a:pPr marL="0" indent="0">
              <a:lnSpc>
                <a:spcPct val="100000"/>
              </a:lnSpc>
              <a:spcBef>
                <a:spcPts val="0"/>
              </a:spcBef>
              <a:buNone/>
            </a:pPr>
            <a:r>
              <a:rPr lang="en-GB" dirty="0"/>
              <a:t>Search the following CPD course providers to discover a short course related to your project:</a:t>
            </a:r>
          </a:p>
          <a:p>
            <a:pPr lvl="2">
              <a:lnSpc>
                <a:spcPct val="100000"/>
              </a:lnSpc>
              <a:spcBef>
                <a:spcPts val="0"/>
              </a:spcBef>
            </a:pPr>
            <a:r>
              <a:rPr lang="en-GB" sz="2800" u="sng" dirty="0">
                <a:solidFill>
                  <a:srgbClr val="0000FF"/>
                </a:solidFill>
                <a:ea typeface="Times New Roman" panose="02020603050405020304" pitchFamily="18" charset="0"/>
                <a:cs typeface="Times New Roman" panose="02020603050405020304" pitchFamily="18" charset="0"/>
                <a:hlinkClick r:id="rId3"/>
              </a:rPr>
              <a:t>Linkedin Learning</a:t>
            </a:r>
            <a:endParaRPr lang="en-GB" sz="2800" u="sng" dirty="0">
              <a:solidFill>
                <a:srgbClr val="0000FF"/>
              </a:solidFill>
              <a:ea typeface="Times New Roman" panose="02020603050405020304" pitchFamily="18" charset="0"/>
              <a:cs typeface="Times New Roman" panose="02020603050405020304" pitchFamily="18" charset="0"/>
            </a:endParaRPr>
          </a:p>
          <a:p>
            <a:pPr lvl="2">
              <a:lnSpc>
                <a:spcPct val="100000"/>
              </a:lnSpc>
              <a:spcBef>
                <a:spcPts val="0"/>
              </a:spcBef>
            </a:pPr>
            <a:r>
              <a:rPr lang="en-GB" sz="2800" u="sng" dirty="0">
                <a:solidFill>
                  <a:srgbClr val="0000FF"/>
                </a:solidFill>
                <a:ea typeface="Times New Roman" panose="02020603050405020304" pitchFamily="18" charset="0"/>
                <a:cs typeface="Times New Roman" panose="02020603050405020304" pitchFamily="18" charset="0"/>
                <a:hlinkClick r:id="rId4"/>
              </a:rPr>
              <a:t>Google Digital skills</a:t>
            </a:r>
            <a:r>
              <a:rPr lang="en-GB" sz="2800" dirty="0">
                <a:ea typeface="Times New Roman" panose="02020603050405020304" pitchFamily="18" charset="0"/>
                <a:cs typeface="Times New Roman" panose="02020603050405020304" pitchFamily="18" charset="0"/>
              </a:rPr>
              <a:t> </a:t>
            </a:r>
          </a:p>
          <a:p>
            <a:pPr lvl="2">
              <a:lnSpc>
                <a:spcPct val="100000"/>
              </a:lnSpc>
              <a:spcBef>
                <a:spcPts val="0"/>
              </a:spcBef>
            </a:pPr>
            <a:r>
              <a:rPr lang="en-GB" sz="2800" u="sng" dirty="0">
                <a:solidFill>
                  <a:srgbClr val="0000FF"/>
                </a:solidFill>
                <a:ea typeface="Times New Roman" panose="02020603050405020304" pitchFamily="18" charset="0"/>
                <a:cs typeface="Times New Roman" panose="02020603050405020304" pitchFamily="18" charset="0"/>
                <a:hlinkClick r:id="rId5"/>
              </a:rPr>
              <a:t>Cisco Networking Academy</a:t>
            </a:r>
            <a:endParaRPr lang="en-GB" sz="2800" dirty="0">
              <a:ea typeface="Times New Roman" panose="02020603050405020304" pitchFamily="18" charset="0"/>
              <a:cs typeface="Times New Roman" panose="02020603050405020304" pitchFamily="18" charset="0"/>
            </a:endParaRPr>
          </a:p>
          <a:p>
            <a:pPr lvl="2">
              <a:lnSpc>
                <a:spcPct val="100000"/>
              </a:lnSpc>
              <a:spcBef>
                <a:spcPts val="0"/>
              </a:spcBef>
            </a:pPr>
            <a:r>
              <a:rPr lang="en-GB" sz="2800" u="sng" dirty="0">
                <a:solidFill>
                  <a:srgbClr val="0000FF"/>
                </a:solidFill>
                <a:ea typeface="Times New Roman" panose="02020603050405020304" pitchFamily="18" charset="0"/>
                <a:cs typeface="Times New Roman" panose="02020603050405020304" pitchFamily="18" charset="0"/>
                <a:hlinkClick r:id="rId6"/>
              </a:rPr>
              <a:t>Microsoft Learn</a:t>
            </a:r>
            <a:endParaRPr lang="en-GB" sz="2800" u="sng" dirty="0">
              <a:solidFill>
                <a:srgbClr val="0000FF"/>
              </a:solidFill>
              <a:ea typeface="Times New Roman" panose="02020603050405020304" pitchFamily="18" charset="0"/>
              <a:cs typeface="Times New Roman" panose="02020603050405020304" pitchFamily="18" charset="0"/>
            </a:endParaRPr>
          </a:p>
          <a:p>
            <a:pPr lvl="2">
              <a:lnSpc>
                <a:spcPct val="100000"/>
              </a:lnSpc>
              <a:spcBef>
                <a:spcPts val="0"/>
              </a:spcBef>
            </a:pPr>
            <a:r>
              <a:rPr lang="en-GB" sz="2800" dirty="0"/>
              <a:t>Or YouTube.</a:t>
            </a:r>
          </a:p>
          <a:p>
            <a:pPr marL="514350" lvl="0" indent="-514350">
              <a:buClr>
                <a:schemeClr val="tx1"/>
              </a:buClr>
              <a:buFont typeface="+mj-lt"/>
              <a:buAutoNum type="arabicPeriod"/>
            </a:pPr>
            <a:r>
              <a:rPr lang="en-GB" dirty="0"/>
              <a:t>Select and start a </a:t>
            </a:r>
            <a:r>
              <a:rPr lang="en-GB" b="1" dirty="0"/>
              <a:t>course </a:t>
            </a:r>
            <a:r>
              <a:rPr lang="en-GB" dirty="0"/>
              <a:t>to help you to develop the skills needed to complete your project.</a:t>
            </a:r>
          </a:p>
          <a:p>
            <a:pPr marL="514350" indent="-514350">
              <a:buClr>
                <a:schemeClr val="tx1"/>
              </a:buClr>
              <a:buFont typeface="+mj-lt"/>
              <a:buAutoNum type="arabicPeriod"/>
            </a:pPr>
            <a:r>
              <a:rPr lang="en-GB" dirty="0"/>
              <a:t>Save several screenshots in your Module document/notebook as an Appendix item.</a:t>
            </a:r>
          </a:p>
        </p:txBody>
      </p:sp>
      <p:pic>
        <p:nvPicPr>
          <p:cNvPr id="7" name="Graphic 6" descr="Document with solid fill">
            <a:extLst>
              <a:ext uri="{FF2B5EF4-FFF2-40B4-BE49-F238E27FC236}">
                <a16:creationId xmlns:a16="http://schemas.microsoft.com/office/drawing/2014/main" id="{20AA1A08-6039-7112-19B0-0C5C75F0E230}"/>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644518" y="3553516"/>
            <a:ext cx="2310619" cy="2310619"/>
          </a:xfrm>
          <a:prstGeom prst="rect">
            <a:avLst/>
          </a:prstGeom>
        </p:spPr>
      </p:pic>
      <p:grpSp>
        <p:nvGrpSpPr>
          <p:cNvPr id="13" name="Group 12">
            <a:extLst>
              <a:ext uri="{FF2B5EF4-FFF2-40B4-BE49-F238E27FC236}">
                <a16:creationId xmlns:a16="http://schemas.microsoft.com/office/drawing/2014/main" id="{5FDEF47C-850D-6B29-1ED0-FF65D4E4758B}"/>
              </a:ext>
            </a:extLst>
          </p:cNvPr>
          <p:cNvGrpSpPr/>
          <p:nvPr/>
        </p:nvGrpSpPr>
        <p:grpSpPr>
          <a:xfrm>
            <a:off x="9787476" y="1654744"/>
            <a:ext cx="1992441" cy="1693574"/>
            <a:chOff x="9787476" y="1654744"/>
            <a:chExt cx="1992441" cy="1693574"/>
          </a:xfrm>
        </p:grpSpPr>
        <p:sp>
          <p:nvSpPr>
            <p:cNvPr id="6" name="Freeform: Shape 5">
              <a:extLst>
                <a:ext uri="{FF2B5EF4-FFF2-40B4-BE49-F238E27FC236}">
                  <a16:creationId xmlns:a16="http://schemas.microsoft.com/office/drawing/2014/main" id="{2577E6E6-05A6-5EAF-C143-A5F75D39DB8D}"/>
                </a:ext>
              </a:extLst>
            </p:cNvPr>
            <p:cNvSpPr/>
            <p:nvPr/>
          </p:nvSpPr>
          <p:spPr>
            <a:xfrm>
              <a:off x="9787476" y="1654744"/>
              <a:ext cx="1992441" cy="1693574"/>
            </a:xfrm>
            <a:custGeom>
              <a:avLst/>
              <a:gdLst>
                <a:gd name="csX0" fmla="*/ 1892820 w 1992441"/>
                <a:gd name="csY0" fmla="*/ 0 h 1693574"/>
                <a:gd name="csX1" fmla="*/ 99623 w 1992441"/>
                <a:gd name="csY1" fmla="*/ 0 h 1693574"/>
                <a:gd name="csX2" fmla="*/ 0 w 1992441"/>
                <a:gd name="csY2" fmla="*/ 99622 h 1693574"/>
                <a:gd name="csX3" fmla="*/ 0 w 1992441"/>
                <a:gd name="csY3" fmla="*/ 1295087 h 1693574"/>
                <a:gd name="csX4" fmla="*/ 99623 w 1992441"/>
                <a:gd name="csY4" fmla="*/ 1394709 h 1693574"/>
                <a:gd name="csX5" fmla="*/ 796977 w 1992441"/>
                <a:gd name="csY5" fmla="*/ 1394709 h 1693574"/>
                <a:gd name="csX6" fmla="*/ 796977 w 1992441"/>
                <a:gd name="csY6" fmla="*/ 1544142 h 1693574"/>
                <a:gd name="csX7" fmla="*/ 547922 w 1992441"/>
                <a:gd name="csY7" fmla="*/ 1544142 h 1693574"/>
                <a:gd name="csX8" fmla="*/ 547922 w 1992441"/>
                <a:gd name="csY8" fmla="*/ 1693575 h 1693574"/>
                <a:gd name="csX9" fmla="*/ 1444521 w 1992441"/>
                <a:gd name="csY9" fmla="*/ 1693575 h 1693574"/>
                <a:gd name="csX10" fmla="*/ 1444521 w 1992441"/>
                <a:gd name="csY10" fmla="*/ 1544142 h 1693574"/>
                <a:gd name="csX11" fmla="*/ 1195466 w 1992441"/>
                <a:gd name="csY11" fmla="*/ 1544142 h 1693574"/>
                <a:gd name="csX12" fmla="*/ 1195466 w 1992441"/>
                <a:gd name="csY12" fmla="*/ 1394709 h 1693574"/>
                <a:gd name="csX13" fmla="*/ 1892820 w 1992441"/>
                <a:gd name="csY13" fmla="*/ 1394709 h 1693574"/>
                <a:gd name="csX14" fmla="*/ 1992442 w 1992441"/>
                <a:gd name="csY14" fmla="*/ 1295087 h 1693574"/>
                <a:gd name="csX15" fmla="*/ 1992442 w 1992441"/>
                <a:gd name="csY15" fmla="*/ 99622 h 1693574"/>
                <a:gd name="csX16" fmla="*/ 1892820 w 1992441"/>
                <a:gd name="csY16" fmla="*/ 0 h 1693574"/>
                <a:gd name="csX17" fmla="*/ 1843009 w 1992441"/>
                <a:gd name="csY17" fmla="*/ 1245276 h 1693574"/>
                <a:gd name="csX18" fmla="*/ 149434 w 1992441"/>
                <a:gd name="csY18" fmla="*/ 1245276 h 1693574"/>
                <a:gd name="csX19" fmla="*/ 149434 w 1992441"/>
                <a:gd name="csY19" fmla="*/ 149433 h 1693574"/>
                <a:gd name="csX20" fmla="*/ 1843009 w 1992441"/>
                <a:gd name="csY20" fmla="*/ 149433 h 16935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Lst>
              <a:rect l="l" t="t" r="r" b="b"/>
              <a:pathLst>
                <a:path w="1992441" h="1693574">
                  <a:moveTo>
                    <a:pt x="1892820" y="0"/>
                  </a:moveTo>
                  <a:lnTo>
                    <a:pt x="99623" y="0"/>
                  </a:lnTo>
                  <a:cubicBezTo>
                    <a:pt x="44669" y="162"/>
                    <a:pt x="161" y="44668"/>
                    <a:pt x="0" y="99622"/>
                  </a:cubicBezTo>
                  <a:lnTo>
                    <a:pt x="0" y="1295087"/>
                  </a:lnTo>
                  <a:cubicBezTo>
                    <a:pt x="161" y="1350041"/>
                    <a:pt x="44669" y="1394547"/>
                    <a:pt x="99623" y="1394709"/>
                  </a:cubicBezTo>
                  <a:lnTo>
                    <a:pt x="796977" y="1394709"/>
                  </a:lnTo>
                  <a:lnTo>
                    <a:pt x="796977" y="1544142"/>
                  </a:lnTo>
                  <a:lnTo>
                    <a:pt x="547922" y="1544142"/>
                  </a:lnTo>
                  <a:lnTo>
                    <a:pt x="547922" y="1693575"/>
                  </a:lnTo>
                  <a:lnTo>
                    <a:pt x="1444521" y="1693575"/>
                  </a:lnTo>
                  <a:lnTo>
                    <a:pt x="1444521" y="1544142"/>
                  </a:lnTo>
                  <a:lnTo>
                    <a:pt x="1195466" y="1544142"/>
                  </a:lnTo>
                  <a:lnTo>
                    <a:pt x="1195466" y="1394709"/>
                  </a:lnTo>
                  <a:lnTo>
                    <a:pt x="1892820" y="1394709"/>
                  </a:lnTo>
                  <a:cubicBezTo>
                    <a:pt x="1947771" y="1394547"/>
                    <a:pt x="1992280" y="1350041"/>
                    <a:pt x="1992442" y="1295087"/>
                  </a:cubicBezTo>
                  <a:lnTo>
                    <a:pt x="1992442" y="99622"/>
                  </a:lnTo>
                  <a:cubicBezTo>
                    <a:pt x="1992280" y="44668"/>
                    <a:pt x="1947771" y="162"/>
                    <a:pt x="1892820" y="0"/>
                  </a:cubicBezTo>
                  <a:close/>
                  <a:moveTo>
                    <a:pt x="1843009" y="1245276"/>
                  </a:moveTo>
                  <a:lnTo>
                    <a:pt x="149434" y="1245276"/>
                  </a:lnTo>
                  <a:lnTo>
                    <a:pt x="149434" y="149433"/>
                  </a:lnTo>
                  <a:lnTo>
                    <a:pt x="1843009" y="149433"/>
                  </a:lnTo>
                  <a:close/>
                </a:path>
              </a:pathLst>
            </a:custGeom>
            <a:solidFill>
              <a:srgbClr val="FFFF00"/>
            </a:solidFill>
            <a:ln w="24904"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Graphic 11" descr="Single gear with solid fill">
              <a:extLst>
                <a:ext uri="{FF2B5EF4-FFF2-40B4-BE49-F238E27FC236}">
                  <a16:creationId xmlns:a16="http://schemas.microsoft.com/office/drawing/2014/main" id="{913C99EE-638B-1ED8-8911-9BA5F95BF072}"/>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136397" y="1694543"/>
              <a:ext cx="1326859" cy="1326859"/>
            </a:xfrm>
            <a:prstGeom prst="rect">
              <a:avLst/>
            </a:prstGeom>
          </p:spPr>
        </p:pic>
      </p:grpSp>
      <p:sp>
        <p:nvSpPr>
          <p:cNvPr id="5" name="Rectangle 4">
            <a:extLst>
              <a:ext uri="{FF2B5EF4-FFF2-40B4-BE49-F238E27FC236}">
                <a16:creationId xmlns:a16="http://schemas.microsoft.com/office/drawing/2014/main" id="{4E946A99-9460-098B-602E-490E50F6D080}"/>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054288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533A01A-B53D-C41B-CB08-283E2C0132DB}"/>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F11C049-1FC0-2ABF-4C33-FDD71D82F4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7300640-D1A2-6FC1-CD8E-3EA1DAEA19C6}"/>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4269B16C-8BAF-58D1-CDFC-E3FD3723C2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22CD3D02-3C7E-87F1-8D1C-B0C2E8E0E5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91A84D39-8488-F066-3DE6-2355AD1C92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8F65CF25-387D-B3DD-8F40-9B79C6607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6" name="Rectangle 25">
            <a:extLst>
              <a:ext uri="{FF2B5EF4-FFF2-40B4-BE49-F238E27FC236}">
                <a16:creationId xmlns:a16="http://schemas.microsoft.com/office/drawing/2014/main" id="{D7D9F3B0-2BD7-FED4-D08D-B39BFE41E7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12FBB21E-57B6-7441-37D7-2FCD8CD07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5" descr="Questions">
            <a:extLst>
              <a:ext uri="{FF2B5EF4-FFF2-40B4-BE49-F238E27FC236}">
                <a16:creationId xmlns:a16="http://schemas.microsoft.com/office/drawing/2014/main" id="{EA374F31-B536-6820-6959-63C0DD9D71D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
        <p:nvSpPr>
          <p:cNvPr id="3" name="Rectangle 2">
            <a:extLst>
              <a:ext uri="{FF2B5EF4-FFF2-40B4-BE49-F238E27FC236}">
                <a16:creationId xmlns:a16="http://schemas.microsoft.com/office/drawing/2014/main" id="{D58F24A3-E423-C586-1D85-E0EF92FB31C7}"/>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1771857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3.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4191</Words>
  <Application>Microsoft Office PowerPoint</Application>
  <PresentationFormat>Widescreen</PresentationFormat>
  <Paragraphs>361</Paragraphs>
  <Slides>49</Slides>
  <Notes>47</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49</vt:i4>
      </vt:variant>
    </vt:vector>
  </HeadingPairs>
  <TitlesOfParts>
    <vt:vector size="58" baseType="lpstr">
      <vt:lpstr>Aptos</vt:lpstr>
      <vt:lpstr>Arial</vt:lpstr>
      <vt:lpstr>Avenir Next LT Pro</vt:lpstr>
      <vt:lpstr>Calibri</vt:lpstr>
      <vt:lpstr>Calibri Light</vt:lpstr>
      <vt:lpstr>Courier New</vt:lpstr>
      <vt:lpstr>Symbol</vt:lpstr>
      <vt:lpstr>Office Theme</vt:lpstr>
      <vt:lpstr>AccentBoxVTI</vt:lpstr>
      <vt:lpstr>Activity: Check Project Approval document</vt:lpstr>
      <vt:lpstr>PowerPoint Presentation</vt:lpstr>
      <vt:lpstr>Open CM document / OneNote Notebook</vt:lpstr>
      <vt:lpstr>PowerPoint Presentation</vt:lpstr>
      <vt:lpstr>Introduction &amp; Overview</vt:lpstr>
      <vt:lpstr>Introduction to Project Management</vt:lpstr>
      <vt:lpstr>Project Management</vt:lpstr>
      <vt:lpstr>Project Management</vt:lpstr>
      <vt:lpstr>4 key elements of Project Management</vt:lpstr>
      <vt:lpstr>Typical Project Plan </vt:lpstr>
      <vt:lpstr>Typical Project Plan </vt:lpstr>
      <vt:lpstr>Typical Project Stages / Phases</vt:lpstr>
      <vt:lpstr>Project Scope: Solution &amp; Resources </vt:lpstr>
      <vt:lpstr>Project Scope: Outcomes &amp; resources</vt:lpstr>
      <vt:lpstr>Activity: Task 2 Question 1 </vt:lpstr>
      <vt:lpstr>Project Planning</vt:lpstr>
      <vt:lpstr>Project Scope: Boundaries &amp; constrains </vt:lpstr>
      <vt:lpstr>Project Scope: Timescale</vt:lpstr>
      <vt:lpstr>Example: Project Schedule Change to suit your project, as necessary. </vt:lpstr>
      <vt:lpstr>Activity: Task 2 Question 1 cont… </vt:lpstr>
      <vt:lpstr>Project Planning tools  &amp; Risk Analysis</vt:lpstr>
      <vt:lpstr>Project Planning &amp; Management tools</vt:lpstr>
      <vt:lpstr>Gantt Charts</vt:lpstr>
      <vt:lpstr>Bg. Origins of the Gantt Chart</vt:lpstr>
      <vt:lpstr>Benefits of Gantt Charts</vt:lpstr>
      <vt:lpstr>Bg. Creating a Gantt Chart: Example How to…</vt:lpstr>
      <vt:lpstr>Technology: Gantt Chart Apps</vt:lpstr>
      <vt:lpstr>PowerPoint Presentation</vt:lpstr>
      <vt:lpstr>Demo: Tomsplanner.com</vt:lpstr>
      <vt:lpstr>Project Chart choice</vt:lpstr>
      <vt:lpstr>Activity: Create a Gantt chart</vt:lpstr>
      <vt:lpstr>Break time</vt:lpstr>
      <vt:lpstr>Project Management Technology</vt:lpstr>
      <vt:lpstr>Project Management Technology</vt:lpstr>
      <vt:lpstr>Demo: Trello by Atlassian</vt:lpstr>
      <vt:lpstr>Example: Create a ‘Kanban board’ in Trello</vt:lpstr>
      <vt:lpstr>Bg. Trello plans and pricing</vt:lpstr>
      <vt:lpstr>PowerPoint Presentation</vt:lpstr>
      <vt:lpstr>PowerPoint Presentation</vt:lpstr>
      <vt:lpstr>Jira by Atlassian</vt:lpstr>
      <vt:lpstr>Activity: Try an additional Project Management Tool</vt:lpstr>
      <vt:lpstr>Risk Analysis</vt:lpstr>
      <vt:lpstr>Project Management &amp; constraints</vt:lpstr>
      <vt:lpstr>Project Risks</vt:lpstr>
      <vt:lpstr>Example: Risk Analysis</vt:lpstr>
      <vt:lpstr>Activity: Task 2 Question 3</vt:lpstr>
      <vt:lpstr>Home Activity: Fini Task 2 &amp; Start Practical</vt:lpstr>
      <vt:lpstr>Project skill development</vt:lpstr>
      <vt:lpstr>The 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Ewa Kazimierska</cp:lastModifiedBy>
  <cp:revision>129</cp:revision>
  <dcterms:created xsi:type="dcterms:W3CDTF">2021-05-24T14:04:41Z</dcterms:created>
  <dcterms:modified xsi:type="dcterms:W3CDTF">2026-06-08T22:57:47Z</dcterms:modified>
</cp:coreProperties>
</file>