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590"/>
  </p:normalViewPr>
  <p:slideViewPr>
    <p:cSldViewPr snapToGrid="0" snapToObjects="1">
      <p:cViewPr>
        <p:scale>
          <a:sx n="76" d="100"/>
          <a:sy n="76" d="100"/>
        </p:scale>
        <p:origin x="-480" y="1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B5CE98-BB8D-AE44-A143-CA50F76F0C72}" type="datetimeFigureOut">
              <a:rPr lang="en-US" smtClean="0"/>
              <a:t>8/21/21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205E9-A8F5-E144-9869-440F52823359}" type="slidenum">
              <a:rPr lang="en-US" smtClean="0"/>
              <a:t>‹#›</a:t>
            </a:fld>
            <a:endParaRPr lang="en-US"/>
          </a:p>
        </p:txBody>
      </p:sp>
    </p:spTree>
    <p:extLst>
      <p:ext uri="{BB962C8B-B14F-4D97-AF65-F5344CB8AC3E}">
        <p14:creationId xmlns:p14="http://schemas.microsoft.com/office/powerpoint/2010/main" val="2377109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paper presents a business plan for a company to reach its target market and develop a potential market plan for it. This will present a potential Margaret strategy for the generated plan of this company.</a:t>
            </a:r>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2</a:t>
            </a:fld>
            <a:endParaRPr lang="en-US"/>
          </a:p>
        </p:txBody>
      </p:sp>
    </p:spTree>
    <p:extLst>
      <p:ext uri="{BB962C8B-B14F-4D97-AF65-F5344CB8AC3E}">
        <p14:creationId xmlns:p14="http://schemas.microsoft.com/office/powerpoint/2010/main" val="2490140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organization attempts to deliver both veg and non-veg products and keeps a specialty in maintaining basic food standards by not providing allergic products. The company will attempt to sell types of beverages, wine, desserts, and chocolates through the company websites and this will be advertised through the social web pages of the company. The company attempts to offer free delivery for the first 200 customers of the company. Moreover, the combo offers or the discount offers will be posted on the social pages to reach more customers. </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3</a:t>
            </a:fld>
            <a:endParaRPr lang="en-US"/>
          </a:p>
        </p:txBody>
      </p:sp>
    </p:spTree>
    <p:extLst>
      <p:ext uri="{BB962C8B-B14F-4D97-AF65-F5344CB8AC3E}">
        <p14:creationId xmlns:p14="http://schemas.microsoft.com/office/powerpoint/2010/main" val="1489576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market plan of the company will be described through Porter’s five forces analysis, PEST analysis, SWOT analysis, 4P’s of marketing, and STP analysis. With help of the analysis, the current marketing status and the potential of the company will be presented.</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5</a:t>
            </a:fld>
            <a:endParaRPr lang="en-US"/>
          </a:p>
        </p:txBody>
      </p:sp>
    </p:spTree>
    <p:extLst>
      <p:ext uri="{BB962C8B-B14F-4D97-AF65-F5344CB8AC3E}">
        <p14:creationId xmlns:p14="http://schemas.microsoft.com/office/powerpoint/2010/main" val="1499055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company will have rivalry from the existing food delivery companies like Uber Eats, Just Eat, Food Hub, FEAST. Thus, the competition is high for Attract Eat. Customers often look for quality services at possibly lower prices. Hence, the services of Attract Eat will enrage the bargaining power of the customers (Bhaskar </a:t>
            </a:r>
            <a:r>
              <a:rPr lang="en-IN" i="1" dirty="0"/>
              <a:t>et al. </a:t>
            </a:r>
            <a:r>
              <a:rPr lang="en-IN" dirty="0"/>
              <a:t>2019). From that respect, the bargaining power is also high. As there is a number of companies serving food with good quality, the supplier’s power might also be high. The existing market situation has forced companies or business ventures to look into online services and </a:t>
            </a:r>
            <a:r>
              <a:rPr lang="en-IN" dirty="0" err="1"/>
              <a:t>fiocusing</a:t>
            </a:r>
            <a:r>
              <a:rPr lang="en-IN" dirty="0"/>
              <a:t> on online food delivery is a trend. Thus, the threat from new entrants might also be high. The subsidiary companies like Uber Eats, FEAST is also delivering the same services and people have already have had the services. This, threat of substitutes is also high. </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6</a:t>
            </a:fld>
            <a:endParaRPr lang="en-US"/>
          </a:p>
        </p:txBody>
      </p:sp>
    </p:spTree>
    <p:extLst>
      <p:ext uri="{BB962C8B-B14F-4D97-AF65-F5344CB8AC3E}">
        <p14:creationId xmlns:p14="http://schemas.microsoft.com/office/powerpoint/2010/main" val="209870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establishment of the business will have distinctive legal barriers and </a:t>
            </a:r>
            <a:r>
              <a:rPr lang="en-IN" dirty="0" err="1"/>
              <a:t>decorums</a:t>
            </a:r>
            <a:r>
              <a:rPr lang="en-IN" dirty="0"/>
              <a:t> to maintain the company’s transparency on food standards and packaging. Therefore, the political challenges will be high. The Covid-19 situation has laid huge pressure on the economy of the country. Thus, to manage the company operations, organizations will have to pay more for the employees. Thus, economic challenges are also more. The management of the orders and food preparation need to be made by maintaining social distance (</a:t>
            </a:r>
            <a:r>
              <a:rPr lang="en-IN" dirty="0" err="1"/>
              <a:t>Bruijl</a:t>
            </a:r>
            <a:r>
              <a:rPr lang="en-IN" dirty="0"/>
              <a:t>, 2018). The management of the operations will also be done through mobile apps. Thus, the management of the app will require technological knowledge. Based on the skills and knowledge of the employees, the company might also face technical issues too. </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7</a:t>
            </a:fld>
            <a:endParaRPr lang="en-US"/>
          </a:p>
        </p:txBody>
      </p:sp>
    </p:spTree>
    <p:extLst>
      <p:ext uri="{BB962C8B-B14F-4D97-AF65-F5344CB8AC3E}">
        <p14:creationId xmlns:p14="http://schemas.microsoft.com/office/powerpoint/2010/main" val="1607926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company will offer people cheap prices and possible offers and promote through online social platforms. Therefore, the organization will have a strong image to people. On the contrary, in regard to managing the technical operations through its mobile app and performing the associating operations, it might face issues in having competent and skilled employees (</a:t>
            </a:r>
            <a:r>
              <a:rPr lang="en-IN" dirty="0" err="1"/>
              <a:t>Buljan</a:t>
            </a:r>
            <a:r>
              <a:rPr lang="en-IN" dirty="0"/>
              <a:t>, 2021). As the business will deliver types of food and will have introductory offers, youth and busy people will find it more beneficial. However, there are a number of competitors in the UK providing the same kind of services. Thus, there might be possible threats.</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8</a:t>
            </a:fld>
            <a:endParaRPr lang="en-US"/>
          </a:p>
        </p:txBody>
      </p:sp>
    </p:spTree>
    <p:extLst>
      <p:ext uri="{BB962C8B-B14F-4D97-AF65-F5344CB8AC3E}">
        <p14:creationId xmlns:p14="http://schemas.microsoft.com/office/powerpoint/2010/main" val="2095828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company will offer both veg and non-veg items by keeping proper health safety measures and maintaining standard packaging of food (</a:t>
            </a:r>
            <a:r>
              <a:rPr lang="en-IN" dirty="0" err="1"/>
              <a:t>Elavarasan</a:t>
            </a:r>
            <a:r>
              <a:rPr lang="en-IN" dirty="0"/>
              <a:t> </a:t>
            </a:r>
            <a:r>
              <a:rPr lang="en-IN" i="1" dirty="0"/>
              <a:t>et al. </a:t>
            </a:r>
            <a:r>
              <a:rPr lang="en-IN" dirty="0"/>
              <a:t>2020). The company will use an affordable pricing strategy and will focus on keeping the marginal prices for the products. The services will be mostly available at Islington, London. For the promotion of the products, the company will use social media platforms as Instagram handles, Face book web pages so that they can reach more customers.</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9</a:t>
            </a:fld>
            <a:endParaRPr lang="en-US"/>
          </a:p>
        </p:txBody>
      </p:sp>
    </p:spTree>
    <p:extLst>
      <p:ext uri="{BB962C8B-B14F-4D97-AF65-F5344CB8AC3E}">
        <p14:creationId xmlns:p14="http://schemas.microsoft.com/office/powerpoint/2010/main" val="24214226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organization will select a demographic group of age 18-45 for their products. People will have the provision to order their food online. During multiple sports activities and occasions, people can order their food online. The organization targets middle-class people and keeps focus on a high margin of delivery during Christmas time. To attract more customers and set a long-term plan, the low-cost strategy will be followed.</a:t>
            </a:r>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10</a:t>
            </a:fld>
            <a:endParaRPr lang="en-US"/>
          </a:p>
        </p:txBody>
      </p:sp>
    </p:spTree>
    <p:extLst>
      <p:ext uri="{BB962C8B-B14F-4D97-AF65-F5344CB8AC3E}">
        <p14:creationId xmlns:p14="http://schemas.microsoft.com/office/powerpoint/2010/main" val="597150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financial plan based on 2021 shows that the margin and volume it can expect by 2022, 2023 and 2024. The net revenue can reach £10959.67 by 2024. The net income might be £730.64 in 2024. Total investment might reach £8402.41 by 2023.</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11</a:t>
            </a:fld>
            <a:endParaRPr lang="en-US"/>
          </a:p>
        </p:txBody>
      </p:sp>
    </p:spTree>
    <p:extLst>
      <p:ext uri="{BB962C8B-B14F-4D97-AF65-F5344CB8AC3E}">
        <p14:creationId xmlns:p14="http://schemas.microsoft.com/office/powerpoint/2010/main" val="1729810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management team ensures improvised and satisfactory services by the company and encourages effective teamwork and collaboration by the employees.</a:t>
            </a:r>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12</a:t>
            </a:fld>
            <a:endParaRPr lang="en-US"/>
          </a:p>
        </p:txBody>
      </p:sp>
    </p:spTree>
    <p:extLst>
      <p:ext uri="{BB962C8B-B14F-4D97-AF65-F5344CB8AC3E}">
        <p14:creationId xmlns:p14="http://schemas.microsoft.com/office/powerpoint/2010/main" val="988173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plan has demonstrated the market value and in the specific plan by Attract Eats and its financial market analysis by the market departments to ensure effective plan in the Covid-19 situation</a:t>
            </a:r>
          </a:p>
          <a:p>
            <a:br>
              <a:rPr lang="en-IN" dirty="0"/>
            </a:br>
            <a:endParaRPr lang="en-US" dirty="0"/>
          </a:p>
          <a:p>
            <a:endParaRPr lang="en-US" dirty="0"/>
          </a:p>
        </p:txBody>
      </p:sp>
      <p:sp>
        <p:nvSpPr>
          <p:cNvPr id="4" name="Slide Number Placeholder 3"/>
          <p:cNvSpPr>
            <a:spLocks noGrp="1"/>
          </p:cNvSpPr>
          <p:nvPr>
            <p:ph type="sldNum" sz="quarter" idx="5"/>
          </p:nvPr>
        </p:nvSpPr>
        <p:spPr/>
        <p:txBody>
          <a:bodyPr/>
          <a:lstStyle/>
          <a:p>
            <a:fld id="{027205E9-A8F5-E144-9869-440F52823359}" type="slidenum">
              <a:rPr lang="en-US" smtClean="0"/>
              <a:t>13</a:t>
            </a:fld>
            <a:endParaRPr lang="en-US"/>
          </a:p>
        </p:txBody>
      </p:sp>
    </p:spTree>
    <p:extLst>
      <p:ext uri="{BB962C8B-B14F-4D97-AF65-F5344CB8AC3E}">
        <p14:creationId xmlns:p14="http://schemas.microsoft.com/office/powerpoint/2010/main" val="4125112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8/21/21</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909098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8/21/21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5161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8/21/21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7009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8/21/21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31135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8/21/21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8559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8/21/21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8559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8/21/21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51895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8/21/21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66805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8/21/21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94258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8/21/21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86892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8/21/21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9802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8/21/21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0428347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75" r:id="rId7"/>
    <p:sldLayoutId id="2147483676" r:id="rId8"/>
    <p:sldLayoutId id="2147483677" r:id="rId9"/>
    <p:sldLayoutId id="2147483678" r:id="rId10"/>
    <p:sldLayoutId id="214748368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hyperlink" Target="https://www.researchgate.net/publication/348351396_JARDCS_-_Porter's_Five_Forces_Model"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4" name="Rectangle 136">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295" name="Rectangle 138">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296" name="Group 140">
            <a:extLst>
              <a:ext uri="{FF2B5EF4-FFF2-40B4-BE49-F238E27FC236}">
                <a16:creationId xmlns:a16="http://schemas.microsoft.com/office/drawing/2014/main" id="{5BB11B77-16CE-4796-9677-F0ED67FCE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2" name="Picture 141">
              <a:extLst>
                <a:ext uri="{FF2B5EF4-FFF2-40B4-BE49-F238E27FC236}">
                  <a16:creationId xmlns:a16="http://schemas.microsoft.com/office/drawing/2014/main" id="{EF26510D-AF6F-45BA-9996-9EA0F149D09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3" name="Picture 142">
              <a:extLst>
                <a:ext uri="{FF2B5EF4-FFF2-40B4-BE49-F238E27FC236}">
                  <a16:creationId xmlns:a16="http://schemas.microsoft.com/office/drawing/2014/main" id="{5E04EA3F-927A-42F5-96EF-44DCE97863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E66279A-E2C9-1247-8D31-1F4CB94F32C6}"/>
              </a:ext>
            </a:extLst>
          </p:cNvPr>
          <p:cNvSpPr>
            <a:spLocks noGrp="1"/>
          </p:cNvSpPr>
          <p:nvPr>
            <p:ph type="ctrTitle"/>
          </p:nvPr>
        </p:nvSpPr>
        <p:spPr>
          <a:xfrm>
            <a:off x="7409930" y="1734465"/>
            <a:ext cx="4323376" cy="2912691"/>
          </a:xfrm>
        </p:spPr>
        <p:txBody>
          <a:bodyPr anchor="b">
            <a:normAutofit/>
          </a:bodyPr>
          <a:lstStyle/>
          <a:p>
            <a:pPr algn="l"/>
            <a:r>
              <a:rPr lang="en-US" dirty="0"/>
              <a:t>Task 2: Summary of the Business </a:t>
            </a:r>
            <a:br>
              <a:rPr lang="en-US" dirty="0"/>
            </a:br>
            <a:r>
              <a:rPr lang="en-US" dirty="0"/>
              <a:t>Plan</a:t>
            </a:r>
          </a:p>
        </p:txBody>
      </p:sp>
      <p:pic>
        <p:nvPicPr>
          <p:cNvPr id="1026" name="Picture 2" descr="Practical example of a business plan outlin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5235" y="1852612"/>
            <a:ext cx="4762500" cy="315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12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4" name="Rectangle 14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035" name="Group 143">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145" name="Picture 144">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6" name="Picture 145">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48" name="Rectangle 147">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Rectangle 149">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13F62-3671-264B-9F17-1FF2F324268C}"/>
              </a:ext>
            </a:extLst>
          </p:cNvPr>
          <p:cNvSpPr>
            <a:spLocks noGrp="1"/>
          </p:cNvSpPr>
          <p:nvPr>
            <p:ph type="title"/>
          </p:nvPr>
        </p:nvSpPr>
        <p:spPr>
          <a:xfrm>
            <a:off x="1143000" y="1066800"/>
            <a:ext cx="5410200" cy="1997075"/>
          </a:xfrm>
        </p:spPr>
        <p:txBody>
          <a:bodyPr>
            <a:normAutofit/>
          </a:bodyPr>
          <a:lstStyle/>
          <a:p>
            <a:r>
              <a:rPr lang="en-IN" sz="3600" b="1" dirty="0"/>
              <a:t>Introduction</a:t>
            </a:r>
            <a:br>
              <a:rPr lang="en-IN" sz="3600" dirty="0"/>
            </a:br>
            <a:endParaRPr lang="en-US" sz="3600" dirty="0"/>
          </a:p>
        </p:txBody>
      </p:sp>
      <p:sp>
        <p:nvSpPr>
          <p:cNvPr id="3" name="Content Placeholder 2">
            <a:extLst>
              <a:ext uri="{FF2B5EF4-FFF2-40B4-BE49-F238E27FC236}">
                <a16:creationId xmlns:a16="http://schemas.microsoft.com/office/drawing/2014/main" id="{AF8D7E00-EB80-4242-9CCC-D98B2E76217F}"/>
              </a:ext>
            </a:extLst>
          </p:cNvPr>
          <p:cNvSpPr>
            <a:spLocks noGrp="1"/>
          </p:cNvSpPr>
          <p:nvPr>
            <p:ph idx="1"/>
          </p:nvPr>
        </p:nvSpPr>
        <p:spPr>
          <a:xfrm>
            <a:off x="1143000" y="3200400"/>
            <a:ext cx="5410200" cy="2590800"/>
          </a:xfrm>
        </p:spPr>
        <p:txBody>
          <a:bodyPr>
            <a:normAutofit/>
          </a:bodyPr>
          <a:lstStyle/>
          <a:p>
            <a:pPr fontAlgn="base"/>
            <a:r>
              <a:rPr lang="en-IN" sz="1800"/>
              <a:t>A business plan will be presented</a:t>
            </a:r>
          </a:p>
          <a:p>
            <a:pPr fontAlgn="base"/>
            <a:r>
              <a:rPr lang="en-IN" sz="1800"/>
              <a:t>A food delivery business plan named Attract Eat will be launched</a:t>
            </a:r>
            <a:br>
              <a:rPr lang="en-IN" sz="1800"/>
            </a:br>
            <a:endParaRPr lang="en-US" sz="1800"/>
          </a:p>
        </p:txBody>
      </p:sp>
      <p:pic>
        <p:nvPicPr>
          <p:cNvPr id="1026" name="Picture 2" descr="How to Write a Business Plan Outline">
            <a:extLst>
              <a:ext uri="{FF2B5EF4-FFF2-40B4-BE49-F238E27FC236}">
                <a16:creationId xmlns:a16="http://schemas.microsoft.com/office/drawing/2014/main" id="{8B7B54E0-443B-BA40-9AB9-C2CDD2D2D8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700" b="-4"/>
          <a:stretch/>
        </p:blipFill>
        <p:spPr bwMode="auto">
          <a:xfrm>
            <a:off x="7010400" y="1999683"/>
            <a:ext cx="4209625" cy="2858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08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0" name="Picture 2" descr="How To Create A Business Plan">
            <a:extLst>
              <a:ext uri="{FF2B5EF4-FFF2-40B4-BE49-F238E27FC236}">
                <a16:creationId xmlns:a16="http://schemas.microsoft.com/office/drawing/2014/main" id="{DDAA943D-2EFB-8D47-8FAB-C9CCFF5A8C08}"/>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12787" r="-1" b="-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78" name="Picture 77">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9" name="Picture 78">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C8F41E1-DD58-524A-B841-FBDCA5F05103}"/>
              </a:ext>
            </a:extLst>
          </p:cNvPr>
          <p:cNvSpPr>
            <a:spLocks noGrp="1"/>
          </p:cNvSpPr>
          <p:nvPr>
            <p:ph type="title"/>
          </p:nvPr>
        </p:nvSpPr>
        <p:spPr>
          <a:xfrm>
            <a:off x="1198180" y="726066"/>
            <a:ext cx="9774619" cy="2474333"/>
          </a:xfrm>
        </p:spPr>
        <p:txBody>
          <a:bodyPr anchor="b">
            <a:normAutofit/>
          </a:bodyPr>
          <a:lstStyle/>
          <a:p>
            <a:pPr algn="ctr"/>
            <a:r>
              <a:rPr lang="en-IN" b="1">
                <a:solidFill>
                  <a:srgbClr val="FFFFFF"/>
                </a:solidFill>
              </a:rPr>
              <a:t>Business description</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390BA9E5-AD0D-2B49-93FF-AAC66B022A63}"/>
              </a:ext>
            </a:extLst>
          </p:cNvPr>
          <p:cNvSpPr>
            <a:spLocks noGrp="1"/>
          </p:cNvSpPr>
          <p:nvPr>
            <p:ph idx="1"/>
          </p:nvPr>
        </p:nvSpPr>
        <p:spPr>
          <a:xfrm>
            <a:off x="1219202" y="3429000"/>
            <a:ext cx="9954076" cy="2514600"/>
          </a:xfrm>
        </p:spPr>
        <p:txBody>
          <a:bodyPr anchor="ctr">
            <a:normAutofit/>
          </a:bodyPr>
          <a:lstStyle/>
          <a:p>
            <a:pPr algn="ctr" fontAlgn="base"/>
            <a:r>
              <a:rPr lang="en-IN" sz="1800">
                <a:solidFill>
                  <a:srgbClr val="FFFFFF"/>
                </a:solidFill>
              </a:rPr>
              <a:t>Name of business- Attract Eat</a:t>
            </a:r>
          </a:p>
          <a:p>
            <a:pPr algn="ctr" fontAlgn="base"/>
            <a:r>
              <a:rPr lang="en-IN" sz="1800">
                <a:solidFill>
                  <a:srgbClr val="FFFFFF"/>
                </a:solidFill>
              </a:rPr>
              <a:t>Location - Fins bury Park Rd, Islington, London, UK</a:t>
            </a:r>
          </a:p>
          <a:p>
            <a:pPr algn="ctr" fontAlgn="base"/>
            <a:r>
              <a:rPr lang="en-IN" sz="1800">
                <a:solidFill>
                  <a:srgbClr val="FFFFFF"/>
                </a:solidFill>
              </a:rPr>
              <a:t>Email - AttractEat@hotmail.co.uk</a:t>
            </a:r>
          </a:p>
          <a:p>
            <a:pPr algn="ctr" fontAlgn="base"/>
            <a:r>
              <a:rPr lang="en-IN" sz="1800">
                <a:solidFill>
                  <a:srgbClr val="FFFFFF"/>
                </a:solidFill>
              </a:rPr>
              <a:t>Phone - +44 6546754397</a:t>
            </a:r>
          </a:p>
        </p:txBody>
      </p:sp>
    </p:spTree>
    <p:extLst>
      <p:ext uri="{BB962C8B-B14F-4D97-AF65-F5344CB8AC3E}">
        <p14:creationId xmlns:p14="http://schemas.microsoft.com/office/powerpoint/2010/main" val="1969143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74" name="Picture 2" descr="Food Delivery Business Plan (2021 Updated) | Upmetrics">
            <a:extLst>
              <a:ext uri="{FF2B5EF4-FFF2-40B4-BE49-F238E27FC236}">
                <a16:creationId xmlns:a16="http://schemas.microsoft.com/office/drawing/2014/main" id="{06A765F3-456A-804E-A431-0C325EA93F20}"/>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t="42"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78" name="Picture 77">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9" name="Picture 78">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1F9EAC68-D830-EC49-A56D-187FE2EDDF1A}"/>
              </a:ext>
            </a:extLst>
          </p:cNvPr>
          <p:cNvSpPr>
            <a:spLocks noGrp="1"/>
          </p:cNvSpPr>
          <p:nvPr>
            <p:ph type="title"/>
          </p:nvPr>
        </p:nvSpPr>
        <p:spPr>
          <a:xfrm>
            <a:off x="1198180" y="726066"/>
            <a:ext cx="9774619" cy="2474333"/>
          </a:xfrm>
        </p:spPr>
        <p:txBody>
          <a:bodyPr anchor="b">
            <a:normAutofit/>
          </a:bodyPr>
          <a:lstStyle/>
          <a:p>
            <a:pPr algn="ctr"/>
            <a:r>
              <a:rPr lang="en-IN" b="1">
                <a:solidFill>
                  <a:srgbClr val="FFFFFF"/>
                </a:solidFill>
              </a:rPr>
              <a:t>​​The objective of the business</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CFA94409-F827-4143-A52E-F40CDDE83FF5}"/>
              </a:ext>
            </a:extLst>
          </p:cNvPr>
          <p:cNvSpPr>
            <a:spLocks noGrp="1"/>
          </p:cNvSpPr>
          <p:nvPr>
            <p:ph idx="1"/>
          </p:nvPr>
        </p:nvSpPr>
        <p:spPr>
          <a:xfrm>
            <a:off x="1219202" y="3429000"/>
            <a:ext cx="9954076" cy="2514600"/>
          </a:xfrm>
        </p:spPr>
        <p:txBody>
          <a:bodyPr anchor="ctr">
            <a:normAutofit/>
          </a:bodyPr>
          <a:lstStyle/>
          <a:p>
            <a:pPr algn="ctr" fontAlgn="base"/>
            <a:r>
              <a:rPr lang="en-IN" sz="1800">
                <a:solidFill>
                  <a:srgbClr val="FFFFFF"/>
                </a:solidFill>
              </a:rPr>
              <a:t>To provide the best quality food and beverages with reasonable prices for all </a:t>
            </a:r>
          </a:p>
          <a:p>
            <a:pPr algn="ctr" fontAlgn="base"/>
            <a:r>
              <a:rPr lang="en-IN" sz="1800">
                <a:solidFill>
                  <a:srgbClr val="FFFFFF"/>
                </a:solidFill>
              </a:rPr>
              <a:t>To be a popular food destination for the customers.</a:t>
            </a:r>
          </a:p>
          <a:p>
            <a:pPr algn="ctr"/>
            <a:endParaRPr lang="en-US" sz="1800">
              <a:solidFill>
                <a:srgbClr val="FFFFFF"/>
              </a:solidFill>
            </a:endParaRPr>
          </a:p>
        </p:txBody>
      </p:sp>
    </p:spTree>
    <p:extLst>
      <p:ext uri="{BB962C8B-B14F-4D97-AF65-F5344CB8AC3E}">
        <p14:creationId xmlns:p14="http://schemas.microsoft.com/office/powerpoint/2010/main" val="280870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98" name="Picture 2" descr="Target Market of Delivery Services, Uber Eats and DoorDash | The Social  Grabber">
            <a:extLst>
              <a:ext uri="{FF2B5EF4-FFF2-40B4-BE49-F238E27FC236}">
                <a16:creationId xmlns:a16="http://schemas.microsoft.com/office/drawing/2014/main" id="{775B6F37-CFC9-2A4F-B342-BBBF7F9B05D6}"/>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7020" r="-1" b="-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E49C960-3864-E14F-9D20-388CD2B3C911}"/>
              </a:ext>
            </a:extLst>
          </p:cNvPr>
          <p:cNvSpPr>
            <a:spLocks noGrp="1"/>
          </p:cNvSpPr>
          <p:nvPr>
            <p:ph type="title"/>
          </p:nvPr>
        </p:nvSpPr>
        <p:spPr>
          <a:xfrm>
            <a:off x="1198180" y="726066"/>
            <a:ext cx="9774619" cy="2474333"/>
          </a:xfrm>
        </p:spPr>
        <p:txBody>
          <a:bodyPr anchor="b">
            <a:normAutofit/>
          </a:bodyPr>
          <a:lstStyle/>
          <a:p>
            <a:pPr algn="ctr"/>
            <a:r>
              <a:rPr lang="en-IN" b="1">
                <a:solidFill>
                  <a:srgbClr val="FFFFFF"/>
                </a:solidFill>
              </a:rPr>
              <a:t>Marketing Plan</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822C120B-4956-2049-A0D1-05C90A9D7B90}"/>
              </a:ext>
            </a:extLst>
          </p:cNvPr>
          <p:cNvSpPr>
            <a:spLocks noGrp="1"/>
          </p:cNvSpPr>
          <p:nvPr>
            <p:ph idx="1"/>
          </p:nvPr>
        </p:nvSpPr>
        <p:spPr>
          <a:xfrm>
            <a:off x="1219202" y="3429000"/>
            <a:ext cx="9954076" cy="2514600"/>
          </a:xfrm>
        </p:spPr>
        <p:txBody>
          <a:bodyPr anchor="ctr">
            <a:normAutofit/>
          </a:bodyPr>
          <a:lstStyle/>
          <a:p>
            <a:pPr algn="ctr" fontAlgn="base"/>
            <a:r>
              <a:rPr lang="en-IN" sz="1800">
                <a:solidFill>
                  <a:srgbClr val="FFFFFF"/>
                </a:solidFill>
              </a:rPr>
              <a:t>Porter's five forces</a:t>
            </a:r>
          </a:p>
          <a:p>
            <a:pPr algn="ctr" fontAlgn="base"/>
            <a:r>
              <a:rPr lang="en-IN" sz="1800">
                <a:solidFill>
                  <a:srgbClr val="FFFFFF"/>
                </a:solidFill>
              </a:rPr>
              <a:t>PEST analysis</a:t>
            </a:r>
          </a:p>
          <a:p>
            <a:pPr algn="ctr" fontAlgn="base"/>
            <a:r>
              <a:rPr lang="en-IN" sz="1800">
                <a:solidFill>
                  <a:srgbClr val="FFFFFF"/>
                </a:solidFill>
              </a:rPr>
              <a:t>SWOT analysis</a:t>
            </a:r>
          </a:p>
          <a:p>
            <a:pPr algn="ctr" fontAlgn="base"/>
            <a:r>
              <a:rPr lang="en-IN" sz="1800">
                <a:solidFill>
                  <a:srgbClr val="FFFFFF"/>
                </a:solidFill>
              </a:rPr>
              <a:t>4Ps Marketing Mix</a:t>
            </a:r>
          </a:p>
          <a:p>
            <a:pPr algn="ctr" fontAlgn="base"/>
            <a:r>
              <a:rPr lang="en-IN" sz="1800">
                <a:solidFill>
                  <a:srgbClr val="FFFFFF"/>
                </a:solidFill>
              </a:rPr>
              <a:t>STP analysis</a:t>
            </a:r>
          </a:p>
        </p:txBody>
      </p:sp>
    </p:spTree>
    <p:extLst>
      <p:ext uri="{BB962C8B-B14F-4D97-AF65-F5344CB8AC3E}">
        <p14:creationId xmlns:p14="http://schemas.microsoft.com/office/powerpoint/2010/main" val="236442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5" name="Group 74">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76" name="Picture 75">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7" name="Picture 76">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6F93AB6-90CD-B74B-B27F-833D1FA0F677}"/>
              </a:ext>
            </a:extLst>
          </p:cNvPr>
          <p:cNvSpPr>
            <a:spLocks noGrp="1"/>
          </p:cNvSpPr>
          <p:nvPr>
            <p:ph type="title"/>
          </p:nvPr>
        </p:nvSpPr>
        <p:spPr>
          <a:xfrm>
            <a:off x="838200" y="586992"/>
            <a:ext cx="5638800" cy="2461008"/>
          </a:xfrm>
        </p:spPr>
        <p:txBody>
          <a:bodyPr>
            <a:normAutofit/>
          </a:bodyPr>
          <a:lstStyle/>
          <a:p>
            <a:r>
              <a:rPr lang="en-IN" b="1" dirty="0"/>
              <a:t>Porter's five forces</a:t>
            </a:r>
            <a:br>
              <a:rPr lang="en-IN" dirty="0"/>
            </a:br>
            <a:endParaRPr lang="en-US" dirty="0"/>
          </a:p>
        </p:txBody>
      </p:sp>
      <p:sp>
        <p:nvSpPr>
          <p:cNvPr id="3" name="Content Placeholder 2">
            <a:extLst>
              <a:ext uri="{FF2B5EF4-FFF2-40B4-BE49-F238E27FC236}">
                <a16:creationId xmlns:a16="http://schemas.microsoft.com/office/drawing/2014/main" id="{B8BE4757-9950-9F47-9A5C-8E730F0379A2}"/>
              </a:ext>
            </a:extLst>
          </p:cNvPr>
          <p:cNvSpPr>
            <a:spLocks noGrp="1"/>
          </p:cNvSpPr>
          <p:nvPr>
            <p:ph idx="1"/>
          </p:nvPr>
        </p:nvSpPr>
        <p:spPr>
          <a:xfrm>
            <a:off x="838200" y="3124200"/>
            <a:ext cx="5638437" cy="3156166"/>
          </a:xfrm>
        </p:spPr>
        <p:txBody>
          <a:bodyPr anchor="ctr">
            <a:normAutofit/>
          </a:bodyPr>
          <a:lstStyle/>
          <a:p>
            <a:pPr fontAlgn="base"/>
            <a:r>
              <a:rPr lang="en-IN" sz="1800"/>
              <a:t>Competition is high</a:t>
            </a:r>
          </a:p>
          <a:p>
            <a:pPr fontAlgn="base"/>
            <a:r>
              <a:rPr lang="en-IN" sz="1800"/>
              <a:t>Bargaining power is high</a:t>
            </a:r>
          </a:p>
          <a:p>
            <a:pPr fontAlgn="base"/>
            <a:r>
              <a:rPr lang="en-IN" sz="1800"/>
              <a:t>The power of suppliers might also be high</a:t>
            </a:r>
          </a:p>
          <a:p>
            <a:pPr fontAlgn="base"/>
            <a:r>
              <a:rPr lang="en-IN" sz="1800"/>
              <a:t>The threat of substitutes is moderate</a:t>
            </a:r>
          </a:p>
        </p:txBody>
      </p:sp>
      <p:pic>
        <p:nvPicPr>
          <p:cNvPr id="5122" name="Picture 2" descr="Food Delivery Service Business Plan [2021 UPD] | OGSCapital">
            <a:extLst>
              <a:ext uri="{FF2B5EF4-FFF2-40B4-BE49-F238E27FC236}">
                <a16:creationId xmlns:a16="http://schemas.microsoft.com/office/drawing/2014/main" id="{BEA05664-4FA7-F444-9DB3-C4EF95EAA4C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16" r="-2" b="20760"/>
          <a:stretch/>
        </p:blipFill>
        <p:spPr bwMode="auto">
          <a:xfrm>
            <a:off x="6861048" y="1"/>
            <a:ext cx="533095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6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6146" name="Picture 2" descr="5 Reasons Why Food Presentation Is Important In Take Out Orders">
            <a:extLst>
              <a:ext uri="{FF2B5EF4-FFF2-40B4-BE49-F238E27FC236}">
                <a16:creationId xmlns:a16="http://schemas.microsoft.com/office/drawing/2014/main" id="{B80CCE56-3889-604F-A3DA-1087684F2853}"/>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1557" r="-1" b="228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78" name="Picture 77">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9" name="Picture 78">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B398743-D2B5-EA44-AA7D-3B015A484BC2}"/>
              </a:ext>
            </a:extLst>
          </p:cNvPr>
          <p:cNvSpPr>
            <a:spLocks noGrp="1"/>
          </p:cNvSpPr>
          <p:nvPr>
            <p:ph type="title"/>
          </p:nvPr>
        </p:nvSpPr>
        <p:spPr>
          <a:xfrm>
            <a:off x="1198180" y="726066"/>
            <a:ext cx="9774619" cy="2474333"/>
          </a:xfrm>
        </p:spPr>
        <p:txBody>
          <a:bodyPr anchor="b">
            <a:normAutofit/>
          </a:bodyPr>
          <a:lstStyle/>
          <a:p>
            <a:pPr algn="ctr"/>
            <a:r>
              <a:rPr lang="en-IN" b="1">
                <a:solidFill>
                  <a:srgbClr val="FFFFFF"/>
                </a:solidFill>
              </a:rPr>
              <a:t>PEST analysis</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D86158DD-7104-DB46-B7D0-E4AAB5C61F6D}"/>
              </a:ext>
            </a:extLst>
          </p:cNvPr>
          <p:cNvSpPr>
            <a:spLocks noGrp="1"/>
          </p:cNvSpPr>
          <p:nvPr>
            <p:ph idx="1"/>
          </p:nvPr>
        </p:nvSpPr>
        <p:spPr>
          <a:xfrm>
            <a:off x="1219202" y="3429000"/>
            <a:ext cx="9954076" cy="2514600"/>
          </a:xfrm>
        </p:spPr>
        <p:txBody>
          <a:bodyPr anchor="ctr">
            <a:normAutofit/>
          </a:bodyPr>
          <a:lstStyle/>
          <a:p>
            <a:pPr algn="ctr" fontAlgn="base"/>
            <a:r>
              <a:rPr lang="en-IN" sz="1800">
                <a:solidFill>
                  <a:srgbClr val="FFFFFF"/>
                </a:solidFill>
              </a:rPr>
              <a:t>Political challenges are high</a:t>
            </a:r>
          </a:p>
          <a:p>
            <a:pPr algn="ctr" fontAlgn="base"/>
            <a:r>
              <a:rPr lang="en-IN" sz="1800">
                <a:solidFill>
                  <a:srgbClr val="FFFFFF"/>
                </a:solidFill>
              </a:rPr>
              <a:t>Economic challenges are also high</a:t>
            </a:r>
          </a:p>
          <a:p>
            <a:pPr algn="ctr" fontAlgn="base"/>
            <a:r>
              <a:rPr lang="en-IN" sz="1800">
                <a:solidFill>
                  <a:srgbClr val="FFFFFF"/>
                </a:solidFill>
              </a:rPr>
              <a:t>Social issues might also be raising</a:t>
            </a:r>
          </a:p>
          <a:p>
            <a:pPr algn="ctr" fontAlgn="base"/>
            <a:r>
              <a:rPr lang="en-IN" sz="1800">
                <a:solidFill>
                  <a:srgbClr val="FFFFFF"/>
                </a:solidFill>
              </a:rPr>
              <a:t>Technological issues might arise</a:t>
            </a:r>
          </a:p>
        </p:txBody>
      </p:sp>
    </p:spTree>
    <p:extLst>
      <p:ext uri="{BB962C8B-B14F-4D97-AF65-F5344CB8AC3E}">
        <p14:creationId xmlns:p14="http://schemas.microsoft.com/office/powerpoint/2010/main" val="1924779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7170" name="Picture 2" descr="Catering Service Menu Presentation Woman Serving Stock Photo (Edit Now)  1201168276">
            <a:extLst>
              <a:ext uri="{FF2B5EF4-FFF2-40B4-BE49-F238E27FC236}">
                <a16:creationId xmlns:a16="http://schemas.microsoft.com/office/drawing/2014/main" id="{7CF8BF35-6034-0141-8328-7D67891803D9}"/>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17545" r="-1" b="5919"/>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78" name="Picture 77">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79" name="Picture 78">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71EC543-D85A-4F46-8AD0-77F02AE590EE}"/>
              </a:ext>
            </a:extLst>
          </p:cNvPr>
          <p:cNvSpPr>
            <a:spLocks noGrp="1"/>
          </p:cNvSpPr>
          <p:nvPr>
            <p:ph type="title"/>
          </p:nvPr>
        </p:nvSpPr>
        <p:spPr>
          <a:xfrm>
            <a:off x="1198180" y="726066"/>
            <a:ext cx="9774619" cy="2474333"/>
          </a:xfrm>
        </p:spPr>
        <p:txBody>
          <a:bodyPr anchor="b">
            <a:normAutofit/>
          </a:bodyPr>
          <a:lstStyle/>
          <a:p>
            <a:pPr algn="ctr"/>
            <a:r>
              <a:rPr lang="en-IN" b="1">
                <a:solidFill>
                  <a:srgbClr val="FFFFFF"/>
                </a:solidFill>
              </a:rPr>
              <a:t>SWOT analysis</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0F1FD3B8-D7EC-6648-A84B-440263928F14}"/>
              </a:ext>
            </a:extLst>
          </p:cNvPr>
          <p:cNvSpPr>
            <a:spLocks noGrp="1"/>
          </p:cNvSpPr>
          <p:nvPr>
            <p:ph idx="1"/>
          </p:nvPr>
        </p:nvSpPr>
        <p:spPr>
          <a:xfrm>
            <a:off x="1219202" y="3429000"/>
            <a:ext cx="9954076" cy="2514600"/>
          </a:xfrm>
        </p:spPr>
        <p:txBody>
          <a:bodyPr anchor="ctr">
            <a:normAutofit/>
          </a:bodyPr>
          <a:lstStyle/>
          <a:p>
            <a:pPr algn="ctr" fontAlgn="base"/>
            <a:r>
              <a:rPr lang="en-IN" sz="1800">
                <a:solidFill>
                  <a:srgbClr val="FFFFFF"/>
                </a:solidFill>
              </a:rPr>
              <a:t>Strength: Multiple items at reasonable cost</a:t>
            </a:r>
          </a:p>
          <a:p>
            <a:pPr algn="ctr" fontAlgn="base"/>
            <a:r>
              <a:rPr lang="en-IN" sz="1800">
                <a:solidFill>
                  <a:srgbClr val="FFFFFF"/>
                </a:solidFill>
              </a:rPr>
              <a:t>Weakness: Competency to avail trained person</a:t>
            </a:r>
          </a:p>
          <a:p>
            <a:pPr algn="ctr" fontAlgn="base"/>
            <a:r>
              <a:rPr lang="en-IN" sz="1800">
                <a:solidFill>
                  <a:srgbClr val="FFFFFF"/>
                </a:solidFill>
              </a:rPr>
              <a:t>Opportunity: Advantageous for young and the people having a compact work schedule</a:t>
            </a:r>
          </a:p>
          <a:p>
            <a:pPr algn="ctr" fontAlgn="base"/>
            <a:r>
              <a:rPr lang="en-IN" sz="1800">
                <a:solidFill>
                  <a:srgbClr val="FFFFFF"/>
                </a:solidFill>
              </a:rPr>
              <a:t>Threat: Similar kind of organizations and their food price and reputation over the UK</a:t>
            </a:r>
          </a:p>
        </p:txBody>
      </p:sp>
    </p:spTree>
    <p:extLst>
      <p:ext uri="{BB962C8B-B14F-4D97-AF65-F5344CB8AC3E}">
        <p14:creationId xmlns:p14="http://schemas.microsoft.com/office/powerpoint/2010/main" val="379721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6"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317" name="Rectangle 72">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8" name="Rectangle 74">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470F7D8-C386-2C4F-9A1C-3A9E2898848C}"/>
              </a:ext>
            </a:extLst>
          </p:cNvPr>
          <p:cNvSpPr>
            <a:spLocks noGrp="1"/>
          </p:cNvSpPr>
          <p:nvPr>
            <p:ph type="title"/>
          </p:nvPr>
        </p:nvSpPr>
        <p:spPr>
          <a:xfrm>
            <a:off x="838200" y="586992"/>
            <a:ext cx="4953000" cy="2308608"/>
          </a:xfrm>
        </p:spPr>
        <p:txBody>
          <a:bodyPr>
            <a:normAutofit/>
          </a:bodyPr>
          <a:lstStyle/>
          <a:p>
            <a:r>
              <a:rPr lang="en-IN" b="1">
                <a:solidFill>
                  <a:srgbClr val="FFFFFF"/>
                </a:solidFill>
              </a:rPr>
              <a:t>4Ps Marketing Mix</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5E1FD3AA-1F79-9E46-9D18-A2C1E0DC736C}"/>
              </a:ext>
            </a:extLst>
          </p:cNvPr>
          <p:cNvSpPr>
            <a:spLocks noGrp="1"/>
          </p:cNvSpPr>
          <p:nvPr>
            <p:ph idx="1"/>
          </p:nvPr>
        </p:nvSpPr>
        <p:spPr>
          <a:xfrm>
            <a:off x="838200" y="2819400"/>
            <a:ext cx="4952681" cy="3460964"/>
          </a:xfrm>
        </p:spPr>
        <p:txBody>
          <a:bodyPr anchor="ctr">
            <a:normAutofit/>
          </a:bodyPr>
          <a:lstStyle/>
          <a:p>
            <a:pPr fontAlgn="base"/>
            <a:r>
              <a:rPr lang="en-IN" sz="1800">
                <a:solidFill>
                  <a:srgbClr val="FFFFFF"/>
                </a:solidFill>
              </a:rPr>
              <a:t>Product: Both veg and non-veg items</a:t>
            </a:r>
          </a:p>
          <a:p>
            <a:pPr fontAlgn="base"/>
            <a:r>
              <a:rPr lang="en-IN" sz="1800">
                <a:solidFill>
                  <a:srgbClr val="FFFFFF"/>
                </a:solidFill>
              </a:rPr>
              <a:t>Price: Affordable pricing strategy</a:t>
            </a:r>
          </a:p>
          <a:p>
            <a:pPr fontAlgn="base"/>
            <a:r>
              <a:rPr lang="en-IN" sz="1800">
                <a:solidFill>
                  <a:srgbClr val="FFFFFF"/>
                </a:solidFill>
              </a:rPr>
              <a:t>Place: Islington, London</a:t>
            </a:r>
          </a:p>
          <a:p>
            <a:pPr fontAlgn="base"/>
            <a:r>
              <a:rPr lang="en-IN" sz="1800">
                <a:solidFill>
                  <a:srgbClr val="FFFFFF"/>
                </a:solidFill>
              </a:rPr>
              <a:t>Promotion: Social media handle</a:t>
            </a:r>
          </a:p>
        </p:txBody>
      </p:sp>
      <p:grpSp>
        <p:nvGrpSpPr>
          <p:cNvPr id="77" name="Group 76">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78" name="Picture 77">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79" name="Picture 78">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13314" name="Picture 2" descr="The 4Ps Marketing Mix &amp;amp; the 7Ps of Marketing | Marketing Definitions">
            <a:extLst>
              <a:ext uri="{FF2B5EF4-FFF2-40B4-BE49-F238E27FC236}">
                <a16:creationId xmlns:a16="http://schemas.microsoft.com/office/drawing/2014/main" id="{3F4F8D88-C570-8147-89D1-38B71E83B41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76437" y="2101570"/>
            <a:ext cx="4817466" cy="2649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183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5" name="Group 74">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76" name="Picture 75">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77" name="Picture 76">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79" name="Rectangle 78">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EEB5-3433-D742-BCFD-A14B1934BF25}"/>
              </a:ext>
            </a:extLst>
          </p:cNvPr>
          <p:cNvSpPr>
            <a:spLocks noGrp="1"/>
          </p:cNvSpPr>
          <p:nvPr>
            <p:ph type="title"/>
          </p:nvPr>
        </p:nvSpPr>
        <p:spPr>
          <a:xfrm>
            <a:off x="1143000" y="1066800"/>
            <a:ext cx="5410200" cy="1997075"/>
          </a:xfrm>
        </p:spPr>
        <p:txBody>
          <a:bodyPr>
            <a:normAutofit/>
          </a:bodyPr>
          <a:lstStyle/>
          <a:p>
            <a:r>
              <a:rPr lang="en-IN" sz="3600" b="1"/>
              <a:t>STP analysis</a:t>
            </a:r>
            <a:br>
              <a:rPr lang="en-IN" sz="3600"/>
            </a:br>
            <a:endParaRPr lang="en-US" sz="3600"/>
          </a:p>
        </p:txBody>
      </p:sp>
      <p:sp>
        <p:nvSpPr>
          <p:cNvPr id="3" name="Content Placeholder 2">
            <a:extLst>
              <a:ext uri="{FF2B5EF4-FFF2-40B4-BE49-F238E27FC236}">
                <a16:creationId xmlns:a16="http://schemas.microsoft.com/office/drawing/2014/main" id="{F520AC2D-5BB4-CC41-B491-0597E80EECC8}"/>
              </a:ext>
            </a:extLst>
          </p:cNvPr>
          <p:cNvSpPr>
            <a:spLocks noGrp="1"/>
          </p:cNvSpPr>
          <p:nvPr>
            <p:ph idx="1"/>
          </p:nvPr>
        </p:nvSpPr>
        <p:spPr>
          <a:xfrm>
            <a:off x="1143000" y="3200400"/>
            <a:ext cx="5410200" cy="2590800"/>
          </a:xfrm>
        </p:spPr>
        <p:txBody>
          <a:bodyPr>
            <a:normAutofit/>
          </a:bodyPr>
          <a:lstStyle/>
          <a:p>
            <a:pPr fontAlgn="base"/>
            <a:r>
              <a:rPr lang="en-IN" sz="1800"/>
              <a:t>S-Segmentation: People between 18-45</a:t>
            </a:r>
          </a:p>
          <a:p>
            <a:pPr fontAlgn="base"/>
            <a:r>
              <a:rPr lang="en-IN" sz="1800"/>
              <a:t>T- Targeting: Lower middle-class group</a:t>
            </a:r>
          </a:p>
          <a:p>
            <a:pPr fontAlgn="base"/>
            <a:r>
              <a:rPr lang="en-IN" sz="1800"/>
              <a:t>P-Positioning: Low-cost strategy</a:t>
            </a:r>
          </a:p>
          <a:p>
            <a:br>
              <a:rPr lang="en-IN" sz="1800"/>
            </a:br>
            <a:endParaRPr lang="en-US" sz="1800"/>
          </a:p>
        </p:txBody>
      </p:sp>
      <p:pic>
        <p:nvPicPr>
          <p:cNvPr id="14338" name="Picture 2" descr="Volkswagen(people&amp;#39;s car )….the perfect example for STP | T2 2016 MPK732  MARKETING MANAGEMENT (CLUSTER B)">
            <a:extLst>
              <a:ext uri="{FF2B5EF4-FFF2-40B4-BE49-F238E27FC236}">
                <a16:creationId xmlns:a16="http://schemas.microsoft.com/office/drawing/2014/main" id="{833FB8CD-7834-2E47-B9DD-217BA932EB7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10400" y="2408166"/>
            <a:ext cx="4209625" cy="2041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245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0" name="Rectangle 1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2" name="Rectangle 141">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4" name="Group 143">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45" name="Picture 144">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6" name="Picture 145">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48" name="Rectangle 147">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3025F33-21E8-3343-BF95-FA3107DBBED3}"/>
              </a:ext>
            </a:extLst>
          </p:cNvPr>
          <p:cNvSpPr>
            <a:spLocks noGrp="1"/>
          </p:cNvSpPr>
          <p:nvPr>
            <p:ph type="title"/>
          </p:nvPr>
        </p:nvSpPr>
        <p:spPr>
          <a:xfrm>
            <a:off x="6477000" y="586992"/>
            <a:ext cx="4953000" cy="2308608"/>
          </a:xfrm>
        </p:spPr>
        <p:txBody>
          <a:bodyPr>
            <a:normAutofit/>
          </a:bodyPr>
          <a:lstStyle/>
          <a:p>
            <a:r>
              <a:rPr lang="en-IN" b="1">
                <a:solidFill>
                  <a:srgbClr val="FFFFFF"/>
                </a:solidFill>
              </a:rPr>
              <a:t>Financial Plan</a:t>
            </a:r>
            <a:endParaRPr lang="en-US">
              <a:solidFill>
                <a:srgbClr val="FFFFFF"/>
              </a:solidFill>
            </a:endParaRPr>
          </a:p>
        </p:txBody>
      </p:sp>
      <p:pic>
        <p:nvPicPr>
          <p:cNvPr id="8194" name="Picture 2" descr="Business Plan Template for Entrepreneurs (2021 Blueprint)">
            <a:extLst>
              <a:ext uri="{FF2B5EF4-FFF2-40B4-BE49-F238E27FC236}">
                <a16:creationId xmlns:a16="http://schemas.microsoft.com/office/drawing/2014/main" id="{A4FF2198-DEB8-AD43-808F-81F2AE099E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498" r="12149"/>
          <a:stretch/>
        </p:blipFill>
        <p:spPr bwMode="auto">
          <a:xfrm>
            <a:off x="533400" y="1714482"/>
            <a:ext cx="4817466" cy="342378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72D0416-13C0-1245-B243-6702CB3F2091}"/>
              </a:ext>
            </a:extLst>
          </p:cNvPr>
          <p:cNvSpPr>
            <a:spLocks noGrp="1"/>
          </p:cNvSpPr>
          <p:nvPr>
            <p:ph idx="1"/>
          </p:nvPr>
        </p:nvSpPr>
        <p:spPr>
          <a:xfrm>
            <a:off x="6477000" y="2819400"/>
            <a:ext cx="4952681" cy="3460964"/>
          </a:xfrm>
        </p:spPr>
        <p:txBody>
          <a:bodyPr anchor="ctr">
            <a:normAutofit/>
          </a:bodyPr>
          <a:lstStyle/>
          <a:p>
            <a:pPr>
              <a:lnSpc>
                <a:spcPct val="100000"/>
              </a:lnSpc>
            </a:pPr>
            <a:endParaRPr lang="en-IN" sz="1800">
              <a:solidFill>
                <a:srgbClr val="FFFFFF"/>
              </a:solidFill>
            </a:endParaRPr>
          </a:p>
          <a:p>
            <a:pPr fontAlgn="base">
              <a:lnSpc>
                <a:spcPct val="100000"/>
              </a:lnSpc>
            </a:pPr>
            <a:r>
              <a:rPr lang="en-IN" sz="1800">
                <a:solidFill>
                  <a:srgbClr val="FFFFFF"/>
                </a:solidFill>
              </a:rPr>
              <a:t>Net Revenue- £0</a:t>
            </a:r>
          </a:p>
          <a:p>
            <a:pPr fontAlgn="base">
              <a:lnSpc>
                <a:spcPct val="100000"/>
              </a:lnSpc>
            </a:pPr>
            <a:r>
              <a:rPr lang="en-IN" sz="1800">
                <a:solidFill>
                  <a:srgbClr val="FFFFFF"/>
                </a:solidFill>
              </a:rPr>
              <a:t>Research and Development- £1461.29</a:t>
            </a:r>
          </a:p>
          <a:p>
            <a:pPr fontAlgn="base">
              <a:lnSpc>
                <a:spcPct val="100000"/>
              </a:lnSpc>
            </a:pPr>
            <a:r>
              <a:rPr lang="en-IN" sz="1800">
                <a:solidFill>
                  <a:srgbClr val="FFFFFF"/>
                </a:solidFill>
              </a:rPr>
              <a:t>Marketing and sales- £803.71</a:t>
            </a:r>
          </a:p>
          <a:p>
            <a:pPr fontAlgn="base">
              <a:lnSpc>
                <a:spcPct val="100000"/>
              </a:lnSpc>
            </a:pPr>
            <a:r>
              <a:rPr lang="en-IN" sz="1800">
                <a:solidFill>
                  <a:srgbClr val="FFFFFF"/>
                </a:solidFill>
              </a:rPr>
              <a:t>Administrative and employee payroll- £1461.29</a:t>
            </a:r>
          </a:p>
          <a:p>
            <a:pPr fontAlgn="base">
              <a:lnSpc>
                <a:spcPct val="100000"/>
              </a:lnSpc>
            </a:pPr>
            <a:r>
              <a:rPr lang="en-IN" sz="1800">
                <a:solidFill>
                  <a:srgbClr val="FFFFFF"/>
                </a:solidFill>
              </a:rPr>
              <a:t>Total Cost- £6356.60</a:t>
            </a:r>
          </a:p>
          <a:p>
            <a:pPr fontAlgn="base">
              <a:lnSpc>
                <a:spcPct val="100000"/>
              </a:lnSpc>
            </a:pPr>
            <a:r>
              <a:rPr lang="en-IN" sz="1800">
                <a:solidFill>
                  <a:srgbClr val="FFFFFF"/>
                </a:solidFill>
              </a:rPr>
              <a:t>Net Income- £3726.29</a:t>
            </a:r>
          </a:p>
          <a:p>
            <a:pPr fontAlgn="base">
              <a:lnSpc>
                <a:spcPct val="100000"/>
              </a:lnSpc>
            </a:pPr>
            <a:r>
              <a:rPr lang="en-IN" sz="1800">
                <a:solidFill>
                  <a:srgbClr val="FFFFFF"/>
                </a:solidFill>
              </a:rPr>
              <a:t>Total Investment- £7452.58</a:t>
            </a:r>
          </a:p>
        </p:txBody>
      </p:sp>
    </p:spTree>
    <p:extLst>
      <p:ext uri="{BB962C8B-B14F-4D97-AF65-F5344CB8AC3E}">
        <p14:creationId xmlns:p14="http://schemas.microsoft.com/office/powerpoint/2010/main" val="993632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ED4F529-6861-2E46-82E6-3E90E0FF082B}"/>
              </a:ext>
            </a:extLst>
          </p:cNvPr>
          <p:cNvSpPr>
            <a:spLocks noGrp="1"/>
          </p:cNvSpPr>
          <p:nvPr>
            <p:ph type="title"/>
          </p:nvPr>
        </p:nvSpPr>
        <p:spPr>
          <a:xfrm>
            <a:off x="838200" y="586992"/>
            <a:ext cx="4953000" cy="2308608"/>
          </a:xfrm>
        </p:spPr>
        <p:txBody>
          <a:bodyPr>
            <a:normAutofit/>
          </a:bodyPr>
          <a:lstStyle/>
          <a:p>
            <a:r>
              <a:rPr lang="en-IN" b="1">
                <a:solidFill>
                  <a:srgbClr val="FFFFFF"/>
                </a:solidFill>
              </a:rPr>
              <a:t>Management team and structure of the company</a:t>
            </a:r>
            <a:endParaRPr lang="en-US">
              <a:solidFill>
                <a:srgbClr val="FFFFFF"/>
              </a:solidFill>
            </a:endParaRPr>
          </a:p>
        </p:txBody>
      </p:sp>
      <p:sp>
        <p:nvSpPr>
          <p:cNvPr id="3" name="Content Placeholder 2">
            <a:extLst>
              <a:ext uri="{FF2B5EF4-FFF2-40B4-BE49-F238E27FC236}">
                <a16:creationId xmlns:a16="http://schemas.microsoft.com/office/drawing/2014/main" id="{1601549C-EA35-A545-8BC2-1924AAADDFA2}"/>
              </a:ext>
            </a:extLst>
          </p:cNvPr>
          <p:cNvSpPr>
            <a:spLocks noGrp="1"/>
          </p:cNvSpPr>
          <p:nvPr>
            <p:ph idx="1"/>
          </p:nvPr>
        </p:nvSpPr>
        <p:spPr>
          <a:xfrm>
            <a:off x="838200" y="2819400"/>
            <a:ext cx="4952681" cy="3460964"/>
          </a:xfrm>
        </p:spPr>
        <p:txBody>
          <a:bodyPr anchor="ctr">
            <a:normAutofit/>
          </a:bodyPr>
          <a:lstStyle/>
          <a:p>
            <a:r>
              <a:rPr lang="en-IN" sz="1800" b="1">
                <a:solidFill>
                  <a:srgbClr val="FFFFFF"/>
                </a:solidFill>
              </a:rPr>
              <a:t>​​</a:t>
            </a:r>
            <a:r>
              <a:rPr lang="en-IN" sz="1800">
                <a:solidFill>
                  <a:srgbClr val="FFFFFF"/>
                </a:solidFill>
              </a:rPr>
              <a:t>To ensure that the company is included with the proper team for executing the services that are demonstrated</a:t>
            </a:r>
          </a:p>
          <a:p>
            <a:pPr fontAlgn="base"/>
            <a:r>
              <a:rPr lang="en-IN" sz="1800">
                <a:solidFill>
                  <a:srgbClr val="FFFFFF"/>
                </a:solidFill>
              </a:rPr>
              <a:t>To make sure that the board will help in the teamwork for making success.</a:t>
            </a:r>
          </a:p>
          <a:p>
            <a:br>
              <a:rPr lang="en-IN" sz="1800">
                <a:solidFill>
                  <a:srgbClr val="FFFFFF"/>
                </a:solidFill>
              </a:rPr>
            </a:br>
            <a:endParaRPr lang="en-US" sz="1800">
              <a:solidFill>
                <a:srgbClr val="FFFFFF"/>
              </a:solidFill>
            </a:endParaRPr>
          </a:p>
        </p:txBody>
      </p:sp>
      <p:grpSp>
        <p:nvGrpSpPr>
          <p:cNvPr id="75" name="Group 74">
            <a:extLst>
              <a:ext uri="{FF2B5EF4-FFF2-40B4-BE49-F238E27FC236}">
                <a16:creationId xmlns:a16="http://schemas.microsoft.com/office/drawing/2014/main" id="{6DA3B144-1074-4EB3-8741-160D2211B9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76" name="Picture 75">
              <a:extLst>
                <a:ext uri="{FF2B5EF4-FFF2-40B4-BE49-F238E27FC236}">
                  <a16:creationId xmlns:a16="http://schemas.microsoft.com/office/drawing/2014/main" id="{28BB9A36-C57B-45F3-BF80-89A7707B040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77" name="Picture 76">
              <a:extLst>
                <a:ext uri="{FF2B5EF4-FFF2-40B4-BE49-F238E27FC236}">
                  <a16:creationId xmlns:a16="http://schemas.microsoft.com/office/drawing/2014/main" id="{0BCBB483-EE40-4AA6-925A-5AE654585D5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9218" name="Picture 2" descr="Scheduler High Res Stock Images | Shutterstock">
            <a:extLst>
              <a:ext uri="{FF2B5EF4-FFF2-40B4-BE49-F238E27FC236}">
                <a16:creationId xmlns:a16="http://schemas.microsoft.com/office/drawing/2014/main" id="{0AC0CFAE-080E-224A-8CE2-40399382E0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58001" y="1997242"/>
            <a:ext cx="4724400" cy="2858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3439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5" name="Group 74">
            <a:extLst>
              <a:ext uri="{FF2B5EF4-FFF2-40B4-BE49-F238E27FC236}">
                <a16:creationId xmlns:a16="http://schemas.microsoft.com/office/drawing/2014/main" id="{F7A0AA6E-FBE4-4237-8777-A5766F0A51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587" y="5080"/>
            <a:ext cx="4531366" cy="6014720"/>
            <a:chOff x="7657587" y="5080"/>
            <a:chExt cx="4531366" cy="6014720"/>
          </a:xfrm>
        </p:grpSpPr>
        <p:pic>
          <p:nvPicPr>
            <p:cNvPr id="76" name="Picture 75">
              <a:extLst>
                <a:ext uri="{FF2B5EF4-FFF2-40B4-BE49-F238E27FC236}">
                  <a16:creationId xmlns:a16="http://schemas.microsoft.com/office/drawing/2014/main" id="{A8ACF422-864A-48F3-BCDF-2EBADF4125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0000"/>
              <a:extLst>
                <a:ext uri="{28A0092B-C50C-407E-A947-70E740481C1C}">
                  <a14:useLocalDpi xmlns:a14="http://schemas.microsoft.com/office/drawing/2010/main" val="0"/>
                </a:ext>
              </a:extLst>
            </a:blip>
            <a:srcRect l="22818" b="17291"/>
            <a:stretch/>
          </p:blipFill>
          <p:spPr>
            <a:xfrm flipH="1" flipV="1">
              <a:off x="7657587" y="5080"/>
              <a:ext cx="4531366" cy="4864019"/>
            </a:xfrm>
            <a:prstGeom prst="rect">
              <a:avLst/>
            </a:prstGeom>
          </p:spPr>
        </p:pic>
        <p:pic>
          <p:nvPicPr>
            <p:cNvPr id="77" name="Picture 76">
              <a:extLst>
                <a:ext uri="{FF2B5EF4-FFF2-40B4-BE49-F238E27FC236}">
                  <a16:creationId xmlns:a16="http://schemas.microsoft.com/office/drawing/2014/main" id="{BC7B8F36-FD07-41AE-BB00-D1D458C06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6000"/>
              <a:extLst>
                <a:ext uri="{28A0092B-C50C-407E-A947-70E740481C1C}">
                  <a14:useLocalDpi xmlns:a14="http://schemas.microsoft.com/office/drawing/2010/main" val="0"/>
                </a:ext>
              </a:extLst>
            </a:blip>
            <a:srcRect r="40690"/>
            <a:stretch/>
          </p:blipFill>
          <p:spPr>
            <a:xfrm flipV="1">
              <a:off x="8627628" y="5080"/>
              <a:ext cx="3561325" cy="6014720"/>
            </a:xfrm>
            <a:prstGeom prst="rect">
              <a:avLst/>
            </a:prstGeom>
          </p:spPr>
        </p:pic>
      </p:grpSp>
      <p:sp>
        <p:nvSpPr>
          <p:cNvPr id="2" name="Title 1">
            <a:extLst>
              <a:ext uri="{FF2B5EF4-FFF2-40B4-BE49-F238E27FC236}">
                <a16:creationId xmlns:a16="http://schemas.microsoft.com/office/drawing/2014/main" id="{6656A32D-8B98-FD42-8EA0-86CA26E47154}"/>
              </a:ext>
            </a:extLst>
          </p:cNvPr>
          <p:cNvSpPr>
            <a:spLocks noGrp="1"/>
          </p:cNvSpPr>
          <p:nvPr>
            <p:ph type="title"/>
          </p:nvPr>
        </p:nvSpPr>
        <p:spPr>
          <a:xfrm>
            <a:off x="838200" y="461339"/>
            <a:ext cx="10606072" cy="1900861"/>
          </a:xfrm>
        </p:spPr>
        <p:txBody>
          <a:bodyPr>
            <a:normAutofit/>
          </a:bodyPr>
          <a:lstStyle/>
          <a:p>
            <a:r>
              <a:rPr lang="en-IN" b="1">
                <a:solidFill>
                  <a:srgbClr val="FFFFFF"/>
                </a:solidFill>
              </a:rPr>
              <a:t>Conclusion</a:t>
            </a:r>
            <a:br>
              <a:rPr lang="en-IN">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9EE0A2C2-86F2-6548-9AD9-590D04AC31FA}"/>
              </a:ext>
            </a:extLst>
          </p:cNvPr>
          <p:cNvSpPr>
            <a:spLocks noGrp="1"/>
          </p:cNvSpPr>
          <p:nvPr>
            <p:ph idx="1"/>
          </p:nvPr>
        </p:nvSpPr>
        <p:spPr>
          <a:xfrm>
            <a:off x="838200" y="2743200"/>
            <a:ext cx="4647901" cy="3271413"/>
          </a:xfrm>
        </p:spPr>
        <p:txBody>
          <a:bodyPr>
            <a:normAutofit/>
          </a:bodyPr>
          <a:lstStyle/>
          <a:p>
            <a:pPr fontAlgn="base"/>
            <a:r>
              <a:rPr lang="en-IN" sz="1800">
                <a:solidFill>
                  <a:srgbClr val="FFFFFF"/>
                </a:solidFill>
              </a:rPr>
              <a:t>Effective business plan</a:t>
            </a:r>
          </a:p>
          <a:p>
            <a:pPr fontAlgn="base"/>
            <a:r>
              <a:rPr lang="en-IN" sz="1800">
                <a:solidFill>
                  <a:srgbClr val="FFFFFF"/>
                </a:solidFill>
              </a:rPr>
              <a:t>Presentation of all possible marketing factors</a:t>
            </a:r>
          </a:p>
        </p:txBody>
      </p:sp>
      <p:pic>
        <p:nvPicPr>
          <p:cNvPr id="10242" name="Picture 2" descr="433 Save The Date Corporate Illustrations &amp;amp; Clip Art - iStock">
            <a:extLst>
              <a:ext uri="{FF2B5EF4-FFF2-40B4-BE49-F238E27FC236}">
                <a16:creationId xmlns:a16="http://schemas.microsoft.com/office/drawing/2014/main" id="{FCCA3A75-4D54-2A4F-9EBE-F41EB25AE7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6" r="6742" b="2"/>
          <a:stretch/>
        </p:blipFill>
        <p:spPr bwMode="auto">
          <a:xfrm>
            <a:off x="6626806" y="2743199"/>
            <a:ext cx="4817466" cy="3271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840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75" name="Group 74">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76" name="Picture 75">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77" name="Picture 76">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79" name="Rectangle 78">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73451-081C-1A46-ADE0-9E20165249F6}"/>
              </a:ext>
            </a:extLst>
          </p:cNvPr>
          <p:cNvSpPr>
            <a:spLocks noGrp="1"/>
          </p:cNvSpPr>
          <p:nvPr>
            <p:ph type="title"/>
          </p:nvPr>
        </p:nvSpPr>
        <p:spPr>
          <a:xfrm>
            <a:off x="1143000" y="1143000"/>
            <a:ext cx="5181600" cy="1981200"/>
          </a:xfrm>
        </p:spPr>
        <p:txBody>
          <a:bodyPr>
            <a:normAutofit/>
          </a:bodyPr>
          <a:lstStyle/>
          <a:p>
            <a:r>
              <a:rPr lang="en-IN" sz="3600" b="1"/>
              <a:t>References</a:t>
            </a:r>
            <a:br>
              <a:rPr lang="en-IN" sz="3600"/>
            </a:br>
            <a:endParaRPr lang="en-US" sz="3600"/>
          </a:p>
        </p:txBody>
      </p:sp>
      <p:sp>
        <p:nvSpPr>
          <p:cNvPr id="3" name="Content Placeholder 2">
            <a:extLst>
              <a:ext uri="{FF2B5EF4-FFF2-40B4-BE49-F238E27FC236}">
                <a16:creationId xmlns:a16="http://schemas.microsoft.com/office/drawing/2014/main" id="{775BC45B-6AD8-EE40-A345-9FAAD4FD4A9C}"/>
              </a:ext>
            </a:extLst>
          </p:cNvPr>
          <p:cNvSpPr>
            <a:spLocks noGrp="1"/>
          </p:cNvSpPr>
          <p:nvPr>
            <p:ph idx="1"/>
          </p:nvPr>
        </p:nvSpPr>
        <p:spPr>
          <a:xfrm>
            <a:off x="1151322" y="3200400"/>
            <a:ext cx="5323096" cy="2514599"/>
          </a:xfrm>
        </p:spPr>
        <p:txBody>
          <a:bodyPr>
            <a:normAutofit/>
          </a:bodyPr>
          <a:lstStyle/>
          <a:p>
            <a:pPr>
              <a:lnSpc>
                <a:spcPct val="100000"/>
              </a:lnSpc>
            </a:pPr>
            <a:r>
              <a:rPr lang="en-IN" sz="900"/>
              <a:t>​​Bhaskar, M., Pawar, S. and Hole, Y., 2019. </a:t>
            </a:r>
            <a:r>
              <a:rPr lang="en-IN" sz="900" i="1"/>
              <a:t>(PDF) JARDCS - Porter's Five Forces Model</a:t>
            </a:r>
            <a:r>
              <a:rPr lang="en-IN" sz="900"/>
              <a:t>. [online] ResearchGate. Available at: &lt;</a:t>
            </a:r>
            <a:r>
              <a:rPr lang="en-IN" sz="900" u="sng">
                <a:hlinkClick r:id="rId3"/>
              </a:rPr>
              <a:t>https://www.researchgate.net/publication/348351396_JARDCS_-_Porter's_Five_Forces_Model</a:t>
            </a:r>
            <a:r>
              <a:rPr lang="en-IN" sz="900"/>
              <a:t>&gt; [Accessed 19 August 2021].</a:t>
            </a:r>
          </a:p>
          <a:p>
            <a:pPr>
              <a:lnSpc>
                <a:spcPct val="100000"/>
              </a:lnSpc>
            </a:pPr>
            <a:r>
              <a:rPr lang="en-IN" sz="900"/>
              <a:t>Bruijl, G.H.T., 2018. The relevance of Porter's five forces in today's innovative and changing business environment. </a:t>
            </a:r>
            <a:r>
              <a:rPr lang="en-IN" sz="900" i="1"/>
              <a:t>Available at SSRN 3192207</a:t>
            </a:r>
            <a:r>
              <a:rPr lang="en-IN" sz="900"/>
              <a:t>.</a:t>
            </a:r>
          </a:p>
          <a:p>
            <a:pPr>
              <a:lnSpc>
                <a:spcPct val="100000"/>
              </a:lnSpc>
            </a:pPr>
            <a:r>
              <a:rPr lang="en-IN" sz="900"/>
              <a:t>Buljan, N., 2021. </a:t>
            </a:r>
            <a:r>
              <a:rPr lang="en-IN" sz="900" i="1"/>
              <a:t>Strategic analysis of food delivery industry using Porter's five forces model</a:t>
            </a:r>
            <a:r>
              <a:rPr lang="en-IN" sz="900"/>
              <a:t> (Doctoral dissertation, University of Zagreb. Faculty of Economics and Business).</a:t>
            </a:r>
          </a:p>
          <a:p>
            <a:pPr>
              <a:lnSpc>
                <a:spcPct val="100000"/>
              </a:lnSpc>
            </a:pPr>
            <a:r>
              <a:rPr lang="en-IN" sz="900"/>
              <a:t>Elavarasan, R.M., Afridhis, S., Vijayaraghavan, R.R., Subramaniam, U. and Nurunnabi, M., 2020. SWOT analysis: A framework for comprehensive evaluation of drivers and barriers for renewable energy development in significant countries. </a:t>
            </a:r>
            <a:r>
              <a:rPr lang="en-IN" sz="900" i="1"/>
              <a:t>Energy Reports</a:t>
            </a:r>
            <a:r>
              <a:rPr lang="en-IN" sz="900"/>
              <a:t>, </a:t>
            </a:r>
            <a:r>
              <a:rPr lang="en-IN" sz="900" i="1"/>
              <a:t>6</a:t>
            </a:r>
            <a:r>
              <a:rPr lang="en-IN" sz="900"/>
              <a:t>, pp.1838-1864.</a:t>
            </a:r>
          </a:p>
          <a:p>
            <a:pPr>
              <a:lnSpc>
                <a:spcPct val="100000"/>
              </a:lnSpc>
            </a:pPr>
            <a:br>
              <a:rPr lang="en-IN" sz="900"/>
            </a:br>
            <a:endParaRPr lang="en-US" sz="900"/>
          </a:p>
        </p:txBody>
      </p:sp>
      <p:pic>
        <p:nvPicPr>
          <p:cNvPr id="11266" name="Picture 2" descr="Inganda z&amp;#39;ibiribwa zabujijwe kwamamaza zidahawe ikigaragaza ukuri  kw&amp;#39;amakuru zitanga - Flash Radio TV">
            <a:extLst>
              <a:ext uri="{FF2B5EF4-FFF2-40B4-BE49-F238E27FC236}">
                <a16:creationId xmlns:a16="http://schemas.microsoft.com/office/drawing/2014/main" id="{20B3B1D4-3E82-E447-8278-8574F70274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890" r="26405" b="-1"/>
          <a:stretch/>
        </p:blipFill>
        <p:spPr bwMode="auto">
          <a:xfrm>
            <a:off x="6861142" y="685800"/>
            <a:ext cx="464963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68338"/>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72441"/>
      </a:dk2>
      <a:lt2>
        <a:srgbClr val="E2E6E8"/>
      </a:lt2>
      <a:accent1>
        <a:srgbClr val="BF9988"/>
      </a:accent1>
      <a:accent2>
        <a:srgbClr val="AFA077"/>
      </a:accent2>
      <a:accent3>
        <a:srgbClr val="A1A77E"/>
      </a:accent3>
      <a:accent4>
        <a:srgbClr val="8CAA74"/>
      </a:accent4>
      <a:accent5>
        <a:srgbClr val="82AC81"/>
      </a:accent5>
      <a:accent6>
        <a:srgbClr val="77AE8D"/>
      </a:accent6>
      <a:hlink>
        <a:srgbClr val="5E899D"/>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1335</Words>
  <Application>Microsoft Office PowerPoint</Application>
  <PresentationFormat>Ecran lat</PresentationFormat>
  <Paragraphs>95</Paragraphs>
  <Slides>14</Slides>
  <Notes>11</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DappledVTI</vt:lpstr>
      <vt:lpstr>Task 2: Summary of the Business  Plan</vt:lpstr>
      <vt:lpstr>Introduction </vt:lpstr>
      <vt:lpstr>Business description </vt:lpstr>
      <vt:lpstr>​​The objective of the business </vt:lpstr>
      <vt:lpstr>Marketing Plan </vt:lpstr>
      <vt:lpstr>Porter's five forces </vt:lpstr>
      <vt:lpstr>PEST analysis </vt:lpstr>
      <vt:lpstr>SWOT analysis </vt:lpstr>
      <vt:lpstr>4Ps Marketing Mix </vt:lpstr>
      <vt:lpstr>STP analysis </vt:lpstr>
      <vt:lpstr>Financial Plan</vt:lpstr>
      <vt:lpstr>Management team and structure of the company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Chandan Gupta</dc:creator>
  <cp:lastModifiedBy>Alina-Constantina Paun (2023246)</cp:lastModifiedBy>
  <cp:revision>3</cp:revision>
  <dcterms:created xsi:type="dcterms:W3CDTF">2021-08-20T09:27:26Z</dcterms:created>
  <dcterms:modified xsi:type="dcterms:W3CDTF">2021-08-21T09:13:28Z</dcterms:modified>
</cp:coreProperties>
</file>