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88" r:id="rId3"/>
    <p:sldId id="291" r:id="rId4"/>
    <p:sldId id="290" r:id="rId5"/>
    <p:sldId id="289" r:id="rId6"/>
    <p:sldId id="293" r:id="rId7"/>
    <p:sldId id="292" r:id="rId8"/>
    <p:sldId id="294" r:id="rId9"/>
    <p:sldId id="295" r:id="rId10"/>
    <p:sldId id="298" r:id="rId11"/>
    <p:sldId id="299" r:id="rId12"/>
    <p:sldId id="300" r:id="rId13"/>
    <p:sldId id="301" r:id="rId14"/>
    <p:sldId id="302" r:id="rId15"/>
    <p:sldId id="303" r:id="rId16"/>
    <p:sldId id="308" r:id="rId17"/>
    <p:sldId id="309" r:id="rId18"/>
    <p:sldId id="304" r:id="rId19"/>
    <p:sldId id="305" r:id="rId20"/>
    <p:sldId id="306" r:id="rId21"/>
    <p:sldId id="307" r:id="rId22"/>
    <p:sldId id="330" r:id="rId23"/>
    <p:sldId id="311" r:id="rId24"/>
    <p:sldId id="312" r:id="rId25"/>
    <p:sldId id="313" r:id="rId26"/>
    <p:sldId id="314" r:id="rId27"/>
    <p:sldId id="315" r:id="rId28"/>
    <p:sldId id="316" r:id="rId29"/>
    <p:sldId id="317" r:id="rId30"/>
    <p:sldId id="318" r:id="rId31"/>
    <p:sldId id="319" r:id="rId32"/>
    <p:sldId id="320" r:id="rId33"/>
    <p:sldId id="321" r:id="rId34"/>
    <p:sldId id="322" r:id="rId35"/>
    <p:sldId id="323" r:id="rId36"/>
    <p:sldId id="324" r:id="rId37"/>
    <p:sldId id="325" r:id="rId38"/>
    <p:sldId id="326" r:id="rId39"/>
    <p:sldId id="327" r:id="rId40"/>
    <p:sldId id="328" r:id="rId41"/>
    <p:sldId id="329" r:id="rId42"/>
  </p:sldIdLst>
  <p:sldSz cx="9144000" cy="6858000" type="screen4x3"/>
  <p:notesSz cx="6794500" cy="9931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BCB71"/>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15" autoAdjust="0"/>
    <p:restoredTop sz="86559" autoAdjust="0"/>
  </p:normalViewPr>
  <p:slideViewPr>
    <p:cSldViewPr>
      <p:cViewPr varScale="1">
        <p:scale>
          <a:sx n="59" d="100"/>
          <a:sy n="59" d="100"/>
        </p:scale>
        <p:origin x="-1500"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66" d="100"/>
          <a:sy n="66" d="100"/>
        </p:scale>
        <p:origin x="-930" y="1038"/>
      </p:cViewPr>
      <p:guideLst>
        <p:guide orient="horz" pos="3129"/>
        <p:guide pos="2141"/>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2153" tIns="46077" rIns="92153" bIns="46077"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2153" tIns="46077" rIns="92153" bIns="46077" rtlCol="0"/>
          <a:lstStyle>
            <a:lvl1pPr algn="r">
              <a:defRPr sz="1200"/>
            </a:lvl1pPr>
          </a:lstStyle>
          <a:p>
            <a:fld id="{771E5E42-7F3D-4DCD-8F84-34699EFD3DD3}" type="datetimeFigureOut">
              <a:rPr lang="en-GB" smtClean="0"/>
              <a:pPr/>
              <a:t>09/02/2015</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2153" tIns="46077" rIns="92153" bIns="46077" rtlCol="0" anchor="ctr"/>
          <a:lstStyle/>
          <a:p>
            <a:endParaRPr lang="en-GB"/>
          </a:p>
        </p:txBody>
      </p:sp>
      <p:sp>
        <p:nvSpPr>
          <p:cNvPr id="5" name="Notes Placeholder 4"/>
          <p:cNvSpPr>
            <a:spLocks noGrp="1"/>
          </p:cNvSpPr>
          <p:nvPr>
            <p:ph type="body" sz="quarter" idx="3"/>
          </p:nvPr>
        </p:nvSpPr>
        <p:spPr>
          <a:xfrm>
            <a:off x="258235" y="4652865"/>
            <a:ext cx="6206689" cy="4469130"/>
          </a:xfrm>
          <a:prstGeom prst="rect">
            <a:avLst/>
          </a:prstGeom>
        </p:spPr>
        <p:txBody>
          <a:bodyPr vert="horz" lIns="92153" tIns="46077" rIns="92153" bIns="46077"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5"/>
          <p:cNvSpPr>
            <a:spLocks noGrp="1"/>
          </p:cNvSpPr>
          <p:nvPr>
            <p:ph type="ftr" sz="quarter" idx="4"/>
          </p:nvPr>
        </p:nvSpPr>
        <p:spPr>
          <a:xfrm>
            <a:off x="0" y="9433106"/>
            <a:ext cx="2944283" cy="496570"/>
          </a:xfrm>
          <a:prstGeom prst="rect">
            <a:avLst/>
          </a:prstGeom>
        </p:spPr>
        <p:txBody>
          <a:bodyPr vert="horz" lIns="92153" tIns="46077" rIns="92153" bIns="46077"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2153" tIns="46077" rIns="92153" bIns="46077" rtlCol="0" anchor="b"/>
          <a:lstStyle>
            <a:lvl1pPr algn="r">
              <a:defRPr sz="1200"/>
            </a:lvl1pPr>
          </a:lstStyle>
          <a:p>
            <a:fld id="{D655C46F-6068-49AF-BABE-052E9140102B}" type="slidenum">
              <a:rPr lang="en-GB" smtClean="0"/>
              <a:pPr/>
              <a:t>‹#›</a:t>
            </a:fld>
            <a:endParaRPr lang="en-GB"/>
          </a:p>
        </p:txBody>
      </p:sp>
    </p:spTree>
    <p:extLst>
      <p:ext uri="{BB962C8B-B14F-4D97-AF65-F5344CB8AC3E}">
        <p14:creationId xmlns:p14="http://schemas.microsoft.com/office/powerpoint/2010/main" xmlns="" val="1586305832"/>
      </p:ext>
    </p:extLst>
  </p:cSld>
  <p:clrMap bg1="lt1" tx1="dk1" bg2="lt2" tx2="dk2" accent1="accent1" accent2="accent2" accent3="accent3" accent4="accent4" accent5="accent5" accent6="accent6" hlink="hlink" folHlink="folHlink"/>
  <p:notesStyle>
    <a:lvl1pPr marL="0" algn="l"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400" kern="1200">
        <a:solidFill>
          <a:schemeClr val="tx1"/>
        </a:solidFill>
        <a:latin typeface="+mn-lt"/>
        <a:ea typeface="+mn-ea"/>
        <a:cs typeface="+mn-cs"/>
      </a:defRPr>
    </a:lvl2pPr>
    <a:lvl3pPr marL="914400" algn="l" defTabSz="914400" rtl="0" eaLnBrk="1" latinLnBrk="0" hangingPunct="1">
      <a:defRPr sz="1400" kern="1200">
        <a:solidFill>
          <a:schemeClr val="tx1"/>
        </a:solidFill>
        <a:latin typeface="+mn-lt"/>
        <a:ea typeface="+mn-ea"/>
        <a:cs typeface="+mn-cs"/>
      </a:defRPr>
    </a:lvl3pPr>
    <a:lvl4pPr marL="1371600" algn="l" defTabSz="914400" rtl="0" eaLnBrk="1" latinLnBrk="0" hangingPunct="1">
      <a:defRPr sz="1400" kern="1200">
        <a:solidFill>
          <a:schemeClr val="tx1"/>
        </a:solidFill>
        <a:latin typeface="+mn-lt"/>
        <a:ea typeface="+mn-ea"/>
        <a:cs typeface="+mn-cs"/>
      </a:defRPr>
    </a:lvl4pPr>
    <a:lvl5pPr marL="1828800" algn="l" defTabSz="914400" rtl="0" eaLnBrk="1" latinLnBrk="0" hangingPunct="1">
      <a:defRPr sz="14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655C46F-6068-49AF-BABE-052E9140102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30008" y="282935"/>
            <a:ext cx="2844924" cy="2096505"/>
          </a:xfrm>
        </p:spPr>
      </p:sp>
      <p:sp>
        <p:nvSpPr>
          <p:cNvPr id="3" name="Notes Placeholder 2"/>
          <p:cNvSpPr>
            <a:spLocks noGrp="1"/>
          </p:cNvSpPr>
          <p:nvPr>
            <p:ph type="body" idx="1"/>
          </p:nvPr>
        </p:nvSpPr>
        <p:spPr>
          <a:xfrm>
            <a:off x="186894" y="2384813"/>
            <a:ext cx="6349372" cy="7546587"/>
          </a:xfrm>
        </p:spPr>
        <p:txBody>
          <a:bodyPr>
            <a:normAutofit/>
          </a:bodyPr>
          <a:lstStyle/>
          <a:p>
            <a:r>
              <a:rPr lang="en-GB" dirty="0" smtClean="0"/>
              <a:t>514 BC = we’re already seeing the </a:t>
            </a:r>
            <a:r>
              <a:rPr lang="en-GB" dirty="0" err="1" smtClean="0"/>
              <a:t>persian</a:t>
            </a:r>
            <a:r>
              <a:rPr lang="en-GB" dirty="0" smtClean="0"/>
              <a:t> empire pushing west. The Athenian burning – excuse to go further.</a:t>
            </a:r>
          </a:p>
          <a:p>
            <a:r>
              <a:rPr lang="en-GB" dirty="0" smtClean="0"/>
              <a:t>507/6 – oligarchic </a:t>
            </a:r>
            <a:r>
              <a:rPr lang="en-GB" dirty="0" err="1" smtClean="0"/>
              <a:t>neighbouts</a:t>
            </a:r>
            <a:r>
              <a:rPr lang="en-GB" dirty="0" smtClean="0"/>
              <a:t> – hostile to nascent democracy – surrounded by enemies, seeks alliance with P. (</a:t>
            </a:r>
            <a:r>
              <a:rPr lang="en-GB" dirty="0" err="1" smtClean="0"/>
              <a:t>Artaphrenes</a:t>
            </a:r>
            <a:r>
              <a:rPr lang="en-GB" dirty="0" smtClean="0"/>
              <a:t> – </a:t>
            </a:r>
            <a:r>
              <a:rPr lang="en-GB" dirty="0" err="1" smtClean="0"/>
              <a:t>D.’s</a:t>
            </a:r>
            <a:r>
              <a:rPr lang="en-GB" dirty="0" smtClean="0"/>
              <a:t> half-brother) Goes wrong (</a:t>
            </a:r>
            <a:r>
              <a:rPr lang="en-GB" dirty="0" err="1" smtClean="0"/>
              <a:t>Pns</a:t>
            </a:r>
            <a:r>
              <a:rPr lang="en-GB" dirty="0" smtClean="0"/>
              <a:t> want to take control and </a:t>
            </a:r>
            <a:r>
              <a:rPr lang="en-GB" dirty="0" err="1" smtClean="0"/>
              <a:t>reestablish</a:t>
            </a:r>
            <a:r>
              <a:rPr lang="en-GB" dirty="0" smtClean="0"/>
              <a:t> </a:t>
            </a:r>
            <a:r>
              <a:rPr lang="en-GB" dirty="0" err="1" smtClean="0"/>
              <a:t>Peisistratid</a:t>
            </a:r>
            <a:r>
              <a:rPr lang="en-GB" dirty="0" smtClean="0"/>
              <a:t> regime – Athens no)</a:t>
            </a:r>
          </a:p>
          <a:p>
            <a:endParaRPr lang="en-GB" dirty="0" smtClean="0"/>
          </a:p>
          <a:p>
            <a:r>
              <a:rPr lang="en-GB" dirty="0" smtClean="0"/>
              <a:t>Ionian revolt – central region of coast; but in 494 brought back into Persian empire. Athenians and </a:t>
            </a:r>
            <a:r>
              <a:rPr lang="en-GB" dirty="0" err="1" smtClean="0"/>
              <a:t>Eretrians</a:t>
            </a:r>
            <a:r>
              <a:rPr lang="en-GB" dirty="0" smtClean="0"/>
              <a:t> from Euboea help, in Lydian capital of Sardis – set fire. King Darius vows revenge and instructs slave to remind him thrice daily – Master do not forget the Athenians.</a:t>
            </a:r>
          </a:p>
          <a:p>
            <a:endParaRPr lang="en-GB" dirty="0" smtClean="0"/>
          </a:p>
          <a:p>
            <a:r>
              <a:rPr lang="en-GB" dirty="0" smtClean="0"/>
              <a:t>By 494 BC revolt quelled</a:t>
            </a:r>
            <a:r>
              <a:rPr lang="en-GB" baseline="0" dirty="0" smtClean="0"/>
              <a:t> and Miletus under siege. Persians win – enslave women and children, burn temple. </a:t>
            </a:r>
            <a:r>
              <a:rPr lang="en-GB" baseline="0" dirty="0" err="1" smtClean="0"/>
              <a:t>Hdts</a:t>
            </a:r>
            <a:r>
              <a:rPr lang="en-GB" baseline="0" dirty="0" smtClean="0"/>
              <a:t> Miletus: empty of </a:t>
            </a:r>
            <a:r>
              <a:rPr lang="en-GB" baseline="0" dirty="0" err="1" smtClean="0"/>
              <a:t>Milesians</a:t>
            </a:r>
            <a:r>
              <a:rPr lang="en-GB" baseline="0" dirty="0" smtClean="0"/>
              <a:t>.</a:t>
            </a:r>
            <a:endParaRPr lang="en-GB" dirty="0" smtClean="0"/>
          </a:p>
          <a:p>
            <a:r>
              <a:rPr lang="en-GB" dirty="0" smtClean="0"/>
              <a:t>Cross into Eretria after crossing Aegean</a:t>
            </a:r>
            <a:r>
              <a:rPr lang="en-GB" baseline="0" dirty="0" smtClean="0"/>
              <a:t> – burn temples, sack city, enslave inhabitants.</a:t>
            </a:r>
          </a:p>
          <a:p>
            <a:r>
              <a:rPr lang="en-GB" baseline="0" dirty="0" smtClean="0"/>
              <a:t>Marathon – ne Attica; Athens (+ Plataea) defeat – Persians advantage (6400 died </a:t>
            </a:r>
            <a:r>
              <a:rPr lang="en-GB" baseline="0" dirty="0" err="1" smtClean="0"/>
              <a:t>vs</a:t>
            </a:r>
            <a:r>
              <a:rPr lang="en-GB" baseline="0" dirty="0" smtClean="0"/>
              <a:t> 192 Athenians – acc. To </a:t>
            </a:r>
            <a:r>
              <a:rPr lang="en-GB" baseline="0" dirty="0" err="1" smtClean="0"/>
              <a:t>Hdt</a:t>
            </a:r>
            <a:r>
              <a:rPr lang="en-GB" baseline="0" dirty="0" smtClean="0"/>
              <a:t>). Xerxes inherits 486 – already inherits plans to invade mainland Greece, plans – bridge Hellespont, capture and burn Athens and </a:t>
            </a:r>
            <a:r>
              <a:rPr lang="en-GB" baseline="0" dirty="0" err="1" smtClean="0"/>
              <a:t>reisnstate</a:t>
            </a:r>
            <a:r>
              <a:rPr lang="en-GB" baseline="0" dirty="0" smtClean="0"/>
              <a:t> </a:t>
            </a:r>
            <a:r>
              <a:rPr lang="en-GB" baseline="0" dirty="0" err="1" smtClean="0"/>
              <a:t>Peisistratids</a:t>
            </a:r>
            <a:r>
              <a:rPr lang="en-GB" baseline="0" dirty="0" smtClean="0"/>
              <a:t>..</a:t>
            </a:r>
          </a:p>
          <a:p>
            <a:endParaRPr lang="en-GB" baseline="0" dirty="0" smtClean="0"/>
          </a:p>
          <a:p>
            <a:r>
              <a:rPr lang="en-GB" baseline="0" dirty="0" smtClean="0"/>
              <a:t>Xerxes attacks via northern land route (fleet, including Ionians, sail beside), big fleet. Other </a:t>
            </a:r>
            <a:r>
              <a:rPr lang="en-GB" baseline="0" dirty="0" err="1" smtClean="0"/>
              <a:t>greeks</a:t>
            </a:r>
            <a:r>
              <a:rPr lang="en-GB" baseline="0" dirty="0" smtClean="0"/>
              <a:t> now fear. Hellenic League created at Corinth (31/1000 poleis) – some joined, some (like Boeotia – </a:t>
            </a:r>
            <a:r>
              <a:rPr lang="en-GB" baseline="0" dirty="0" err="1" smtClean="0"/>
              <a:t>medized</a:t>
            </a:r>
            <a:r>
              <a:rPr lang="en-GB" baseline="0" dirty="0" smtClean="0"/>
              <a:t>). Remember – loot and burn from </a:t>
            </a:r>
            <a:r>
              <a:rPr lang="en-GB" baseline="0" dirty="0" err="1" smtClean="0"/>
              <a:t>Euboaea</a:t>
            </a:r>
            <a:r>
              <a:rPr lang="en-GB" dirty="0" smtClean="0"/>
              <a:t> to Athens – Attica – </a:t>
            </a:r>
            <a:r>
              <a:rPr lang="en-GB" dirty="0" err="1" smtClean="0"/>
              <a:t>destoryed</a:t>
            </a:r>
            <a:r>
              <a:rPr lang="en-GB" dirty="0" smtClean="0"/>
              <a:t> fields, houses, city wall, mines, building loot </a:t>
            </a:r>
            <a:r>
              <a:rPr lang="en-GB" dirty="0" err="1" smtClean="0"/>
              <a:t>acopolis</a:t>
            </a:r>
            <a:r>
              <a:rPr lang="en-GB" dirty="0" smtClean="0"/>
              <a:t>, set fire to </a:t>
            </a:r>
            <a:r>
              <a:rPr lang="en-GB" dirty="0" err="1" smtClean="0"/>
              <a:t>santuaries</a:t>
            </a:r>
            <a:r>
              <a:rPr lang="en-GB" dirty="0" smtClean="0"/>
              <a:t>, level altars, topple temples, stole statues, murder suppliants …</a:t>
            </a:r>
            <a:endParaRPr lang="en-GB" baseline="0" dirty="0" smtClean="0"/>
          </a:p>
          <a:p>
            <a:r>
              <a:rPr lang="en-GB" baseline="0" dirty="0" smtClean="0"/>
              <a:t>Plataea – land force – Attic/</a:t>
            </a:r>
            <a:r>
              <a:rPr lang="en-GB" baseline="0" dirty="0" err="1" smtClean="0"/>
              <a:t>Boeotian</a:t>
            </a:r>
            <a:r>
              <a:rPr lang="en-GB" baseline="0" dirty="0" smtClean="0"/>
              <a:t> border – Sparta key here.</a:t>
            </a:r>
          </a:p>
          <a:p>
            <a:r>
              <a:rPr lang="en-GB" baseline="0" dirty="0" smtClean="0"/>
              <a:t>Still a threat after defeat and still skirmishes.</a:t>
            </a:r>
          </a:p>
          <a:p>
            <a:endParaRPr lang="en-GB" dirty="0" smtClean="0"/>
          </a:p>
          <a:p>
            <a:r>
              <a:rPr lang="en-GB" baseline="0" dirty="0" smtClean="0"/>
              <a:t>[Now Athens </a:t>
            </a:r>
            <a:r>
              <a:rPr lang="en-GB" baseline="0" dirty="0" err="1" smtClean="0"/>
              <a:t>agressor</a:t>
            </a:r>
            <a:r>
              <a:rPr lang="en-GB" baseline="0" dirty="0" smtClean="0"/>
              <a:t> – (vacuum of power)- extract indemnities</a:t>
            </a:r>
            <a:r>
              <a:rPr lang="en-GB" dirty="0" smtClean="0"/>
              <a:t> from islands who helped Xerxes, build up of empire ‘allies’ – either paid </a:t>
            </a:r>
            <a:r>
              <a:rPr lang="en-GB" dirty="0" err="1" smtClean="0"/>
              <a:t>triibute</a:t>
            </a:r>
            <a:r>
              <a:rPr lang="en-GB" dirty="0" smtClean="0"/>
              <a:t> to </a:t>
            </a:r>
            <a:r>
              <a:rPr lang="en-GB" dirty="0" err="1" smtClean="0"/>
              <a:t>athens</a:t>
            </a:r>
            <a:r>
              <a:rPr lang="en-GB" dirty="0" smtClean="0"/>
              <a:t> or </a:t>
            </a:r>
            <a:r>
              <a:rPr lang="en-GB" dirty="0" err="1" smtClean="0"/>
              <a:t>perisa</a:t>
            </a:r>
            <a:r>
              <a:rPr lang="en-GB" dirty="0" smtClean="0"/>
              <a:t>. Treasury on Delos (470s). </a:t>
            </a:r>
            <a:r>
              <a:rPr lang="en-GB" dirty="0" err="1" smtClean="0"/>
              <a:t>Beseiging</a:t>
            </a:r>
            <a:r>
              <a:rPr lang="en-GB" dirty="0" smtClean="0"/>
              <a:t> and capturing. By 472 – base on size, power, control – 472 – Empire is </a:t>
            </a:r>
            <a:r>
              <a:rPr lang="en-GB" b="1" dirty="0" smtClean="0"/>
              <a:t>nascent] </a:t>
            </a:r>
            <a:r>
              <a:rPr lang="en-GB" dirty="0" smtClean="0"/>
              <a:t>– come to later</a:t>
            </a:r>
            <a:endParaRPr lang="en-GB" baseline="0" dirty="0" smtClean="0"/>
          </a:p>
        </p:txBody>
      </p:sp>
      <p:sp>
        <p:nvSpPr>
          <p:cNvPr id="4" name="Slide Number Placeholder 3"/>
          <p:cNvSpPr>
            <a:spLocks noGrp="1"/>
          </p:cNvSpPr>
          <p:nvPr>
            <p:ph type="sldNum" sz="quarter" idx="10"/>
          </p:nvPr>
        </p:nvSpPr>
        <p:spPr/>
        <p:txBody>
          <a:bodyPr/>
          <a:lstStyle/>
          <a:p>
            <a:fld id="{D655C46F-6068-49AF-BABE-052E9140102B}"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Existence of</a:t>
            </a:r>
            <a:r>
              <a:rPr lang="en-US" baseline="0" dirty="0" smtClean="0"/>
              <a:t> Plataea due to its cults and festival s for the victory there in 479 BC</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19</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4 yearly</a:t>
            </a:r>
            <a:endParaRPr lang="en-US" dirty="0"/>
          </a:p>
        </p:txBody>
      </p:sp>
      <p:sp>
        <p:nvSpPr>
          <p:cNvPr id="4" name="Slide Number Placeholder 3"/>
          <p:cNvSpPr>
            <a:spLocks noGrp="1"/>
          </p:cNvSpPr>
          <p:nvPr>
            <p:ph type="sldNum" sz="quarter" idx="10"/>
          </p:nvPr>
        </p:nvSpPr>
        <p:spPr/>
        <p:txBody>
          <a:bodyPr/>
          <a:lstStyle/>
          <a:p>
            <a:fld id="{32DC607F-CCBC-445A-B5A6-021C17017214}" type="slidenum">
              <a:rPr lang="en-US" smtClean="0"/>
              <a:pPr/>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rgbClr val="ABCB71"/>
                </a:solidFill>
                <a:effectLst>
                  <a:outerShdw blurRad="38100" dist="25400" dir="5400000" algn="tl" rotWithShape="0">
                    <a:srgbClr val="000000">
                      <a:alpha val="43000"/>
                    </a:srgbClr>
                  </a:outerShdw>
                </a:effectLst>
                <a:latin typeface="+mj-lt"/>
                <a:ea typeface="+mj-ea"/>
                <a:cs typeface="+mj-cs"/>
              </a:defRPr>
            </a:lvl1pPr>
          </a:lstStyle>
          <a:p>
            <a:r>
              <a:rPr kumimoji="0" lang="en-US" dirty="0" smtClean="0"/>
              <a:t>Click to edit Master title style</a:t>
            </a:r>
            <a:endParaRPr kumimoji="0" lang="en-US" dirty="0"/>
          </a:p>
        </p:txBody>
      </p:sp>
      <p:sp>
        <p:nvSpPr>
          <p:cNvPr id="17" name="Subtitle 16"/>
          <p:cNvSpPr>
            <a:spLocks noGrp="1"/>
          </p:cNvSpPr>
          <p:nvPr>
            <p:ph type="subTitle" idx="1"/>
          </p:nvPr>
        </p:nvSpPr>
        <p:spPr>
          <a:xfrm>
            <a:off x="533400" y="3228536"/>
            <a:ext cx="7854696" cy="2000664"/>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E1F2F727-B3C9-4478-88DC-2C3717C5A23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620688"/>
            <a:ext cx="8229600" cy="866360"/>
          </a:xfrm>
        </p:spPr>
        <p:txBody>
          <a:bodyPr>
            <a:scene3d>
              <a:camera prst="orthographicFront"/>
              <a:lightRig rig="threePt" dir="t"/>
            </a:scene3d>
            <a:sp3d extrusionH="57150">
              <a:bevelT w="38100" h="38100"/>
            </a:sp3d>
          </a:bodyPr>
          <a:lstStyle>
            <a:lvl1pPr>
              <a:defRPr b="1" i="0" baseline="0">
                <a:ln>
                  <a:noFill/>
                </a:ln>
                <a:solidFill>
                  <a:srgbClr val="ABCB71"/>
                </a:solidFill>
                <a:effectLst>
                  <a:outerShdw blurRad="50800" dist="38100" dir="8100000" algn="tr" rotWithShape="0">
                    <a:prstClr val="black">
                      <a:alpha val="40000"/>
                    </a:prstClr>
                  </a:outerShdw>
                </a:effectLst>
              </a:defRPr>
            </a:lvl1pPr>
          </a:lstStyle>
          <a:p>
            <a:r>
              <a:rPr kumimoji="0" lang="en-US" dirty="0" smtClean="0"/>
              <a:t>Click to edit Master title style</a:t>
            </a:r>
            <a:endParaRPr kumimoji="0" lang="en-US" dirty="0"/>
          </a:p>
        </p:txBody>
      </p:sp>
      <p:sp>
        <p:nvSpPr>
          <p:cNvPr id="3" name="Content Placeholder 2"/>
          <p:cNvSpPr>
            <a:spLocks noGrp="1"/>
          </p:cNvSpPr>
          <p:nvPr>
            <p:ph idx="1"/>
          </p:nvPr>
        </p:nvSpPr>
        <p:spPr>
          <a:xfrm>
            <a:off x="457200" y="1700808"/>
            <a:ext cx="8229600" cy="4623792"/>
          </a:xfrm>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Date Placeholder 3"/>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F2F727-B3C9-4478-88DC-2C3717C5A23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F2F727-B3C9-4478-88DC-2C3717C5A23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E1F2F727-B3C9-4478-88DC-2C3717C5A23A}"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6CBE911-7C8E-47BC-8BB4-D6E643321B93}" type="datetimeFigureOut">
              <a:rPr lang="en-GB" smtClean="0"/>
              <a:pPr/>
              <a:t>09/02/2015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F2F727-B3C9-4478-88DC-2C3717C5A23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6CBE911-7C8E-47BC-8BB4-D6E643321B93}" type="datetimeFigureOut">
              <a:rPr lang="en-GB" smtClean="0"/>
              <a:pPr/>
              <a:t>09/02/2015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1F2F727-B3C9-4478-88DC-2C3717C5A23A}"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www.tyndalehouse.com/egypt/ptolemies/philadelphus_fr.htm" TargetMode="External"/><Relationship Id="rId3" Type="http://schemas.openxmlformats.org/officeDocument/2006/relationships/hyperlink" Target="http://www.tyndalehouse.com/egypt/ptolemies/ptolemy_xv_fr.htm" TargetMode="External"/><Relationship Id="rId7" Type="http://schemas.openxmlformats.org/officeDocument/2006/relationships/hyperlink" Target="http://www.tyndalehouse.com/egypt/ptolemies/selene_ii_fr.htm" TargetMode="External"/><Relationship Id="rId2" Type="http://schemas.openxmlformats.org/officeDocument/2006/relationships/hyperlink" Target="http://www.tyndalehouse.com/egypt/ptolemies/cleopatra_vii.htm" TargetMode="External"/><Relationship Id="rId1" Type="http://schemas.openxmlformats.org/officeDocument/2006/relationships/slideLayout" Target="../slideLayouts/slideLayout2.xml"/><Relationship Id="rId6" Type="http://schemas.openxmlformats.org/officeDocument/2006/relationships/hyperlink" Target="http://www.tyndalehouse.com/egypt/ptolemies/helios_fr.htm" TargetMode="External"/><Relationship Id="rId5" Type="http://schemas.openxmlformats.org/officeDocument/2006/relationships/hyperlink" Target="http://www.tyndalehouse.com/egypt/ptolemies/ptolemy_xiv_fr.htm" TargetMode="External"/><Relationship Id="rId4" Type="http://schemas.openxmlformats.org/officeDocument/2006/relationships/hyperlink" Target="http://www.tyndalehouse.com/egypt/ptolemies/ptolemy_xiii_fr.ht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Gateway to Humanities</a:t>
            </a:r>
            <a:endParaRPr lang="en-GB" dirty="0"/>
          </a:p>
        </p:txBody>
      </p:sp>
      <p:sp>
        <p:nvSpPr>
          <p:cNvPr id="3" name="Subtitle 2"/>
          <p:cNvSpPr>
            <a:spLocks noGrp="1"/>
          </p:cNvSpPr>
          <p:nvPr>
            <p:ph type="subTitle" idx="1"/>
          </p:nvPr>
        </p:nvSpPr>
        <p:spPr/>
        <p:txBody>
          <a:bodyPr>
            <a:normAutofit/>
          </a:bodyPr>
          <a:lstStyle/>
          <a:p>
            <a:r>
              <a:rPr lang="en-GB" dirty="0" smtClean="0"/>
              <a:t>Classics</a:t>
            </a:r>
          </a:p>
          <a:p>
            <a:r>
              <a:rPr lang="en-GB" dirty="0" smtClean="0"/>
              <a:t>Approaching Classics through Ancient History</a:t>
            </a:r>
          </a:p>
          <a:p>
            <a:r>
              <a:rPr lang="en-GB" dirty="0" smtClean="0"/>
              <a:t>The Persian Wars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were the Persian Wars?</a:t>
            </a:r>
            <a:endParaRPr lang="en-GB" dirty="0"/>
          </a:p>
        </p:txBody>
      </p:sp>
      <p:sp>
        <p:nvSpPr>
          <p:cNvPr id="3" name="Content Placeholder 2"/>
          <p:cNvSpPr>
            <a:spLocks noGrp="1"/>
          </p:cNvSpPr>
          <p:nvPr>
            <p:ph idx="1"/>
          </p:nvPr>
        </p:nvSpPr>
        <p:spPr/>
        <p:txBody>
          <a:bodyPr/>
          <a:lstStyle/>
          <a:p>
            <a:pPr>
              <a:buNone/>
            </a:pPr>
            <a:r>
              <a:rPr lang="en-GB" dirty="0" smtClean="0"/>
              <a:t>Several Phases:</a:t>
            </a:r>
          </a:p>
          <a:p>
            <a:r>
              <a:rPr lang="en-GB" dirty="0" smtClean="0"/>
              <a:t>Ionian Revolt– 499-493 BC</a:t>
            </a:r>
          </a:p>
          <a:p>
            <a:r>
              <a:rPr lang="en-GB" dirty="0" smtClean="0"/>
              <a:t>1</a:t>
            </a:r>
            <a:r>
              <a:rPr lang="en-GB" baseline="30000" dirty="0" smtClean="0"/>
              <a:t>st</a:t>
            </a:r>
            <a:r>
              <a:rPr lang="en-GB" dirty="0" smtClean="0"/>
              <a:t> Persian War – Darius invades Greece – 492 (stops in Macedon), Invasion in 490 BC – Marathon</a:t>
            </a:r>
          </a:p>
          <a:p>
            <a:r>
              <a:rPr lang="en-GB" dirty="0" smtClean="0"/>
              <a:t>2</a:t>
            </a:r>
            <a:r>
              <a:rPr lang="en-GB" baseline="30000" dirty="0" smtClean="0"/>
              <a:t>nd</a:t>
            </a:r>
            <a:r>
              <a:rPr lang="en-GB" dirty="0" smtClean="0"/>
              <a:t> Persian War – Xerxes invades Greece – 480 - 479</a:t>
            </a:r>
          </a:p>
          <a:p>
            <a:pPr lvl="1"/>
            <a:r>
              <a:rPr lang="en-GB" dirty="0" smtClean="0"/>
              <a:t>Thermopylae, </a:t>
            </a:r>
            <a:r>
              <a:rPr lang="en-GB" dirty="0" err="1" smtClean="0"/>
              <a:t>Artemisium</a:t>
            </a:r>
            <a:endParaRPr lang="en-GB" dirty="0" smtClean="0"/>
          </a:p>
          <a:p>
            <a:pPr lvl="1"/>
            <a:r>
              <a:rPr lang="en-GB" dirty="0" smtClean="0"/>
              <a:t>Salamis</a:t>
            </a:r>
          </a:p>
          <a:p>
            <a:pPr lvl="1"/>
            <a:r>
              <a:rPr lang="en-GB" dirty="0" smtClean="0"/>
              <a:t>Plataea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Historical Background</a:t>
            </a:r>
            <a:endParaRPr lang="en-GB" dirty="0"/>
          </a:p>
        </p:txBody>
      </p:sp>
      <p:sp>
        <p:nvSpPr>
          <p:cNvPr id="3" name="Content Placeholder 2"/>
          <p:cNvSpPr>
            <a:spLocks noGrp="1"/>
          </p:cNvSpPr>
          <p:nvPr>
            <p:ph idx="1"/>
          </p:nvPr>
        </p:nvSpPr>
        <p:spPr>
          <a:xfrm>
            <a:off x="457200" y="1484784"/>
            <a:ext cx="8229600" cy="5112568"/>
          </a:xfrm>
        </p:spPr>
        <p:txBody>
          <a:bodyPr>
            <a:normAutofit fontScale="92500" lnSpcReduction="10000"/>
          </a:bodyPr>
          <a:lstStyle/>
          <a:p>
            <a:r>
              <a:rPr lang="en-GB" dirty="0" smtClean="0"/>
              <a:t>6</a:t>
            </a:r>
            <a:r>
              <a:rPr lang="en-GB" baseline="30000" dirty="0" smtClean="0"/>
              <a:t>th</a:t>
            </a:r>
            <a:r>
              <a:rPr lang="en-GB" dirty="0" smtClean="0"/>
              <a:t> c. BC: Greeks of Asia Minor conquered by </a:t>
            </a:r>
            <a:r>
              <a:rPr lang="en-GB" dirty="0" err="1" smtClean="0"/>
              <a:t>Lydians</a:t>
            </a:r>
            <a:r>
              <a:rPr lang="en-GB" dirty="0" smtClean="0"/>
              <a:t> and then Persians.</a:t>
            </a:r>
          </a:p>
          <a:p>
            <a:r>
              <a:rPr lang="en-GB" dirty="0" smtClean="0"/>
              <a:t>514 BC: Darius subdues Thrace and Macedon</a:t>
            </a:r>
          </a:p>
          <a:p>
            <a:r>
              <a:rPr lang="en-GB" dirty="0" smtClean="0"/>
              <a:t>507/6: BC: Athenian alliance with Persia</a:t>
            </a:r>
          </a:p>
          <a:p>
            <a:r>
              <a:rPr lang="en-GB" dirty="0" smtClean="0"/>
              <a:t>499 BC: Ionian revolt.</a:t>
            </a:r>
          </a:p>
          <a:p>
            <a:pPr lvl="1"/>
            <a:r>
              <a:rPr lang="en-GB" dirty="0" smtClean="0"/>
              <a:t>Athenians (and </a:t>
            </a:r>
            <a:r>
              <a:rPr lang="en-GB" dirty="0" err="1" smtClean="0"/>
              <a:t>Eretrians</a:t>
            </a:r>
            <a:r>
              <a:rPr lang="en-GB" dirty="0" smtClean="0"/>
              <a:t>) set fire to </a:t>
            </a:r>
            <a:r>
              <a:rPr lang="en-GB" dirty="0" err="1" smtClean="0"/>
              <a:t>Cybebe</a:t>
            </a:r>
            <a:r>
              <a:rPr lang="en-GB" dirty="0" smtClean="0"/>
              <a:t> temple in Sardis.</a:t>
            </a:r>
          </a:p>
          <a:p>
            <a:r>
              <a:rPr lang="en-GB" dirty="0" smtClean="0"/>
              <a:t>494 BC: Siege of Miletus</a:t>
            </a:r>
          </a:p>
          <a:p>
            <a:r>
              <a:rPr lang="en-GB" dirty="0" smtClean="0"/>
              <a:t>490 BC: Siege of Eretria</a:t>
            </a:r>
          </a:p>
          <a:p>
            <a:pPr lvl="1"/>
            <a:r>
              <a:rPr lang="en-GB" dirty="0" smtClean="0"/>
              <a:t>Battle of Marathon</a:t>
            </a:r>
          </a:p>
          <a:p>
            <a:r>
              <a:rPr lang="en-GB" dirty="0" smtClean="0"/>
              <a:t>480 BC: Expedition of Xerxes:</a:t>
            </a:r>
          </a:p>
          <a:p>
            <a:pPr lvl="1"/>
            <a:r>
              <a:rPr lang="en-GB" dirty="0" smtClean="0"/>
              <a:t>Thermopylae</a:t>
            </a:r>
          </a:p>
          <a:p>
            <a:pPr lvl="1"/>
            <a:r>
              <a:rPr lang="en-GB" dirty="0" smtClean="0"/>
              <a:t>Salamis</a:t>
            </a:r>
          </a:p>
          <a:p>
            <a:pPr lvl="1"/>
            <a:r>
              <a:rPr lang="en-GB" dirty="0" smtClean="0"/>
              <a:t>Plataea (479 BC)</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ocsci.gulfcoast.edu/sramsey/images/greece_pers.gif"/>
          <p:cNvPicPr>
            <a:picLocks noGrp="1" noChangeAspect="1" noChangeArrowheads="1"/>
          </p:cNvPicPr>
          <p:nvPr>
            <p:ph idx="1"/>
          </p:nvPr>
        </p:nvPicPr>
        <p:blipFill>
          <a:blip r:embed="rId2" cstate="print"/>
          <a:srcRect l="2031" t="2114" r="2031" b="9491"/>
          <a:stretch>
            <a:fillRect/>
          </a:stretch>
        </p:blipFill>
        <p:spPr bwMode="auto">
          <a:xfrm>
            <a:off x="755576" y="0"/>
            <a:ext cx="7749760" cy="6858001"/>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our the sources for the Persian Wars?</a:t>
            </a:r>
            <a:endParaRPr lang="en-GB" dirty="0"/>
          </a:p>
        </p:txBody>
      </p:sp>
      <p:sp>
        <p:nvSpPr>
          <p:cNvPr id="3" name="Content Placeholder 2"/>
          <p:cNvSpPr>
            <a:spLocks noGrp="1"/>
          </p:cNvSpPr>
          <p:nvPr>
            <p:ph idx="1"/>
          </p:nvPr>
        </p:nvSpPr>
        <p:spPr/>
        <p:txBody>
          <a:bodyPr/>
          <a:lstStyle/>
          <a:p>
            <a:r>
              <a:rPr lang="en-GB" dirty="0" smtClean="0"/>
              <a:t>Historians </a:t>
            </a:r>
          </a:p>
          <a:p>
            <a:pPr lvl="1"/>
            <a:r>
              <a:rPr lang="en-GB" dirty="0" smtClean="0"/>
              <a:t>Herodotus, Diodorus, Plutarch , Thucydides (very brief)</a:t>
            </a:r>
          </a:p>
          <a:p>
            <a:r>
              <a:rPr lang="en-GB" dirty="0" smtClean="0"/>
              <a:t>Literature</a:t>
            </a:r>
          </a:p>
          <a:p>
            <a:pPr lvl="1"/>
            <a:r>
              <a:rPr lang="en-GB" dirty="0" smtClean="0"/>
              <a:t>Aeschylus’ </a:t>
            </a:r>
            <a:r>
              <a:rPr lang="en-GB" i="1" dirty="0" smtClean="0"/>
              <a:t>Persians</a:t>
            </a:r>
          </a:p>
          <a:p>
            <a:r>
              <a:rPr lang="en-GB" dirty="0" smtClean="0"/>
              <a:t>Archaeology</a:t>
            </a:r>
          </a:p>
          <a:p>
            <a:pPr lvl="1"/>
            <a:r>
              <a:rPr lang="en-GB" dirty="0" smtClean="0"/>
              <a:t>Dedications</a:t>
            </a:r>
          </a:p>
          <a:p>
            <a:pPr lvl="1"/>
            <a:r>
              <a:rPr lang="en-GB" dirty="0" smtClean="0"/>
              <a:t>Ancient Greco-Roman Reception</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Approaching the Historians</a:t>
            </a:r>
            <a:endParaRPr lang="en-GB" dirty="0"/>
          </a:p>
        </p:txBody>
      </p:sp>
      <p:sp>
        <p:nvSpPr>
          <p:cNvPr id="3" name="Content Placeholder 2"/>
          <p:cNvSpPr>
            <a:spLocks noGrp="1"/>
          </p:cNvSpPr>
          <p:nvPr>
            <p:ph idx="1"/>
          </p:nvPr>
        </p:nvSpPr>
        <p:spPr/>
        <p:txBody>
          <a:bodyPr>
            <a:normAutofit fontScale="92500" lnSpcReduction="10000"/>
          </a:bodyPr>
          <a:lstStyle/>
          <a:p>
            <a:r>
              <a:rPr lang="el-GR" dirty="0" smtClean="0"/>
              <a:t>Ἡροδότου Ἁλικαρνησσέος </a:t>
            </a:r>
            <a:r>
              <a:rPr lang="el-GR" i="1" dirty="0" smtClean="0"/>
              <a:t>ἱστορίης</a:t>
            </a:r>
            <a:r>
              <a:rPr lang="el-GR" dirty="0" smtClean="0"/>
              <a:t> ἀπόδεξις ἥδε, ὡς μήτε τὰ γενόμενα ἐξ ἀνθρώπων τῷ χρόνῳ ἐξίτηλα γένηται, μήτε ἔργα μεγάλα τε καὶ θωμαστά, τὰ μὲν Ἕλλησι, τὰ δὲ βαρβάροισι ἀποδεχθέντα, ἀκλεᾶ γένηται, τὰ τε ἄλλα καὶ δι' ἣν αἰτίην ἐπολέμησαν ἀλλήλοισι.</a:t>
            </a:r>
            <a:br>
              <a:rPr lang="el-GR" dirty="0" smtClean="0"/>
            </a:br>
            <a:r>
              <a:rPr lang="el-GR" dirty="0" smtClean="0"/>
              <a:t/>
            </a:r>
            <a:br>
              <a:rPr lang="el-GR" dirty="0" smtClean="0"/>
            </a:br>
            <a:r>
              <a:rPr lang="en-US" dirty="0" smtClean="0"/>
              <a:t>Translation:</a:t>
            </a:r>
            <a:br>
              <a:rPr lang="en-US" dirty="0" smtClean="0"/>
            </a:br>
            <a:r>
              <a:rPr lang="en-US" dirty="0" smtClean="0"/>
              <a:t>Herodotus of Halicarnassus, his </a:t>
            </a:r>
            <a:r>
              <a:rPr lang="en-US" i="1" dirty="0" smtClean="0"/>
              <a:t>inquiry</a:t>
            </a:r>
            <a:r>
              <a:rPr lang="en-US" dirty="0" smtClean="0"/>
              <a:t> is here set down to preserve the memory of the past by putting on record the astonishing achievements both of our own and of other peoples; and more particularly, to show how they came into conflict.</a:t>
            </a:r>
          </a:p>
          <a:p>
            <a:pPr algn="r">
              <a:buNone/>
            </a:pPr>
            <a:r>
              <a:rPr lang="en-US" dirty="0" smtClean="0"/>
              <a:t>Herodotus 1.1</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Approaching the Historians</a:t>
            </a:r>
            <a:endParaRPr lang="en-GB" dirty="0"/>
          </a:p>
        </p:txBody>
      </p:sp>
      <p:sp>
        <p:nvSpPr>
          <p:cNvPr id="3" name="Content Placeholder 2"/>
          <p:cNvSpPr>
            <a:spLocks noGrp="1"/>
          </p:cNvSpPr>
          <p:nvPr>
            <p:ph idx="1"/>
          </p:nvPr>
        </p:nvSpPr>
        <p:spPr>
          <a:xfrm>
            <a:off x="457200" y="1700808"/>
            <a:ext cx="8229600" cy="5157192"/>
          </a:xfrm>
        </p:spPr>
        <p:txBody>
          <a:bodyPr>
            <a:normAutofit fontScale="70000" lnSpcReduction="20000"/>
          </a:bodyPr>
          <a:lstStyle/>
          <a:p>
            <a:r>
              <a:rPr lang="en-US" dirty="0" smtClean="0"/>
              <a:t>Summary of Herodotus 1.1</a:t>
            </a:r>
          </a:p>
          <a:p>
            <a:pPr lvl="1"/>
            <a:r>
              <a:rPr lang="en-US" dirty="0" smtClean="0"/>
              <a:t>Phoenicians steal Io</a:t>
            </a:r>
          </a:p>
          <a:p>
            <a:pPr lvl="1"/>
            <a:r>
              <a:rPr lang="en-US" dirty="0" smtClean="0"/>
              <a:t>Greeks steal </a:t>
            </a:r>
            <a:r>
              <a:rPr lang="en-US" dirty="0" err="1" smtClean="0"/>
              <a:t>Medea</a:t>
            </a:r>
            <a:endParaRPr lang="en-US" dirty="0" smtClean="0"/>
          </a:p>
          <a:p>
            <a:pPr lvl="1"/>
            <a:r>
              <a:rPr lang="en-US" dirty="0" smtClean="0"/>
              <a:t>Alexander steals Helen</a:t>
            </a:r>
          </a:p>
          <a:p>
            <a:pPr lvl="1"/>
            <a:endParaRPr lang="en-US" dirty="0" smtClean="0"/>
          </a:p>
          <a:p>
            <a:pPr marL="0" indent="274638">
              <a:buNone/>
            </a:pPr>
            <a:r>
              <a:rPr lang="en-US" dirty="0" smtClean="0"/>
              <a:t>Such is the account which the Persians give of these matters. They trace to the attack upon Troy their ancient enmity towards the Greeks. The Phoenicians, however, as regards Io, vary from the Persian statements. They deny that they used any violence to remove her into Egypt; she herself, they say, having formed an intimacy with the captain, while his vessel lay at Argos, and perceiving herself to be with child, of her own free will accompanied the Phoenicians on their leaving the shore, to escape the shame of detection and the reproaches of her parents. Whether this latter account be true, or whether the matter happened otherwise, I shall not discuss further. I shall proceed at once to point out the person who first within my own knowledge inflicted injury on the Greeks, after which I shall go forward with my history, describing equally the greater and the lesser cities. For the cities which were formerly great have most of them become insignificant; and such as are at present powerful, were weak in the olden time. I shall therefore discourse equally of both, convinced that human happiness never continues long in one stay.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with the Historians</a:t>
            </a:r>
            <a:endParaRPr lang="en-GB" dirty="0"/>
          </a:p>
        </p:txBody>
      </p:sp>
      <p:sp>
        <p:nvSpPr>
          <p:cNvPr id="3" name="Content Placeholder 2"/>
          <p:cNvSpPr>
            <a:spLocks noGrp="1"/>
          </p:cNvSpPr>
          <p:nvPr>
            <p:ph idx="1"/>
          </p:nvPr>
        </p:nvSpPr>
        <p:spPr/>
        <p:txBody>
          <a:bodyPr/>
          <a:lstStyle/>
          <a:p>
            <a:r>
              <a:rPr lang="en-GB" dirty="0" smtClean="0"/>
              <a:t>Separation of time between accounts</a:t>
            </a:r>
          </a:p>
          <a:p>
            <a:r>
              <a:rPr lang="en-GB" dirty="0" smtClean="0"/>
              <a:t>What are our historians sources?</a:t>
            </a:r>
          </a:p>
          <a:p>
            <a:pPr lvl="1"/>
            <a:r>
              <a:rPr lang="en-GB" dirty="0" smtClean="0"/>
              <a:t>Herodotus – eye witness accounts (or near to), learned men, travel, deliberate rejection of myth</a:t>
            </a:r>
          </a:p>
          <a:p>
            <a:pPr lvl="1"/>
            <a:r>
              <a:rPr lang="en-GB" dirty="0" smtClean="0"/>
              <a:t>Thucydides – eye witness accounts, personal experience, travel, written records</a:t>
            </a:r>
          </a:p>
          <a:p>
            <a:pPr lvl="1"/>
            <a:r>
              <a:rPr lang="en-GB" dirty="0" smtClean="0"/>
              <a:t>Diodorus – mostly follows </a:t>
            </a:r>
            <a:r>
              <a:rPr lang="en-GB" dirty="0" err="1" smtClean="0"/>
              <a:t>Ephorus</a:t>
            </a:r>
            <a:r>
              <a:rPr lang="en-GB" dirty="0" smtClean="0"/>
              <a:t> (although not entirely)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Who was Herodotus?</a:t>
            </a:r>
            <a:endParaRPr lang="en-GB" i="1" dirty="0"/>
          </a:p>
        </p:txBody>
      </p:sp>
      <p:sp>
        <p:nvSpPr>
          <p:cNvPr id="3" name="Content Placeholder 2"/>
          <p:cNvSpPr>
            <a:spLocks noGrp="1"/>
          </p:cNvSpPr>
          <p:nvPr>
            <p:ph sz="half" idx="1"/>
          </p:nvPr>
        </p:nvSpPr>
        <p:spPr/>
        <p:txBody>
          <a:bodyPr/>
          <a:lstStyle/>
          <a:p>
            <a:r>
              <a:rPr lang="en-GB" dirty="0" smtClean="0"/>
              <a:t>Herodotus is from Halicarnassus. </a:t>
            </a:r>
          </a:p>
          <a:p>
            <a:r>
              <a:rPr lang="en-GB" dirty="0" smtClean="0"/>
              <a:t>Writes mostly in Athens</a:t>
            </a:r>
          </a:p>
          <a:p>
            <a:r>
              <a:rPr lang="en-GB" dirty="0" smtClean="0"/>
              <a:t>May have been involved in the settlement of </a:t>
            </a:r>
            <a:r>
              <a:rPr lang="en-GB" dirty="0" err="1" smtClean="0"/>
              <a:t>Thurii</a:t>
            </a:r>
            <a:r>
              <a:rPr lang="en-GB" dirty="0" smtClean="0"/>
              <a:t> (Italy)</a:t>
            </a:r>
          </a:p>
          <a:p>
            <a:r>
              <a:rPr lang="en-GB" dirty="0" smtClean="0"/>
              <a:t>Questions of travel, particularly in Egypt</a:t>
            </a:r>
            <a:endParaRPr lang="en-GB" dirty="0"/>
          </a:p>
        </p:txBody>
      </p:sp>
      <p:pic>
        <p:nvPicPr>
          <p:cNvPr id="19458" name="Picture 2" descr="http://www.travellinkturkey.com/aegean/images/caria.jpg"/>
          <p:cNvPicPr>
            <a:picLocks noGrp="1" noChangeAspect="1" noChangeArrowheads="1"/>
          </p:cNvPicPr>
          <p:nvPr>
            <p:ph sz="half" idx="2"/>
          </p:nvPr>
        </p:nvPicPr>
        <p:blipFill>
          <a:blip r:embed="rId2" cstate="print"/>
          <a:srcRect r="22746"/>
          <a:stretch>
            <a:fillRect/>
          </a:stretch>
        </p:blipFill>
        <p:spPr bwMode="auto">
          <a:xfrm>
            <a:off x="5004048" y="2132856"/>
            <a:ext cx="3789069" cy="3040905"/>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Myth and Legend</a:t>
            </a:r>
            <a:endParaRPr lang="en-US" dirty="0">
              <a:latin typeface="Times New Roman" pitchFamily="18" charset="0"/>
              <a:cs typeface="Times New Roman" pitchFamily="18" charset="0"/>
            </a:endParaRPr>
          </a:p>
        </p:txBody>
      </p:sp>
      <p:pic>
        <p:nvPicPr>
          <p:cNvPr id="7" name="Picture 2" descr="http://www.mlahanas.de/Greeks/Bios/images/LeonidasJDavid.jpg"/>
          <p:cNvPicPr>
            <a:picLocks noGrp="1" noChangeAspect="1" noChangeArrowheads="1"/>
          </p:cNvPicPr>
          <p:nvPr>
            <p:ph sz="half" idx="1"/>
          </p:nvPr>
        </p:nvPicPr>
        <p:blipFill>
          <a:blip r:embed="rId2" cstate="print"/>
          <a:srcRect/>
          <a:stretch>
            <a:fillRect/>
          </a:stretch>
        </p:blipFill>
        <p:spPr bwMode="auto">
          <a:xfrm>
            <a:off x="251520" y="2060848"/>
            <a:ext cx="4721668" cy="3672408"/>
          </a:xfrm>
          <a:prstGeom prst="rect">
            <a:avLst/>
          </a:prstGeom>
          <a:noFill/>
        </p:spPr>
      </p:pic>
      <p:pic>
        <p:nvPicPr>
          <p:cNvPr id="7174" name="Picture 6" descr="http://3.bp.blogspot.com/_f_Kc128-554/TBmxM73wFdI/AAAAAAAAALs/RziSfAvfZDE/s1600/300_poster_crop1.jpg"/>
          <p:cNvPicPr>
            <a:picLocks noGrp="1" noChangeAspect="1" noChangeArrowheads="1"/>
          </p:cNvPicPr>
          <p:nvPr>
            <p:ph sz="half" idx="2"/>
          </p:nvPr>
        </p:nvPicPr>
        <p:blipFill>
          <a:blip r:embed="rId3" cstate="print"/>
          <a:srcRect/>
          <a:stretch>
            <a:fillRect/>
          </a:stretch>
        </p:blipFill>
        <p:spPr bwMode="auto">
          <a:xfrm>
            <a:off x="5364088" y="1844824"/>
            <a:ext cx="3114675" cy="4048125"/>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260648"/>
            <a:ext cx="8229600" cy="1143000"/>
          </a:xfrm>
        </p:spPr>
        <p:txBody>
          <a:bodyPr/>
          <a:lstStyle/>
          <a:p>
            <a:r>
              <a:rPr lang="en-US" dirty="0" smtClean="0">
                <a:latin typeface="Times New Roman" pitchFamily="18" charset="0"/>
                <a:cs typeface="Times New Roman" pitchFamily="18" charset="0"/>
              </a:rPr>
              <a:t>Betrayal at Thermopylae</a:t>
            </a:r>
            <a:endParaRPr lang="en-US" dirty="0">
              <a:latin typeface="Times New Roman" pitchFamily="18" charset="0"/>
              <a:cs typeface="Times New Roman" pitchFamily="18" charset="0"/>
            </a:endParaRPr>
          </a:p>
        </p:txBody>
      </p:sp>
      <p:pic>
        <p:nvPicPr>
          <p:cNvPr id="8" name="Picture 2"/>
          <p:cNvPicPr>
            <a:picLocks noGrp="1" noChangeAspect="1" noChangeArrowheads="1"/>
          </p:cNvPicPr>
          <p:nvPr>
            <p:ph sz="half" idx="1"/>
          </p:nvPr>
        </p:nvPicPr>
        <p:blipFill>
          <a:blip r:embed="rId2" cstate="print"/>
          <a:srcRect/>
          <a:stretch>
            <a:fillRect/>
          </a:stretch>
        </p:blipFill>
        <p:spPr bwMode="auto">
          <a:xfrm>
            <a:off x="0" y="2348880"/>
            <a:ext cx="5078892" cy="3816424"/>
          </a:xfrm>
          <a:prstGeom prst="rect">
            <a:avLst/>
          </a:prstGeom>
          <a:noFill/>
          <a:ln w="9525">
            <a:noFill/>
            <a:miter lim="800000"/>
            <a:headEnd/>
            <a:tailEnd/>
          </a:ln>
        </p:spPr>
      </p:pic>
      <p:pic>
        <p:nvPicPr>
          <p:cNvPr id="9" name="Picture 2"/>
          <p:cNvPicPr>
            <a:picLocks noGrp="1" noChangeAspect="1" noChangeArrowheads="1"/>
          </p:cNvPicPr>
          <p:nvPr>
            <p:ph sz="half" idx="2"/>
          </p:nvPr>
        </p:nvPicPr>
        <p:blipFill>
          <a:blip r:embed="rId3" cstate="print"/>
          <a:srcRect/>
          <a:stretch>
            <a:fillRect/>
          </a:stretch>
        </p:blipFill>
        <p:spPr bwMode="auto">
          <a:xfrm>
            <a:off x="5105400" y="3829050"/>
            <a:ext cx="4038600" cy="3028950"/>
          </a:xfrm>
          <a:prstGeom prst="rect">
            <a:avLst/>
          </a:prstGeom>
          <a:noFill/>
          <a:ln w="9525">
            <a:noFill/>
            <a:miter lim="800000"/>
            <a:headEnd/>
            <a:tailEnd/>
          </a:ln>
        </p:spPr>
      </p:pic>
      <p:sp>
        <p:nvSpPr>
          <p:cNvPr id="10" name="Rectangle 9"/>
          <p:cNvSpPr/>
          <p:nvPr/>
        </p:nvSpPr>
        <p:spPr>
          <a:xfrm>
            <a:off x="5039544" y="1484784"/>
            <a:ext cx="4104456" cy="2246769"/>
          </a:xfrm>
          <a:prstGeom prst="rect">
            <a:avLst/>
          </a:prstGeom>
        </p:spPr>
        <p:txBody>
          <a:bodyPr wrap="square">
            <a:spAutoFit/>
          </a:bodyPr>
          <a:lstStyle/>
          <a:p>
            <a:r>
              <a:rPr lang="en-GB" sz="2800" dirty="0" smtClean="0">
                <a:latin typeface="Times New Roman" pitchFamily="18" charset="0"/>
                <a:cs typeface="Times New Roman" pitchFamily="18" charset="0"/>
              </a:rPr>
              <a:t>Go tell the Spartans, thou who </a:t>
            </a:r>
            <a:r>
              <a:rPr lang="en-GB" sz="2800" dirty="0" err="1" smtClean="0">
                <a:latin typeface="Times New Roman" pitchFamily="18" charset="0"/>
                <a:cs typeface="Times New Roman" pitchFamily="18" charset="0"/>
              </a:rPr>
              <a:t>passest</a:t>
            </a:r>
            <a:r>
              <a:rPr lang="en-GB" sz="2800" dirty="0" smtClean="0">
                <a:latin typeface="Times New Roman" pitchFamily="18" charset="0"/>
                <a:cs typeface="Times New Roman" pitchFamily="18" charset="0"/>
              </a:rPr>
              <a:t> by, That here, obedient to their laws, we lie.</a:t>
            </a:r>
          </a:p>
          <a:p>
            <a:pPr algn="r"/>
            <a:r>
              <a:rPr lang="en-GB" sz="2800" dirty="0" err="1" smtClean="0">
                <a:latin typeface="Times New Roman" pitchFamily="18" charset="0"/>
                <a:cs typeface="Times New Roman" pitchFamily="18" charset="0"/>
              </a:rPr>
              <a:t>Simonides</a:t>
            </a:r>
            <a:endParaRPr lang="en-GB" sz="2800"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latin typeface="Times New Roman" pitchFamily="18" charset="0"/>
                <a:cs typeface="Times New Roman" pitchFamily="18" charset="0"/>
              </a:rPr>
              <a:t>Troops originally present at Thermopylae</a:t>
            </a:r>
            <a:endParaRPr lang="en-US" dirty="0">
              <a:latin typeface="Times New Roman" pitchFamily="18" charset="0"/>
              <a:cs typeface="Times New Roman" pitchFamily="18" charset="0"/>
            </a:endParaRPr>
          </a:p>
        </p:txBody>
      </p:sp>
      <p:sp>
        <p:nvSpPr>
          <p:cNvPr id="6" name="Content Placeholder 5"/>
          <p:cNvSpPr>
            <a:spLocks noGrp="1"/>
          </p:cNvSpPr>
          <p:nvPr>
            <p:ph idx="1"/>
          </p:nvPr>
        </p:nvSpPr>
        <p:spPr>
          <a:xfrm>
            <a:off x="457200" y="1600200"/>
            <a:ext cx="8229600" cy="5257800"/>
          </a:xfrm>
        </p:spPr>
        <p:txBody>
          <a:bodyPr>
            <a:normAutofit lnSpcReduction="10000"/>
          </a:bodyPr>
          <a:lstStyle/>
          <a:p>
            <a:pPr marL="0" indent="179388">
              <a:buNone/>
            </a:pPr>
            <a:r>
              <a:rPr lang="en-US" dirty="0" smtClean="0">
                <a:latin typeface="Times New Roman" pitchFamily="18" charset="0"/>
                <a:cs typeface="Times New Roman" pitchFamily="18" charset="0"/>
              </a:rPr>
              <a:t>These were the Hellenes who awaited the attack of the Persian in this place: - of the Spartans three hundred hoplites; of the men of </a:t>
            </a:r>
            <a:r>
              <a:rPr lang="en-US" dirty="0" err="1" smtClean="0">
                <a:latin typeface="Times New Roman" pitchFamily="18" charset="0"/>
                <a:cs typeface="Times New Roman" pitchFamily="18" charset="0"/>
              </a:rPr>
              <a:t>Tegea</a:t>
            </a:r>
            <a:r>
              <a:rPr lang="en-US" dirty="0" smtClean="0">
                <a:latin typeface="Times New Roman" pitchFamily="18" charset="0"/>
                <a:cs typeface="Times New Roman" pitchFamily="18" charset="0"/>
              </a:rPr>
              <a:t> and </a:t>
            </a:r>
            <a:r>
              <a:rPr lang="en-US" dirty="0" err="1" smtClean="0">
                <a:latin typeface="Times New Roman" pitchFamily="18" charset="0"/>
                <a:cs typeface="Times New Roman" pitchFamily="18" charset="0"/>
              </a:rPr>
              <a:t>Mantineia</a:t>
            </a:r>
            <a:r>
              <a:rPr lang="en-US" dirty="0" smtClean="0">
                <a:latin typeface="Times New Roman" pitchFamily="18" charset="0"/>
                <a:cs typeface="Times New Roman" pitchFamily="18" charset="0"/>
              </a:rPr>
              <a:t> a thousand, half from each place, from </a:t>
            </a:r>
            <a:r>
              <a:rPr lang="en-US" dirty="0" err="1" smtClean="0">
                <a:latin typeface="Times New Roman" pitchFamily="18" charset="0"/>
                <a:cs typeface="Times New Roman" pitchFamily="18" charset="0"/>
              </a:rPr>
              <a:t>Orchomenos</a:t>
            </a:r>
            <a:r>
              <a:rPr lang="en-US" dirty="0" smtClean="0">
                <a:latin typeface="Times New Roman" pitchFamily="18" charset="0"/>
                <a:cs typeface="Times New Roman" pitchFamily="18" charset="0"/>
              </a:rPr>
              <a:t> in Arcadia a hundred and twenty, and from the rest of Arcadia a thousand, - of the </a:t>
            </a:r>
            <a:r>
              <a:rPr lang="en-US" dirty="0" err="1" smtClean="0">
                <a:latin typeface="Times New Roman" pitchFamily="18" charset="0"/>
                <a:cs typeface="Times New Roman" pitchFamily="18" charset="0"/>
              </a:rPr>
              <a:t>Arcardians</a:t>
            </a:r>
            <a:r>
              <a:rPr lang="en-US" dirty="0" smtClean="0">
                <a:latin typeface="Times New Roman" pitchFamily="18" charset="0"/>
                <a:cs typeface="Times New Roman" pitchFamily="18" charset="0"/>
              </a:rPr>
              <a:t> so many; from Corinth four hundred, from </a:t>
            </a:r>
            <a:r>
              <a:rPr lang="en-US" dirty="0" err="1" smtClean="0">
                <a:latin typeface="Times New Roman" pitchFamily="18" charset="0"/>
                <a:cs typeface="Times New Roman" pitchFamily="18" charset="0"/>
              </a:rPr>
              <a:t>Phlius</a:t>
            </a:r>
            <a:r>
              <a:rPr lang="en-US" dirty="0" smtClean="0">
                <a:latin typeface="Times New Roman" pitchFamily="18" charset="0"/>
                <a:cs typeface="Times New Roman" pitchFamily="18" charset="0"/>
              </a:rPr>
              <a:t> two hundred, and of the men of </a:t>
            </a:r>
            <a:r>
              <a:rPr lang="en-US" dirty="0" err="1" smtClean="0">
                <a:latin typeface="Times New Roman" pitchFamily="18" charset="0"/>
                <a:cs typeface="Times New Roman" pitchFamily="18" charset="0"/>
              </a:rPr>
              <a:t>Mykene</a:t>
            </a:r>
            <a:r>
              <a:rPr lang="en-US" dirty="0" smtClean="0">
                <a:latin typeface="Times New Roman" pitchFamily="18" charset="0"/>
                <a:cs typeface="Times New Roman" pitchFamily="18" charset="0"/>
              </a:rPr>
              <a:t> eighty; these were they who came from the Peloponnese; and from the </a:t>
            </a:r>
            <a:r>
              <a:rPr lang="en-US" dirty="0" err="1" smtClean="0">
                <a:latin typeface="Times New Roman" pitchFamily="18" charset="0"/>
                <a:cs typeface="Times New Roman" pitchFamily="18" charset="0"/>
              </a:rPr>
              <a:t>Beootians</a:t>
            </a:r>
            <a:r>
              <a:rPr lang="en-US" dirty="0" smtClean="0">
                <a:latin typeface="Times New Roman" pitchFamily="18" charset="0"/>
                <a:cs typeface="Times New Roman" pitchFamily="18" charset="0"/>
              </a:rPr>
              <a:t> seven hundred of the Thespians, and of the Thebans four hundred. </a:t>
            </a:r>
          </a:p>
          <a:p>
            <a:pPr marL="0" indent="179388">
              <a:buNone/>
            </a:pPr>
            <a:r>
              <a:rPr lang="en-US" dirty="0" smtClean="0">
                <a:latin typeface="Times New Roman" pitchFamily="18" charset="0"/>
                <a:cs typeface="Times New Roman" pitchFamily="18" charset="0"/>
              </a:rPr>
              <a:t>In addition to these the </a:t>
            </a:r>
            <a:r>
              <a:rPr lang="en-US" dirty="0" err="1" smtClean="0">
                <a:latin typeface="Times New Roman" pitchFamily="18" charset="0"/>
                <a:cs typeface="Times New Roman" pitchFamily="18" charset="0"/>
              </a:rPr>
              <a:t>Locrians</a:t>
            </a:r>
            <a:r>
              <a:rPr lang="en-US" dirty="0" smtClean="0">
                <a:latin typeface="Times New Roman" pitchFamily="18" charset="0"/>
                <a:cs typeface="Times New Roman" pitchFamily="18" charset="0"/>
              </a:rPr>
              <a:t> of Opus had been summoned to come in their full force, and of the </a:t>
            </a:r>
            <a:r>
              <a:rPr lang="en-US" dirty="0" err="1" smtClean="0">
                <a:latin typeface="Times New Roman" pitchFamily="18" charset="0"/>
                <a:cs typeface="Times New Roman" pitchFamily="18" charset="0"/>
              </a:rPr>
              <a:t>Phokians</a:t>
            </a:r>
            <a:r>
              <a:rPr lang="en-US" dirty="0" smtClean="0">
                <a:latin typeface="Times New Roman" pitchFamily="18" charset="0"/>
                <a:cs typeface="Times New Roman" pitchFamily="18" charset="0"/>
              </a:rPr>
              <a:t> a thousand. </a:t>
            </a:r>
          </a:p>
          <a:p>
            <a:pPr marL="0" indent="179388" algn="r">
              <a:buNone/>
            </a:pPr>
            <a:r>
              <a:rPr lang="en-US" dirty="0" smtClean="0">
                <a:latin typeface="Times New Roman" pitchFamily="18" charset="0"/>
                <a:cs typeface="Times New Roman" pitchFamily="18" charset="0"/>
              </a:rPr>
              <a:t>Herodotus 7.202-3</a:t>
            </a:r>
            <a:endParaRPr lang="en-US"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Before the final battle</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marL="0" indent="269875">
              <a:buNone/>
            </a:pPr>
            <a:r>
              <a:rPr lang="en-US" dirty="0" smtClean="0">
                <a:latin typeface="Times New Roman" pitchFamily="18" charset="0"/>
                <a:cs typeface="Times New Roman" pitchFamily="18" charset="0"/>
              </a:rPr>
              <a:t>The allies then who were dismissed departed and went away, obeying the word of </a:t>
            </a:r>
            <a:r>
              <a:rPr lang="en-US" dirty="0" err="1" smtClean="0">
                <a:latin typeface="Times New Roman" pitchFamily="18" charset="0"/>
                <a:cs typeface="Times New Roman" pitchFamily="18" charset="0"/>
              </a:rPr>
              <a:t>Leonidas</a:t>
            </a:r>
            <a:r>
              <a:rPr lang="en-US" dirty="0" smtClean="0">
                <a:latin typeface="Times New Roman" pitchFamily="18" charset="0"/>
                <a:cs typeface="Times New Roman" pitchFamily="18" charset="0"/>
              </a:rPr>
              <a:t>, and only the Thespians and the Thebans remained behind with the </a:t>
            </a:r>
            <a:r>
              <a:rPr lang="en-US" dirty="0" err="1" smtClean="0">
                <a:latin typeface="Times New Roman" pitchFamily="18" charset="0"/>
                <a:cs typeface="Times New Roman" pitchFamily="18" charset="0"/>
              </a:rPr>
              <a:t>Lacedemonians</a:t>
            </a:r>
            <a:r>
              <a:rPr lang="en-US" dirty="0" smtClean="0">
                <a:latin typeface="Times New Roman" pitchFamily="18" charset="0"/>
                <a:cs typeface="Times New Roman" pitchFamily="18" charset="0"/>
              </a:rPr>
              <a:t>.</a:t>
            </a:r>
          </a:p>
          <a:p>
            <a:pPr algn="r">
              <a:buNone/>
            </a:pPr>
            <a:r>
              <a:rPr lang="en-US" dirty="0" smtClean="0">
                <a:latin typeface="Times New Roman" pitchFamily="18" charset="0"/>
                <a:cs typeface="Times New Roman" pitchFamily="18" charset="0"/>
              </a:rPr>
              <a:t>Herodotus 7.222 </a:t>
            </a:r>
            <a:endParaRPr lang="en-US"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6712"/>
            <a:ext cx="8229600" cy="866360"/>
          </a:xfrm>
        </p:spPr>
        <p:txBody>
          <a:bodyPr>
            <a:normAutofit fontScale="90000"/>
          </a:bodyPr>
          <a:lstStyle/>
          <a:p>
            <a:r>
              <a:rPr lang="en-US" dirty="0" smtClean="0"/>
              <a:t>The “</a:t>
            </a:r>
            <a:r>
              <a:rPr lang="en-US" dirty="0" smtClean="0">
                <a:latin typeface="Times New Roman" pitchFamily="18" charset="0"/>
                <a:cs typeface="Times New Roman" pitchFamily="18" charset="0"/>
              </a:rPr>
              <a:t>inscriptions</a:t>
            </a:r>
            <a:r>
              <a:rPr lang="en-US" dirty="0" smtClean="0"/>
              <a:t>” in Herodotus</a:t>
            </a:r>
            <a:endParaRPr lang="en-US" dirty="0"/>
          </a:p>
        </p:txBody>
      </p:sp>
      <p:sp>
        <p:nvSpPr>
          <p:cNvPr id="3" name="Content Placeholder 2"/>
          <p:cNvSpPr>
            <a:spLocks noGrp="1"/>
          </p:cNvSpPr>
          <p:nvPr>
            <p:ph idx="1"/>
          </p:nvPr>
        </p:nvSpPr>
        <p:spPr>
          <a:xfrm>
            <a:off x="467544" y="1988840"/>
            <a:ext cx="8229600" cy="4248472"/>
          </a:xfrm>
        </p:spPr>
        <p:txBody>
          <a:bodyPr/>
          <a:lstStyle/>
          <a:p>
            <a:r>
              <a:rPr lang="en-US" dirty="0" smtClean="0">
                <a:latin typeface="Times New Roman" pitchFamily="18" charset="0"/>
                <a:cs typeface="Times New Roman" pitchFamily="18" charset="0"/>
              </a:rPr>
              <a:t>Here once, facing in fight three hundred myriads of foemen, thousands four did contend, men of the Peloponnese</a:t>
            </a:r>
          </a:p>
          <a:p>
            <a:r>
              <a:rPr lang="en-GB" dirty="0" smtClean="0">
                <a:latin typeface="Times New Roman" pitchFamily="18" charset="0"/>
                <a:cs typeface="Times New Roman" pitchFamily="18" charset="0"/>
              </a:rPr>
              <a:t>Go tell the Spartans, thou who </a:t>
            </a:r>
            <a:r>
              <a:rPr lang="en-GB" dirty="0" err="1" smtClean="0">
                <a:latin typeface="Times New Roman" pitchFamily="18" charset="0"/>
                <a:cs typeface="Times New Roman" pitchFamily="18" charset="0"/>
              </a:rPr>
              <a:t>passest</a:t>
            </a:r>
            <a:r>
              <a:rPr lang="en-GB" dirty="0" smtClean="0">
                <a:latin typeface="Times New Roman" pitchFamily="18" charset="0"/>
                <a:cs typeface="Times New Roman" pitchFamily="18" charset="0"/>
              </a:rPr>
              <a:t> by, That here, obedient to their laws, we lie.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pitchFamily="18" charset="0"/>
                <a:cs typeface="Times New Roman" pitchFamily="18" charset="0"/>
              </a:rPr>
              <a:t>Where are the missing men?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US" dirty="0" smtClean="0">
                <a:latin typeface="Times New Roman" pitchFamily="18" charset="0"/>
                <a:cs typeface="Times New Roman" pitchFamily="18" charset="0"/>
              </a:rPr>
              <a:t>Total men given in the epigram - 4000</a:t>
            </a:r>
          </a:p>
          <a:p>
            <a:r>
              <a:rPr lang="en-US" dirty="0" smtClean="0">
                <a:latin typeface="Times New Roman" pitchFamily="18" charset="0"/>
                <a:cs typeface="Times New Roman" pitchFamily="18" charset="0"/>
              </a:rPr>
              <a:t>Spartans – 300 (299 or 298 of whom die)</a:t>
            </a:r>
          </a:p>
          <a:p>
            <a:r>
              <a:rPr lang="en-US" dirty="0" smtClean="0">
                <a:latin typeface="Times New Roman" pitchFamily="18" charset="0"/>
                <a:cs typeface="Times New Roman" pitchFamily="18" charset="0"/>
              </a:rPr>
              <a:t>Thespians – 700 </a:t>
            </a:r>
          </a:p>
          <a:p>
            <a:r>
              <a:rPr lang="en-US" dirty="0" smtClean="0">
                <a:latin typeface="Times New Roman" pitchFamily="18" charset="0"/>
                <a:cs typeface="Times New Roman" pitchFamily="18" charset="0"/>
              </a:rPr>
              <a:t>Thebans – 400 (but if Herodotus is correct they go over to the Medes)</a:t>
            </a:r>
          </a:p>
          <a:p>
            <a:r>
              <a:rPr lang="en-US" dirty="0" smtClean="0">
                <a:latin typeface="Times New Roman" pitchFamily="18" charset="0"/>
                <a:cs typeface="Times New Roman" pitchFamily="18" charset="0"/>
              </a:rPr>
              <a:t>Others present: </a:t>
            </a:r>
          </a:p>
          <a:p>
            <a:pPr lvl="1"/>
            <a:r>
              <a:rPr lang="en-US" dirty="0" smtClean="0">
                <a:latin typeface="Times New Roman" pitchFamily="18" charset="0"/>
                <a:cs typeface="Times New Roman" pitchFamily="18" charset="0"/>
              </a:rPr>
              <a:t>Helots</a:t>
            </a:r>
          </a:p>
          <a:p>
            <a:endParaRPr lang="en-US"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Serpent Column</a:t>
            </a:r>
            <a:endParaRPr lang="en-GB" dirty="0"/>
          </a:p>
        </p:txBody>
      </p:sp>
      <p:sp>
        <p:nvSpPr>
          <p:cNvPr id="4" name="Content Placeholder 3"/>
          <p:cNvSpPr>
            <a:spLocks noGrp="1"/>
          </p:cNvSpPr>
          <p:nvPr>
            <p:ph sz="half" idx="1"/>
          </p:nvPr>
        </p:nvSpPr>
        <p:spPr/>
        <p:txBody>
          <a:bodyPr/>
          <a:lstStyle/>
          <a:p>
            <a:r>
              <a:rPr lang="en-GB" dirty="0" smtClean="0"/>
              <a:t>Set up after the battle of Plataea </a:t>
            </a:r>
          </a:p>
          <a:p>
            <a:r>
              <a:rPr lang="en-GB" dirty="0" smtClean="0"/>
              <a:t>Moved to Constantinople in 324 by Constantine I</a:t>
            </a:r>
          </a:p>
          <a:p>
            <a:r>
              <a:rPr lang="en-GB" dirty="0" smtClean="0"/>
              <a:t>Serpent heads intact until the 17</a:t>
            </a:r>
            <a:r>
              <a:rPr lang="en-GB" baseline="30000" dirty="0" smtClean="0"/>
              <a:t>th</a:t>
            </a:r>
            <a:r>
              <a:rPr lang="en-GB" dirty="0" smtClean="0"/>
              <a:t> C</a:t>
            </a:r>
            <a:endParaRPr lang="en-GB" dirty="0"/>
          </a:p>
        </p:txBody>
      </p:sp>
      <p:pic>
        <p:nvPicPr>
          <p:cNvPr id="26626" name="Picture 2" descr="http://upload.wikimedia.org/wikipedia/commons/thumb/2/2d/Snake_column_Hippodrome_Constantinople_2007.jpg/220px-Snake_column_Hippodrome_Constantinople_2007.jpg"/>
          <p:cNvPicPr>
            <a:picLocks noGrp="1" noChangeAspect="1" noChangeArrowheads="1"/>
          </p:cNvPicPr>
          <p:nvPr>
            <p:ph sz="half" idx="2"/>
          </p:nvPr>
        </p:nvPicPr>
        <p:blipFill>
          <a:blip r:embed="rId2" cstate="print"/>
          <a:srcRect/>
          <a:stretch>
            <a:fillRect/>
          </a:stretch>
        </p:blipFill>
        <p:spPr bwMode="auto">
          <a:xfrm>
            <a:off x="5364088" y="764704"/>
            <a:ext cx="2880320" cy="5799917"/>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inscription</a:t>
            </a:r>
            <a:endParaRPr lang="en-GB" dirty="0"/>
          </a:p>
        </p:txBody>
      </p:sp>
      <p:sp>
        <p:nvSpPr>
          <p:cNvPr id="5" name="Content Placeholder 4"/>
          <p:cNvSpPr>
            <a:spLocks noGrp="1"/>
          </p:cNvSpPr>
          <p:nvPr>
            <p:ph idx="1"/>
          </p:nvPr>
        </p:nvSpPr>
        <p:spPr/>
        <p:txBody>
          <a:bodyPr>
            <a:normAutofit fontScale="85000" lnSpcReduction="10000"/>
          </a:bodyPr>
          <a:lstStyle/>
          <a:p>
            <a:r>
              <a:rPr lang="en-US" dirty="0" smtClean="0"/>
              <a:t>They considered also that he differed in manner of life from the discipline established: amongst other things by this, that upon the tripod at Delphi, which the Grecians had dedicated as the best of the spoil of the Medes, he had caused to be inscribed of himself in particular this elegiac verse:</a:t>
            </a:r>
          </a:p>
          <a:p>
            <a:pPr>
              <a:buNone/>
            </a:pPr>
            <a:r>
              <a:rPr lang="en-US" dirty="0" smtClean="0"/>
              <a:t>		Pausanias, Greek General, </a:t>
            </a:r>
            <a:br>
              <a:rPr lang="en-US" dirty="0" smtClean="0"/>
            </a:br>
            <a:r>
              <a:rPr lang="en-US" dirty="0" smtClean="0"/>
              <a:t>     	Having the Medes defeated, </a:t>
            </a:r>
            <a:br>
              <a:rPr lang="en-US" dirty="0" smtClean="0"/>
            </a:br>
            <a:r>
              <a:rPr lang="en-US" dirty="0" smtClean="0"/>
              <a:t>	To Phoebus in record thereof </a:t>
            </a:r>
            <a:br>
              <a:rPr lang="en-US" dirty="0" smtClean="0"/>
            </a:br>
            <a:r>
              <a:rPr lang="en-US" dirty="0" smtClean="0"/>
              <a:t>     	This gift hath consecrated.</a:t>
            </a:r>
            <a:br>
              <a:rPr lang="en-US" dirty="0" smtClean="0"/>
            </a:br>
            <a:r>
              <a:rPr lang="en-US" dirty="0" smtClean="0"/>
              <a:t>But the </a:t>
            </a:r>
            <a:r>
              <a:rPr lang="en-US" dirty="0" err="1" smtClean="0"/>
              <a:t>Lacedaemonians</a:t>
            </a:r>
            <a:r>
              <a:rPr lang="en-US" dirty="0" smtClean="0"/>
              <a:t> then presently defaced that inscription of the tripod and engraved thereon by name all the cities that had joined in the overthrow of the Medes, and dedicated it so. </a:t>
            </a:r>
          </a:p>
          <a:p>
            <a:pPr algn="r">
              <a:buNone/>
            </a:pPr>
            <a:r>
              <a:rPr lang="en-US" dirty="0" smtClean="0"/>
              <a:t>Thucydides 1.132</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of Perception</a:t>
            </a:r>
            <a:endParaRPr lang="en-GB" dirty="0"/>
          </a:p>
        </p:txBody>
      </p:sp>
      <p:sp>
        <p:nvSpPr>
          <p:cNvPr id="3" name="Content Placeholder 2"/>
          <p:cNvSpPr>
            <a:spLocks noGrp="1"/>
          </p:cNvSpPr>
          <p:nvPr>
            <p:ph idx="1"/>
          </p:nvPr>
        </p:nvSpPr>
        <p:spPr/>
        <p:txBody>
          <a:bodyPr/>
          <a:lstStyle/>
          <a:p>
            <a:r>
              <a:rPr lang="en-GB" dirty="0" smtClean="0"/>
              <a:t>How do we understand what happened?</a:t>
            </a:r>
          </a:p>
          <a:p>
            <a:r>
              <a:rPr lang="en-GB" dirty="0" smtClean="0"/>
              <a:t>Does it matter what actually happened? </a:t>
            </a:r>
          </a:p>
          <a:p>
            <a:r>
              <a:rPr lang="en-GB" dirty="0" smtClean="0"/>
              <a:t>Or is how people understand what happened more important?</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Sparta in the Persian Wars</a:t>
            </a:r>
            <a:endParaRPr lang="en-US" dirty="0"/>
          </a:p>
        </p:txBody>
      </p:sp>
      <p:sp>
        <p:nvSpPr>
          <p:cNvPr id="3" name="Content Placeholder 2"/>
          <p:cNvSpPr>
            <a:spLocks noGrp="1"/>
          </p:cNvSpPr>
          <p:nvPr>
            <p:ph sz="quarter" idx="1"/>
          </p:nvPr>
        </p:nvSpPr>
        <p:spPr/>
        <p:txBody>
          <a:bodyPr/>
          <a:lstStyle/>
          <a:p>
            <a:r>
              <a:rPr lang="en-US" dirty="0" smtClean="0"/>
              <a:t>Appeal of the battles of Marathon, Thermopylae and Plataea</a:t>
            </a:r>
          </a:p>
          <a:p>
            <a:r>
              <a:rPr lang="en-US" dirty="0" smtClean="0"/>
              <a:t>Rome versus the “Barbarian”</a:t>
            </a:r>
          </a:p>
          <a:p>
            <a:endParaRPr lang="en-US" dirty="0" smtClean="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Sparta in the Persian Wars</a:t>
            </a:r>
          </a:p>
        </p:txBody>
      </p:sp>
      <p:sp>
        <p:nvSpPr>
          <p:cNvPr id="3" name="Content Placeholder 2"/>
          <p:cNvSpPr>
            <a:spLocks noGrp="1"/>
          </p:cNvSpPr>
          <p:nvPr>
            <p:ph sz="quarter" idx="1"/>
          </p:nvPr>
        </p:nvSpPr>
        <p:spPr/>
        <p:txBody>
          <a:bodyPr/>
          <a:lstStyle/>
          <a:p>
            <a:r>
              <a:rPr lang="en-US" dirty="0" smtClean="0"/>
              <a:t>Use of Spartan troops in campaigns against the Persians</a:t>
            </a:r>
          </a:p>
          <a:p>
            <a:pPr lvl="1"/>
            <a:r>
              <a:rPr lang="en-US" dirty="0" smtClean="0"/>
              <a:t>L. </a:t>
            </a:r>
            <a:r>
              <a:rPr lang="en-US" dirty="0" err="1" smtClean="0"/>
              <a:t>Verus</a:t>
            </a:r>
            <a:r>
              <a:rPr lang="en-US" dirty="0" smtClean="0"/>
              <a:t> 161</a:t>
            </a:r>
          </a:p>
          <a:p>
            <a:pPr lvl="1"/>
            <a:r>
              <a:rPr lang="en-US" dirty="0" smtClean="0"/>
              <a:t>Caracalla 214</a:t>
            </a:r>
          </a:p>
          <a:p>
            <a:pPr lvl="1"/>
            <a:r>
              <a:rPr lang="en-US" dirty="0" smtClean="0"/>
              <a:t>Julian 363</a:t>
            </a:r>
          </a:p>
          <a:p>
            <a:pPr lvl="1"/>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Sparta in the Persian Wars</a:t>
            </a:r>
            <a:endParaRPr lang="en-US" dirty="0"/>
          </a:p>
        </p:txBody>
      </p:sp>
      <p:sp>
        <p:nvSpPr>
          <p:cNvPr id="3" name="Content Placeholder 2"/>
          <p:cNvSpPr>
            <a:spLocks noGrp="1"/>
          </p:cNvSpPr>
          <p:nvPr>
            <p:ph sz="quarter" idx="1"/>
          </p:nvPr>
        </p:nvSpPr>
        <p:spPr/>
        <p:txBody>
          <a:bodyPr/>
          <a:lstStyle/>
          <a:p>
            <a:r>
              <a:rPr lang="en-US" dirty="0" smtClean="0"/>
              <a:t>Freedom Festival (</a:t>
            </a:r>
            <a:r>
              <a:rPr lang="en-US" dirty="0" err="1" smtClean="0"/>
              <a:t>Eleutheria</a:t>
            </a:r>
            <a:r>
              <a:rPr lang="en-US" dirty="0" smtClean="0"/>
              <a:t>) at Plataea</a:t>
            </a:r>
          </a:p>
          <a:p>
            <a:r>
              <a:rPr lang="en-US" dirty="0" smtClean="0"/>
              <a:t>Athens and Sparta have a ceremonial dispute over which city was to lead the procession </a:t>
            </a:r>
          </a:p>
          <a:p>
            <a:r>
              <a:rPr lang="en-US" dirty="0" smtClean="0"/>
              <a:t>Debate in the form of declamations by orators from both sides </a:t>
            </a: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15 minute break</a:t>
            </a:r>
            <a:endParaRPr lang="en-GB" dirty="0"/>
          </a:p>
        </p:txBody>
      </p:sp>
      <p:sp>
        <p:nvSpPr>
          <p:cNvPr id="5" name="Text Placeholder 4"/>
          <p:cNvSpPr>
            <a:spLocks noGrp="1"/>
          </p:cNvSpPr>
          <p:nvPr>
            <p:ph type="body" idx="1"/>
          </p:nvPr>
        </p:nvSpPr>
        <p:spPr/>
        <p:txBody>
          <a:bodyPr/>
          <a:lstStyle/>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ctrTitle"/>
          </p:nvPr>
        </p:nvSpPr>
        <p:spPr>
          <a:xfrm>
            <a:off x="5580112" y="476672"/>
            <a:ext cx="3166120" cy="1470025"/>
          </a:xfrm>
        </p:spPr>
        <p:txBody>
          <a:bodyPr>
            <a:normAutofit/>
          </a:bodyPr>
          <a:lstStyle/>
          <a:p>
            <a:endParaRPr lang="en-GB" dirty="0"/>
          </a:p>
        </p:txBody>
      </p:sp>
      <p:pic>
        <p:nvPicPr>
          <p:cNvPr id="10" name="Content Placeholder 9" descr="il_570xN.417842964_cm37.jpg"/>
          <p:cNvPicPr>
            <a:picLocks noGrp="1" noChangeAspect="1"/>
          </p:cNvPicPr>
          <p:nvPr>
            <p:ph sz="half" idx="4294967295"/>
          </p:nvPr>
        </p:nvPicPr>
        <p:blipFill>
          <a:blip r:embed="rId2" cstate="print"/>
          <a:stretch>
            <a:fillRect/>
          </a:stretch>
        </p:blipFill>
        <p:spPr bwMode="auto">
          <a:xfrm>
            <a:off x="1907704" y="0"/>
            <a:ext cx="5292725" cy="6870700"/>
          </a:xfrm>
          <a:prstGeom prst="rect">
            <a:avLst/>
          </a:prstGeom>
          <a:noFill/>
        </p:spPr>
      </p:pic>
      <p:sp>
        <p:nvSpPr>
          <p:cNvPr id="1034" name="AutoShape 10" descr="Cleopatra on Newsweek Magazine: Vint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Subtitle 5"/>
          <p:cNvSpPr>
            <a:spLocks noGrp="1"/>
          </p:cNvSpPr>
          <p:nvPr>
            <p:ph type="subTitle" idx="1"/>
          </p:nvPr>
        </p:nvSpPr>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Modern Images</a:t>
            </a:r>
            <a:endParaRPr lang="en-GB" dirty="0"/>
          </a:p>
        </p:txBody>
      </p:sp>
      <p:pic>
        <p:nvPicPr>
          <p:cNvPr id="1030" name="Picture 6" descr="http://lunarscience.nasa.gov/wp-content/uploads/2012/09/cleopatra.jpg"/>
          <p:cNvPicPr>
            <a:picLocks noGrp="1" noChangeAspect="1" noChangeArrowheads="1"/>
          </p:cNvPicPr>
          <p:nvPr>
            <p:ph sz="half" idx="1"/>
          </p:nvPr>
        </p:nvPicPr>
        <p:blipFill>
          <a:blip r:embed="rId2" cstate="print"/>
          <a:stretch>
            <a:fillRect/>
          </a:stretch>
        </p:blipFill>
        <p:spPr bwMode="auto">
          <a:xfrm>
            <a:off x="459626" y="1371600"/>
            <a:ext cx="3722597" cy="4681538"/>
          </a:xfrm>
          <a:prstGeom prst="rect">
            <a:avLst/>
          </a:prstGeom>
          <a:noFill/>
        </p:spPr>
      </p:pic>
      <p:pic>
        <p:nvPicPr>
          <p:cNvPr id="1032" name="Picture 8" descr="http://i.dailymail.co.uk/i/pix/2008/12/16/article-1095043-02CFBB40000005DC-200_468x378_popup.jpg"/>
          <p:cNvPicPr>
            <a:picLocks noGrp="1" noChangeAspect="1" noChangeArrowheads="1"/>
          </p:cNvPicPr>
          <p:nvPr>
            <p:ph sz="half" idx="2"/>
          </p:nvPr>
        </p:nvPicPr>
        <p:blipFill>
          <a:blip r:embed="rId3" cstate="print"/>
          <a:stretch>
            <a:fillRect/>
          </a:stretch>
        </p:blipFill>
        <p:spPr bwMode="auto">
          <a:xfrm>
            <a:off x="4800600" y="2577036"/>
            <a:ext cx="4038600" cy="2270665"/>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Orientalising gaze?</a:t>
            </a:r>
            <a:endParaRPr lang="en-GB" dirty="0"/>
          </a:p>
        </p:txBody>
      </p:sp>
      <p:pic>
        <p:nvPicPr>
          <p:cNvPr id="18436" name="Picture 4" descr="Cleopatra: portrait bas relief"/>
          <p:cNvPicPr>
            <a:picLocks noGrp="1" noChangeAspect="1" noChangeArrowheads="1"/>
          </p:cNvPicPr>
          <p:nvPr>
            <p:ph sz="half" idx="1"/>
          </p:nvPr>
        </p:nvPicPr>
        <p:blipFill>
          <a:blip r:embed="rId2" cstate="print"/>
          <a:stretch>
            <a:fillRect/>
          </a:stretch>
        </p:blipFill>
        <p:spPr bwMode="auto">
          <a:xfrm>
            <a:off x="809625" y="1807369"/>
            <a:ext cx="3022600" cy="3810000"/>
          </a:xfrm>
          <a:prstGeom prst="rect">
            <a:avLst/>
          </a:prstGeom>
          <a:noFill/>
        </p:spPr>
      </p:pic>
      <p:pic>
        <p:nvPicPr>
          <p:cNvPr id="18438" name="Picture 6" descr="Bara, Theda: still from “Cleopatra”"/>
          <p:cNvPicPr>
            <a:picLocks noGrp="1" noChangeAspect="1" noChangeArrowheads="1"/>
          </p:cNvPicPr>
          <p:nvPr>
            <p:ph sz="half" idx="2"/>
          </p:nvPr>
        </p:nvPicPr>
        <p:blipFill>
          <a:blip r:embed="rId3" cstate="print"/>
          <a:stretch>
            <a:fillRect/>
          </a:stretch>
        </p:blipFill>
        <p:spPr bwMode="auto">
          <a:xfrm>
            <a:off x="4800600" y="2221758"/>
            <a:ext cx="4038600" cy="2981221"/>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are these men?</a:t>
            </a:r>
            <a:endParaRPr lang="en-GB" dirty="0"/>
          </a:p>
        </p:txBody>
      </p:sp>
      <p:pic>
        <p:nvPicPr>
          <p:cNvPr id="17410" name="Picture 2" descr="http://m.cdn.blog.hu/to/toriblog/image/Diadokhosz/Diadokhosz1/-Ptolemy_I_Soter_Louvre.jpg"/>
          <p:cNvPicPr>
            <a:picLocks noGrp="1" noChangeAspect="1" noChangeArrowheads="1"/>
          </p:cNvPicPr>
          <p:nvPr>
            <p:ph sz="half" idx="1"/>
          </p:nvPr>
        </p:nvPicPr>
        <p:blipFill>
          <a:blip r:embed="rId2" cstate="print"/>
          <a:srcRect/>
          <a:stretch>
            <a:fillRect/>
          </a:stretch>
        </p:blipFill>
        <p:spPr bwMode="auto">
          <a:xfrm>
            <a:off x="683567" y="1700808"/>
            <a:ext cx="3483855" cy="4464496"/>
          </a:xfrm>
          <a:prstGeom prst="rect">
            <a:avLst/>
          </a:prstGeom>
          <a:noFill/>
        </p:spPr>
      </p:pic>
      <p:pic>
        <p:nvPicPr>
          <p:cNvPr id="17412" name="Picture 4" descr="http://4.bp.blogspot.com/_Ds2UkRtP248/R-eplcfZO7I/AAAAAAAAAkA/rzwGd6OHUf4/s320/ptolemy_i_bm.jpg"/>
          <p:cNvPicPr>
            <a:picLocks noGrp="1" noChangeAspect="1" noChangeArrowheads="1"/>
          </p:cNvPicPr>
          <p:nvPr>
            <p:ph sz="half" idx="2"/>
          </p:nvPr>
        </p:nvPicPr>
        <p:blipFill>
          <a:blip r:embed="rId3" cstate="print"/>
          <a:srcRect/>
          <a:stretch>
            <a:fillRect/>
          </a:stretch>
        </p:blipFill>
        <p:spPr bwMode="auto">
          <a:xfrm>
            <a:off x="4355976" y="1700808"/>
            <a:ext cx="4492575" cy="4464496"/>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
          </p:nvPr>
        </p:nvSpPr>
        <p:spPr/>
        <p:txBody>
          <a:bodyPr/>
          <a:lstStyle/>
          <a:p>
            <a:r>
              <a:rPr lang="en-GB" dirty="0" smtClean="0"/>
              <a:t>Temple of </a:t>
            </a:r>
            <a:r>
              <a:rPr lang="en-GB" dirty="0" err="1" smtClean="0"/>
              <a:t>Dendra</a:t>
            </a:r>
            <a:endParaRPr lang="en-GB" dirty="0"/>
          </a:p>
        </p:txBody>
      </p:sp>
      <p:sp>
        <p:nvSpPr>
          <p:cNvPr id="13" name="Text Placeholder 12"/>
          <p:cNvSpPr>
            <a:spLocks noGrp="1"/>
          </p:cNvSpPr>
          <p:nvPr>
            <p:ph type="body" sz="half" idx="3"/>
          </p:nvPr>
        </p:nvSpPr>
        <p:spPr/>
        <p:txBody>
          <a:bodyPr/>
          <a:lstStyle/>
          <a:p>
            <a:r>
              <a:rPr lang="en-GB" dirty="0" smtClean="0"/>
              <a:t>Antony and Cleopatra</a:t>
            </a:r>
            <a:endParaRPr lang="en-GB" dirty="0"/>
          </a:p>
        </p:txBody>
      </p:sp>
      <p:pic>
        <p:nvPicPr>
          <p:cNvPr id="15362" name="Picture 2" descr="Cleopatra"/>
          <p:cNvPicPr>
            <a:picLocks noGrp="1" noChangeAspect="1" noChangeArrowheads="1"/>
          </p:cNvPicPr>
          <p:nvPr>
            <p:ph sz="quarter" idx="2"/>
          </p:nvPr>
        </p:nvPicPr>
        <p:blipFill>
          <a:blip r:embed="rId2" cstate="print"/>
          <a:stretch>
            <a:fillRect/>
          </a:stretch>
        </p:blipFill>
        <p:spPr bwMode="auto">
          <a:xfrm>
            <a:off x="813395" y="2471738"/>
            <a:ext cx="3018234" cy="3817937"/>
          </a:xfrm>
          <a:prstGeom prst="rect">
            <a:avLst/>
          </a:prstGeom>
          <a:noFill/>
        </p:spPr>
      </p:pic>
      <p:pic>
        <p:nvPicPr>
          <p:cNvPr id="2050" name="Picture 2" descr="http://www.pathguy.com/cleopatra_antony.jpg"/>
          <p:cNvPicPr>
            <a:picLocks noGrp="1" noChangeAspect="1" noChangeArrowheads="1"/>
          </p:cNvPicPr>
          <p:nvPr>
            <p:ph sz="quarter" idx="4"/>
          </p:nvPr>
        </p:nvPicPr>
        <p:blipFill>
          <a:blip r:embed="rId3" cstate="print"/>
          <a:stretch>
            <a:fillRect/>
          </a:stretch>
        </p:blipFill>
        <p:spPr bwMode="auto">
          <a:xfrm>
            <a:off x="4800600" y="3370395"/>
            <a:ext cx="4038600" cy="2023797"/>
          </a:xfrm>
          <a:prstGeom prst="rect">
            <a:avLst/>
          </a:prstGeom>
          <a:noFill/>
        </p:spPr>
      </p:pic>
      <p:sp>
        <p:nvSpPr>
          <p:cNvPr id="12" name="Title 11"/>
          <p:cNvSpPr>
            <a:spLocks noGrp="1"/>
          </p:cNvSpPr>
          <p:nvPr>
            <p:ph type="title"/>
          </p:nvPr>
        </p:nvSpPr>
        <p:spPr/>
        <p:txBody>
          <a:bodyPr/>
          <a:lstStyle/>
          <a:p>
            <a:r>
              <a:rPr lang="en-GB" dirty="0" smtClean="0"/>
              <a:t>Images of Cleopatra</a:t>
            </a:r>
            <a:endParaRPr lang="en-GB" dirty="0"/>
          </a:p>
        </p:txBody>
      </p:sp>
      <p:sp>
        <p:nvSpPr>
          <p:cNvPr id="2052" name="AutoShape 4" descr="https://abagond.files.wordpress.com/2009/12/624px-cleopatra_vii_tetradrachm_ascalon_min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4" name="AutoShape 6" descr="https://abagond.files.wordpress.com/2009/12/624px-cleopatra_vii_tetradrachm_ascalon_min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6" name="AutoShape 8" descr="https://abagond.files.wordpress.com/2009/12/624px-cleopatra_vii_tetradrachm_ascalon_mint.jp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lnSpcReduction="10000"/>
          </a:bodyPr>
          <a:lstStyle/>
          <a:p>
            <a:r>
              <a:rPr lang="en-US" b="0" dirty="0" smtClean="0"/>
              <a:t>Temple of </a:t>
            </a:r>
            <a:r>
              <a:rPr lang="en-US" b="0" dirty="0" err="1" smtClean="0"/>
              <a:t>Hathor</a:t>
            </a:r>
            <a:r>
              <a:rPr lang="en-US" b="0" dirty="0" smtClean="0"/>
              <a:t>, </a:t>
            </a:r>
            <a:r>
              <a:rPr lang="en-US" b="0" dirty="0" err="1" smtClean="0"/>
              <a:t>Dandarah</a:t>
            </a:r>
            <a:r>
              <a:rPr lang="en-US" b="0" dirty="0" smtClean="0"/>
              <a:t>, Egypt.</a:t>
            </a:r>
            <a:endParaRPr lang="en-GB" dirty="0"/>
          </a:p>
        </p:txBody>
      </p:sp>
      <p:sp>
        <p:nvSpPr>
          <p:cNvPr id="5" name="Text Placeholder 4"/>
          <p:cNvSpPr>
            <a:spLocks noGrp="1"/>
          </p:cNvSpPr>
          <p:nvPr>
            <p:ph type="body" sz="half" idx="3"/>
          </p:nvPr>
        </p:nvSpPr>
        <p:spPr/>
        <p:txBody>
          <a:bodyPr/>
          <a:lstStyle/>
          <a:p>
            <a:r>
              <a:rPr lang="en-GB" dirty="0" err="1" smtClean="0"/>
              <a:t>Ascalon</a:t>
            </a:r>
            <a:r>
              <a:rPr lang="en-GB" dirty="0" smtClean="0"/>
              <a:t> Mint</a:t>
            </a:r>
            <a:endParaRPr lang="en-GB" dirty="0"/>
          </a:p>
        </p:txBody>
      </p:sp>
      <p:pic>
        <p:nvPicPr>
          <p:cNvPr id="19458" name="Picture 2" descr="Cleopatra: relief of Cleopatra as a goddess"/>
          <p:cNvPicPr>
            <a:picLocks noGrp="1" noChangeAspect="1" noChangeArrowheads="1"/>
          </p:cNvPicPr>
          <p:nvPr>
            <p:ph sz="quarter" idx="2"/>
          </p:nvPr>
        </p:nvPicPr>
        <p:blipFill>
          <a:blip r:embed="rId2" cstate="print"/>
          <a:stretch>
            <a:fillRect/>
          </a:stretch>
        </p:blipFill>
        <p:spPr bwMode="auto">
          <a:xfrm>
            <a:off x="405059" y="2471738"/>
            <a:ext cx="3834906" cy="3817937"/>
          </a:xfrm>
          <a:prstGeom prst="rect">
            <a:avLst/>
          </a:prstGeom>
          <a:noFill/>
        </p:spPr>
      </p:pic>
      <p:pic>
        <p:nvPicPr>
          <p:cNvPr id="8" name="Content Placeholder 7" descr="624px-cleopatra_vii_tetradrachm_ascalon_mint.jpg"/>
          <p:cNvPicPr>
            <a:picLocks noGrp="1" noChangeAspect="1"/>
          </p:cNvPicPr>
          <p:nvPr>
            <p:ph sz="quarter" idx="4"/>
          </p:nvPr>
        </p:nvPicPr>
        <p:blipFill>
          <a:blip r:embed="rId3" cstate="print"/>
          <a:stretch>
            <a:fillRect/>
          </a:stretch>
        </p:blipFill>
        <p:spPr>
          <a:xfrm>
            <a:off x="4829604" y="2471738"/>
            <a:ext cx="3980591" cy="3821112"/>
          </a:xfrm>
        </p:spPr>
      </p:pic>
      <p:sp>
        <p:nvSpPr>
          <p:cNvPr id="2" name="Title 1"/>
          <p:cNvSpPr>
            <a:spLocks noGrp="1"/>
          </p:cNvSpPr>
          <p:nvPr>
            <p:ph type="title"/>
          </p:nvPr>
        </p:nvSpPr>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endParaRPr lang="en-GB"/>
          </a:p>
        </p:txBody>
      </p:sp>
      <p:sp>
        <p:nvSpPr>
          <p:cNvPr id="5" name="Title 4"/>
          <p:cNvSpPr>
            <a:spLocks noGrp="1"/>
          </p:cNvSpPr>
          <p:nvPr>
            <p:ph type="title"/>
          </p:nvPr>
        </p:nvSpPr>
        <p:spPr/>
        <p:txBody>
          <a:bodyPr/>
          <a:lstStyle/>
          <a:p>
            <a:r>
              <a:rPr lang="en-GB" dirty="0" smtClean="0"/>
              <a:t>Who was Cleopatra?</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smtClean="0"/>
              <a:t>Useful information</a:t>
            </a:r>
            <a:endParaRPr lang="en-GB" dirty="0"/>
          </a:p>
        </p:txBody>
      </p:sp>
      <p:sp>
        <p:nvSpPr>
          <p:cNvPr id="10" name="Content Placeholder 9"/>
          <p:cNvSpPr>
            <a:spLocks noGrp="1"/>
          </p:cNvSpPr>
          <p:nvPr>
            <p:ph sz="quarter" idx="1"/>
          </p:nvPr>
        </p:nvSpPr>
        <p:spPr/>
        <p:txBody>
          <a:bodyPr/>
          <a:lstStyle/>
          <a:p>
            <a:r>
              <a:rPr lang="en-US" dirty="0" smtClean="0"/>
              <a:t>born in year 12 of Ptolemy XII = 70/69, probably in December 70 or early January 69</a:t>
            </a:r>
            <a:r>
              <a:rPr lang="en-GB" dirty="0" smtClean="0"/>
              <a:t> </a:t>
            </a:r>
          </a:p>
          <a:p>
            <a:pPr lvl="1"/>
            <a:r>
              <a:rPr lang="en-GB" dirty="0" smtClean="0"/>
              <a:t>Worked out via her age at her death in Plutarch</a:t>
            </a:r>
          </a:p>
          <a:p>
            <a:r>
              <a:rPr lang="en-GB" dirty="0" smtClean="0"/>
              <a:t>Greek cult title: </a:t>
            </a:r>
            <a:r>
              <a:rPr lang="en-US" dirty="0" err="1" smtClean="0">
                <a:solidFill>
                  <a:srgbClr val="000000"/>
                </a:solidFill>
                <a:latin typeface="Symbol"/>
              </a:rPr>
              <a:t>Qea</a:t>
            </a:r>
            <a:r>
              <a:rPr lang="en-US" dirty="0" smtClean="0">
                <a:solidFill>
                  <a:srgbClr val="000000"/>
                </a:solidFill>
                <a:latin typeface="Symbol"/>
              </a:rPr>
              <a:t> </a:t>
            </a:r>
            <a:r>
              <a:rPr lang="en-US" dirty="0" err="1" smtClean="0">
                <a:solidFill>
                  <a:srgbClr val="000000"/>
                </a:solidFill>
                <a:latin typeface="Symbol"/>
              </a:rPr>
              <a:t>Filopatwr</a:t>
            </a:r>
            <a:endParaRPr lang="en-US" dirty="0" smtClean="0">
              <a:solidFill>
                <a:srgbClr val="000000"/>
              </a:solidFill>
              <a:latin typeface="Symbol"/>
            </a:endParaRPr>
          </a:p>
          <a:p>
            <a:pPr lvl="1"/>
            <a:r>
              <a:rPr lang="en-US" sz="2200" dirty="0" smtClean="0">
                <a:solidFill>
                  <a:schemeClr val="tx1"/>
                </a:solidFill>
              </a:rPr>
              <a:t>With her brother</a:t>
            </a:r>
            <a:r>
              <a:rPr lang="en-US" dirty="0" smtClean="0">
                <a:solidFill>
                  <a:srgbClr val="000000"/>
                </a:solidFill>
                <a:latin typeface="Symbol"/>
              </a:rPr>
              <a:t>: </a:t>
            </a:r>
            <a:r>
              <a:rPr lang="en-US" dirty="0" err="1" smtClean="0">
                <a:solidFill>
                  <a:srgbClr val="000000"/>
                </a:solidFill>
                <a:latin typeface="Symbol"/>
              </a:rPr>
              <a:t>Qeoi</a:t>
            </a:r>
            <a:r>
              <a:rPr lang="en-US" dirty="0" smtClean="0">
                <a:solidFill>
                  <a:srgbClr val="000000"/>
                </a:solidFill>
                <a:latin typeface="Symbol"/>
              </a:rPr>
              <a:t> </a:t>
            </a:r>
            <a:r>
              <a:rPr lang="en-US" dirty="0" err="1" smtClean="0">
                <a:solidFill>
                  <a:srgbClr val="000000"/>
                </a:solidFill>
                <a:latin typeface="Symbol"/>
              </a:rPr>
              <a:t>FilopatoreV</a:t>
            </a:r>
            <a:r>
              <a:rPr lang="en-US" dirty="0" smtClean="0">
                <a:solidFill>
                  <a:srgbClr val="000000"/>
                </a:solidFill>
                <a:latin typeface="Symbol"/>
              </a:rPr>
              <a:t> </a:t>
            </a:r>
            <a:r>
              <a:rPr lang="en-US" dirty="0" err="1" smtClean="0">
                <a:solidFill>
                  <a:srgbClr val="000000"/>
                </a:solidFill>
                <a:latin typeface="Symbol"/>
              </a:rPr>
              <a:t>kai</a:t>
            </a:r>
            <a:r>
              <a:rPr lang="en-US" dirty="0" smtClean="0">
                <a:solidFill>
                  <a:srgbClr val="000000"/>
                </a:solidFill>
                <a:latin typeface="Symbol"/>
              </a:rPr>
              <a:t> </a:t>
            </a:r>
            <a:r>
              <a:rPr lang="en-US" dirty="0" err="1" smtClean="0">
                <a:solidFill>
                  <a:srgbClr val="000000"/>
                </a:solidFill>
                <a:latin typeface="Symbol"/>
              </a:rPr>
              <a:t>Filadelfoi</a:t>
            </a:r>
            <a:endParaRPr lang="en-US" dirty="0" smtClean="0">
              <a:solidFill>
                <a:srgbClr val="000000"/>
              </a:solidFill>
              <a:latin typeface="Symbol"/>
            </a:endParaRPr>
          </a:p>
          <a:p>
            <a:pPr lvl="1"/>
            <a:r>
              <a:rPr lang="en-US" dirty="0" smtClean="0">
                <a:solidFill>
                  <a:schemeClr val="tx1"/>
                </a:solidFill>
              </a:rPr>
              <a:t>After Antony gives her more territory</a:t>
            </a:r>
            <a:r>
              <a:rPr lang="en-US" dirty="0" smtClean="0">
                <a:solidFill>
                  <a:srgbClr val="000000"/>
                </a:solidFill>
                <a:latin typeface="Symbol"/>
              </a:rPr>
              <a:t>:  </a:t>
            </a:r>
            <a:r>
              <a:rPr lang="en-US" dirty="0" err="1" smtClean="0">
                <a:solidFill>
                  <a:srgbClr val="000000"/>
                </a:solidFill>
                <a:latin typeface="Symbol"/>
              </a:rPr>
              <a:t>Qea</a:t>
            </a:r>
            <a:r>
              <a:rPr lang="en-US" dirty="0" smtClean="0">
                <a:solidFill>
                  <a:srgbClr val="000000"/>
                </a:solidFill>
                <a:latin typeface="Symbol"/>
              </a:rPr>
              <a:t> </a:t>
            </a:r>
            <a:r>
              <a:rPr lang="en-US" dirty="0" err="1" smtClean="0">
                <a:solidFill>
                  <a:srgbClr val="000000"/>
                </a:solidFill>
                <a:latin typeface="Symbol"/>
              </a:rPr>
              <a:t>Newtera</a:t>
            </a:r>
            <a:r>
              <a:rPr lang="en-US" dirty="0" smtClean="0">
                <a:solidFill>
                  <a:srgbClr val="000000"/>
                </a:solidFill>
                <a:latin typeface="Symbol"/>
              </a:rPr>
              <a:t> </a:t>
            </a:r>
            <a:r>
              <a:rPr lang="en-US" dirty="0" err="1" smtClean="0">
                <a:solidFill>
                  <a:srgbClr val="000000"/>
                </a:solidFill>
                <a:latin typeface="Symbol"/>
              </a:rPr>
              <a:t>Filopatwr</a:t>
            </a:r>
            <a:r>
              <a:rPr lang="en-US" dirty="0" smtClean="0">
                <a:solidFill>
                  <a:srgbClr val="000000"/>
                </a:solidFill>
                <a:latin typeface="Symbol"/>
              </a:rPr>
              <a:t> </a:t>
            </a:r>
            <a:r>
              <a:rPr lang="en-US" dirty="0" err="1" smtClean="0">
                <a:solidFill>
                  <a:srgbClr val="000000"/>
                </a:solidFill>
                <a:latin typeface="Symbol"/>
              </a:rPr>
              <a:t>FilopatriV</a:t>
            </a:r>
            <a:endParaRPr lang="en-US" dirty="0" smtClean="0">
              <a:solidFill>
                <a:srgbClr val="000000"/>
              </a:solidFill>
              <a:latin typeface="Symbol"/>
            </a:endParaRPr>
          </a:p>
          <a:p>
            <a:r>
              <a:rPr lang="en-US" u="sng" dirty="0" smtClean="0"/>
              <a:t>Horus</a:t>
            </a:r>
            <a:r>
              <a:rPr lang="en-US" dirty="0" smtClean="0"/>
              <a:t>               (1) </a:t>
            </a:r>
            <a:r>
              <a:rPr lang="en-US" dirty="0" err="1" smtClean="0"/>
              <a:t>wr</a:t>
            </a:r>
            <a:r>
              <a:rPr lang="en-US" dirty="0" smtClean="0"/>
              <a:t>(t) </a:t>
            </a:r>
            <a:r>
              <a:rPr lang="en-US" dirty="0" err="1" smtClean="0"/>
              <a:t>nb</a:t>
            </a:r>
            <a:r>
              <a:rPr lang="en-US" dirty="0" smtClean="0"/>
              <a:t>(t)-</a:t>
            </a:r>
            <a:r>
              <a:rPr lang="en-US" dirty="0" err="1" smtClean="0"/>
              <a:t>nfrw</a:t>
            </a:r>
            <a:r>
              <a:rPr lang="en-US" dirty="0" smtClean="0"/>
              <a:t> Ax(t)-</a:t>
            </a:r>
            <a:r>
              <a:rPr lang="en-US" dirty="0" err="1" smtClean="0"/>
              <a:t>zH</a:t>
            </a:r>
            <a:r>
              <a:rPr lang="en-US" dirty="0" smtClean="0"/>
              <a:t/>
            </a:r>
            <a:br>
              <a:rPr lang="en-US" dirty="0" smtClean="0"/>
            </a:br>
            <a:r>
              <a:rPr lang="en-US" dirty="0" smtClean="0"/>
              <a:t>                          (2) </a:t>
            </a:r>
            <a:r>
              <a:rPr lang="en-US" dirty="0" err="1" smtClean="0"/>
              <a:t>wrt</a:t>
            </a:r>
            <a:r>
              <a:rPr lang="en-US" dirty="0" smtClean="0"/>
              <a:t> </a:t>
            </a:r>
            <a:r>
              <a:rPr lang="en-US" dirty="0" err="1" smtClean="0"/>
              <a:t>twt</a:t>
            </a:r>
            <a:r>
              <a:rPr lang="en-US" dirty="0" smtClean="0"/>
              <a:t>-n-</a:t>
            </a:r>
            <a:r>
              <a:rPr lang="en-US" dirty="0" err="1" smtClean="0"/>
              <a:t>jt.s</a:t>
            </a:r>
            <a:r>
              <a:rPr lang="en-US" dirty="0" smtClean="0"/>
              <a:t/>
            </a:r>
            <a:br>
              <a:rPr lang="en-US" dirty="0" smtClean="0"/>
            </a:br>
            <a:r>
              <a:rPr lang="en-US" u="sng" dirty="0" err="1" smtClean="0"/>
              <a:t>Nomen</a:t>
            </a:r>
            <a:r>
              <a:rPr lang="en-US" dirty="0" smtClean="0"/>
              <a:t>             </a:t>
            </a:r>
            <a:r>
              <a:rPr lang="en-US" dirty="0" err="1" smtClean="0"/>
              <a:t>olwpdrt</a:t>
            </a:r>
            <a:r>
              <a:rPr lang="en-US" dirty="0" smtClean="0"/>
              <a:t> </a:t>
            </a:r>
            <a:r>
              <a:rPr lang="en-US" dirty="0" err="1" smtClean="0"/>
              <a:t>nTrt</a:t>
            </a:r>
            <a:r>
              <a:rPr lang="en-US" dirty="0" smtClean="0"/>
              <a:t> </a:t>
            </a:r>
            <a:r>
              <a:rPr lang="en-US" dirty="0" err="1" smtClean="0"/>
              <a:t>mr</a:t>
            </a:r>
            <a:r>
              <a:rPr lang="en-US" dirty="0" smtClean="0"/>
              <a:t>(t)-</a:t>
            </a:r>
            <a:r>
              <a:rPr lang="en-US" dirty="0" err="1" smtClean="0"/>
              <a:t>jt.s</a:t>
            </a:r>
            <a:endParaRPr lang="en-US" dirty="0" smtClean="0">
              <a:solidFill>
                <a:srgbClr val="000000"/>
              </a:solidFill>
              <a:latin typeface="Symbol"/>
            </a:endParaRPr>
          </a:p>
          <a:p>
            <a:pPr lvl="1"/>
            <a:endParaRPr lang="en-US" dirty="0" smtClean="0">
              <a:solidFill>
                <a:srgbClr val="000000"/>
              </a:solidFill>
              <a:latin typeface="Symbol"/>
            </a:endParaRPr>
          </a:p>
          <a:p>
            <a:pPr lvl="1"/>
            <a:endParaRPr lang="en-US" dirty="0"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Cleopatra’s Family Tree</a:t>
            </a:r>
            <a:endParaRPr lang="en-GB" dirty="0"/>
          </a:p>
        </p:txBody>
      </p:sp>
      <p:pic>
        <p:nvPicPr>
          <p:cNvPr id="20482" name="Picture 2" descr="http://www.tyndalehouse.com/egypt/ptolemies/images/cleopatra_vii.jpg"/>
          <p:cNvPicPr>
            <a:picLocks noGrp="1" noChangeAspect="1" noChangeArrowheads="1"/>
          </p:cNvPicPr>
          <p:nvPr>
            <p:ph sz="quarter" idx="1"/>
          </p:nvPr>
        </p:nvPicPr>
        <p:blipFill>
          <a:blip r:embed="rId2" cstate="print"/>
          <a:srcRect/>
          <a:stretch>
            <a:fillRect/>
          </a:stretch>
        </p:blipFill>
        <p:spPr bwMode="auto">
          <a:xfrm>
            <a:off x="1" y="2420888"/>
            <a:ext cx="9144000" cy="1876370"/>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Father’s Family Tree</a:t>
            </a:r>
            <a:endParaRPr lang="en-GB" dirty="0"/>
          </a:p>
        </p:txBody>
      </p:sp>
      <p:pic>
        <p:nvPicPr>
          <p:cNvPr id="21506" name="Picture 2" descr="http://www.tyndalehouse.com/egypt/ptolemies/images/ptolemy_xii.jpg"/>
          <p:cNvPicPr>
            <a:picLocks noGrp="1" noChangeAspect="1" noChangeArrowheads="1"/>
          </p:cNvPicPr>
          <p:nvPr>
            <p:ph sz="quarter" idx="1"/>
          </p:nvPr>
        </p:nvPicPr>
        <p:blipFill>
          <a:blip r:embed="rId2" cstate="print"/>
          <a:srcRect/>
          <a:stretch>
            <a:fillRect/>
          </a:stretch>
        </p:blipFill>
        <p:spPr bwMode="auto">
          <a:xfrm>
            <a:off x="23658" y="2420888"/>
            <a:ext cx="9120342" cy="2304256"/>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Was Cleopatra illegitimate? </a:t>
            </a:r>
            <a:endParaRPr lang="en-GB" dirty="0"/>
          </a:p>
        </p:txBody>
      </p:sp>
      <p:sp>
        <p:nvSpPr>
          <p:cNvPr id="3" name="Content Placeholder 2"/>
          <p:cNvSpPr>
            <a:spLocks noGrp="1"/>
          </p:cNvSpPr>
          <p:nvPr>
            <p:ph sz="quarter" idx="1"/>
          </p:nvPr>
        </p:nvSpPr>
        <p:spPr/>
        <p:txBody>
          <a:bodyPr>
            <a:normAutofit fontScale="92500"/>
          </a:bodyPr>
          <a:lstStyle/>
          <a:p>
            <a:r>
              <a:rPr lang="en-US" dirty="0" smtClean="0"/>
              <a:t>but worst of all the fourth, seventh, and the last, </a:t>
            </a:r>
            <a:r>
              <a:rPr lang="en-US" dirty="0" err="1" smtClean="0"/>
              <a:t>Auletes</a:t>
            </a:r>
            <a:r>
              <a:rPr lang="en-US" dirty="0" smtClean="0"/>
              <a:t>, who, apart from his general licentiousness, </a:t>
            </a:r>
            <a:r>
              <a:rPr lang="en-US" dirty="0" err="1" smtClean="0"/>
              <a:t>practised</a:t>
            </a:r>
            <a:r>
              <a:rPr lang="en-US" dirty="0" smtClean="0"/>
              <a:t> the accompaniment of choruses with the flute, and upon this he prided himself so much that he would not hesitate to celebrate contests in the royal palace, and at these contests would come forward to vie with the opposing contestants. He, however, was banished by the Alexandrians; and since he had three daughters, of whom one, the eldest, was legitimate, they proclaimed her queen;</a:t>
            </a:r>
            <a:r>
              <a:rPr lang="en-US" b="1" baseline="30000" dirty="0" smtClean="0"/>
              <a:t> </a:t>
            </a:r>
            <a:r>
              <a:rPr lang="en-US" dirty="0" smtClean="0"/>
              <a:t> but his two sons,</a:t>
            </a:r>
            <a:r>
              <a:rPr lang="en-US" b="1" baseline="30000" dirty="0" smtClean="0"/>
              <a:t> </a:t>
            </a:r>
            <a:r>
              <a:rPr lang="en-US" dirty="0" smtClean="0"/>
              <a:t> who were infants, were completely excluded from service at the time.</a:t>
            </a:r>
          </a:p>
          <a:p>
            <a:pPr algn="r">
              <a:buNone/>
            </a:pPr>
            <a:r>
              <a:rPr lang="en-US" dirty="0" smtClean="0"/>
              <a:t>Strabo 17.1.11</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Cleopatra’s Mother (Roller 2010: 165-6)</a:t>
            </a:r>
            <a:endParaRPr lang="en-GB" dirty="0"/>
          </a:p>
        </p:txBody>
      </p:sp>
      <p:sp>
        <p:nvSpPr>
          <p:cNvPr id="3" name="Content Placeholder 2"/>
          <p:cNvSpPr>
            <a:spLocks noGrp="1"/>
          </p:cNvSpPr>
          <p:nvPr>
            <p:ph sz="quarter" idx="1"/>
          </p:nvPr>
        </p:nvSpPr>
        <p:spPr>
          <a:xfrm>
            <a:off x="301752" y="1527048"/>
            <a:ext cx="8503920" cy="5330952"/>
          </a:xfrm>
        </p:spPr>
        <p:txBody>
          <a:bodyPr>
            <a:normAutofit fontScale="70000" lnSpcReduction="20000"/>
          </a:bodyPr>
          <a:lstStyle/>
          <a:p>
            <a:pPr marL="0" indent="0">
              <a:buNone/>
            </a:pPr>
            <a:r>
              <a:rPr lang="en-GB" dirty="0" smtClean="0"/>
              <a:t>‘The legal wife of Ptolemy XII was his sister Cleopatra VI [V in Bennett’s chronology], whom he married shortly after his accession in 80 B.C., but who fell out of </a:t>
            </a:r>
            <a:r>
              <a:rPr lang="en-GB" dirty="0" err="1" smtClean="0"/>
              <a:t>favor</a:t>
            </a:r>
            <a:r>
              <a:rPr lang="en-GB" dirty="0" smtClean="0"/>
              <a:t> at the court around the time of birth of Cleopatra VII. Strabo, who lived in Alexandria shortly after her death, if not before, and was well informed about the city and its culture, recorded that only the eldest of Ptolemy’s three daughters, </a:t>
            </a:r>
            <a:r>
              <a:rPr lang="en-GB" dirty="0" err="1" smtClean="0"/>
              <a:t>Berenike</a:t>
            </a:r>
            <a:r>
              <a:rPr lang="en-GB" dirty="0" smtClean="0"/>
              <a:t> IV, was legitimate, which would exclude Cleopatra VII, her younger sister </a:t>
            </a:r>
            <a:r>
              <a:rPr lang="en-GB" dirty="0" err="1" smtClean="0"/>
              <a:t>Arsinoe</a:t>
            </a:r>
            <a:r>
              <a:rPr lang="en-GB" dirty="0" smtClean="0"/>
              <a:t> IV, and her two brothers Ptolemy XIII and XIV from being children of Cleopatra VI. Yet no one but Strabo mentioned this, and, strangely, it is absent from the sources deriving from the Roman demonization of Cleopatra that call her all kinds of other names but never illegitimate....If she were merely a slave or concubine, it is unlikely that Cleopatra would have become as powerful as she did or that the Romans would have ignored the fact. Improper parentage was repeatedly invoked in the case of her father, who was called a bastard throughout his life because of his mother, whoever she was. Yet the matter of Cleopatra VII’s mother remains unresolved. Either the queen was the daughter of Cleopatra VI, who loss of favour obscured the issue, or, more probably her mother was some other person with status at the court who could supply Cleopatra VII with a solid lineage that was more important than her failure to be a daughter of her father’s legal wife. The liaisons that produced Cleopatra VII’s own offspring were similar, for the status of the parent (in this case the father) outweighed legal niceties.’</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Mother’s (?) Family Tree</a:t>
            </a:r>
            <a:endParaRPr lang="en-GB" dirty="0"/>
          </a:p>
        </p:txBody>
      </p:sp>
      <p:pic>
        <p:nvPicPr>
          <p:cNvPr id="22530" name="Picture 2" descr="http://www.tyndalehouse.com/egypt/ptolemies/images/Cleopatra_V.jpg"/>
          <p:cNvPicPr>
            <a:picLocks noGrp="1" noChangeAspect="1" noChangeArrowheads="1"/>
          </p:cNvPicPr>
          <p:nvPr>
            <p:ph sz="quarter" idx="1"/>
          </p:nvPr>
        </p:nvPicPr>
        <p:blipFill>
          <a:blip r:embed="rId2" cstate="print"/>
          <a:srcRect/>
          <a:stretch>
            <a:fillRect/>
          </a:stretch>
        </p:blipFill>
        <p:spPr bwMode="auto">
          <a:xfrm>
            <a:off x="-1" y="2420888"/>
            <a:ext cx="9038525" cy="2304256"/>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3554" name="Picture 2" descr="http://www.tyndalehouse.com/egypt/ptolemies/images/ptolemaic_tree.jpg"/>
          <p:cNvPicPr>
            <a:picLocks noGrp="1" noChangeAspect="1" noChangeArrowheads="1"/>
          </p:cNvPicPr>
          <p:nvPr>
            <p:ph sz="quarter" idx="1"/>
          </p:nvPr>
        </p:nvPicPr>
        <p:blipFill>
          <a:blip r:embed="rId2" cstate="print"/>
          <a:srcRect/>
          <a:stretch>
            <a:fillRect/>
          </a:stretch>
        </p:blipFill>
        <p:spPr bwMode="auto">
          <a:xfrm>
            <a:off x="1043608" y="0"/>
            <a:ext cx="6696744" cy="6817826"/>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Cleopatra’s marriages</a:t>
            </a:r>
            <a:endParaRPr lang="en-GB" dirty="0"/>
          </a:p>
        </p:txBody>
      </p:sp>
      <p:sp>
        <p:nvSpPr>
          <p:cNvPr id="3" name="Content Placeholder 2"/>
          <p:cNvSpPr>
            <a:spLocks noGrp="1"/>
          </p:cNvSpPr>
          <p:nvPr>
            <p:ph sz="quarter" idx="1"/>
          </p:nvPr>
        </p:nvSpPr>
        <p:spPr/>
        <p:txBody>
          <a:bodyPr>
            <a:normAutofit fontScale="62500" lnSpcReduction="20000"/>
          </a:bodyPr>
          <a:lstStyle/>
          <a:p>
            <a:r>
              <a:rPr lang="en-US" dirty="0" smtClean="0"/>
              <a:t>Cleopatra VII probably had one</a:t>
            </a:r>
            <a:r>
              <a:rPr lang="en-US" baseline="30000" dirty="0" smtClean="0">
                <a:hlinkClick r:id="rId2"/>
              </a:rPr>
              <a:t>23</a:t>
            </a:r>
            <a:r>
              <a:rPr lang="en-US" dirty="0" smtClean="0"/>
              <a:t> liaison and three</a:t>
            </a:r>
            <a:r>
              <a:rPr lang="en-US" baseline="30000" dirty="0" smtClean="0">
                <a:hlinkClick r:id="rId2"/>
              </a:rPr>
              <a:t>24</a:t>
            </a:r>
            <a:r>
              <a:rPr lang="en-US" dirty="0" smtClean="0"/>
              <a:t> marriages.</a:t>
            </a:r>
          </a:p>
          <a:p>
            <a:r>
              <a:rPr lang="en-US" dirty="0" smtClean="0"/>
              <a:t>Cleopatra VII first conducted a liaison with </a:t>
            </a:r>
            <a:r>
              <a:rPr lang="en-US" b="1" dirty="0" smtClean="0"/>
              <a:t>C. Julius Caesar</a:t>
            </a:r>
            <a:r>
              <a:rPr lang="en-US" dirty="0" smtClean="0"/>
              <a:t>, consul and dictator of the Roman Republic</a:t>
            </a:r>
            <a:r>
              <a:rPr lang="en-US" baseline="30000" dirty="0" smtClean="0">
                <a:hlinkClick r:id="rId2"/>
              </a:rPr>
              <a:t>25</a:t>
            </a:r>
            <a:r>
              <a:rPr lang="en-US" dirty="0" smtClean="0"/>
              <a:t>, as his umpteenth mistress</a:t>
            </a:r>
            <a:r>
              <a:rPr lang="en-US" baseline="30000" dirty="0" smtClean="0">
                <a:hlinkClick r:id="rId2"/>
              </a:rPr>
              <a:t>26</a:t>
            </a:r>
            <a:r>
              <a:rPr lang="en-US" dirty="0" smtClean="0"/>
              <a:t>, began late October AUC 706 = mid August 48</a:t>
            </a:r>
            <a:r>
              <a:rPr lang="en-US" baseline="30000" dirty="0" smtClean="0">
                <a:hlinkClick r:id="rId2"/>
              </a:rPr>
              <a:t>27</a:t>
            </a:r>
            <a:r>
              <a:rPr lang="en-US" dirty="0" smtClean="0"/>
              <a:t>, ended by his assassination</a:t>
            </a:r>
            <a:r>
              <a:rPr lang="en-US" baseline="30000" dirty="0" smtClean="0">
                <a:hlinkClick r:id="rId2"/>
              </a:rPr>
              <a:t>28</a:t>
            </a:r>
            <a:r>
              <a:rPr lang="en-US" dirty="0" smtClean="0"/>
              <a:t> Id. Mart. AUC 710 = 14 March 44</a:t>
            </a:r>
            <a:r>
              <a:rPr lang="en-US" baseline="30000" dirty="0" smtClean="0">
                <a:hlinkClick r:id="rId2"/>
              </a:rPr>
              <a:t>29</a:t>
            </a:r>
            <a:r>
              <a:rPr lang="en-US" dirty="0" smtClean="0"/>
              <a:t>. Cleopatra VII probably had one child</a:t>
            </a:r>
            <a:r>
              <a:rPr lang="en-US" baseline="30000" dirty="0" smtClean="0">
                <a:hlinkClick r:id="rId2"/>
              </a:rPr>
              <a:t>30</a:t>
            </a:r>
            <a:r>
              <a:rPr lang="en-US" dirty="0" smtClean="0"/>
              <a:t> by this liaison</a:t>
            </a:r>
            <a:r>
              <a:rPr lang="en-US" baseline="30000" dirty="0" smtClean="0">
                <a:hlinkClick r:id="rId2"/>
              </a:rPr>
              <a:t>31</a:t>
            </a:r>
            <a:r>
              <a:rPr lang="en-US" dirty="0" smtClean="0"/>
              <a:t>: </a:t>
            </a:r>
            <a:r>
              <a:rPr lang="en-US" b="1" dirty="0" smtClean="0">
                <a:hlinkClick r:id="rId3"/>
              </a:rPr>
              <a:t>Ptolemy XV Caesarion</a:t>
            </a:r>
            <a:r>
              <a:rPr lang="en-US" baseline="30000" dirty="0" smtClean="0">
                <a:hlinkClick r:id="rId2"/>
              </a:rPr>
              <a:t>32</a:t>
            </a:r>
            <a:endParaRPr lang="en-US" dirty="0" smtClean="0"/>
          </a:p>
          <a:p>
            <a:r>
              <a:rPr lang="en-US" dirty="0" smtClean="0"/>
              <a:t>Cleopatra VII secondly probably married her brother </a:t>
            </a:r>
            <a:r>
              <a:rPr lang="en-US" b="1" dirty="0" smtClean="0">
                <a:hlinkClick r:id="rId4"/>
              </a:rPr>
              <a:t>Ptolemy XIII</a:t>
            </a:r>
            <a:r>
              <a:rPr lang="en-US" baseline="30000" dirty="0" smtClean="0">
                <a:hlinkClick r:id="rId2"/>
              </a:rPr>
              <a:t>33</a:t>
            </a:r>
            <a:r>
              <a:rPr lang="en-US" dirty="0" smtClean="0"/>
              <a:t>, November AUC 706 = c. September 48</a:t>
            </a:r>
            <a:r>
              <a:rPr lang="en-US" baseline="30000" dirty="0" smtClean="0">
                <a:hlinkClick r:id="rId2"/>
              </a:rPr>
              <a:t>34</a:t>
            </a:r>
            <a:r>
              <a:rPr lang="en-US" dirty="0" smtClean="0"/>
              <a:t>. The marriage was ended by his death on </a:t>
            </a:r>
            <a:r>
              <a:rPr lang="en-US" dirty="0" err="1" smtClean="0"/>
              <a:t>a.d</a:t>
            </a:r>
            <a:r>
              <a:rPr lang="en-US" dirty="0" smtClean="0"/>
              <a:t>. VI </a:t>
            </a:r>
            <a:r>
              <a:rPr lang="en-US" dirty="0" err="1" smtClean="0"/>
              <a:t>Kal</a:t>
            </a:r>
            <a:r>
              <a:rPr lang="en-US" dirty="0" smtClean="0"/>
              <a:t>. Apr. AUC 707 = 13 January 47</a:t>
            </a:r>
            <a:r>
              <a:rPr lang="en-US" baseline="30000" dirty="0" smtClean="0">
                <a:hlinkClick r:id="rId2"/>
              </a:rPr>
              <a:t>35</a:t>
            </a:r>
            <a:r>
              <a:rPr lang="en-US" dirty="0" smtClean="0"/>
              <a:t>.</a:t>
            </a:r>
          </a:p>
          <a:p>
            <a:r>
              <a:rPr lang="en-US" dirty="0" smtClean="0"/>
              <a:t>Cleopatra VII thirdly probably married her brother </a:t>
            </a:r>
            <a:r>
              <a:rPr lang="en-US" b="1" dirty="0" smtClean="0">
                <a:hlinkClick r:id="rId5"/>
              </a:rPr>
              <a:t>Ptolemy XIV</a:t>
            </a:r>
            <a:r>
              <a:rPr lang="en-US" baseline="30000" dirty="0" smtClean="0">
                <a:hlinkClick r:id="rId2"/>
              </a:rPr>
              <a:t>36</a:t>
            </a:r>
            <a:r>
              <a:rPr lang="en-US" dirty="0" smtClean="0"/>
              <a:t>, end of </a:t>
            </a:r>
            <a:r>
              <a:rPr lang="en-US" dirty="0" err="1" smtClean="0"/>
              <a:t>Martius</a:t>
            </a:r>
            <a:r>
              <a:rPr lang="en-US" dirty="0" smtClean="0"/>
              <a:t> or </a:t>
            </a:r>
            <a:r>
              <a:rPr lang="en-US" dirty="0" err="1" smtClean="0"/>
              <a:t>Aprilis</a:t>
            </a:r>
            <a:r>
              <a:rPr lang="en-US" dirty="0" smtClean="0"/>
              <a:t> AUC 707 = c. January 47</a:t>
            </a:r>
            <a:r>
              <a:rPr lang="en-US" baseline="30000" dirty="0" smtClean="0">
                <a:hlinkClick r:id="rId2"/>
              </a:rPr>
              <a:t>37</a:t>
            </a:r>
            <a:r>
              <a:rPr lang="en-US" dirty="0" smtClean="0"/>
              <a:t>. The marriage was ended by his death in mid 44</a:t>
            </a:r>
            <a:r>
              <a:rPr lang="en-US" baseline="30000" dirty="0" smtClean="0">
                <a:hlinkClick r:id="rId2"/>
              </a:rPr>
              <a:t>38</a:t>
            </a:r>
            <a:r>
              <a:rPr lang="en-US" dirty="0" smtClean="0"/>
              <a:t>.</a:t>
            </a:r>
          </a:p>
          <a:p>
            <a:r>
              <a:rPr lang="en-US" dirty="0" smtClean="0"/>
              <a:t>Cleopatra VII fourthly initiated a liaison at Tarsus</a:t>
            </a:r>
            <a:r>
              <a:rPr lang="en-US" baseline="30000" dirty="0" smtClean="0">
                <a:hlinkClick r:id="rId2"/>
              </a:rPr>
              <a:t>39</a:t>
            </a:r>
            <a:r>
              <a:rPr lang="en-US" dirty="0" smtClean="0"/>
              <a:t> in 41</a:t>
            </a:r>
            <a:r>
              <a:rPr lang="en-US" baseline="30000" dirty="0" smtClean="0">
                <a:hlinkClick r:id="rId2"/>
              </a:rPr>
              <a:t>40</a:t>
            </a:r>
            <a:r>
              <a:rPr lang="en-US" dirty="0" smtClean="0"/>
              <a:t> and later probably married</a:t>
            </a:r>
            <a:r>
              <a:rPr lang="en-US" baseline="30000" dirty="0" smtClean="0">
                <a:hlinkClick r:id="rId2"/>
              </a:rPr>
              <a:t>41</a:t>
            </a:r>
            <a:r>
              <a:rPr lang="en-US" dirty="0" smtClean="0"/>
              <a:t> as his fifth wife</a:t>
            </a:r>
            <a:r>
              <a:rPr lang="en-US" baseline="30000" dirty="0" smtClean="0">
                <a:hlinkClick r:id="rId2"/>
              </a:rPr>
              <a:t>42</a:t>
            </a:r>
            <a:r>
              <a:rPr lang="en-US" dirty="0" smtClean="0"/>
              <a:t> </a:t>
            </a:r>
            <a:r>
              <a:rPr lang="en-US" b="1" dirty="0" smtClean="0"/>
              <a:t>M. Antonius</a:t>
            </a:r>
            <a:r>
              <a:rPr lang="en-US" dirty="0" smtClean="0"/>
              <a:t>, triumvir of the Roman Republic</a:t>
            </a:r>
            <a:r>
              <a:rPr lang="en-US" baseline="30000" dirty="0" smtClean="0">
                <a:hlinkClick r:id="rId2"/>
              </a:rPr>
              <a:t>43</a:t>
            </a:r>
            <a:r>
              <a:rPr lang="en-US" dirty="0" smtClean="0"/>
              <a:t>, probably in 37</a:t>
            </a:r>
            <a:r>
              <a:rPr lang="en-US" baseline="30000" dirty="0" smtClean="0">
                <a:hlinkClick r:id="rId2"/>
              </a:rPr>
              <a:t>44</a:t>
            </a:r>
            <a:r>
              <a:rPr lang="en-US" dirty="0" smtClean="0"/>
              <a:t>. The marriage was terminated by his suicide in Alexandria</a:t>
            </a:r>
            <a:r>
              <a:rPr lang="en-US" baseline="30000" dirty="0" smtClean="0">
                <a:hlinkClick r:id="rId2"/>
              </a:rPr>
              <a:t>45</a:t>
            </a:r>
            <a:r>
              <a:rPr lang="en-US" dirty="0" smtClean="0"/>
              <a:t> on </a:t>
            </a:r>
            <a:r>
              <a:rPr lang="en-US" dirty="0" err="1" smtClean="0"/>
              <a:t>Kal</a:t>
            </a:r>
            <a:r>
              <a:rPr lang="en-US" dirty="0" smtClean="0"/>
              <a:t>. Sex. AUC 724 = 1 August 30</a:t>
            </a:r>
            <a:r>
              <a:rPr lang="en-US" baseline="30000" dirty="0" smtClean="0">
                <a:hlinkClick r:id="rId2"/>
              </a:rPr>
              <a:t>46</a:t>
            </a:r>
            <a:r>
              <a:rPr lang="en-US" dirty="0" smtClean="0"/>
              <a:t>. She had three children by this liaison and marriage: </a:t>
            </a:r>
            <a:r>
              <a:rPr lang="en-US" b="1" dirty="0" smtClean="0">
                <a:hlinkClick r:id="rId6"/>
              </a:rPr>
              <a:t>Alexander Helios</a:t>
            </a:r>
            <a:r>
              <a:rPr lang="en-US" baseline="30000" dirty="0" smtClean="0">
                <a:hlinkClick r:id="rId2"/>
              </a:rPr>
              <a:t>47</a:t>
            </a:r>
            <a:r>
              <a:rPr lang="en-US" dirty="0" smtClean="0"/>
              <a:t>, his twin </a:t>
            </a:r>
            <a:r>
              <a:rPr lang="en-US" b="1" i="1" dirty="0" smtClean="0">
                <a:hlinkClick r:id="rId7"/>
              </a:rPr>
              <a:t>Cleopatra Selene</a:t>
            </a:r>
            <a:r>
              <a:rPr lang="en-US" baseline="30000" dirty="0" smtClean="0">
                <a:hlinkClick r:id="rId2"/>
              </a:rPr>
              <a:t>48</a:t>
            </a:r>
            <a:r>
              <a:rPr lang="en-US" dirty="0" smtClean="0"/>
              <a:t>, by whom she had further descendants</a:t>
            </a:r>
            <a:r>
              <a:rPr lang="en-US" baseline="30000" dirty="0" smtClean="0">
                <a:hlinkClick r:id="rId2"/>
              </a:rPr>
              <a:t>49</a:t>
            </a:r>
            <a:r>
              <a:rPr lang="en-US" dirty="0" smtClean="0"/>
              <a:t>, and </a:t>
            </a:r>
            <a:r>
              <a:rPr lang="en-US" b="1" dirty="0" smtClean="0">
                <a:hlinkClick r:id="rId8"/>
              </a:rPr>
              <a:t>Ptolemy Philadelphus</a:t>
            </a:r>
            <a:r>
              <a:rPr lang="en-US" baseline="30000" dirty="0" smtClean="0">
                <a:hlinkClick r:id="rId2"/>
              </a:rPr>
              <a:t>50</a:t>
            </a:r>
            <a:r>
              <a:rPr lang="en-US" dirty="0" smtClean="0"/>
              <a:t>.</a:t>
            </a:r>
          </a:p>
          <a:p>
            <a:endParaRPr lang="en-US" dirty="0" smtClean="0"/>
          </a:p>
          <a:p>
            <a:r>
              <a:rPr lang="en-US" dirty="0" smtClean="0"/>
              <a:t>(Bennett, Tyndale House: </a:t>
            </a:r>
            <a:r>
              <a:rPr lang="en-US" dirty="0" smtClean="0">
                <a:hlinkClick r:id="rId2"/>
              </a:rPr>
              <a:t>http://www.tyndalehouse.com/egypt/ptolemies/cleopatra_vii.htm#Cleopatra.04</a:t>
            </a:r>
            <a:r>
              <a:rPr lang="en-US" dirty="0" smtClean="0"/>
              <a:t>)</a:t>
            </a:r>
          </a:p>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Does it matter?</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Which Cleopatra do we care about?</a:t>
            </a:r>
            <a:endParaRPr lang="en-GB" dirty="0"/>
          </a:p>
        </p:txBody>
      </p:sp>
      <p:sp>
        <p:nvSpPr>
          <p:cNvPr id="5" name="Content Placeholder 4"/>
          <p:cNvSpPr>
            <a:spLocks noGrp="1"/>
          </p:cNvSpPr>
          <p:nvPr>
            <p:ph sz="quarter" idx="1"/>
          </p:nvPr>
        </p:nvSpPr>
        <p:spPr/>
        <p:txBody>
          <a:bodyPr/>
          <a:lstStyle/>
          <a:p>
            <a:pPr algn="ctr">
              <a:buNone/>
            </a:pPr>
            <a:r>
              <a:rPr lang="en-GB" sz="3200" dirty="0" smtClean="0"/>
              <a:t>The ‘real’ Cleopatra </a:t>
            </a:r>
          </a:p>
          <a:p>
            <a:r>
              <a:rPr lang="en-GB" dirty="0" smtClean="0"/>
              <a:t>Hellenistic monarch</a:t>
            </a:r>
          </a:p>
          <a:p>
            <a:r>
              <a:rPr lang="en-GB" dirty="0" smtClean="0"/>
              <a:t>Relations with 2 of the most powerful men</a:t>
            </a:r>
          </a:p>
          <a:p>
            <a:pPr lvl="1"/>
            <a:r>
              <a:rPr lang="en-GB" dirty="0" smtClean="0"/>
              <a:t>Alluring (if not stunningly beautiful)</a:t>
            </a:r>
          </a:p>
          <a:p>
            <a:pPr lvl="1"/>
            <a:r>
              <a:rPr lang="en-GB" dirty="0" smtClean="0"/>
              <a:t>Intelligent (languages, warfare, etc.)</a:t>
            </a:r>
          </a:p>
          <a:p>
            <a:pPr lvl="1"/>
            <a:r>
              <a:rPr lang="en-GB" dirty="0" smtClean="0"/>
              <a:t>Powerful</a:t>
            </a:r>
          </a:p>
          <a:p>
            <a:r>
              <a:rPr lang="en-GB" dirty="0" smtClean="0"/>
              <a:t>Nearly saves the Ptolemaic dynasty?</a:t>
            </a:r>
          </a:p>
          <a:p>
            <a:r>
              <a:rPr lang="en-GB" dirty="0" smtClean="0"/>
              <a:t>Function as a Roman client King/Queen?</a:t>
            </a:r>
          </a:p>
          <a:p>
            <a:pPr lvl="1"/>
            <a:endParaRPr lang="en-GB" dirty="0" smtClean="0"/>
          </a:p>
        </p:txBody>
      </p:sp>
      <p:pic>
        <p:nvPicPr>
          <p:cNvPr id="6" name="Picture 2" descr="Cleopatra"/>
          <p:cNvPicPr>
            <a:picLocks noChangeAspect="1" noChangeArrowheads="1"/>
          </p:cNvPicPr>
          <p:nvPr/>
        </p:nvPicPr>
        <p:blipFill>
          <a:blip r:embed="rId2" cstate="print"/>
          <a:stretch>
            <a:fillRect/>
          </a:stretch>
        </p:blipFill>
        <p:spPr bwMode="auto">
          <a:xfrm>
            <a:off x="7308304" y="1628800"/>
            <a:ext cx="1310333" cy="1657515"/>
          </a:xfrm>
          <a:prstGeom prst="rect">
            <a:avLst/>
          </a:prstGeom>
          <a:noFill/>
        </p:spPr>
      </p:pic>
      <p:pic>
        <p:nvPicPr>
          <p:cNvPr id="7" name="Picture 2" descr="http://www.pathguy.com/cleopatra_antony.jpg"/>
          <p:cNvPicPr>
            <a:picLocks noChangeAspect="1" noChangeArrowheads="1"/>
          </p:cNvPicPr>
          <p:nvPr/>
        </p:nvPicPr>
        <p:blipFill>
          <a:blip r:embed="rId3" cstate="print"/>
          <a:stretch>
            <a:fillRect/>
          </a:stretch>
        </p:blipFill>
        <p:spPr bwMode="auto">
          <a:xfrm>
            <a:off x="7092280" y="4005064"/>
            <a:ext cx="1753314" cy="878609"/>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Which Cleopatra do we care about?</a:t>
            </a:r>
            <a:endParaRPr lang="en-GB" dirty="0"/>
          </a:p>
        </p:txBody>
      </p:sp>
      <p:pic>
        <p:nvPicPr>
          <p:cNvPr id="40962" name="Picture 2" descr="http://cdni.condenast.co.uk/592x888/a_c/cleopatra_glamour_3jun13_PR_b_592x888.jpg"/>
          <p:cNvPicPr>
            <a:picLocks noGrp="1" noChangeAspect="1" noChangeArrowheads="1"/>
          </p:cNvPicPr>
          <p:nvPr>
            <p:ph sz="quarter" idx="1"/>
          </p:nvPr>
        </p:nvPicPr>
        <p:blipFill>
          <a:blip r:embed="rId2" cstate="print"/>
          <a:srcRect/>
          <a:stretch>
            <a:fillRect/>
          </a:stretch>
        </p:blipFill>
        <p:spPr bwMode="auto">
          <a:xfrm>
            <a:off x="395536" y="4005064"/>
            <a:ext cx="1680187" cy="2520280"/>
          </a:xfrm>
          <a:prstGeom prst="rect">
            <a:avLst/>
          </a:prstGeom>
          <a:noFill/>
        </p:spPr>
      </p:pic>
      <p:pic>
        <p:nvPicPr>
          <p:cNvPr id="40964" name="Picture 4" descr="http://upload.wikimedia.org/wikipedia/commons/8/8d/Il_guercino,_morte_di_cleopatra.JPG"/>
          <p:cNvPicPr>
            <a:picLocks noChangeAspect="1" noChangeArrowheads="1"/>
          </p:cNvPicPr>
          <p:nvPr/>
        </p:nvPicPr>
        <p:blipFill>
          <a:blip r:embed="rId3" cstate="print"/>
          <a:srcRect/>
          <a:stretch>
            <a:fillRect/>
          </a:stretch>
        </p:blipFill>
        <p:spPr bwMode="auto">
          <a:xfrm>
            <a:off x="2339752" y="3861048"/>
            <a:ext cx="3628051" cy="2763688"/>
          </a:xfrm>
          <a:prstGeom prst="rect">
            <a:avLst/>
          </a:prstGeom>
          <a:noFill/>
        </p:spPr>
      </p:pic>
      <p:pic>
        <p:nvPicPr>
          <p:cNvPr id="40966" name="Picture 6" descr="http://upload.wikimedia.org/wikipedia/en/3/33/Cleopatra_novel.jpg"/>
          <p:cNvPicPr>
            <a:picLocks noChangeAspect="1" noChangeArrowheads="1"/>
          </p:cNvPicPr>
          <p:nvPr/>
        </p:nvPicPr>
        <p:blipFill>
          <a:blip r:embed="rId4" cstate="print"/>
          <a:srcRect/>
          <a:stretch>
            <a:fillRect/>
          </a:stretch>
        </p:blipFill>
        <p:spPr bwMode="auto">
          <a:xfrm>
            <a:off x="6286500" y="2181224"/>
            <a:ext cx="2857500" cy="4676776"/>
          </a:xfrm>
          <a:prstGeom prst="rect">
            <a:avLst/>
          </a:prstGeom>
          <a:noFill/>
        </p:spPr>
      </p:pic>
      <p:pic>
        <p:nvPicPr>
          <p:cNvPr id="40968" name="Picture 8" descr="http://horrorcultfilms.co.uk/wp-content/uploads/2012/09/Cleopatra-1934-classic-movies-16174083-2166-19892.jpg"/>
          <p:cNvPicPr>
            <a:picLocks noChangeAspect="1" noChangeArrowheads="1"/>
          </p:cNvPicPr>
          <p:nvPr/>
        </p:nvPicPr>
        <p:blipFill>
          <a:blip r:embed="rId5" cstate="print"/>
          <a:srcRect/>
          <a:stretch>
            <a:fillRect/>
          </a:stretch>
        </p:blipFill>
        <p:spPr bwMode="auto">
          <a:xfrm>
            <a:off x="611560" y="1556792"/>
            <a:ext cx="3153236" cy="2895562"/>
          </a:xfrm>
          <a:prstGeom prst="rect">
            <a:avLst/>
          </a:prstGeom>
          <a:noFill/>
        </p:spPr>
      </p:pic>
      <p:pic>
        <p:nvPicPr>
          <p:cNvPr id="40970" name="Picture 10" descr="Cleopatra"/>
          <p:cNvPicPr>
            <a:picLocks noChangeAspect="1" noChangeArrowheads="1"/>
          </p:cNvPicPr>
          <p:nvPr/>
        </p:nvPicPr>
        <p:blipFill>
          <a:blip r:embed="rId6" cstate="print"/>
          <a:srcRect/>
          <a:stretch>
            <a:fillRect/>
          </a:stretch>
        </p:blipFill>
        <p:spPr bwMode="auto">
          <a:xfrm>
            <a:off x="3923928" y="908720"/>
            <a:ext cx="3417987" cy="1625033"/>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err="1" smtClean="0"/>
              <a:t>Hamer</a:t>
            </a:r>
            <a:r>
              <a:rPr lang="en-GB" sz="2400" dirty="0" smtClean="0"/>
              <a:t>, M. 2008. </a:t>
            </a:r>
            <a:r>
              <a:rPr lang="en-GB" sz="2400" i="1" dirty="0" smtClean="0"/>
              <a:t>Signs of Cleopatra: Reading an Icon historically. Exeter: Exeter University Press.</a:t>
            </a:r>
            <a:endParaRPr lang="en-GB" sz="2400" dirty="0"/>
          </a:p>
        </p:txBody>
      </p:sp>
      <p:sp>
        <p:nvSpPr>
          <p:cNvPr id="3" name="Content Placeholder 2"/>
          <p:cNvSpPr>
            <a:spLocks noGrp="1"/>
          </p:cNvSpPr>
          <p:nvPr>
            <p:ph sz="quarter" idx="1"/>
          </p:nvPr>
        </p:nvSpPr>
        <p:spPr/>
        <p:txBody>
          <a:bodyPr/>
          <a:lstStyle/>
          <a:p>
            <a:pPr>
              <a:buNone/>
            </a:pPr>
            <a:r>
              <a:rPr lang="en-GB" dirty="0" smtClean="0"/>
              <a:t>‘This leads me to argue that Cleopatra and her story have the weight of </a:t>
            </a:r>
            <a:r>
              <a:rPr lang="en-GB" dirty="0" err="1" smtClean="0"/>
              <a:t>originary</a:t>
            </a:r>
            <a:r>
              <a:rPr lang="en-GB" dirty="0" smtClean="0"/>
              <a:t> myth in Western Culture: and, used in metaphor, they are specially disposed to illumine the place of women in the social order. They are charged with the power to generate fantasy as a function of their historical positioning. Stories that account for the status quo are spun out of them’ – page xv</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1908</TotalTime>
  <Words>1853</Words>
  <Application>Microsoft Office PowerPoint</Application>
  <PresentationFormat>On-screen Show (4:3)</PresentationFormat>
  <Paragraphs>165</Paragraphs>
  <Slides>41</Slides>
  <Notes>4</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Flow</vt:lpstr>
      <vt:lpstr>Gateway to Humanities</vt:lpstr>
      <vt:lpstr>What were the Persian Wars?</vt:lpstr>
      <vt:lpstr>The Historical Background</vt:lpstr>
      <vt:lpstr>Slide 4</vt:lpstr>
      <vt:lpstr>What our the sources for the Persian Wars?</vt:lpstr>
      <vt:lpstr>Approaching the Historians</vt:lpstr>
      <vt:lpstr>Approaching the Historians</vt:lpstr>
      <vt:lpstr>Problems with the Historians</vt:lpstr>
      <vt:lpstr>Who was Herodotus?</vt:lpstr>
      <vt:lpstr>Myth and Legend</vt:lpstr>
      <vt:lpstr>Betrayal at Thermopylae</vt:lpstr>
      <vt:lpstr>Troops originally present at Thermopylae</vt:lpstr>
      <vt:lpstr>Before the final battle</vt:lpstr>
      <vt:lpstr>The “inscriptions” in Herodotus</vt:lpstr>
      <vt:lpstr>Where are the missing men?</vt:lpstr>
      <vt:lpstr>Serpent Column</vt:lpstr>
      <vt:lpstr>The inscription</vt:lpstr>
      <vt:lpstr>Problems of Perception</vt:lpstr>
      <vt:lpstr>Sparta in the Persian Wars</vt:lpstr>
      <vt:lpstr>Sparta in the Persian Wars</vt:lpstr>
      <vt:lpstr>Sparta in the Persian Wars</vt:lpstr>
      <vt:lpstr>15 minute break</vt:lpstr>
      <vt:lpstr>Slide 23</vt:lpstr>
      <vt:lpstr>Modern Images</vt:lpstr>
      <vt:lpstr>Orientalising gaze?</vt:lpstr>
      <vt:lpstr>Who are these men?</vt:lpstr>
      <vt:lpstr>Images of Cleopatra</vt:lpstr>
      <vt:lpstr>Slide 28</vt:lpstr>
      <vt:lpstr>Who was Cleopatra?</vt:lpstr>
      <vt:lpstr>Useful information</vt:lpstr>
      <vt:lpstr>Cleopatra’s Family Tree</vt:lpstr>
      <vt:lpstr>Father’s Family Tree</vt:lpstr>
      <vt:lpstr>Was Cleopatra illegitimate? </vt:lpstr>
      <vt:lpstr>Cleopatra’s Mother (Roller 2010: 165-6)</vt:lpstr>
      <vt:lpstr>Mother’s (?) Family Tree</vt:lpstr>
      <vt:lpstr>Slide 36</vt:lpstr>
      <vt:lpstr>Cleopatra’s marriages</vt:lpstr>
      <vt:lpstr>Does it matter?</vt:lpstr>
      <vt:lpstr>Which Cleopatra do we care about?</vt:lpstr>
      <vt:lpstr>Which Cleopatra do we care about?</vt:lpstr>
      <vt:lpstr>Hamer, M. 2008. Signs of Cleopatra: Reading an Icon historically. Exeter: Exeter University Press.</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Pauline Hanesworth</dc:creator>
  <cp:lastModifiedBy>Kyle</cp:lastModifiedBy>
  <cp:revision>194</cp:revision>
  <dcterms:created xsi:type="dcterms:W3CDTF">2010-10-08T10:12:35Z</dcterms:created>
  <dcterms:modified xsi:type="dcterms:W3CDTF">2015-02-09T21:45:52Z</dcterms:modified>
</cp:coreProperties>
</file>