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256" r:id="rId2"/>
    <p:sldId id="266" r:id="rId3"/>
    <p:sldId id="257" r:id="rId4"/>
    <p:sldId id="273" r:id="rId5"/>
    <p:sldId id="258" r:id="rId6"/>
    <p:sldId id="259" r:id="rId7"/>
    <p:sldId id="260" r:id="rId8"/>
    <p:sldId id="274" r:id="rId9"/>
    <p:sldId id="275" r:id="rId10"/>
    <p:sldId id="261" r:id="rId11"/>
    <p:sldId id="278" r:id="rId12"/>
    <p:sldId id="279" r:id="rId13"/>
    <p:sldId id="262" r:id="rId14"/>
    <p:sldId id="280" r:id="rId15"/>
    <p:sldId id="267" r:id="rId16"/>
    <p:sldId id="269" r:id="rId17"/>
    <p:sldId id="277" r:id="rId18"/>
    <p:sldId id="276" r:id="rId19"/>
    <p:sldId id="282" r:id="rId20"/>
    <p:sldId id="263" r:id="rId21"/>
    <p:sldId id="270" r:id="rId22"/>
    <p:sldId id="281" r:id="rId23"/>
    <p:sldId id="283" r:id="rId24"/>
    <p:sldId id="264" r:id="rId25"/>
    <p:sldId id="271" r:id="rId26"/>
    <p:sldId id="284" r:id="rId27"/>
    <p:sldId id="285" r:id="rId28"/>
    <p:sldId id="265" r:id="rId29"/>
    <p:sldId id="272" r:id="rId30"/>
    <p:sldId id="286" r:id="rId31"/>
    <p:sldId id="287" r:id="rId32"/>
    <p:sldId id="268" r:id="rId33"/>
  </p:sldIdLst>
  <p:sldSz cx="9144000" cy="6858000" type="screen4x3"/>
  <p:notesSz cx="7010400" cy="9296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10" autoAdjust="0"/>
  </p:normalViewPr>
  <p:slideViewPr>
    <p:cSldViewPr>
      <p:cViewPr varScale="1">
        <p:scale>
          <a:sx n="80" d="100"/>
          <a:sy n="80" d="100"/>
        </p:scale>
        <p:origin x="504"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657B396-B225-4BB5-8A2D-5511A323F449}"/>
              </a:ext>
            </a:extLst>
          </p:cNvPr>
          <p:cNvSpPr>
            <a:spLocks noGrp="1" noChangeArrowheads="1"/>
          </p:cNvSpPr>
          <p:nvPr>
            <p:ph type="hdr" sz="quarter"/>
          </p:nvPr>
        </p:nvSpPr>
        <p:spPr bwMode="auto">
          <a:xfrm>
            <a:off x="0" y="0"/>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lvl1pPr defTabSz="931863" eaLnBrk="1" hangingPunct="1">
              <a:defRPr sz="1200" smtClean="0"/>
            </a:lvl1pPr>
          </a:lstStyle>
          <a:p>
            <a:pPr>
              <a:defRPr/>
            </a:pPr>
            <a:endParaRPr lang="en-US" altLang="zh-CN"/>
          </a:p>
        </p:txBody>
      </p:sp>
      <p:sp>
        <p:nvSpPr>
          <p:cNvPr id="19459" name="Rectangle 3">
            <a:extLst>
              <a:ext uri="{FF2B5EF4-FFF2-40B4-BE49-F238E27FC236}">
                <a16:creationId xmlns:a16="http://schemas.microsoft.com/office/drawing/2014/main" id="{7A8D12AB-B40E-4D77-A854-28878BAF1B2C}"/>
              </a:ext>
            </a:extLst>
          </p:cNvPr>
          <p:cNvSpPr>
            <a:spLocks noGrp="1" noChangeArrowheads="1"/>
          </p:cNvSpPr>
          <p:nvPr>
            <p:ph type="dt" sz="quarter" idx="1"/>
          </p:nvPr>
        </p:nvSpPr>
        <p:spPr bwMode="auto">
          <a:xfrm>
            <a:off x="3970338" y="0"/>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lvl1pPr algn="r" defTabSz="931863" eaLnBrk="1" hangingPunct="1">
              <a:defRPr sz="1200" smtClean="0"/>
            </a:lvl1pPr>
          </a:lstStyle>
          <a:p>
            <a:pPr>
              <a:defRPr/>
            </a:pPr>
            <a:endParaRPr lang="en-US" altLang="zh-CN"/>
          </a:p>
        </p:txBody>
      </p:sp>
      <p:sp>
        <p:nvSpPr>
          <p:cNvPr id="19460" name="Rectangle 4">
            <a:extLst>
              <a:ext uri="{FF2B5EF4-FFF2-40B4-BE49-F238E27FC236}">
                <a16:creationId xmlns:a16="http://schemas.microsoft.com/office/drawing/2014/main" id="{1027B363-CBDE-4E94-A88D-E92D84C0E9D9}"/>
              </a:ext>
            </a:extLst>
          </p:cNvPr>
          <p:cNvSpPr>
            <a:spLocks noGrp="1" noChangeArrowheads="1"/>
          </p:cNvSpPr>
          <p:nvPr>
            <p:ph type="ftr" sz="quarter" idx="2"/>
          </p:nvPr>
        </p:nvSpPr>
        <p:spPr bwMode="auto">
          <a:xfrm>
            <a:off x="0" y="8829675"/>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defTabSz="931863" eaLnBrk="1" hangingPunct="1">
              <a:defRPr sz="1200" smtClean="0"/>
            </a:lvl1pPr>
          </a:lstStyle>
          <a:p>
            <a:pPr>
              <a:defRPr/>
            </a:pPr>
            <a:endParaRPr lang="en-US" altLang="zh-CN"/>
          </a:p>
        </p:txBody>
      </p:sp>
      <p:sp>
        <p:nvSpPr>
          <p:cNvPr id="19461" name="Rectangle 5">
            <a:extLst>
              <a:ext uri="{FF2B5EF4-FFF2-40B4-BE49-F238E27FC236}">
                <a16:creationId xmlns:a16="http://schemas.microsoft.com/office/drawing/2014/main" id="{5432F0AF-2098-465E-88A1-72ED74F9DBBD}"/>
              </a:ext>
            </a:extLst>
          </p:cNvPr>
          <p:cNvSpPr>
            <a:spLocks noGrp="1" noChangeArrowheads="1"/>
          </p:cNvSpPr>
          <p:nvPr>
            <p:ph type="sldNum" sz="quarter" idx="3"/>
          </p:nvPr>
        </p:nvSpPr>
        <p:spPr bwMode="auto">
          <a:xfrm>
            <a:off x="3970338" y="8829675"/>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algn="r" defTabSz="931863" eaLnBrk="1" hangingPunct="1">
              <a:defRPr sz="1200"/>
            </a:lvl1pPr>
          </a:lstStyle>
          <a:p>
            <a:fld id="{78DD9E5A-8E88-4303-ABA9-B443F9069737}" type="slidenum">
              <a:rPr lang="zh-CN" altLang="en-US"/>
              <a:pPr/>
              <a:t>‹#›</a:t>
            </a:fld>
            <a:endParaRPr lang="en-US" altLang="zh-CN"/>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A2AC46F0-B31D-4AC1-B0BD-ADDBB007AA8E}"/>
              </a:ext>
            </a:extLst>
          </p:cNvPr>
          <p:cNvSpPr>
            <a:spLocks noGrp="1" noChangeArrowheads="1"/>
          </p:cNvSpPr>
          <p:nvPr>
            <p:ph type="hdr" sz="quarter"/>
          </p:nvPr>
        </p:nvSpPr>
        <p:spPr bwMode="auto">
          <a:xfrm>
            <a:off x="0" y="0"/>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lvl1pPr defTabSz="931863" eaLnBrk="1" hangingPunct="1">
              <a:defRPr sz="1200" smtClean="0"/>
            </a:lvl1pPr>
          </a:lstStyle>
          <a:p>
            <a:pPr>
              <a:defRPr/>
            </a:pPr>
            <a:endParaRPr lang="en-US" altLang="zh-CN"/>
          </a:p>
        </p:txBody>
      </p:sp>
      <p:sp>
        <p:nvSpPr>
          <p:cNvPr id="6147" name="Rectangle 3">
            <a:extLst>
              <a:ext uri="{FF2B5EF4-FFF2-40B4-BE49-F238E27FC236}">
                <a16:creationId xmlns:a16="http://schemas.microsoft.com/office/drawing/2014/main" id="{8A83438C-6B00-4D48-9493-959E10F2D3A1}"/>
              </a:ext>
            </a:extLst>
          </p:cNvPr>
          <p:cNvSpPr>
            <a:spLocks noGrp="1" noChangeArrowheads="1"/>
          </p:cNvSpPr>
          <p:nvPr>
            <p:ph type="dt" idx="1"/>
          </p:nvPr>
        </p:nvSpPr>
        <p:spPr bwMode="auto">
          <a:xfrm>
            <a:off x="3970338" y="0"/>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lvl1pPr algn="r" defTabSz="931863" eaLnBrk="1" hangingPunct="1">
              <a:defRPr sz="1200" smtClean="0"/>
            </a:lvl1pPr>
          </a:lstStyle>
          <a:p>
            <a:pPr>
              <a:defRPr/>
            </a:pPr>
            <a:endParaRPr lang="en-US" altLang="zh-CN"/>
          </a:p>
        </p:txBody>
      </p:sp>
      <p:sp>
        <p:nvSpPr>
          <p:cNvPr id="3076" name="Rectangle 4">
            <a:extLst>
              <a:ext uri="{FF2B5EF4-FFF2-40B4-BE49-F238E27FC236}">
                <a16:creationId xmlns:a16="http://schemas.microsoft.com/office/drawing/2014/main" id="{A9989FEC-E1D9-49B8-B087-E88A8CD3F6EE}"/>
              </a:ext>
            </a:extLst>
          </p:cNvPr>
          <p:cNvSpPr>
            <a:spLocks noRot="1" noChangeArrowheads="1" noTextEdit="1"/>
          </p:cNvSpPr>
          <p:nvPr>
            <p:ph type="sldImg" idx="2"/>
          </p:nvPr>
        </p:nvSpPr>
        <p:spPr bwMode="auto">
          <a:xfrm>
            <a:off x="1181100" y="696913"/>
            <a:ext cx="4648200" cy="34861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a:extLst>
              <a:ext uri="{FF2B5EF4-FFF2-40B4-BE49-F238E27FC236}">
                <a16:creationId xmlns:a16="http://schemas.microsoft.com/office/drawing/2014/main" id="{D3FD5AD6-5344-4DEA-A1F0-ED7B3BD7C1EE}"/>
              </a:ext>
            </a:extLst>
          </p:cNvPr>
          <p:cNvSpPr>
            <a:spLocks noGrp="1" noChangeArrowheads="1"/>
          </p:cNvSpPr>
          <p:nvPr>
            <p:ph type="body" sz="quarter" idx="3"/>
          </p:nvPr>
        </p:nvSpPr>
        <p:spPr bwMode="auto">
          <a:xfrm>
            <a:off x="701675" y="4416425"/>
            <a:ext cx="5607050" cy="4183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p>
            <a:pPr lvl="0"/>
            <a:r>
              <a:rPr lang="en-US" altLang="zh-CN" noProof="0"/>
              <a:t>Click to edit Master text styles</a:t>
            </a:r>
          </a:p>
          <a:p>
            <a:pPr lvl="1"/>
            <a:r>
              <a:rPr lang="en-US" altLang="zh-CN" noProof="0"/>
              <a:t>Second level</a:t>
            </a:r>
          </a:p>
          <a:p>
            <a:pPr lvl="2"/>
            <a:r>
              <a:rPr lang="en-US" altLang="zh-CN" noProof="0"/>
              <a:t>Third level</a:t>
            </a:r>
          </a:p>
          <a:p>
            <a:pPr lvl="3"/>
            <a:r>
              <a:rPr lang="en-US" altLang="zh-CN" noProof="0"/>
              <a:t>Fourth level</a:t>
            </a:r>
          </a:p>
          <a:p>
            <a:pPr lvl="4"/>
            <a:r>
              <a:rPr lang="en-US" altLang="zh-CN" noProof="0"/>
              <a:t>Fifth level</a:t>
            </a:r>
          </a:p>
        </p:txBody>
      </p:sp>
      <p:sp>
        <p:nvSpPr>
          <p:cNvPr id="6150" name="Rectangle 6">
            <a:extLst>
              <a:ext uri="{FF2B5EF4-FFF2-40B4-BE49-F238E27FC236}">
                <a16:creationId xmlns:a16="http://schemas.microsoft.com/office/drawing/2014/main" id="{C9A07707-C6FB-4C9D-8765-62254CA94FA7}"/>
              </a:ext>
            </a:extLst>
          </p:cNvPr>
          <p:cNvSpPr>
            <a:spLocks noGrp="1" noChangeArrowheads="1"/>
          </p:cNvSpPr>
          <p:nvPr>
            <p:ph type="ftr" sz="quarter" idx="4"/>
          </p:nvPr>
        </p:nvSpPr>
        <p:spPr bwMode="auto">
          <a:xfrm>
            <a:off x="0" y="8829675"/>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defTabSz="931863" eaLnBrk="1" hangingPunct="1">
              <a:defRPr sz="1200" smtClean="0"/>
            </a:lvl1pPr>
          </a:lstStyle>
          <a:p>
            <a:pPr>
              <a:defRPr/>
            </a:pPr>
            <a:endParaRPr lang="en-US" altLang="zh-CN"/>
          </a:p>
        </p:txBody>
      </p:sp>
      <p:sp>
        <p:nvSpPr>
          <p:cNvPr id="6151" name="Rectangle 7">
            <a:extLst>
              <a:ext uri="{FF2B5EF4-FFF2-40B4-BE49-F238E27FC236}">
                <a16:creationId xmlns:a16="http://schemas.microsoft.com/office/drawing/2014/main" id="{615AE528-3300-447E-B0C0-CC8E0E18B7C3}"/>
              </a:ext>
            </a:extLst>
          </p:cNvPr>
          <p:cNvSpPr>
            <a:spLocks noGrp="1" noChangeArrowheads="1"/>
          </p:cNvSpPr>
          <p:nvPr>
            <p:ph type="sldNum" sz="quarter" idx="5"/>
          </p:nvPr>
        </p:nvSpPr>
        <p:spPr bwMode="auto">
          <a:xfrm>
            <a:off x="3970338" y="8829675"/>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algn="r" defTabSz="931863" eaLnBrk="1" hangingPunct="1">
              <a:defRPr sz="1200"/>
            </a:lvl1pPr>
          </a:lstStyle>
          <a:p>
            <a:fld id="{251662C6-02D1-4855-B979-CE5162B96E03}" type="slidenum">
              <a:rPr lang="zh-CN" altLang="en-US"/>
              <a:pPr/>
              <a:t>‹#›</a:t>
            </a:fld>
            <a:endParaRPr lang="en-US"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6BC82E27-C22C-41B7-9BB6-545C6CA8BBDC}"/>
              </a:ext>
            </a:extLst>
          </p:cNvPr>
          <p:cNvSpPr>
            <a:spLocks noGrp="1" noChangeArrowheads="1"/>
          </p:cNvSpPr>
          <p:nvPr>
            <p:ph type="sldNum" sz="quarter" idx="5"/>
          </p:nvPr>
        </p:nvSpPr>
        <p:spPr>
          <a:noFill/>
        </p:spPr>
        <p:txBody>
          <a:bodyPr/>
          <a:lstStyle>
            <a:lvl1pPr defTabSz="931863">
              <a:defRPr>
                <a:solidFill>
                  <a:schemeClr val="tx1"/>
                </a:solidFill>
                <a:latin typeface="Arial" panose="020B0604020202020204" pitchFamily="34" charset="0"/>
              </a:defRPr>
            </a:lvl1pPr>
            <a:lvl2pPr marL="742950" indent="-285750" defTabSz="931863">
              <a:defRPr>
                <a:solidFill>
                  <a:schemeClr val="tx1"/>
                </a:solidFill>
                <a:latin typeface="Arial" panose="020B0604020202020204" pitchFamily="34" charset="0"/>
              </a:defRPr>
            </a:lvl2pPr>
            <a:lvl3pPr marL="1143000" indent="-228600" defTabSz="931863">
              <a:defRPr>
                <a:solidFill>
                  <a:schemeClr val="tx1"/>
                </a:solidFill>
                <a:latin typeface="Arial" panose="020B0604020202020204" pitchFamily="34" charset="0"/>
              </a:defRPr>
            </a:lvl3pPr>
            <a:lvl4pPr marL="1600200" indent="-228600" defTabSz="931863">
              <a:defRPr>
                <a:solidFill>
                  <a:schemeClr val="tx1"/>
                </a:solidFill>
                <a:latin typeface="Arial" panose="020B0604020202020204" pitchFamily="34" charset="0"/>
              </a:defRPr>
            </a:lvl4pPr>
            <a:lvl5pPr marL="2057400" indent="-228600" defTabSz="931863">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fld id="{1AE07094-885F-48D9-A2E2-126BADDB570D}" type="slidenum">
              <a:rPr lang="zh-CN" altLang="en-US"/>
              <a:pPr/>
              <a:t>1</a:t>
            </a:fld>
            <a:endParaRPr lang="en-US" altLang="zh-CN"/>
          </a:p>
        </p:txBody>
      </p:sp>
      <p:sp>
        <p:nvSpPr>
          <p:cNvPr id="6147" name="Rectangle 2">
            <a:extLst>
              <a:ext uri="{FF2B5EF4-FFF2-40B4-BE49-F238E27FC236}">
                <a16:creationId xmlns:a16="http://schemas.microsoft.com/office/drawing/2014/main" id="{E705A5A8-D2A6-4585-9D87-B1C82202A70F}"/>
              </a:ext>
            </a:extLst>
          </p:cNvPr>
          <p:cNvSpPr>
            <a:spLocks noRot="1" noChangeArrowheads="1" noTextEdit="1"/>
          </p:cNvSpPr>
          <p:nvPr>
            <p:ph type="sldImg"/>
          </p:nvPr>
        </p:nvSpPr>
        <p:spPr>
          <a:ln/>
        </p:spPr>
      </p:sp>
      <p:sp>
        <p:nvSpPr>
          <p:cNvPr id="6148" name="Rectangle 3">
            <a:extLst>
              <a:ext uri="{FF2B5EF4-FFF2-40B4-BE49-F238E27FC236}">
                <a16:creationId xmlns:a16="http://schemas.microsoft.com/office/drawing/2014/main" id="{08892B92-6AF9-4EA6-A520-46F2BD99906B}"/>
              </a:ext>
            </a:extLst>
          </p:cNvPr>
          <p:cNvSpPr>
            <a:spLocks noGrp="1" noChangeArrowheads="1"/>
          </p:cNvSpPr>
          <p:nvPr>
            <p:ph type="body" idx="1"/>
          </p:nvPr>
        </p:nvSpPr>
        <p:spPr>
          <a:noFill/>
        </p:spPr>
        <p:txBody>
          <a:bodyPr/>
          <a:lstStyle/>
          <a:p>
            <a:pPr eaLnBrk="1" hangingPunct="1"/>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1279525" y="1600200"/>
            <a:ext cx="7085013" cy="1066800"/>
          </a:xfrm>
        </p:spPr>
        <p:txBody>
          <a:bodyPr/>
          <a:lstStyle>
            <a:lvl1pPr>
              <a:defRPr/>
            </a:lvl1pPr>
          </a:lstStyle>
          <a:p>
            <a:pPr lvl="0"/>
            <a:r>
              <a:rPr lang="en-US" altLang="zh-CN" noProof="0"/>
              <a:t>Click to edit Master title style</a:t>
            </a:r>
          </a:p>
        </p:txBody>
      </p:sp>
      <p:sp>
        <p:nvSpPr>
          <p:cNvPr id="3075" name="Rectangle 3"/>
          <p:cNvSpPr>
            <a:spLocks noGrp="1" noChangeArrowheads="1"/>
          </p:cNvSpPr>
          <p:nvPr>
            <p:ph type="subTitle" idx="1"/>
          </p:nvPr>
        </p:nvSpPr>
        <p:spPr>
          <a:xfrm>
            <a:off x="1279525" y="2819400"/>
            <a:ext cx="5256213" cy="1143000"/>
          </a:xfrm>
        </p:spPr>
        <p:txBody>
          <a:bodyPr/>
          <a:lstStyle>
            <a:lvl1pPr marL="0" indent="0">
              <a:buFontTx/>
              <a:buNone/>
              <a:defRPr/>
            </a:lvl1pPr>
          </a:lstStyle>
          <a:p>
            <a:pPr lvl="0"/>
            <a:r>
              <a:rPr lang="en-US" altLang="zh-CN" noProof="0"/>
              <a:t>Click to edit Master subtitle style</a:t>
            </a:r>
          </a:p>
        </p:txBody>
      </p:sp>
      <p:sp>
        <p:nvSpPr>
          <p:cNvPr id="4" name="Rectangle 4">
            <a:extLst>
              <a:ext uri="{FF2B5EF4-FFF2-40B4-BE49-F238E27FC236}">
                <a16:creationId xmlns:a16="http://schemas.microsoft.com/office/drawing/2014/main" id="{D7CDC8D7-1EFF-4B83-8787-DA8522334456}"/>
              </a:ext>
            </a:extLst>
          </p:cNvPr>
          <p:cNvSpPr>
            <a:spLocks noGrp="1" noChangeArrowheads="1"/>
          </p:cNvSpPr>
          <p:nvPr>
            <p:ph type="dt" sz="half" idx="10"/>
          </p:nvPr>
        </p:nvSpPr>
        <p:spPr/>
        <p:txBody>
          <a:bodyPr/>
          <a:lstStyle>
            <a:lvl1pPr>
              <a:defRPr smtClean="0"/>
            </a:lvl1pPr>
          </a:lstStyle>
          <a:p>
            <a:pPr>
              <a:defRPr/>
            </a:pPr>
            <a:endParaRPr lang="en-US" altLang="zh-CN"/>
          </a:p>
        </p:txBody>
      </p:sp>
      <p:sp>
        <p:nvSpPr>
          <p:cNvPr id="5" name="Rectangle 5">
            <a:extLst>
              <a:ext uri="{FF2B5EF4-FFF2-40B4-BE49-F238E27FC236}">
                <a16:creationId xmlns:a16="http://schemas.microsoft.com/office/drawing/2014/main" id="{2C72BF93-7FAD-40A8-9370-3FBD3EC4CDA3}"/>
              </a:ext>
            </a:extLst>
          </p:cNvPr>
          <p:cNvSpPr>
            <a:spLocks noGrp="1" noChangeArrowheads="1"/>
          </p:cNvSpPr>
          <p:nvPr>
            <p:ph type="ftr" sz="quarter" idx="11"/>
          </p:nvPr>
        </p:nvSpPr>
        <p:spPr/>
        <p:txBody>
          <a:bodyPr/>
          <a:lstStyle>
            <a:lvl1pPr>
              <a:defRPr smtClean="0"/>
            </a:lvl1pPr>
          </a:lstStyle>
          <a:p>
            <a:pPr>
              <a:defRPr/>
            </a:pPr>
            <a:endParaRPr lang="en-US" altLang="zh-CN"/>
          </a:p>
        </p:txBody>
      </p:sp>
      <p:sp>
        <p:nvSpPr>
          <p:cNvPr id="6" name="Rectangle 6">
            <a:extLst>
              <a:ext uri="{FF2B5EF4-FFF2-40B4-BE49-F238E27FC236}">
                <a16:creationId xmlns:a16="http://schemas.microsoft.com/office/drawing/2014/main" id="{800EF89B-4A8D-49FB-90C3-ED801C464A8C}"/>
              </a:ext>
            </a:extLst>
          </p:cNvPr>
          <p:cNvSpPr>
            <a:spLocks noGrp="1" noChangeArrowheads="1"/>
          </p:cNvSpPr>
          <p:nvPr>
            <p:ph type="sldNum" sz="quarter" idx="12"/>
          </p:nvPr>
        </p:nvSpPr>
        <p:spPr/>
        <p:txBody>
          <a:bodyPr/>
          <a:lstStyle>
            <a:lvl1pPr>
              <a:defRPr/>
            </a:lvl1pPr>
          </a:lstStyle>
          <a:p>
            <a:fld id="{365C7DF2-F3E5-4376-828E-16922502A062}" type="slidenum">
              <a:rPr lang="zh-CN" altLang="en-US"/>
              <a:pPr/>
              <a:t>‹#›</a:t>
            </a:fld>
            <a:endParaRPr lang="en-US" altLang="zh-CN"/>
          </a:p>
        </p:txBody>
      </p:sp>
    </p:spTree>
    <p:extLst>
      <p:ext uri="{BB962C8B-B14F-4D97-AF65-F5344CB8AC3E}">
        <p14:creationId xmlns:p14="http://schemas.microsoft.com/office/powerpoint/2010/main" val="2914707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a:extLst>
              <a:ext uri="{FF2B5EF4-FFF2-40B4-BE49-F238E27FC236}">
                <a16:creationId xmlns:a16="http://schemas.microsoft.com/office/drawing/2014/main" id="{7EB32335-C85A-4884-8FEF-3EC50312D644}"/>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8">
            <a:extLst>
              <a:ext uri="{FF2B5EF4-FFF2-40B4-BE49-F238E27FC236}">
                <a16:creationId xmlns:a16="http://schemas.microsoft.com/office/drawing/2014/main" id="{5D63F4CA-2A5C-497C-970B-49AEEBBBF2A5}"/>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9">
            <a:extLst>
              <a:ext uri="{FF2B5EF4-FFF2-40B4-BE49-F238E27FC236}">
                <a16:creationId xmlns:a16="http://schemas.microsoft.com/office/drawing/2014/main" id="{D0BA4BA0-6439-41F1-B988-FE32037676E3}"/>
              </a:ext>
            </a:extLst>
          </p:cNvPr>
          <p:cNvSpPr>
            <a:spLocks noGrp="1" noChangeArrowheads="1"/>
          </p:cNvSpPr>
          <p:nvPr>
            <p:ph type="sldNum" sz="quarter" idx="12"/>
          </p:nvPr>
        </p:nvSpPr>
        <p:spPr>
          <a:ln/>
        </p:spPr>
        <p:txBody>
          <a:bodyPr/>
          <a:lstStyle>
            <a:lvl1pPr>
              <a:defRPr/>
            </a:lvl1pPr>
          </a:lstStyle>
          <a:p>
            <a:fld id="{CC360D87-0DDC-4BE6-ACDF-A3B1BB5618F3}" type="slidenum">
              <a:rPr lang="zh-CN" altLang="en-US"/>
              <a:pPr/>
              <a:t>‹#›</a:t>
            </a:fld>
            <a:endParaRPr lang="en-US" altLang="zh-CN"/>
          </a:p>
        </p:txBody>
      </p:sp>
    </p:spTree>
    <p:extLst>
      <p:ext uri="{BB962C8B-B14F-4D97-AF65-F5344CB8AC3E}">
        <p14:creationId xmlns:p14="http://schemas.microsoft.com/office/powerpoint/2010/main" val="3063988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7">
            <a:extLst>
              <a:ext uri="{FF2B5EF4-FFF2-40B4-BE49-F238E27FC236}">
                <a16:creationId xmlns:a16="http://schemas.microsoft.com/office/drawing/2014/main" id="{B9895BC9-A6D0-4AAC-AA6E-7E4F98BA936F}"/>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8">
            <a:extLst>
              <a:ext uri="{FF2B5EF4-FFF2-40B4-BE49-F238E27FC236}">
                <a16:creationId xmlns:a16="http://schemas.microsoft.com/office/drawing/2014/main" id="{5FB18F55-95C4-4E1D-AF26-39F35B5F9E77}"/>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9">
            <a:extLst>
              <a:ext uri="{FF2B5EF4-FFF2-40B4-BE49-F238E27FC236}">
                <a16:creationId xmlns:a16="http://schemas.microsoft.com/office/drawing/2014/main" id="{988D8B2E-B546-459D-AAE3-017D4F403DF6}"/>
              </a:ext>
            </a:extLst>
          </p:cNvPr>
          <p:cNvSpPr>
            <a:spLocks noGrp="1" noChangeArrowheads="1"/>
          </p:cNvSpPr>
          <p:nvPr>
            <p:ph type="sldNum" sz="quarter" idx="12"/>
          </p:nvPr>
        </p:nvSpPr>
        <p:spPr>
          <a:ln/>
        </p:spPr>
        <p:txBody>
          <a:bodyPr/>
          <a:lstStyle>
            <a:lvl1pPr>
              <a:defRPr/>
            </a:lvl1pPr>
          </a:lstStyle>
          <a:p>
            <a:fld id="{FC9FC7EF-4786-49E1-9AC9-5C7E679DFBD8}" type="slidenum">
              <a:rPr lang="zh-CN" altLang="en-US"/>
              <a:pPr/>
              <a:t>‹#›</a:t>
            </a:fld>
            <a:endParaRPr lang="en-US" altLang="zh-CN"/>
          </a:p>
        </p:txBody>
      </p:sp>
    </p:spTree>
    <p:extLst>
      <p:ext uri="{BB962C8B-B14F-4D97-AF65-F5344CB8AC3E}">
        <p14:creationId xmlns:p14="http://schemas.microsoft.com/office/powerpoint/2010/main" val="4037472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79525" y="1600200"/>
            <a:ext cx="25527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984625" y="1600200"/>
            <a:ext cx="25527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7">
            <a:extLst>
              <a:ext uri="{FF2B5EF4-FFF2-40B4-BE49-F238E27FC236}">
                <a16:creationId xmlns:a16="http://schemas.microsoft.com/office/drawing/2014/main" id="{893CC7A7-7799-40E5-96F0-40EF43D6BB3F}"/>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6" name="Rectangle 8">
            <a:extLst>
              <a:ext uri="{FF2B5EF4-FFF2-40B4-BE49-F238E27FC236}">
                <a16:creationId xmlns:a16="http://schemas.microsoft.com/office/drawing/2014/main" id="{3748EF78-7B17-4F58-AB55-519CE567F3D7}"/>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7" name="Rectangle 9">
            <a:extLst>
              <a:ext uri="{FF2B5EF4-FFF2-40B4-BE49-F238E27FC236}">
                <a16:creationId xmlns:a16="http://schemas.microsoft.com/office/drawing/2014/main" id="{91776B8A-52F8-4AD7-8631-2FB86317F49B}"/>
              </a:ext>
            </a:extLst>
          </p:cNvPr>
          <p:cNvSpPr>
            <a:spLocks noGrp="1" noChangeArrowheads="1"/>
          </p:cNvSpPr>
          <p:nvPr>
            <p:ph type="sldNum" sz="quarter" idx="12"/>
          </p:nvPr>
        </p:nvSpPr>
        <p:spPr>
          <a:ln/>
        </p:spPr>
        <p:txBody>
          <a:bodyPr/>
          <a:lstStyle>
            <a:lvl1pPr>
              <a:defRPr/>
            </a:lvl1pPr>
          </a:lstStyle>
          <a:p>
            <a:fld id="{28D9A0E1-36C4-4440-9182-1EE423F2FD12}" type="slidenum">
              <a:rPr lang="zh-CN" altLang="en-US"/>
              <a:pPr/>
              <a:t>‹#›</a:t>
            </a:fld>
            <a:endParaRPr lang="en-US" altLang="zh-CN"/>
          </a:p>
        </p:txBody>
      </p:sp>
    </p:spTree>
    <p:extLst>
      <p:ext uri="{BB962C8B-B14F-4D97-AF65-F5344CB8AC3E}">
        <p14:creationId xmlns:p14="http://schemas.microsoft.com/office/powerpoint/2010/main" val="4124734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7">
            <a:extLst>
              <a:ext uri="{FF2B5EF4-FFF2-40B4-BE49-F238E27FC236}">
                <a16:creationId xmlns:a16="http://schemas.microsoft.com/office/drawing/2014/main" id="{9213C7EF-913C-4D21-AB67-0DFD957D9D89}"/>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8" name="Rectangle 8">
            <a:extLst>
              <a:ext uri="{FF2B5EF4-FFF2-40B4-BE49-F238E27FC236}">
                <a16:creationId xmlns:a16="http://schemas.microsoft.com/office/drawing/2014/main" id="{E863587E-EBCF-48D4-ABC0-5858010D0F39}"/>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9" name="Rectangle 9">
            <a:extLst>
              <a:ext uri="{FF2B5EF4-FFF2-40B4-BE49-F238E27FC236}">
                <a16:creationId xmlns:a16="http://schemas.microsoft.com/office/drawing/2014/main" id="{EAF8E947-7A22-48B8-90E8-5F60229B3A5E}"/>
              </a:ext>
            </a:extLst>
          </p:cNvPr>
          <p:cNvSpPr>
            <a:spLocks noGrp="1" noChangeArrowheads="1"/>
          </p:cNvSpPr>
          <p:nvPr>
            <p:ph type="sldNum" sz="quarter" idx="12"/>
          </p:nvPr>
        </p:nvSpPr>
        <p:spPr>
          <a:ln/>
        </p:spPr>
        <p:txBody>
          <a:bodyPr/>
          <a:lstStyle>
            <a:lvl1pPr>
              <a:defRPr/>
            </a:lvl1pPr>
          </a:lstStyle>
          <a:p>
            <a:fld id="{0FAFA33E-5AAE-4558-9E1D-B91A36096911}" type="slidenum">
              <a:rPr lang="zh-CN" altLang="en-US"/>
              <a:pPr/>
              <a:t>‹#›</a:t>
            </a:fld>
            <a:endParaRPr lang="en-US" altLang="zh-CN"/>
          </a:p>
        </p:txBody>
      </p:sp>
    </p:spTree>
    <p:extLst>
      <p:ext uri="{BB962C8B-B14F-4D97-AF65-F5344CB8AC3E}">
        <p14:creationId xmlns:p14="http://schemas.microsoft.com/office/powerpoint/2010/main" val="3419546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7">
            <a:extLst>
              <a:ext uri="{FF2B5EF4-FFF2-40B4-BE49-F238E27FC236}">
                <a16:creationId xmlns:a16="http://schemas.microsoft.com/office/drawing/2014/main" id="{30EB608D-A569-4C0A-B598-7938C203192E}"/>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4" name="Rectangle 8">
            <a:extLst>
              <a:ext uri="{FF2B5EF4-FFF2-40B4-BE49-F238E27FC236}">
                <a16:creationId xmlns:a16="http://schemas.microsoft.com/office/drawing/2014/main" id="{B7A6696E-0015-4A27-9B2C-6C8DEA0FCB5E}"/>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5" name="Rectangle 9">
            <a:extLst>
              <a:ext uri="{FF2B5EF4-FFF2-40B4-BE49-F238E27FC236}">
                <a16:creationId xmlns:a16="http://schemas.microsoft.com/office/drawing/2014/main" id="{95DF5A83-7DDE-40E2-8172-195604123600}"/>
              </a:ext>
            </a:extLst>
          </p:cNvPr>
          <p:cNvSpPr>
            <a:spLocks noGrp="1" noChangeArrowheads="1"/>
          </p:cNvSpPr>
          <p:nvPr>
            <p:ph type="sldNum" sz="quarter" idx="12"/>
          </p:nvPr>
        </p:nvSpPr>
        <p:spPr>
          <a:ln/>
        </p:spPr>
        <p:txBody>
          <a:bodyPr/>
          <a:lstStyle>
            <a:lvl1pPr>
              <a:defRPr/>
            </a:lvl1pPr>
          </a:lstStyle>
          <a:p>
            <a:fld id="{403BE00E-E705-4C1F-A671-8A9B82E2E68B}" type="slidenum">
              <a:rPr lang="zh-CN" altLang="en-US"/>
              <a:pPr/>
              <a:t>‹#›</a:t>
            </a:fld>
            <a:endParaRPr lang="en-US" altLang="zh-CN"/>
          </a:p>
        </p:txBody>
      </p:sp>
    </p:spTree>
    <p:extLst>
      <p:ext uri="{BB962C8B-B14F-4D97-AF65-F5344CB8AC3E}">
        <p14:creationId xmlns:p14="http://schemas.microsoft.com/office/powerpoint/2010/main" val="3516196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DF7FA9E5-B511-44CD-BE88-9D35201DBF3A}"/>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3" name="Rectangle 8">
            <a:extLst>
              <a:ext uri="{FF2B5EF4-FFF2-40B4-BE49-F238E27FC236}">
                <a16:creationId xmlns:a16="http://schemas.microsoft.com/office/drawing/2014/main" id="{3AE4D8B9-0FEC-4D93-B701-262C6B81CB7B}"/>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4" name="Rectangle 9">
            <a:extLst>
              <a:ext uri="{FF2B5EF4-FFF2-40B4-BE49-F238E27FC236}">
                <a16:creationId xmlns:a16="http://schemas.microsoft.com/office/drawing/2014/main" id="{D96A479B-5201-49B7-AD3B-9EE2D3758E01}"/>
              </a:ext>
            </a:extLst>
          </p:cNvPr>
          <p:cNvSpPr>
            <a:spLocks noGrp="1" noChangeArrowheads="1"/>
          </p:cNvSpPr>
          <p:nvPr>
            <p:ph type="sldNum" sz="quarter" idx="12"/>
          </p:nvPr>
        </p:nvSpPr>
        <p:spPr>
          <a:ln/>
        </p:spPr>
        <p:txBody>
          <a:bodyPr/>
          <a:lstStyle>
            <a:lvl1pPr>
              <a:defRPr/>
            </a:lvl1pPr>
          </a:lstStyle>
          <a:p>
            <a:fld id="{10C1452D-0D3F-49CE-A7D0-10D74BF57C1C}" type="slidenum">
              <a:rPr lang="zh-CN" altLang="en-US"/>
              <a:pPr/>
              <a:t>‹#›</a:t>
            </a:fld>
            <a:endParaRPr lang="en-US" altLang="zh-CN"/>
          </a:p>
        </p:txBody>
      </p:sp>
    </p:spTree>
    <p:extLst>
      <p:ext uri="{BB962C8B-B14F-4D97-AF65-F5344CB8AC3E}">
        <p14:creationId xmlns:p14="http://schemas.microsoft.com/office/powerpoint/2010/main" val="298260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7">
            <a:extLst>
              <a:ext uri="{FF2B5EF4-FFF2-40B4-BE49-F238E27FC236}">
                <a16:creationId xmlns:a16="http://schemas.microsoft.com/office/drawing/2014/main" id="{5D5BCE9B-8077-43F5-9E17-E4354547825E}"/>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6" name="Rectangle 8">
            <a:extLst>
              <a:ext uri="{FF2B5EF4-FFF2-40B4-BE49-F238E27FC236}">
                <a16:creationId xmlns:a16="http://schemas.microsoft.com/office/drawing/2014/main" id="{DA9841BD-4037-4797-B008-96B41C3F644B}"/>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7" name="Rectangle 9">
            <a:extLst>
              <a:ext uri="{FF2B5EF4-FFF2-40B4-BE49-F238E27FC236}">
                <a16:creationId xmlns:a16="http://schemas.microsoft.com/office/drawing/2014/main" id="{E246B4DF-1C28-4B04-803C-D80310856753}"/>
              </a:ext>
            </a:extLst>
          </p:cNvPr>
          <p:cNvSpPr>
            <a:spLocks noGrp="1" noChangeArrowheads="1"/>
          </p:cNvSpPr>
          <p:nvPr>
            <p:ph type="sldNum" sz="quarter" idx="12"/>
          </p:nvPr>
        </p:nvSpPr>
        <p:spPr>
          <a:ln/>
        </p:spPr>
        <p:txBody>
          <a:bodyPr/>
          <a:lstStyle>
            <a:lvl1pPr>
              <a:defRPr/>
            </a:lvl1pPr>
          </a:lstStyle>
          <a:p>
            <a:fld id="{93760296-2E30-4822-813C-1EECC5009F28}" type="slidenum">
              <a:rPr lang="zh-CN" altLang="en-US"/>
              <a:pPr/>
              <a:t>‹#›</a:t>
            </a:fld>
            <a:endParaRPr lang="en-US" altLang="zh-CN"/>
          </a:p>
        </p:txBody>
      </p:sp>
    </p:spTree>
    <p:extLst>
      <p:ext uri="{BB962C8B-B14F-4D97-AF65-F5344CB8AC3E}">
        <p14:creationId xmlns:p14="http://schemas.microsoft.com/office/powerpoint/2010/main" val="2851132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7">
            <a:extLst>
              <a:ext uri="{FF2B5EF4-FFF2-40B4-BE49-F238E27FC236}">
                <a16:creationId xmlns:a16="http://schemas.microsoft.com/office/drawing/2014/main" id="{AAF29281-E9E3-43A6-ADBC-D4890EF5E02A}"/>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6" name="Rectangle 8">
            <a:extLst>
              <a:ext uri="{FF2B5EF4-FFF2-40B4-BE49-F238E27FC236}">
                <a16:creationId xmlns:a16="http://schemas.microsoft.com/office/drawing/2014/main" id="{96177ACE-D065-414B-AC48-71478A504EC1}"/>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7" name="Rectangle 9">
            <a:extLst>
              <a:ext uri="{FF2B5EF4-FFF2-40B4-BE49-F238E27FC236}">
                <a16:creationId xmlns:a16="http://schemas.microsoft.com/office/drawing/2014/main" id="{832EC891-7310-4339-80DD-E9C24FE814E4}"/>
              </a:ext>
            </a:extLst>
          </p:cNvPr>
          <p:cNvSpPr>
            <a:spLocks noGrp="1" noChangeArrowheads="1"/>
          </p:cNvSpPr>
          <p:nvPr>
            <p:ph type="sldNum" sz="quarter" idx="12"/>
          </p:nvPr>
        </p:nvSpPr>
        <p:spPr>
          <a:ln/>
        </p:spPr>
        <p:txBody>
          <a:bodyPr/>
          <a:lstStyle>
            <a:lvl1pPr>
              <a:defRPr/>
            </a:lvl1pPr>
          </a:lstStyle>
          <a:p>
            <a:fld id="{F675E300-4A9D-446D-AECF-F43EA13E1275}" type="slidenum">
              <a:rPr lang="zh-CN" altLang="en-US"/>
              <a:pPr/>
              <a:t>‹#›</a:t>
            </a:fld>
            <a:endParaRPr lang="en-US" altLang="zh-CN"/>
          </a:p>
        </p:txBody>
      </p:sp>
    </p:spTree>
    <p:extLst>
      <p:ext uri="{BB962C8B-B14F-4D97-AF65-F5344CB8AC3E}">
        <p14:creationId xmlns:p14="http://schemas.microsoft.com/office/powerpoint/2010/main" val="967818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a:extLst>
              <a:ext uri="{FF2B5EF4-FFF2-40B4-BE49-F238E27FC236}">
                <a16:creationId xmlns:a16="http://schemas.microsoft.com/office/drawing/2014/main" id="{19B29436-7359-496D-8DB3-7F41E8956791}"/>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8">
            <a:extLst>
              <a:ext uri="{FF2B5EF4-FFF2-40B4-BE49-F238E27FC236}">
                <a16:creationId xmlns:a16="http://schemas.microsoft.com/office/drawing/2014/main" id="{0F596F4C-8AE1-439D-81BD-5579A778C81A}"/>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9">
            <a:extLst>
              <a:ext uri="{FF2B5EF4-FFF2-40B4-BE49-F238E27FC236}">
                <a16:creationId xmlns:a16="http://schemas.microsoft.com/office/drawing/2014/main" id="{E364A4BA-F2F3-4DF5-991A-983B162DA03A}"/>
              </a:ext>
            </a:extLst>
          </p:cNvPr>
          <p:cNvSpPr>
            <a:spLocks noGrp="1" noChangeArrowheads="1"/>
          </p:cNvSpPr>
          <p:nvPr>
            <p:ph type="sldNum" sz="quarter" idx="12"/>
          </p:nvPr>
        </p:nvSpPr>
        <p:spPr>
          <a:ln/>
        </p:spPr>
        <p:txBody>
          <a:bodyPr/>
          <a:lstStyle>
            <a:lvl1pPr>
              <a:defRPr/>
            </a:lvl1pPr>
          </a:lstStyle>
          <a:p>
            <a:fld id="{5102B7B5-6A43-4744-8906-E5F2250B6077}" type="slidenum">
              <a:rPr lang="zh-CN" altLang="en-US"/>
              <a:pPr/>
              <a:t>‹#›</a:t>
            </a:fld>
            <a:endParaRPr lang="en-US" altLang="zh-CN"/>
          </a:p>
        </p:txBody>
      </p:sp>
    </p:spTree>
    <p:extLst>
      <p:ext uri="{BB962C8B-B14F-4D97-AF65-F5344CB8AC3E}">
        <p14:creationId xmlns:p14="http://schemas.microsoft.com/office/powerpoint/2010/main" val="2856147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94475" y="685800"/>
            <a:ext cx="1771650" cy="54403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79525" y="685800"/>
            <a:ext cx="5162550" cy="54403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a:extLst>
              <a:ext uri="{FF2B5EF4-FFF2-40B4-BE49-F238E27FC236}">
                <a16:creationId xmlns:a16="http://schemas.microsoft.com/office/drawing/2014/main" id="{D72FDFDE-29D5-4232-8BFF-33C25BA65F25}"/>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5" name="Rectangle 8">
            <a:extLst>
              <a:ext uri="{FF2B5EF4-FFF2-40B4-BE49-F238E27FC236}">
                <a16:creationId xmlns:a16="http://schemas.microsoft.com/office/drawing/2014/main" id="{065812C8-17C0-49D1-B5BA-132AA04368D2}"/>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6" name="Rectangle 9">
            <a:extLst>
              <a:ext uri="{FF2B5EF4-FFF2-40B4-BE49-F238E27FC236}">
                <a16:creationId xmlns:a16="http://schemas.microsoft.com/office/drawing/2014/main" id="{B5AA540E-1895-4F9E-A945-9F797B6EFAB1}"/>
              </a:ext>
            </a:extLst>
          </p:cNvPr>
          <p:cNvSpPr>
            <a:spLocks noGrp="1" noChangeArrowheads="1"/>
          </p:cNvSpPr>
          <p:nvPr>
            <p:ph type="sldNum" sz="quarter" idx="12"/>
          </p:nvPr>
        </p:nvSpPr>
        <p:spPr>
          <a:ln/>
        </p:spPr>
        <p:txBody>
          <a:bodyPr/>
          <a:lstStyle>
            <a:lvl1pPr>
              <a:defRPr/>
            </a:lvl1pPr>
          </a:lstStyle>
          <a:p>
            <a:fld id="{9280672F-0B00-4F74-A640-E0D23E0DAA10}" type="slidenum">
              <a:rPr lang="zh-CN" altLang="en-US"/>
              <a:pPr/>
              <a:t>‹#›</a:t>
            </a:fld>
            <a:endParaRPr lang="en-US" altLang="zh-CN"/>
          </a:p>
        </p:txBody>
      </p:sp>
    </p:spTree>
    <p:extLst>
      <p:ext uri="{BB962C8B-B14F-4D97-AF65-F5344CB8AC3E}">
        <p14:creationId xmlns:p14="http://schemas.microsoft.com/office/powerpoint/2010/main" val="21466925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79525" y="685800"/>
            <a:ext cx="7086600" cy="731838"/>
          </a:xfrm>
        </p:spPr>
        <p:txBody>
          <a:bodyPr/>
          <a:lstStyle/>
          <a:p>
            <a:r>
              <a:rPr lang="en-US"/>
              <a:t>Click to edit Master title style</a:t>
            </a:r>
          </a:p>
        </p:txBody>
      </p:sp>
      <p:sp>
        <p:nvSpPr>
          <p:cNvPr id="3" name="Text Placeholder 2"/>
          <p:cNvSpPr>
            <a:spLocks noGrp="1"/>
          </p:cNvSpPr>
          <p:nvPr>
            <p:ph type="body" sz="half" idx="1"/>
          </p:nvPr>
        </p:nvSpPr>
        <p:spPr>
          <a:xfrm>
            <a:off x="1279525" y="1600200"/>
            <a:ext cx="25527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984625" y="1600200"/>
            <a:ext cx="25527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7">
            <a:extLst>
              <a:ext uri="{FF2B5EF4-FFF2-40B4-BE49-F238E27FC236}">
                <a16:creationId xmlns:a16="http://schemas.microsoft.com/office/drawing/2014/main" id="{7F4AFB67-2E1D-456E-9A36-C5893DE3AC86}"/>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6" name="Rectangle 8">
            <a:extLst>
              <a:ext uri="{FF2B5EF4-FFF2-40B4-BE49-F238E27FC236}">
                <a16:creationId xmlns:a16="http://schemas.microsoft.com/office/drawing/2014/main" id="{EF9877FA-3D15-4D02-A935-958C6A16CA92}"/>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7" name="Rectangle 9">
            <a:extLst>
              <a:ext uri="{FF2B5EF4-FFF2-40B4-BE49-F238E27FC236}">
                <a16:creationId xmlns:a16="http://schemas.microsoft.com/office/drawing/2014/main" id="{60B797CC-8A7F-4925-8791-0F90EBB9A862}"/>
              </a:ext>
            </a:extLst>
          </p:cNvPr>
          <p:cNvSpPr>
            <a:spLocks noGrp="1" noChangeArrowheads="1"/>
          </p:cNvSpPr>
          <p:nvPr>
            <p:ph type="sldNum" sz="quarter" idx="12"/>
          </p:nvPr>
        </p:nvSpPr>
        <p:spPr>
          <a:ln/>
        </p:spPr>
        <p:txBody>
          <a:bodyPr/>
          <a:lstStyle>
            <a:lvl1pPr>
              <a:defRPr/>
            </a:lvl1pPr>
          </a:lstStyle>
          <a:p>
            <a:fld id="{8D56307E-7C38-4354-BBE7-38BD0A9CF85A}" type="slidenum">
              <a:rPr lang="zh-CN" altLang="en-US"/>
              <a:pPr/>
              <a:t>‹#›</a:t>
            </a:fld>
            <a:endParaRPr lang="en-US" altLang="zh-CN"/>
          </a:p>
        </p:txBody>
      </p:sp>
    </p:spTree>
    <p:extLst>
      <p:ext uri="{BB962C8B-B14F-4D97-AF65-F5344CB8AC3E}">
        <p14:creationId xmlns:p14="http://schemas.microsoft.com/office/powerpoint/2010/main" val="38526870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79525" y="685800"/>
            <a:ext cx="7086600" cy="731838"/>
          </a:xfrm>
        </p:spPr>
        <p:txBody>
          <a:bodyPr/>
          <a:lstStyle/>
          <a:p>
            <a:r>
              <a:rPr lang="en-US"/>
              <a:t>Click to edit Master title style</a:t>
            </a:r>
          </a:p>
        </p:txBody>
      </p:sp>
      <p:sp>
        <p:nvSpPr>
          <p:cNvPr id="3" name="Text Placeholder 2"/>
          <p:cNvSpPr>
            <a:spLocks noGrp="1"/>
          </p:cNvSpPr>
          <p:nvPr>
            <p:ph type="body" sz="half" idx="1"/>
          </p:nvPr>
        </p:nvSpPr>
        <p:spPr>
          <a:xfrm>
            <a:off x="1279525" y="1600200"/>
            <a:ext cx="25527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3984625" y="1600200"/>
            <a:ext cx="25527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3984625" y="3938588"/>
            <a:ext cx="25527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7">
            <a:extLst>
              <a:ext uri="{FF2B5EF4-FFF2-40B4-BE49-F238E27FC236}">
                <a16:creationId xmlns:a16="http://schemas.microsoft.com/office/drawing/2014/main" id="{09FEDDA9-3BF6-4DC0-8270-90FF0F7ABF4D}"/>
              </a:ext>
            </a:extLst>
          </p:cNvPr>
          <p:cNvSpPr>
            <a:spLocks noGrp="1" noChangeArrowheads="1"/>
          </p:cNvSpPr>
          <p:nvPr>
            <p:ph type="dt" sz="half" idx="10"/>
          </p:nvPr>
        </p:nvSpPr>
        <p:spPr>
          <a:ln/>
        </p:spPr>
        <p:txBody>
          <a:bodyPr/>
          <a:lstStyle>
            <a:lvl1pPr>
              <a:defRPr/>
            </a:lvl1pPr>
          </a:lstStyle>
          <a:p>
            <a:pPr>
              <a:defRPr/>
            </a:pPr>
            <a:endParaRPr lang="en-US" altLang="zh-CN"/>
          </a:p>
        </p:txBody>
      </p:sp>
      <p:sp>
        <p:nvSpPr>
          <p:cNvPr id="7" name="Rectangle 8">
            <a:extLst>
              <a:ext uri="{FF2B5EF4-FFF2-40B4-BE49-F238E27FC236}">
                <a16:creationId xmlns:a16="http://schemas.microsoft.com/office/drawing/2014/main" id="{D367FC5C-1B02-4D27-A338-301A32874CB4}"/>
              </a:ext>
            </a:extLst>
          </p:cNvPr>
          <p:cNvSpPr>
            <a:spLocks noGrp="1" noChangeArrowheads="1"/>
          </p:cNvSpPr>
          <p:nvPr>
            <p:ph type="ftr" sz="quarter" idx="11"/>
          </p:nvPr>
        </p:nvSpPr>
        <p:spPr>
          <a:ln/>
        </p:spPr>
        <p:txBody>
          <a:bodyPr/>
          <a:lstStyle>
            <a:lvl1pPr>
              <a:defRPr/>
            </a:lvl1pPr>
          </a:lstStyle>
          <a:p>
            <a:pPr>
              <a:defRPr/>
            </a:pPr>
            <a:endParaRPr lang="en-US" altLang="zh-CN"/>
          </a:p>
        </p:txBody>
      </p:sp>
      <p:sp>
        <p:nvSpPr>
          <p:cNvPr id="8" name="Rectangle 9">
            <a:extLst>
              <a:ext uri="{FF2B5EF4-FFF2-40B4-BE49-F238E27FC236}">
                <a16:creationId xmlns:a16="http://schemas.microsoft.com/office/drawing/2014/main" id="{0E285B63-F998-4070-A00B-45E2FC307A8B}"/>
              </a:ext>
            </a:extLst>
          </p:cNvPr>
          <p:cNvSpPr>
            <a:spLocks noGrp="1" noChangeArrowheads="1"/>
          </p:cNvSpPr>
          <p:nvPr>
            <p:ph type="sldNum" sz="quarter" idx="12"/>
          </p:nvPr>
        </p:nvSpPr>
        <p:spPr>
          <a:ln/>
        </p:spPr>
        <p:txBody>
          <a:bodyPr/>
          <a:lstStyle>
            <a:lvl1pPr>
              <a:defRPr/>
            </a:lvl1pPr>
          </a:lstStyle>
          <a:p>
            <a:fld id="{B66B0A3B-E9C6-437B-B9A2-87F9BFB855C1}" type="slidenum">
              <a:rPr lang="zh-CN" altLang="en-US"/>
              <a:pPr/>
              <a:t>‹#›</a:t>
            </a:fld>
            <a:endParaRPr lang="en-US" altLang="zh-CN"/>
          </a:p>
        </p:txBody>
      </p:sp>
    </p:spTree>
    <p:extLst>
      <p:ext uri="{BB962C8B-B14F-4D97-AF65-F5344CB8AC3E}">
        <p14:creationId xmlns:p14="http://schemas.microsoft.com/office/powerpoint/2010/main" val="2150376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ECD2E39F-A3F7-470D-9B83-CB8B5E31BC5C}"/>
              </a:ext>
            </a:extLst>
          </p:cNvPr>
          <p:cNvSpPr>
            <a:spLocks noGrp="1" noChangeArrowheads="1"/>
          </p:cNvSpPr>
          <p:nvPr>
            <p:ph type="title"/>
          </p:nvPr>
        </p:nvSpPr>
        <p:spPr bwMode="auto">
          <a:xfrm>
            <a:off x="1279525" y="685800"/>
            <a:ext cx="7086600" cy="731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zh-CN"/>
              <a:t>Click to edit Master title style</a:t>
            </a:r>
          </a:p>
        </p:txBody>
      </p:sp>
      <p:sp>
        <p:nvSpPr>
          <p:cNvPr id="1027" name="Rectangle 3">
            <a:extLst>
              <a:ext uri="{FF2B5EF4-FFF2-40B4-BE49-F238E27FC236}">
                <a16:creationId xmlns:a16="http://schemas.microsoft.com/office/drawing/2014/main" id="{D6323806-DFDB-4CDA-9040-999E62CB1E80}"/>
              </a:ext>
            </a:extLst>
          </p:cNvPr>
          <p:cNvSpPr>
            <a:spLocks noGrp="1" noChangeArrowheads="1"/>
          </p:cNvSpPr>
          <p:nvPr>
            <p:ph type="body" idx="1"/>
          </p:nvPr>
        </p:nvSpPr>
        <p:spPr bwMode="auto">
          <a:xfrm>
            <a:off x="1279525" y="1600200"/>
            <a:ext cx="5257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p>
        </p:txBody>
      </p:sp>
      <p:sp>
        <p:nvSpPr>
          <p:cNvPr id="1031" name="Rectangle 7">
            <a:extLst>
              <a:ext uri="{FF2B5EF4-FFF2-40B4-BE49-F238E27FC236}">
                <a16:creationId xmlns:a16="http://schemas.microsoft.com/office/drawing/2014/main" id="{F19DDD52-B4F9-4E99-BF35-257B80DB685E}"/>
              </a:ext>
            </a:extLst>
          </p:cNvPr>
          <p:cNvSpPr>
            <a:spLocks noGrp="1" noChangeArrowheads="1"/>
          </p:cNvSpPr>
          <p:nvPr>
            <p:ph type="dt" sz="half" idx="2"/>
          </p:nvPr>
        </p:nvSpPr>
        <p:spPr bwMode="auto">
          <a:xfrm>
            <a:off x="457200" y="6429375"/>
            <a:ext cx="2133600" cy="323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smtClean="0">
                <a:latin typeface="+mn-lt"/>
                <a:ea typeface="宋体" panose="02010600030101010101" pitchFamily="2" charset="-122"/>
              </a:defRPr>
            </a:lvl1pPr>
          </a:lstStyle>
          <a:p>
            <a:pPr>
              <a:defRPr/>
            </a:pPr>
            <a:endParaRPr lang="en-US" altLang="zh-CN"/>
          </a:p>
        </p:txBody>
      </p:sp>
      <p:sp>
        <p:nvSpPr>
          <p:cNvPr id="1032" name="Rectangle 8">
            <a:extLst>
              <a:ext uri="{FF2B5EF4-FFF2-40B4-BE49-F238E27FC236}">
                <a16:creationId xmlns:a16="http://schemas.microsoft.com/office/drawing/2014/main" id="{4805CEA5-EE3E-43B2-B592-46511F1A86A3}"/>
              </a:ext>
            </a:extLst>
          </p:cNvPr>
          <p:cNvSpPr>
            <a:spLocks noGrp="1" noChangeArrowheads="1"/>
          </p:cNvSpPr>
          <p:nvPr>
            <p:ph type="ftr" sz="quarter" idx="3"/>
          </p:nvPr>
        </p:nvSpPr>
        <p:spPr bwMode="auto">
          <a:xfrm>
            <a:off x="3124200" y="6429375"/>
            <a:ext cx="2895600" cy="323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200" smtClean="0">
                <a:latin typeface="+mn-lt"/>
                <a:ea typeface="宋体" panose="02010600030101010101" pitchFamily="2" charset="-122"/>
              </a:defRPr>
            </a:lvl1pPr>
          </a:lstStyle>
          <a:p>
            <a:pPr>
              <a:defRPr/>
            </a:pPr>
            <a:endParaRPr lang="en-US" altLang="zh-CN"/>
          </a:p>
        </p:txBody>
      </p:sp>
      <p:sp>
        <p:nvSpPr>
          <p:cNvPr id="1033" name="Rectangle 9">
            <a:extLst>
              <a:ext uri="{FF2B5EF4-FFF2-40B4-BE49-F238E27FC236}">
                <a16:creationId xmlns:a16="http://schemas.microsoft.com/office/drawing/2014/main" id="{1170A928-1E3D-4D68-AFBE-5F47DE66E225}"/>
              </a:ext>
            </a:extLst>
          </p:cNvPr>
          <p:cNvSpPr>
            <a:spLocks noGrp="1" noChangeArrowheads="1"/>
          </p:cNvSpPr>
          <p:nvPr>
            <p:ph type="sldNum" sz="quarter" idx="4"/>
          </p:nvPr>
        </p:nvSpPr>
        <p:spPr bwMode="auto">
          <a:xfrm>
            <a:off x="6553200" y="6429375"/>
            <a:ext cx="2133600" cy="323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Century Gothic" panose="020B0502020202020204" pitchFamily="34" charset="0"/>
                <a:ea typeface="宋体" panose="02010600030101010101" pitchFamily="2" charset="-122"/>
              </a:defRPr>
            </a:lvl1pPr>
          </a:lstStyle>
          <a:p>
            <a:fld id="{C29D9BE2-0573-4F1D-B5CB-0450B0B5C7E9}" type="slidenum">
              <a:rPr lang="zh-CN" altLang="en-US"/>
              <a:pPr/>
              <a:t>‹#›</a:t>
            </a:fld>
            <a:endParaRPr lang="en-US" altLang="zh-CN"/>
          </a:p>
        </p:txBody>
      </p:sp>
    </p:spTree>
  </p:cSld>
  <p:clrMap bg1="lt1" tx1="dk1" bg2="lt2" tx2="dk2" accent1="accent1" accent2="accent2" accent3="accent3" accent4="accent4" accent5="accent5" accent6="accent6" hlink="hlink" folHlink="folHlink"/>
  <p:sldLayoutIdLst>
    <p:sldLayoutId id="2147483675"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l" rtl="0" eaLnBrk="0" fontAlgn="base" hangingPunct="0">
        <a:spcBef>
          <a:spcPct val="0"/>
        </a:spcBef>
        <a:spcAft>
          <a:spcPct val="0"/>
        </a:spcAft>
        <a:defRPr sz="3600" kern="1200">
          <a:solidFill>
            <a:schemeClr val="tx2"/>
          </a:solidFill>
          <a:latin typeface="+mj-lt"/>
          <a:ea typeface="+mj-ea"/>
          <a:cs typeface="+mj-cs"/>
        </a:defRPr>
      </a:lvl1pPr>
      <a:lvl2pPr algn="l" rtl="0" eaLnBrk="0" fontAlgn="base" hangingPunct="0">
        <a:spcBef>
          <a:spcPct val="0"/>
        </a:spcBef>
        <a:spcAft>
          <a:spcPct val="0"/>
        </a:spcAft>
        <a:defRPr sz="3600">
          <a:solidFill>
            <a:schemeClr val="tx2"/>
          </a:solidFill>
          <a:latin typeface="Century Gothic" panose="020B0502020202020204" pitchFamily="34" charset="0"/>
        </a:defRPr>
      </a:lvl2pPr>
      <a:lvl3pPr algn="l" rtl="0" eaLnBrk="0" fontAlgn="base" hangingPunct="0">
        <a:spcBef>
          <a:spcPct val="0"/>
        </a:spcBef>
        <a:spcAft>
          <a:spcPct val="0"/>
        </a:spcAft>
        <a:defRPr sz="3600">
          <a:solidFill>
            <a:schemeClr val="tx2"/>
          </a:solidFill>
          <a:latin typeface="Century Gothic" panose="020B0502020202020204" pitchFamily="34" charset="0"/>
        </a:defRPr>
      </a:lvl3pPr>
      <a:lvl4pPr algn="l" rtl="0" eaLnBrk="0" fontAlgn="base" hangingPunct="0">
        <a:spcBef>
          <a:spcPct val="0"/>
        </a:spcBef>
        <a:spcAft>
          <a:spcPct val="0"/>
        </a:spcAft>
        <a:defRPr sz="3600">
          <a:solidFill>
            <a:schemeClr val="tx2"/>
          </a:solidFill>
          <a:latin typeface="Century Gothic" panose="020B0502020202020204" pitchFamily="34" charset="0"/>
        </a:defRPr>
      </a:lvl4pPr>
      <a:lvl5pPr algn="l" rtl="0" eaLnBrk="0" fontAlgn="base" hangingPunct="0">
        <a:spcBef>
          <a:spcPct val="0"/>
        </a:spcBef>
        <a:spcAft>
          <a:spcPct val="0"/>
        </a:spcAft>
        <a:defRPr sz="3600">
          <a:solidFill>
            <a:schemeClr val="tx2"/>
          </a:solidFill>
          <a:latin typeface="Century Gothic" panose="020B0502020202020204" pitchFamily="34" charset="0"/>
        </a:defRPr>
      </a:lvl5pPr>
      <a:lvl6pPr marL="457200" algn="l" rtl="0" fontAlgn="base">
        <a:spcBef>
          <a:spcPct val="0"/>
        </a:spcBef>
        <a:spcAft>
          <a:spcPct val="0"/>
        </a:spcAft>
        <a:defRPr sz="3600">
          <a:solidFill>
            <a:schemeClr val="tx2"/>
          </a:solidFill>
          <a:latin typeface="Century Gothic" panose="020B0502020202020204" pitchFamily="34" charset="0"/>
        </a:defRPr>
      </a:lvl6pPr>
      <a:lvl7pPr marL="914400" algn="l" rtl="0" fontAlgn="base">
        <a:spcBef>
          <a:spcPct val="0"/>
        </a:spcBef>
        <a:spcAft>
          <a:spcPct val="0"/>
        </a:spcAft>
        <a:defRPr sz="3600">
          <a:solidFill>
            <a:schemeClr val="tx2"/>
          </a:solidFill>
          <a:latin typeface="Century Gothic" panose="020B0502020202020204" pitchFamily="34" charset="0"/>
        </a:defRPr>
      </a:lvl7pPr>
      <a:lvl8pPr marL="1371600" algn="l" rtl="0" fontAlgn="base">
        <a:spcBef>
          <a:spcPct val="0"/>
        </a:spcBef>
        <a:spcAft>
          <a:spcPct val="0"/>
        </a:spcAft>
        <a:defRPr sz="3600">
          <a:solidFill>
            <a:schemeClr val="tx2"/>
          </a:solidFill>
          <a:latin typeface="Century Gothic" panose="020B0502020202020204" pitchFamily="34" charset="0"/>
        </a:defRPr>
      </a:lvl8pPr>
      <a:lvl9pPr marL="1828800" algn="l" rtl="0" fontAlgn="base">
        <a:spcBef>
          <a:spcPct val="0"/>
        </a:spcBef>
        <a:spcAft>
          <a:spcPct val="0"/>
        </a:spcAft>
        <a:defRPr sz="3600">
          <a:solidFill>
            <a:schemeClr val="tx2"/>
          </a:solidFill>
          <a:latin typeface="Century Gothic" panose="020B0502020202020204" pitchFamily="34" charset="0"/>
        </a:defRPr>
      </a:lvl9pPr>
    </p:titleStyle>
    <p:bodyStyle>
      <a:lvl1pPr marL="342900" indent="-342900" algn="l" rtl="0" eaLnBrk="0" fontAlgn="base" hangingPunct="0">
        <a:spcBef>
          <a:spcPct val="20000"/>
        </a:spcBef>
        <a:spcAft>
          <a:spcPct val="0"/>
        </a:spcAft>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wmf"/><Relationship Id="rId7" Type="http://schemas.openxmlformats.org/officeDocument/2006/relationships/image" Target="../media/image6.wmf"/><Relationship Id="rId2" Type="http://schemas.openxmlformats.org/officeDocument/2006/relationships/oleObject" Target="../embeddings/oleObject3.bin"/><Relationship Id="rId1" Type="http://schemas.openxmlformats.org/officeDocument/2006/relationships/slideLayout" Target="../slideLayouts/slideLayout13.xml"/><Relationship Id="rId6" Type="http://schemas.openxmlformats.org/officeDocument/2006/relationships/oleObject" Target="../embeddings/oleObject5.bin"/><Relationship Id="rId5" Type="http://schemas.openxmlformats.org/officeDocument/2006/relationships/image" Target="../media/image5.wmf"/><Relationship Id="rId4" Type="http://schemas.openxmlformats.org/officeDocument/2006/relationships/oleObject" Target="../embeddings/oleObject4.bin"/></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oleObject" Target="../embeddings/oleObject6.bin"/><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oleObject" Target="../embeddings/oleObject7.bin"/><Relationship Id="rId1" Type="http://schemas.openxmlformats.org/officeDocument/2006/relationships/slideLayout" Target="../slideLayouts/slideLayout13.xml"/><Relationship Id="rId5" Type="http://schemas.openxmlformats.org/officeDocument/2006/relationships/image" Target="../media/image9.wmf"/><Relationship Id="rId4" Type="http://schemas.openxmlformats.org/officeDocument/2006/relationships/oleObject" Target="../embeddings/oleObject8.bin"/></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oleObject" Target="../embeddings/oleObject9.bin"/><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oleObject" Target="../embeddings/oleObject10.bin"/><Relationship Id="rId1" Type="http://schemas.openxmlformats.org/officeDocument/2006/relationships/slideLayout" Target="../slideLayouts/slideLayout13.xml"/><Relationship Id="rId5" Type="http://schemas.openxmlformats.org/officeDocument/2006/relationships/image" Target="../media/image12.wmf"/><Relationship Id="rId4" Type="http://schemas.openxmlformats.org/officeDocument/2006/relationships/oleObject" Target="../embeddings/oleObject11.bin"/></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E95E2875-5044-4F4F-A251-0CB3629C3CA9}"/>
              </a:ext>
            </a:extLst>
          </p:cNvPr>
          <p:cNvSpPr>
            <a:spLocks noGrp="1" noChangeArrowheads="1"/>
          </p:cNvSpPr>
          <p:nvPr>
            <p:ph type="ctrTitle"/>
          </p:nvPr>
        </p:nvSpPr>
        <p:spPr>
          <a:xfrm>
            <a:off x="1219200" y="2057400"/>
            <a:ext cx="7085013" cy="1066800"/>
          </a:xfrm>
        </p:spPr>
        <p:txBody>
          <a:bodyPr/>
          <a:lstStyle/>
          <a:p>
            <a:pPr eaLnBrk="1" hangingPunct="1"/>
            <a:r>
              <a:rPr lang="en-US" altLang="zh-CN" sz="4400" b="1" dirty="0">
                <a:solidFill>
                  <a:schemeClr val="accent2"/>
                </a:solidFill>
                <a:effectLst>
                  <a:outerShdw blurRad="38100" dist="38100" dir="2700000" algn="tl">
                    <a:srgbClr val="000000">
                      <a:alpha val="43137"/>
                    </a:srgbClr>
                  </a:outerShdw>
                </a:effectLst>
                <a:ea typeface="宋体" panose="02010600030101010101" pitchFamily="2" charset="-122"/>
              </a:rPr>
              <a:t>SPSS </a:t>
            </a:r>
            <a:r>
              <a:rPr lang="en-US" altLang="zh-CN" sz="3600" b="1" dirty="0">
                <a:effectLst>
                  <a:outerShdw blurRad="38100" dist="38100" dir="2700000" algn="tl">
                    <a:srgbClr val="000000">
                      <a:alpha val="43137"/>
                    </a:srgbClr>
                  </a:outerShdw>
                </a:effectLst>
                <a:ea typeface="宋体" panose="02010600030101010101" pitchFamily="2" charset="-122"/>
              </a:rPr>
              <a:t>Data Analysis</a:t>
            </a:r>
            <a:endParaRPr lang="en-US" altLang="zh-CN" sz="4400" b="1" dirty="0">
              <a:solidFill>
                <a:schemeClr val="accent2"/>
              </a:solidFill>
              <a:effectLst>
                <a:outerShdw blurRad="38100" dist="38100" dir="2700000" algn="tl">
                  <a:srgbClr val="000000">
                    <a:alpha val="43137"/>
                  </a:srgbClr>
                </a:outerShdw>
              </a:effectLst>
              <a:ea typeface="宋体" panose="02010600030101010101" pitchFamily="2" charset="-122"/>
            </a:endParaRPr>
          </a:p>
        </p:txBody>
      </p:sp>
      <p:sp>
        <p:nvSpPr>
          <p:cNvPr id="5123" name="Rectangle 3">
            <a:extLst>
              <a:ext uri="{FF2B5EF4-FFF2-40B4-BE49-F238E27FC236}">
                <a16:creationId xmlns:a16="http://schemas.microsoft.com/office/drawing/2014/main" id="{F1E61A30-3740-41C0-8E16-8C7EBFA5BC21}"/>
              </a:ext>
            </a:extLst>
          </p:cNvPr>
          <p:cNvSpPr>
            <a:spLocks noGrp="1" noChangeArrowheads="1"/>
          </p:cNvSpPr>
          <p:nvPr>
            <p:ph type="subTitle" idx="1"/>
          </p:nvPr>
        </p:nvSpPr>
        <p:spPr/>
        <p:txBody>
          <a:bodyPr/>
          <a:lstStyle/>
          <a:p>
            <a:pPr eaLnBrk="1" hangingPunct="1"/>
            <a:r>
              <a:rPr lang="en-US" altLang="zh-CN" dirty="0">
                <a:ea typeface="宋体" panose="02010600030101010101" pitchFamily="2" charset="-122"/>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582385C-F465-4D74-9717-C47AE113B781}"/>
              </a:ext>
            </a:extLst>
          </p:cNvPr>
          <p:cNvSpPr>
            <a:spLocks noGrp="1" noChangeArrowheads="1"/>
          </p:cNvSpPr>
          <p:nvPr>
            <p:ph type="title"/>
          </p:nvPr>
        </p:nvSpPr>
        <p:spPr/>
        <p:txBody>
          <a:bodyPr/>
          <a:lstStyle/>
          <a:p>
            <a:pPr eaLnBrk="1" hangingPunct="1"/>
            <a:r>
              <a:rPr lang="en-US" altLang="en-US">
                <a:solidFill>
                  <a:schemeClr val="accent2"/>
                </a:solidFill>
              </a:rPr>
              <a:t>Outline</a:t>
            </a:r>
          </a:p>
        </p:txBody>
      </p:sp>
      <p:sp>
        <p:nvSpPr>
          <p:cNvPr id="24579" name="Rectangle 3">
            <a:extLst>
              <a:ext uri="{FF2B5EF4-FFF2-40B4-BE49-F238E27FC236}">
                <a16:creationId xmlns:a16="http://schemas.microsoft.com/office/drawing/2014/main" id="{C87A6E69-46BC-4E90-BCFE-664907104256}"/>
              </a:ext>
            </a:extLst>
          </p:cNvPr>
          <p:cNvSpPr>
            <a:spLocks noGrp="1" noChangeArrowheads="1"/>
          </p:cNvSpPr>
          <p:nvPr>
            <p:ph type="body" idx="1"/>
          </p:nvPr>
        </p:nvSpPr>
        <p:spPr/>
        <p:txBody>
          <a:bodyPr/>
          <a:lstStyle/>
          <a:p>
            <a:pPr eaLnBrk="1" hangingPunct="1">
              <a:lnSpc>
                <a:spcPct val="90000"/>
              </a:lnSpc>
            </a:pPr>
            <a:r>
              <a:rPr lang="en-US" altLang="en-US"/>
              <a:t>Descriptive Statistics</a:t>
            </a:r>
          </a:p>
          <a:p>
            <a:pPr eaLnBrk="1" hangingPunct="1">
              <a:lnSpc>
                <a:spcPct val="90000"/>
              </a:lnSpc>
            </a:pPr>
            <a:r>
              <a:rPr lang="en-US" altLang="en-US"/>
              <a:t>Types of data</a:t>
            </a:r>
          </a:p>
          <a:p>
            <a:pPr eaLnBrk="1" hangingPunct="1">
              <a:lnSpc>
                <a:spcPct val="90000"/>
              </a:lnSpc>
            </a:pPr>
            <a:r>
              <a:rPr lang="en-US" altLang="en-US"/>
              <a:t>Graphical Summaries</a:t>
            </a:r>
          </a:p>
          <a:p>
            <a:pPr lvl="1" eaLnBrk="1" hangingPunct="1">
              <a:lnSpc>
                <a:spcPct val="90000"/>
              </a:lnSpc>
            </a:pPr>
            <a:r>
              <a:rPr lang="en-US" altLang="en-US"/>
              <a:t>For Categorical Variables</a:t>
            </a:r>
          </a:p>
          <a:p>
            <a:pPr lvl="1" eaLnBrk="1" hangingPunct="1">
              <a:lnSpc>
                <a:spcPct val="90000"/>
              </a:lnSpc>
            </a:pPr>
            <a:r>
              <a:rPr lang="en-US" altLang="en-US"/>
              <a:t>For Quantitative Variables</a:t>
            </a:r>
          </a:p>
          <a:p>
            <a:pPr eaLnBrk="1" hangingPunct="1">
              <a:lnSpc>
                <a:spcPct val="90000"/>
              </a:lnSpc>
            </a:pPr>
            <a:r>
              <a:rPr lang="en-US" altLang="en-US"/>
              <a:t>Contingency Tables</a:t>
            </a:r>
          </a:p>
          <a:p>
            <a:pPr eaLnBrk="1" hangingPunct="1">
              <a:lnSpc>
                <a:spcPct val="90000"/>
              </a:lnSpc>
            </a:pPr>
            <a:r>
              <a:rPr lang="en-US" altLang="en-US"/>
              <a:t>Hypothesis Testing</a:t>
            </a:r>
          </a:p>
          <a:p>
            <a:pPr lvl="1" eaLnBrk="1" hangingPunct="1">
              <a:lnSpc>
                <a:spcPct val="90000"/>
              </a:lnSpc>
            </a:pPr>
            <a:r>
              <a:rPr lang="en-US" altLang="en-US"/>
              <a:t>One Sample t-test</a:t>
            </a:r>
          </a:p>
          <a:p>
            <a:pPr lvl="1" eaLnBrk="1" hangingPunct="1">
              <a:lnSpc>
                <a:spcPct val="90000"/>
              </a:lnSpc>
            </a:pPr>
            <a:r>
              <a:rPr lang="en-US" altLang="en-US"/>
              <a:t>Two Sample t-test</a:t>
            </a:r>
          </a:p>
          <a:p>
            <a:pPr eaLnBrk="1" hangingPunct="1">
              <a:lnSpc>
                <a:spcPct val="90000"/>
              </a:lnSpc>
            </a:pPr>
            <a:r>
              <a:rPr lang="en-US" altLang="en-US"/>
              <a:t>Sample Size/Power Analysis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fade">
                                      <p:cBhvr>
                                        <p:cTn id="7" dur="1000"/>
                                        <p:tgtEl>
                                          <p:spTgt spid="24579">
                                            <p:txEl>
                                              <p:pRg st="0" end="0"/>
                                            </p:txEl>
                                          </p:spTgt>
                                        </p:tgtEl>
                                      </p:cBhvr>
                                    </p:animEffect>
                                    <p:anim calcmode="lin" valueType="num">
                                      <p:cBhvr>
                                        <p:cTn id="8" dur="1000" fill="hold"/>
                                        <p:tgtEl>
                                          <p:spTgt spid="2457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57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4579">
                                            <p:txEl>
                                              <p:pRg st="1" end="1"/>
                                            </p:txEl>
                                          </p:spTgt>
                                        </p:tgtEl>
                                        <p:attrNameLst>
                                          <p:attrName>style.visibility</p:attrName>
                                        </p:attrNameLst>
                                      </p:cBhvr>
                                      <p:to>
                                        <p:strVal val="visible"/>
                                      </p:to>
                                    </p:set>
                                    <p:animEffect transition="in" filter="fade">
                                      <p:cBhvr>
                                        <p:cTn id="14" dur="1000"/>
                                        <p:tgtEl>
                                          <p:spTgt spid="24579">
                                            <p:txEl>
                                              <p:pRg st="1" end="1"/>
                                            </p:txEl>
                                          </p:spTgt>
                                        </p:tgtEl>
                                      </p:cBhvr>
                                    </p:animEffect>
                                    <p:anim calcmode="lin" valueType="num">
                                      <p:cBhvr>
                                        <p:cTn id="15" dur="1000" fill="hold"/>
                                        <p:tgtEl>
                                          <p:spTgt spid="2457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457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4579">
                                            <p:txEl>
                                              <p:pRg st="2" end="2"/>
                                            </p:txEl>
                                          </p:spTgt>
                                        </p:tgtEl>
                                        <p:attrNameLst>
                                          <p:attrName>style.visibility</p:attrName>
                                        </p:attrNameLst>
                                      </p:cBhvr>
                                      <p:to>
                                        <p:strVal val="visible"/>
                                      </p:to>
                                    </p:set>
                                    <p:animEffect transition="in" filter="fade">
                                      <p:cBhvr>
                                        <p:cTn id="21" dur="1000"/>
                                        <p:tgtEl>
                                          <p:spTgt spid="24579">
                                            <p:txEl>
                                              <p:pRg st="2" end="2"/>
                                            </p:txEl>
                                          </p:spTgt>
                                        </p:tgtEl>
                                      </p:cBhvr>
                                    </p:animEffect>
                                    <p:anim calcmode="lin" valueType="num">
                                      <p:cBhvr>
                                        <p:cTn id="22" dur="1000" fill="hold"/>
                                        <p:tgtEl>
                                          <p:spTgt spid="2457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4579">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24579">
                                            <p:txEl>
                                              <p:pRg st="3" end="3"/>
                                            </p:txEl>
                                          </p:spTgt>
                                        </p:tgtEl>
                                        <p:attrNameLst>
                                          <p:attrName>style.visibility</p:attrName>
                                        </p:attrNameLst>
                                      </p:cBhvr>
                                      <p:to>
                                        <p:strVal val="visible"/>
                                      </p:to>
                                    </p:set>
                                    <p:animEffect transition="in" filter="fade">
                                      <p:cBhvr>
                                        <p:cTn id="26" dur="1000"/>
                                        <p:tgtEl>
                                          <p:spTgt spid="24579">
                                            <p:txEl>
                                              <p:pRg st="3" end="3"/>
                                            </p:txEl>
                                          </p:spTgt>
                                        </p:tgtEl>
                                      </p:cBhvr>
                                    </p:animEffect>
                                    <p:anim calcmode="lin" valueType="num">
                                      <p:cBhvr>
                                        <p:cTn id="27" dur="1000" fill="hold"/>
                                        <p:tgtEl>
                                          <p:spTgt spid="24579">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24579">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4579">
                                            <p:txEl>
                                              <p:pRg st="4" end="4"/>
                                            </p:txEl>
                                          </p:spTgt>
                                        </p:tgtEl>
                                        <p:attrNameLst>
                                          <p:attrName>style.visibility</p:attrName>
                                        </p:attrNameLst>
                                      </p:cBhvr>
                                      <p:to>
                                        <p:strVal val="visible"/>
                                      </p:to>
                                    </p:set>
                                    <p:animEffect transition="in" filter="fade">
                                      <p:cBhvr>
                                        <p:cTn id="31" dur="1000"/>
                                        <p:tgtEl>
                                          <p:spTgt spid="24579">
                                            <p:txEl>
                                              <p:pRg st="4" end="4"/>
                                            </p:txEl>
                                          </p:spTgt>
                                        </p:tgtEl>
                                      </p:cBhvr>
                                    </p:animEffect>
                                    <p:anim calcmode="lin" valueType="num">
                                      <p:cBhvr>
                                        <p:cTn id="32" dur="1000" fill="hold"/>
                                        <p:tgtEl>
                                          <p:spTgt spid="24579">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457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nodeType="clickPar">
                      <p:stCondLst>
                        <p:cond delay="indefinite"/>
                      </p:stCondLst>
                      <p:childTnLst>
                        <p:par>
                          <p:cTn id="35" fill="hold" nodeType="withGroup">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4579">
                                            <p:txEl>
                                              <p:pRg st="5" end="5"/>
                                            </p:txEl>
                                          </p:spTgt>
                                        </p:tgtEl>
                                        <p:attrNameLst>
                                          <p:attrName>style.visibility</p:attrName>
                                        </p:attrNameLst>
                                      </p:cBhvr>
                                      <p:to>
                                        <p:strVal val="visible"/>
                                      </p:to>
                                    </p:set>
                                    <p:animEffect transition="in" filter="fade">
                                      <p:cBhvr>
                                        <p:cTn id="38" dur="1000"/>
                                        <p:tgtEl>
                                          <p:spTgt spid="24579">
                                            <p:txEl>
                                              <p:pRg st="5" end="5"/>
                                            </p:txEl>
                                          </p:spTgt>
                                        </p:tgtEl>
                                      </p:cBhvr>
                                    </p:animEffect>
                                    <p:anim calcmode="lin" valueType="num">
                                      <p:cBhvr>
                                        <p:cTn id="39" dur="1000" fill="hold"/>
                                        <p:tgtEl>
                                          <p:spTgt spid="24579">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2457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24579">
                                            <p:txEl>
                                              <p:pRg st="6" end="6"/>
                                            </p:txEl>
                                          </p:spTgt>
                                        </p:tgtEl>
                                        <p:attrNameLst>
                                          <p:attrName>style.visibility</p:attrName>
                                        </p:attrNameLst>
                                      </p:cBhvr>
                                      <p:to>
                                        <p:strVal val="visible"/>
                                      </p:to>
                                    </p:set>
                                    <p:animEffect transition="in" filter="fade">
                                      <p:cBhvr>
                                        <p:cTn id="45" dur="1000"/>
                                        <p:tgtEl>
                                          <p:spTgt spid="24579">
                                            <p:txEl>
                                              <p:pRg st="6" end="6"/>
                                            </p:txEl>
                                          </p:spTgt>
                                        </p:tgtEl>
                                      </p:cBhvr>
                                    </p:animEffect>
                                    <p:anim calcmode="lin" valueType="num">
                                      <p:cBhvr>
                                        <p:cTn id="46" dur="1000" fill="hold"/>
                                        <p:tgtEl>
                                          <p:spTgt spid="24579">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24579">
                                            <p:txEl>
                                              <p:pRg st="6" end="6"/>
                                            </p:tx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24579">
                                            <p:txEl>
                                              <p:pRg st="7" end="7"/>
                                            </p:txEl>
                                          </p:spTgt>
                                        </p:tgtEl>
                                        <p:attrNameLst>
                                          <p:attrName>style.visibility</p:attrName>
                                        </p:attrNameLst>
                                      </p:cBhvr>
                                      <p:to>
                                        <p:strVal val="visible"/>
                                      </p:to>
                                    </p:set>
                                    <p:animEffect transition="in" filter="fade">
                                      <p:cBhvr>
                                        <p:cTn id="50" dur="1000"/>
                                        <p:tgtEl>
                                          <p:spTgt spid="24579">
                                            <p:txEl>
                                              <p:pRg st="7" end="7"/>
                                            </p:txEl>
                                          </p:spTgt>
                                        </p:tgtEl>
                                      </p:cBhvr>
                                    </p:animEffect>
                                    <p:anim calcmode="lin" valueType="num">
                                      <p:cBhvr>
                                        <p:cTn id="51" dur="1000" fill="hold"/>
                                        <p:tgtEl>
                                          <p:spTgt spid="24579">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24579">
                                            <p:txEl>
                                              <p:pRg st="7" end="7"/>
                                            </p:tx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24579">
                                            <p:txEl>
                                              <p:pRg st="8" end="8"/>
                                            </p:txEl>
                                          </p:spTgt>
                                        </p:tgtEl>
                                        <p:attrNameLst>
                                          <p:attrName>style.visibility</p:attrName>
                                        </p:attrNameLst>
                                      </p:cBhvr>
                                      <p:to>
                                        <p:strVal val="visible"/>
                                      </p:to>
                                    </p:set>
                                    <p:animEffect transition="in" filter="fade">
                                      <p:cBhvr>
                                        <p:cTn id="55" dur="1000"/>
                                        <p:tgtEl>
                                          <p:spTgt spid="24579">
                                            <p:txEl>
                                              <p:pRg st="8" end="8"/>
                                            </p:txEl>
                                          </p:spTgt>
                                        </p:tgtEl>
                                      </p:cBhvr>
                                    </p:animEffect>
                                    <p:anim calcmode="lin" valueType="num">
                                      <p:cBhvr>
                                        <p:cTn id="56" dur="1000" fill="hold"/>
                                        <p:tgtEl>
                                          <p:spTgt spid="24579">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24579">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8" fill="hold" nodeType="clickPar">
                      <p:stCondLst>
                        <p:cond delay="indefinite"/>
                      </p:stCondLst>
                      <p:childTnLst>
                        <p:par>
                          <p:cTn id="59" fill="hold" nodeType="withGroup">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24579">
                                            <p:txEl>
                                              <p:pRg st="9" end="9"/>
                                            </p:txEl>
                                          </p:spTgt>
                                        </p:tgtEl>
                                        <p:attrNameLst>
                                          <p:attrName>style.visibility</p:attrName>
                                        </p:attrNameLst>
                                      </p:cBhvr>
                                      <p:to>
                                        <p:strVal val="visible"/>
                                      </p:to>
                                    </p:set>
                                    <p:animEffect transition="in" filter="fade">
                                      <p:cBhvr>
                                        <p:cTn id="62" dur="1000"/>
                                        <p:tgtEl>
                                          <p:spTgt spid="24579">
                                            <p:txEl>
                                              <p:pRg st="9" end="9"/>
                                            </p:txEl>
                                          </p:spTgt>
                                        </p:tgtEl>
                                      </p:cBhvr>
                                    </p:animEffect>
                                    <p:anim calcmode="lin" valueType="num">
                                      <p:cBhvr>
                                        <p:cTn id="63" dur="1000" fill="hold"/>
                                        <p:tgtEl>
                                          <p:spTgt spid="24579">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24579">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91792C2-DB89-4EDB-88D1-06F43838EA52}"/>
              </a:ext>
            </a:extLst>
          </p:cNvPr>
          <p:cNvSpPr>
            <a:spLocks noGrp="1" noChangeArrowheads="1"/>
          </p:cNvSpPr>
          <p:nvPr>
            <p:ph type="title"/>
          </p:nvPr>
        </p:nvSpPr>
        <p:spPr/>
        <p:txBody>
          <a:bodyPr/>
          <a:lstStyle/>
          <a:p>
            <a:pPr eaLnBrk="1" hangingPunct="1"/>
            <a:r>
              <a:rPr lang="en-US" altLang="zh-CN">
                <a:solidFill>
                  <a:schemeClr val="accent2"/>
                </a:solidFill>
                <a:ea typeface="宋体" panose="02010600030101010101" pitchFamily="2" charset="-122"/>
              </a:rPr>
              <a:t>Descriptive Statistics</a:t>
            </a:r>
          </a:p>
        </p:txBody>
      </p:sp>
      <p:sp>
        <p:nvSpPr>
          <p:cNvPr id="9219" name="Rectangle 3">
            <a:extLst>
              <a:ext uri="{FF2B5EF4-FFF2-40B4-BE49-F238E27FC236}">
                <a16:creationId xmlns:a16="http://schemas.microsoft.com/office/drawing/2014/main" id="{13A66B6D-8A62-4706-A154-FA142D5922F3}"/>
              </a:ext>
            </a:extLst>
          </p:cNvPr>
          <p:cNvSpPr>
            <a:spLocks noGrp="1" noChangeArrowheads="1"/>
          </p:cNvSpPr>
          <p:nvPr>
            <p:ph type="body" idx="1"/>
          </p:nvPr>
        </p:nvSpPr>
        <p:spPr/>
        <p:txBody>
          <a:bodyPr/>
          <a:lstStyle/>
          <a:p>
            <a:pPr eaLnBrk="1" hangingPunct="1">
              <a:lnSpc>
                <a:spcPct val="80000"/>
              </a:lnSpc>
            </a:pPr>
            <a:r>
              <a:rPr lang="en-US" altLang="zh-CN" sz="1600">
                <a:ea typeface="宋体" panose="02010600030101010101" pitchFamily="2" charset="-122"/>
              </a:rPr>
              <a:t>5-number summary</a:t>
            </a:r>
          </a:p>
          <a:p>
            <a:pPr lvl="1" eaLnBrk="1" hangingPunct="1">
              <a:lnSpc>
                <a:spcPct val="80000"/>
              </a:lnSpc>
            </a:pPr>
            <a:r>
              <a:rPr lang="en-US" altLang="zh-CN" sz="1400">
                <a:solidFill>
                  <a:schemeClr val="hlink"/>
                </a:solidFill>
                <a:ea typeface="宋体" panose="02010600030101010101" pitchFamily="2" charset="-122"/>
              </a:rPr>
              <a:t>Minimum</a:t>
            </a:r>
            <a:r>
              <a:rPr lang="en-US" altLang="zh-CN" sz="1400">
                <a:ea typeface="宋体" panose="02010600030101010101" pitchFamily="2" charset="-122"/>
              </a:rPr>
              <a:t>- minimum value in your dataset</a:t>
            </a:r>
          </a:p>
          <a:p>
            <a:pPr lvl="1" eaLnBrk="1" hangingPunct="1">
              <a:lnSpc>
                <a:spcPct val="80000"/>
              </a:lnSpc>
            </a:pPr>
            <a:r>
              <a:rPr lang="en-US" altLang="zh-CN" sz="1400">
                <a:solidFill>
                  <a:schemeClr val="hlink"/>
                </a:solidFill>
                <a:ea typeface="宋体" panose="02010600030101010101" pitchFamily="2" charset="-122"/>
              </a:rPr>
              <a:t>Q1</a:t>
            </a:r>
            <a:r>
              <a:rPr lang="en-US" altLang="zh-CN" sz="1400">
                <a:ea typeface="宋体" panose="02010600030101010101" pitchFamily="2" charset="-122"/>
              </a:rPr>
              <a:t>- 25th percentile (25% of the data is below this value)</a:t>
            </a:r>
          </a:p>
          <a:p>
            <a:pPr lvl="1" eaLnBrk="1" hangingPunct="1">
              <a:lnSpc>
                <a:spcPct val="80000"/>
              </a:lnSpc>
            </a:pPr>
            <a:r>
              <a:rPr lang="en-US" altLang="zh-CN" sz="1400">
                <a:solidFill>
                  <a:schemeClr val="hlink"/>
                </a:solidFill>
                <a:ea typeface="宋体" panose="02010600030101010101" pitchFamily="2" charset="-122"/>
              </a:rPr>
              <a:t>Median</a:t>
            </a:r>
            <a:r>
              <a:rPr lang="en-US" altLang="zh-CN" sz="1400">
                <a:ea typeface="宋体" panose="02010600030101010101" pitchFamily="2" charset="-122"/>
              </a:rPr>
              <a:t>- middle value of your data (50th percentile: 50% of the data is below this value)</a:t>
            </a:r>
          </a:p>
          <a:p>
            <a:pPr lvl="1" eaLnBrk="1" hangingPunct="1">
              <a:lnSpc>
                <a:spcPct val="80000"/>
              </a:lnSpc>
            </a:pPr>
            <a:r>
              <a:rPr lang="en-US" altLang="zh-CN" sz="1400">
                <a:solidFill>
                  <a:schemeClr val="hlink"/>
                </a:solidFill>
                <a:ea typeface="宋体" panose="02010600030101010101" pitchFamily="2" charset="-122"/>
              </a:rPr>
              <a:t>Q3</a:t>
            </a:r>
            <a:r>
              <a:rPr lang="en-US" altLang="zh-CN" sz="1400">
                <a:ea typeface="宋体" panose="02010600030101010101" pitchFamily="2" charset="-122"/>
              </a:rPr>
              <a:t>- 75th percentile (75% of the data is below this value)</a:t>
            </a:r>
          </a:p>
          <a:p>
            <a:pPr lvl="1" eaLnBrk="1" hangingPunct="1">
              <a:lnSpc>
                <a:spcPct val="80000"/>
              </a:lnSpc>
            </a:pPr>
            <a:r>
              <a:rPr lang="en-US" altLang="zh-CN" sz="1400">
                <a:solidFill>
                  <a:schemeClr val="hlink"/>
                </a:solidFill>
                <a:ea typeface="宋体" panose="02010600030101010101" pitchFamily="2" charset="-122"/>
              </a:rPr>
              <a:t>Maximum</a:t>
            </a:r>
            <a:r>
              <a:rPr lang="en-US" altLang="zh-CN" sz="1400">
                <a:ea typeface="宋体" panose="02010600030101010101" pitchFamily="2" charset="-122"/>
              </a:rPr>
              <a:t>- maximum value in your dataset</a:t>
            </a:r>
          </a:p>
          <a:p>
            <a:pPr lvl="1" eaLnBrk="1" hangingPunct="1">
              <a:lnSpc>
                <a:spcPct val="80000"/>
              </a:lnSpc>
            </a:pPr>
            <a:endParaRPr lang="en-US" altLang="zh-CN" sz="1400">
              <a:ea typeface="宋体" panose="02010600030101010101" pitchFamily="2" charset="-122"/>
            </a:endParaRPr>
          </a:p>
          <a:p>
            <a:pPr eaLnBrk="1" hangingPunct="1">
              <a:lnSpc>
                <a:spcPct val="80000"/>
              </a:lnSpc>
            </a:pPr>
            <a:r>
              <a:rPr lang="en-US" altLang="zh-CN" sz="1600">
                <a:solidFill>
                  <a:schemeClr val="hlink"/>
                </a:solidFill>
                <a:ea typeface="宋体" panose="02010600030101010101" pitchFamily="2" charset="-122"/>
              </a:rPr>
              <a:t>Mean</a:t>
            </a:r>
            <a:r>
              <a:rPr lang="en-US" altLang="zh-CN" sz="1600">
                <a:ea typeface="宋体" panose="02010600030101010101" pitchFamily="2" charset="-122"/>
              </a:rPr>
              <a:t>- average value of your all your data points</a:t>
            </a:r>
          </a:p>
          <a:p>
            <a:pPr eaLnBrk="1" hangingPunct="1">
              <a:lnSpc>
                <a:spcPct val="80000"/>
              </a:lnSpc>
            </a:pPr>
            <a:endParaRPr lang="en-US" altLang="zh-CN" sz="1600">
              <a:ea typeface="宋体" panose="02010600030101010101" pitchFamily="2" charset="-122"/>
            </a:endParaRPr>
          </a:p>
          <a:p>
            <a:pPr eaLnBrk="1" hangingPunct="1">
              <a:lnSpc>
                <a:spcPct val="80000"/>
              </a:lnSpc>
            </a:pPr>
            <a:r>
              <a:rPr lang="en-US" altLang="zh-CN" sz="1600">
                <a:solidFill>
                  <a:schemeClr val="hlink"/>
                </a:solidFill>
                <a:ea typeface="宋体" panose="02010600030101010101" pitchFamily="2" charset="-122"/>
              </a:rPr>
              <a:t>Standard</a:t>
            </a:r>
            <a:r>
              <a:rPr lang="en-US" altLang="zh-CN" sz="1600">
                <a:ea typeface="宋体" panose="02010600030101010101" pitchFamily="2" charset="-122"/>
              </a:rPr>
              <a:t> </a:t>
            </a:r>
            <a:r>
              <a:rPr lang="en-US" altLang="zh-CN" sz="1600">
                <a:solidFill>
                  <a:schemeClr val="hlink"/>
                </a:solidFill>
                <a:ea typeface="宋体" panose="02010600030101010101" pitchFamily="2" charset="-122"/>
              </a:rPr>
              <a:t>deviation</a:t>
            </a:r>
            <a:r>
              <a:rPr lang="en-US" altLang="zh-CN" sz="1600">
                <a:ea typeface="宋体" panose="02010600030101010101" pitchFamily="2" charset="-122"/>
              </a:rPr>
              <a:t>- the average distance each observation falls from the mean </a:t>
            </a:r>
          </a:p>
          <a:p>
            <a:pPr eaLnBrk="1" hangingPunct="1">
              <a:lnSpc>
                <a:spcPct val="80000"/>
              </a:lnSpc>
            </a:pPr>
            <a:endParaRPr lang="en-US" altLang="zh-CN" sz="1600">
              <a:ea typeface="宋体" panose="02010600030101010101" pitchFamily="2" charset="-122"/>
            </a:endParaRPr>
          </a:p>
          <a:p>
            <a:pPr eaLnBrk="1" hangingPunct="1">
              <a:lnSpc>
                <a:spcPct val="80000"/>
              </a:lnSpc>
            </a:pPr>
            <a:r>
              <a:rPr lang="en-US" altLang="zh-CN" sz="1600">
                <a:solidFill>
                  <a:schemeClr val="hlink"/>
                </a:solidFill>
                <a:ea typeface="宋体" panose="02010600030101010101" pitchFamily="2" charset="-122"/>
              </a:rPr>
              <a:t>Variance</a:t>
            </a:r>
            <a:r>
              <a:rPr lang="en-US" altLang="zh-CN" sz="1600">
                <a:ea typeface="宋体" panose="02010600030101010101" pitchFamily="2" charset="-122"/>
              </a:rPr>
              <a:t>- average of the squared deviations; explains the variation of the data about the mean </a:t>
            </a:r>
            <a:endParaRPr lang="zh-CN" altLang="en-US" sz="1600">
              <a:ea typeface="宋体" panose="02010600030101010101" pitchFamily="2" charset="-12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1000"/>
                                        <p:tgtEl>
                                          <p:spTgt spid="9219">
                                            <p:txEl>
                                              <p:pRg st="0" end="0"/>
                                            </p:txEl>
                                          </p:spTgt>
                                        </p:tgtEl>
                                      </p:cBhvr>
                                    </p:animEffect>
                                    <p:anim calcmode="lin" valueType="num">
                                      <p:cBhvr>
                                        <p:cTn id="8"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219">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1000"/>
                                        <p:tgtEl>
                                          <p:spTgt spid="9219">
                                            <p:txEl>
                                              <p:pRg st="1" end="1"/>
                                            </p:txEl>
                                          </p:spTgt>
                                        </p:tgtEl>
                                      </p:cBhvr>
                                    </p:animEffect>
                                    <p:anim calcmode="lin" valueType="num">
                                      <p:cBhvr>
                                        <p:cTn id="13"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9219">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1000"/>
                                        <p:tgtEl>
                                          <p:spTgt spid="9219">
                                            <p:txEl>
                                              <p:pRg st="2" end="2"/>
                                            </p:txEl>
                                          </p:spTgt>
                                        </p:tgtEl>
                                      </p:cBhvr>
                                    </p:animEffect>
                                    <p:anim calcmode="lin" valueType="num">
                                      <p:cBhvr>
                                        <p:cTn id="18"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9219">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fade">
                                      <p:cBhvr>
                                        <p:cTn id="22" dur="1000"/>
                                        <p:tgtEl>
                                          <p:spTgt spid="9219">
                                            <p:txEl>
                                              <p:pRg st="3" end="3"/>
                                            </p:txEl>
                                          </p:spTgt>
                                        </p:tgtEl>
                                      </p:cBhvr>
                                    </p:animEffect>
                                    <p:anim calcmode="lin" valueType="num">
                                      <p:cBhvr>
                                        <p:cTn id="23" dur="10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9219">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Effect transition="in" filter="fade">
                                      <p:cBhvr>
                                        <p:cTn id="27" dur="1000"/>
                                        <p:tgtEl>
                                          <p:spTgt spid="9219">
                                            <p:txEl>
                                              <p:pRg st="4" end="4"/>
                                            </p:txEl>
                                          </p:spTgt>
                                        </p:tgtEl>
                                      </p:cBhvr>
                                    </p:animEffect>
                                    <p:anim calcmode="lin" valueType="num">
                                      <p:cBhvr>
                                        <p:cTn id="28"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9219">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9219">
                                            <p:txEl>
                                              <p:pRg st="5" end="5"/>
                                            </p:txEl>
                                          </p:spTgt>
                                        </p:tgtEl>
                                        <p:attrNameLst>
                                          <p:attrName>style.visibility</p:attrName>
                                        </p:attrNameLst>
                                      </p:cBhvr>
                                      <p:to>
                                        <p:strVal val="visible"/>
                                      </p:to>
                                    </p:set>
                                    <p:animEffect transition="in" filter="fade">
                                      <p:cBhvr>
                                        <p:cTn id="32" dur="1000"/>
                                        <p:tgtEl>
                                          <p:spTgt spid="9219">
                                            <p:txEl>
                                              <p:pRg st="5" end="5"/>
                                            </p:txEl>
                                          </p:spTgt>
                                        </p:tgtEl>
                                      </p:cBhvr>
                                    </p:animEffect>
                                    <p:anim calcmode="lin" valueType="num">
                                      <p:cBhvr>
                                        <p:cTn id="33" dur="1000" fill="hold"/>
                                        <p:tgtEl>
                                          <p:spTgt spid="9219">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921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9219">
                                            <p:txEl>
                                              <p:pRg st="7" end="7"/>
                                            </p:txEl>
                                          </p:spTgt>
                                        </p:tgtEl>
                                        <p:attrNameLst>
                                          <p:attrName>style.visibility</p:attrName>
                                        </p:attrNameLst>
                                      </p:cBhvr>
                                      <p:to>
                                        <p:strVal val="visible"/>
                                      </p:to>
                                    </p:set>
                                    <p:animEffect transition="in" filter="fade">
                                      <p:cBhvr>
                                        <p:cTn id="39" dur="1000"/>
                                        <p:tgtEl>
                                          <p:spTgt spid="9219">
                                            <p:txEl>
                                              <p:pRg st="7" end="7"/>
                                            </p:txEl>
                                          </p:spTgt>
                                        </p:tgtEl>
                                      </p:cBhvr>
                                    </p:animEffect>
                                    <p:anim calcmode="lin" valueType="num">
                                      <p:cBhvr>
                                        <p:cTn id="40" dur="1000" fill="hold"/>
                                        <p:tgtEl>
                                          <p:spTgt spid="9219">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9219">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2" fill="hold" nodeType="clickPar">
                      <p:stCondLst>
                        <p:cond delay="indefinite"/>
                      </p:stCondLst>
                      <p:childTnLst>
                        <p:par>
                          <p:cTn id="43" fill="hold" nodeType="withGroup">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9219">
                                            <p:txEl>
                                              <p:pRg st="9" end="9"/>
                                            </p:txEl>
                                          </p:spTgt>
                                        </p:tgtEl>
                                        <p:attrNameLst>
                                          <p:attrName>style.visibility</p:attrName>
                                        </p:attrNameLst>
                                      </p:cBhvr>
                                      <p:to>
                                        <p:strVal val="visible"/>
                                      </p:to>
                                    </p:set>
                                    <p:animEffect transition="in" filter="fade">
                                      <p:cBhvr>
                                        <p:cTn id="46" dur="1000"/>
                                        <p:tgtEl>
                                          <p:spTgt spid="9219">
                                            <p:txEl>
                                              <p:pRg st="9" end="9"/>
                                            </p:txEl>
                                          </p:spTgt>
                                        </p:tgtEl>
                                      </p:cBhvr>
                                    </p:animEffect>
                                    <p:anim calcmode="lin" valueType="num">
                                      <p:cBhvr>
                                        <p:cTn id="47" dur="1000" fill="hold"/>
                                        <p:tgtEl>
                                          <p:spTgt spid="9219">
                                            <p:txEl>
                                              <p:pRg st="9" end="9"/>
                                            </p:txEl>
                                          </p:spTgt>
                                        </p:tgtEl>
                                        <p:attrNameLst>
                                          <p:attrName>ppt_x</p:attrName>
                                        </p:attrNameLst>
                                      </p:cBhvr>
                                      <p:tavLst>
                                        <p:tav tm="0">
                                          <p:val>
                                            <p:strVal val="#ppt_x"/>
                                          </p:val>
                                        </p:tav>
                                        <p:tav tm="100000">
                                          <p:val>
                                            <p:strVal val="#ppt_x"/>
                                          </p:val>
                                        </p:tav>
                                      </p:tavLst>
                                    </p:anim>
                                    <p:anim calcmode="lin" valueType="num">
                                      <p:cBhvr>
                                        <p:cTn id="48" dur="1000" fill="hold"/>
                                        <p:tgtEl>
                                          <p:spTgt spid="9219">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9219">
                                            <p:txEl>
                                              <p:pRg st="11" end="11"/>
                                            </p:txEl>
                                          </p:spTgt>
                                        </p:tgtEl>
                                        <p:attrNameLst>
                                          <p:attrName>style.visibility</p:attrName>
                                        </p:attrNameLst>
                                      </p:cBhvr>
                                      <p:to>
                                        <p:strVal val="visible"/>
                                      </p:to>
                                    </p:set>
                                    <p:animEffect transition="in" filter="fade">
                                      <p:cBhvr>
                                        <p:cTn id="53" dur="1000"/>
                                        <p:tgtEl>
                                          <p:spTgt spid="9219">
                                            <p:txEl>
                                              <p:pRg st="11" end="11"/>
                                            </p:txEl>
                                          </p:spTgt>
                                        </p:tgtEl>
                                      </p:cBhvr>
                                    </p:animEffect>
                                    <p:anim calcmode="lin" valueType="num">
                                      <p:cBhvr>
                                        <p:cTn id="54" dur="1000" fill="hold"/>
                                        <p:tgtEl>
                                          <p:spTgt spid="9219">
                                            <p:txEl>
                                              <p:pRg st="11" end="11"/>
                                            </p:txEl>
                                          </p:spTgt>
                                        </p:tgtEl>
                                        <p:attrNameLst>
                                          <p:attrName>ppt_x</p:attrName>
                                        </p:attrNameLst>
                                      </p:cBhvr>
                                      <p:tavLst>
                                        <p:tav tm="0">
                                          <p:val>
                                            <p:strVal val="#ppt_x"/>
                                          </p:val>
                                        </p:tav>
                                        <p:tav tm="100000">
                                          <p:val>
                                            <p:strVal val="#ppt_x"/>
                                          </p:val>
                                        </p:tav>
                                      </p:tavLst>
                                    </p:anim>
                                    <p:anim calcmode="lin" valueType="num">
                                      <p:cBhvr>
                                        <p:cTn id="55" dur="1000" fill="hold"/>
                                        <p:tgtEl>
                                          <p:spTgt spid="9219">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F2656B51-EA98-4386-82CD-4BEB51FCDE72}"/>
              </a:ext>
            </a:extLst>
          </p:cNvPr>
          <p:cNvSpPr>
            <a:spLocks noGrp="1" noChangeArrowheads="1"/>
          </p:cNvSpPr>
          <p:nvPr>
            <p:ph type="title"/>
          </p:nvPr>
        </p:nvSpPr>
        <p:spPr/>
        <p:txBody>
          <a:bodyPr/>
          <a:lstStyle/>
          <a:p>
            <a:pPr eaLnBrk="1" hangingPunct="1"/>
            <a:r>
              <a:rPr lang="en-US" altLang="en-US">
                <a:solidFill>
                  <a:schemeClr val="accent2"/>
                </a:solidFill>
              </a:rPr>
              <a:t>To SPSS:</a:t>
            </a:r>
          </a:p>
        </p:txBody>
      </p:sp>
      <p:sp>
        <p:nvSpPr>
          <p:cNvPr id="9219" name="Rectangle 3">
            <a:extLst>
              <a:ext uri="{FF2B5EF4-FFF2-40B4-BE49-F238E27FC236}">
                <a16:creationId xmlns:a16="http://schemas.microsoft.com/office/drawing/2014/main" id="{490B3297-94EE-4D4C-A652-88D1211BA6A1}"/>
              </a:ext>
            </a:extLst>
          </p:cNvPr>
          <p:cNvSpPr>
            <a:spLocks noGrp="1" noChangeArrowheads="1"/>
          </p:cNvSpPr>
          <p:nvPr>
            <p:ph type="body" idx="1"/>
          </p:nvPr>
        </p:nvSpPr>
        <p:spPr/>
        <p:txBody>
          <a:bodyPr/>
          <a:lstStyle/>
          <a:p>
            <a:pPr eaLnBrk="1" hangingPunct="1"/>
            <a:r>
              <a:rPr lang="en-US" altLang="en-US"/>
              <a:t>Open gssnet.sav</a:t>
            </a:r>
          </a:p>
          <a:p>
            <a:pPr eaLnBrk="1" hangingPunct="1">
              <a:buFontTx/>
              <a:buNone/>
            </a:pPr>
            <a:endParaRPr lang="en-US" altLang="en-US"/>
          </a:p>
          <a:p>
            <a:pPr eaLnBrk="1" hangingPunct="1">
              <a:buFontTx/>
              <a:buNone/>
            </a:pPr>
            <a:r>
              <a:rPr lang="en-US" altLang="en-US"/>
              <a:t>-&gt;Analyze-&gt;Descriptive Statistics -&gt;Descriptives</a:t>
            </a:r>
          </a:p>
          <a:p>
            <a:pPr eaLnBrk="1" hangingPunct="1">
              <a:buFontTx/>
              <a:buNone/>
            </a:pPr>
            <a:endParaRPr lang="en-US" altLang="en-US"/>
          </a:p>
          <a:p>
            <a:pPr eaLnBrk="1" hangingPunct="1">
              <a:buFontTx/>
              <a:buNone/>
            </a:pPr>
            <a:r>
              <a:rPr lang="en-US" altLang="en-US"/>
              <a:t>-&gt;Analyze-&gt;Descriptive Statistics-&gt;Frequencies</a:t>
            </a:r>
          </a:p>
          <a:p>
            <a:pPr eaLnBrk="1" hangingPunct="1">
              <a:buFontTx/>
              <a:buNone/>
            </a:pPr>
            <a:r>
              <a:rPr lang="en-US" altLang="en-US" sz="2000"/>
              <a:t>(you can get more descriptive statistics here also)</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E82194EF-F270-44F8-8A24-04C256B896F2}"/>
              </a:ext>
            </a:extLst>
          </p:cNvPr>
          <p:cNvSpPr>
            <a:spLocks noGrp="1" noChangeArrowheads="1"/>
          </p:cNvSpPr>
          <p:nvPr>
            <p:ph type="title"/>
          </p:nvPr>
        </p:nvSpPr>
        <p:spPr/>
        <p:txBody>
          <a:bodyPr/>
          <a:lstStyle/>
          <a:p>
            <a:pPr eaLnBrk="1" hangingPunct="1"/>
            <a:r>
              <a:rPr lang="en-US" altLang="zh-CN">
                <a:solidFill>
                  <a:schemeClr val="accent2"/>
                </a:solidFill>
                <a:ea typeface="宋体" panose="02010600030101010101" pitchFamily="2" charset="-122"/>
              </a:rPr>
              <a:t>Types of Data</a:t>
            </a:r>
          </a:p>
        </p:txBody>
      </p:sp>
      <p:sp>
        <p:nvSpPr>
          <p:cNvPr id="10243" name="Rectangle 3">
            <a:extLst>
              <a:ext uri="{FF2B5EF4-FFF2-40B4-BE49-F238E27FC236}">
                <a16:creationId xmlns:a16="http://schemas.microsoft.com/office/drawing/2014/main" id="{A642858E-7BD5-4575-9A9D-315ECF3B7E81}"/>
              </a:ext>
            </a:extLst>
          </p:cNvPr>
          <p:cNvSpPr>
            <a:spLocks noGrp="1" noChangeArrowheads="1"/>
          </p:cNvSpPr>
          <p:nvPr>
            <p:ph type="body" idx="1"/>
          </p:nvPr>
        </p:nvSpPr>
        <p:spPr/>
        <p:txBody>
          <a:bodyPr/>
          <a:lstStyle/>
          <a:p>
            <a:pPr eaLnBrk="1" hangingPunct="1">
              <a:lnSpc>
                <a:spcPct val="90000"/>
              </a:lnSpc>
            </a:pPr>
            <a:r>
              <a:rPr lang="en-US" altLang="zh-CN" sz="2400">
                <a:ea typeface="宋体" panose="02010600030101010101" pitchFamily="2" charset="-122"/>
              </a:rPr>
              <a:t>Variable- any characteristic that is recorded for subjects in a study</a:t>
            </a:r>
          </a:p>
          <a:p>
            <a:pPr lvl="1" eaLnBrk="1" hangingPunct="1">
              <a:lnSpc>
                <a:spcPct val="90000"/>
              </a:lnSpc>
            </a:pPr>
            <a:r>
              <a:rPr lang="en-US" altLang="zh-CN" sz="2000">
                <a:solidFill>
                  <a:schemeClr val="hlink"/>
                </a:solidFill>
                <a:ea typeface="宋体" panose="02010600030101010101" pitchFamily="2" charset="-122"/>
              </a:rPr>
              <a:t>Categorical</a:t>
            </a:r>
            <a:r>
              <a:rPr lang="en-US" altLang="zh-CN" sz="2000">
                <a:ea typeface="宋体" panose="02010600030101010101" pitchFamily="2" charset="-122"/>
              </a:rPr>
              <a:t>- if each observation belongs to one of a set of categories</a:t>
            </a:r>
          </a:p>
          <a:p>
            <a:pPr lvl="1" eaLnBrk="1" hangingPunct="1">
              <a:lnSpc>
                <a:spcPct val="90000"/>
              </a:lnSpc>
            </a:pPr>
            <a:r>
              <a:rPr lang="en-US" altLang="zh-CN" sz="2000">
                <a:solidFill>
                  <a:schemeClr val="hlink"/>
                </a:solidFill>
                <a:ea typeface="宋体" panose="02010600030101010101" pitchFamily="2" charset="-122"/>
              </a:rPr>
              <a:t>Quantitative</a:t>
            </a:r>
            <a:r>
              <a:rPr lang="en-US" altLang="zh-CN" sz="2000">
                <a:ea typeface="宋体" panose="02010600030101010101" pitchFamily="2" charset="-122"/>
              </a:rPr>
              <a:t>- if observations on it take numerical values that represent different magnitudes of the variable</a:t>
            </a:r>
          </a:p>
          <a:p>
            <a:pPr lvl="2" eaLnBrk="1" hangingPunct="1">
              <a:lnSpc>
                <a:spcPct val="90000"/>
              </a:lnSpc>
            </a:pPr>
            <a:r>
              <a:rPr lang="en-US" altLang="zh-CN" sz="1800">
                <a:solidFill>
                  <a:schemeClr val="hlink"/>
                </a:solidFill>
                <a:ea typeface="宋体" panose="02010600030101010101" pitchFamily="2" charset="-122"/>
              </a:rPr>
              <a:t>Discrete</a:t>
            </a:r>
            <a:r>
              <a:rPr lang="en-US" altLang="zh-CN" sz="1800">
                <a:ea typeface="宋体" panose="02010600030101010101" pitchFamily="2" charset="-122"/>
              </a:rPr>
              <a:t>- if its possible values form a set of separate numbers, such as 0, 1, 2, …</a:t>
            </a:r>
          </a:p>
          <a:p>
            <a:pPr lvl="2" eaLnBrk="1" hangingPunct="1">
              <a:lnSpc>
                <a:spcPct val="90000"/>
              </a:lnSpc>
            </a:pPr>
            <a:r>
              <a:rPr lang="en-US" altLang="zh-CN" sz="1800">
                <a:solidFill>
                  <a:schemeClr val="hlink"/>
                </a:solidFill>
                <a:ea typeface="宋体" panose="02010600030101010101" pitchFamily="2" charset="-122"/>
              </a:rPr>
              <a:t>Continuous</a:t>
            </a:r>
            <a:r>
              <a:rPr lang="en-US" altLang="zh-CN" sz="1800">
                <a:ea typeface="宋体" panose="02010600030101010101" pitchFamily="2" charset="-122"/>
              </a:rPr>
              <a:t>- if its possible values form an interval </a:t>
            </a:r>
            <a:endParaRPr lang="zh-CN" altLang="en-US" sz="1800">
              <a:ea typeface="宋体" panose="02010600030101010101" pitchFamily="2" charset="-12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1000"/>
                                        <p:tgtEl>
                                          <p:spTgt spid="10243">
                                            <p:txEl>
                                              <p:pRg st="0" end="0"/>
                                            </p:txEl>
                                          </p:spTgt>
                                        </p:tgtEl>
                                      </p:cBhvr>
                                    </p:animEffect>
                                    <p:anim calcmode="lin" valueType="num">
                                      <p:cBhvr>
                                        <p:cTn id="8" dur="10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fade">
                                      <p:cBhvr>
                                        <p:cTn id="12" dur="1000"/>
                                        <p:tgtEl>
                                          <p:spTgt spid="10243">
                                            <p:txEl>
                                              <p:pRg st="1" end="1"/>
                                            </p:txEl>
                                          </p:spTgt>
                                        </p:tgtEl>
                                      </p:cBhvr>
                                    </p:animEffect>
                                    <p:anim calcmode="lin" valueType="num">
                                      <p:cBhvr>
                                        <p:cTn id="13" dur="10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024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fade">
                                      <p:cBhvr>
                                        <p:cTn id="17" dur="1000"/>
                                        <p:tgtEl>
                                          <p:spTgt spid="10243">
                                            <p:txEl>
                                              <p:pRg st="2" end="2"/>
                                            </p:txEl>
                                          </p:spTgt>
                                        </p:tgtEl>
                                      </p:cBhvr>
                                    </p:animEffect>
                                    <p:anim calcmode="lin" valueType="num">
                                      <p:cBhvr>
                                        <p:cTn id="18" dur="1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024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Effect transition="in" filter="fade">
                                      <p:cBhvr>
                                        <p:cTn id="22" dur="1000"/>
                                        <p:tgtEl>
                                          <p:spTgt spid="10243">
                                            <p:txEl>
                                              <p:pRg st="3" end="3"/>
                                            </p:txEl>
                                          </p:spTgt>
                                        </p:tgtEl>
                                      </p:cBhvr>
                                    </p:animEffect>
                                    <p:anim calcmode="lin" valueType="num">
                                      <p:cBhvr>
                                        <p:cTn id="23" dur="10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024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Effect transition="in" filter="fade">
                                      <p:cBhvr>
                                        <p:cTn id="27" dur="1000"/>
                                        <p:tgtEl>
                                          <p:spTgt spid="10243">
                                            <p:txEl>
                                              <p:pRg st="4" end="4"/>
                                            </p:txEl>
                                          </p:spTgt>
                                        </p:tgtEl>
                                      </p:cBhvr>
                                    </p:animEffect>
                                    <p:anim calcmode="lin" valueType="num">
                                      <p:cBhvr>
                                        <p:cTn id="28" dur="1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024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0B60416F-5644-4D13-8879-95E60A0BFAD0}"/>
              </a:ext>
            </a:extLst>
          </p:cNvPr>
          <p:cNvSpPr>
            <a:spLocks noGrp="1" noChangeArrowheads="1"/>
          </p:cNvSpPr>
          <p:nvPr>
            <p:ph type="title"/>
          </p:nvPr>
        </p:nvSpPr>
        <p:spPr/>
        <p:txBody>
          <a:bodyPr/>
          <a:lstStyle/>
          <a:p>
            <a:pPr eaLnBrk="1" hangingPunct="1"/>
            <a:r>
              <a:rPr lang="en-US" altLang="zh-CN">
                <a:solidFill>
                  <a:schemeClr val="accent2"/>
                </a:solidFill>
                <a:ea typeface="宋体" panose="02010600030101010101" pitchFamily="2" charset="-122"/>
              </a:rPr>
              <a:t>Other Valuable Terminology</a:t>
            </a:r>
          </a:p>
        </p:txBody>
      </p:sp>
      <p:sp>
        <p:nvSpPr>
          <p:cNvPr id="11267" name="Rectangle 3">
            <a:extLst>
              <a:ext uri="{FF2B5EF4-FFF2-40B4-BE49-F238E27FC236}">
                <a16:creationId xmlns:a16="http://schemas.microsoft.com/office/drawing/2014/main" id="{6626D3B7-C594-48F2-81C1-50F2F2370E36}"/>
              </a:ext>
            </a:extLst>
          </p:cNvPr>
          <p:cNvSpPr>
            <a:spLocks noGrp="1" noChangeArrowheads="1"/>
          </p:cNvSpPr>
          <p:nvPr>
            <p:ph type="body" idx="1"/>
          </p:nvPr>
        </p:nvSpPr>
        <p:spPr/>
        <p:txBody>
          <a:bodyPr/>
          <a:lstStyle/>
          <a:p>
            <a:pPr eaLnBrk="1" hangingPunct="1">
              <a:lnSpc>
                <a:spcPct val="80000"/>
              </a:lnSpc>
            </a:pPr>
            <a:r>
              <a:rPr lang="en-US" altLang="zh-CN" sz="2400">
                <a:solidFill>
                  <a:schemeClr val="hlink"/>
                </a:solidFill>
                <a:ea typeface="宋体" panose="02010600030101010101" pitchFamily="2" charset="-122"/>
              </a:rPr>
              <a:t>Parameter</a:t>
            </a:r>
            <a:r>
              <a:rPr lang="en-US" altLang="zh-CN" sz="2400">
                <a:ea typeface="宋体" panose="02010600030101010101" pitchFamily="2" charset="-122"/>
              </a:rPr>
              <a:t>- a numerical summary of the population</a:t>
            </a:r>
          </a:p>
          <a:p>
            <a:pPr eaLnBrk="1" hangingPunct="1">
              <a:lnSpc>
                <a:spcPct val="80000"/>
              </a:lnSpc>
            </a:pPr>
            <a:endParaRPr lang="en-US" altLang="zh-CN" sz="2400">
              <a:ea typeface="宋体" panose="02010600030101010101" pitchFamily="2" charset="-122"/>
            </a:endParaRPr>
          </a:p>
          <a:p>
            <a:pPr eaLnBrk="1" hangingPunct="1">
              <a:lnSpc>
                <a:spcPct val="80000"/>
              </a:lnSpc>
            </a:pPr>
            <a:r>
              <a:rPr lang="en-US" altLang="zh-CN" sz="2400">
                <a:solidFill>
                  <a:schemeClr val="hlink"/>
                </a:solidFill>
                <a:ea typeface="宋体" panose="02010600030101010101" pitchFamily="2" charset="-122"/>
              </a:rPr>
              <a:t>Statistic</a:t>
            </a:r>
            <a:r>
              <a:rPr lang="en-US" altLang="zh-CN" sz="2400">
                <a:ea typeface="宋体" panose="02010600030101010101" pitchFamily="2" charset="-122"/>
              </a:rPr>
              <a:t>- a numerical summary of a sample taken from the population</a:t>
            </a:r>
          </a:p>
          <a:p>
            <a:pPr eaLnBrk="1" hangingPunct="1">
              <a:lnSpc>
                <a:spcPct val="80000"/>
              </a:lnSpc>
            </a:pPr>
            <a:endParaRPr lang="en-US" altLang="zh-CN" sz="2400">
              <a:ea typeface="宋体" panose="02010600030101010101" pitchFamily="2" charset="-122"/>
            </a:endParaRPr>
          </a:p>
          <a:p>
            <a:pPr eaLnBrk="1" hangingPunct="1">
              <a:lnSpc>
                <a:spcPct val="80000"/>
              </a:lnSpc>
            </a:pPr>
            <a:r>
              <a:rPr lang="en-US" altLang="zh-CN" sz="2400">
                <a:solidFill>
                  <a:schemeClr val="hlink"/>
                </a:solidFill>
                <a:ea typeface="宋体" panose="02010600030101010101" pitchFamily="2" charset="-122"/>
              </a:rPr>
              <a:t>Frequency</a:t>
            </a:r>
            <a:r>
              <a:rPr lang="en-US" altLang="zh-CN" sz="2400">
                <a:ea typeface="宋体" panose="02010600030101010101" pitchFamily="2" charset="-122"/>
              </a:rPr>
              <a:t> </a:t>
            </a:r>
            <a:r>
              <a:rPr lang="en-US" altLang="zh-CN" sz="2400">
                <a:solidFill>
                  <a:schemeClr val="hlink"/>
                </a:solidFill>
                <a:ea typeface="宋体" panose="02010600030101010101" pitchFamily="2" charset="-122"/>
              </a:rPr>
              <a:t>table</a:t>
            </a:r>
            <a:r>
              <a:rPr lang="en-US" altLang="zh-CN" sz="2400">
                <a:ea typeface="宋体" panose="02010600030101010101" pitchFamily="2" charset="-122"/>
              </a:rPr>
              <a:t>- a listing of possible values for a variable, together with the number of observations for each value</a:t>
            </a:r>
          </a:p>
          <a:p>
            <a:pPr lvl="1" eaLnBrk="1" hangingPunct="1">
              <a:lnSpc>
                <a:spcPct val="80000"/>
              </a:lnSpc>
            </a:pPr>
            <a:r>
              <a:rPr lang="en-US" altLang="zh-CN" sz="2000">
                <a:ea typeface="宋体" panose="02010600030101010101" pitchFamily="2" charset="-122"/>
              </a:rPr>
              <a:t>Relative frequency- proportions and percentages </a:t>
            </a:r>
            <a:endParaRPr lang="zh-CN" altLang="en-US" sz="2000">
              <a:ea typeface="宋体" panose="02010600030101010101" pitchFamily="2" charset="-12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1000"/>
                                        <p:tgtEl>
                                          <p:spTgt spid="11267">
                                            <p:txEl>
                                              <p:pRg st="0" end="0"/>
                                            </p:txEl>
                                          </p:spTgt>
                                        </p:tgtEl>
                                      </p:cBhvr>
                                    </p:animEffect>
                                    <p:anim calcmode="lin" valueType="num">
                                      <p:cBhvr>
                                        <p:cTn id="8" dur="10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26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267">
                                            <p:txEl>
                                              <p:pRg st="2" end="2"/>
                                            </p:txEl>
                                          </p:spTgt>
                                        </p:tgtEl>
                                        <p:attrNameLst>
                                          <p:attrName>style.visibility</p:attrName>
                                        </p:attrNameLst>
                                      </p:cBhvr>
                                      <p:to>
                                        <p:strVal val="visible"/>
                                      </p:to>
                                    </p:set>
                                    <p:animEffect transition="in" filter="fade">
                                      <p:cBhvr>
                                        <p:cTn id="14" dur="1000"/>
                                        <p:tgtEl>
                                          <p:spTgt spid="11267">
                                            <p:txEl>
                                              <p:pRg st="2" end="2"/>
                                            </p:txEl>
                                          </p:spTgt>
                                        </p:tgtEl>
                                      </p:cBhvr>
                                    </p:animEffect>
                                    <p:anim calcmode="lin" valueType="num">
                                      <p:cBhvr>
                                        <p:cTn id="15" dur="10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126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267">
                                            <p:txEl>
                                              <p:pRg st="4" end="4"/>
                                            </p:txEl>
                                          </p:spTgt>
                                        </p:tgtEl>
                                        <p:attrNameLst>
                                          <p:attrName>style.visibility</p:attrName>
                                        </p:attrNameLst>
                                      </p:cBhvr>
                                      <p:to>
                                        <p:strVal val="visible"/>
                                      </p:to>
                                    </p:set>
                                    <p:animEffect transition="in" filter="fade">
                                      <p:cBhvr>
                                        <p:cTn id="21" dur="1000"/>
                                        <p:tgtEl>
                                          <p:spTgt spid="11267">
                                            <p:txEl>
                                              <p:pRg st="4" end="4"/>
                                            </p:txEl>
                                          </p:spTgt>
                                        </p:tgtEl>
                                      </p:cBhvr>
                                    </p:animEffect>
                                    <p:anim calcmode="lin" valueType="num">
                                      <p:cBhvr>
                                        <p:cTn id="22" dur="10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1267">
                                            <p:txEl>
                                              <p:pRg st="4" end="4"/>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11267">
                                            <p:txEl>
                                              <p:pRg st="5" end="5"/>
                                            </p:txEl>
                                          </p:spTgt>
                                        </p:tgtEl>
                                        <p:attrNameLst>
                                          <p:attrName>style.visibility</p:attrName>
                                        </p:attrNameLst>
                                      </p:cBhvr>
                                      <p:to>
                                        <p:strVal val="visible"/>
                                      </p:to>
                                    </p:set>
                                    <p:animEffect transition="in" filter="fade">
                                      <p:cBhvr>
                                        <p:cTn id="26" dur="1000"/>
                                        <p:tgtEl>
                                          <p:spTgt spid="11267">
                                            <p:txEl>
                                              <p:pRg st="5" end="5"/>
                                            </p:txEl>
                                          </p:spTgt>
                                        </p:tgtEl>
                                      </p:cBhvr>
                                    </p:animEffect>
                                    <p:anim calcmode="lin" valueType="num">
                                      <p:cBhvr>
                                        <p:cTn id="27" dur="1000" fill="hold"/>
                                        <p:tgtEl>
                                          <p:spTgt spid="11267">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11267">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1DBC3DB3-CEE5-4D9E-991A-133479672E7E}"/>
              </a:ext>
            </a:extLst>
          </p:cNvPr>
          <p:cNvSpPr>
            <a:spLocks noGrp="1" noChangeArrowheads="1"/>
          </p:cNvSpPr>
          <p:nvPr>
            <p:ph type="title"/>
          </p:nvPr>
        </p:nvSpPr>
        <p:spPr/>
        <p:txBody>
          <a:bodyPr/>
          <a:lstStyle/>
          <a:p>
            <a:pPr eaLnBrk="1" hangingPunct="1"/>
            <a:r>
              <a:rPr lang="en-US" altLang="zh-CN" sz="3200">
                <a:solidFill>
                  <a:schemeClr val="accent2"/>
                </a:solidFill>
                <a:ea typeface="宋体" panose="02010600030101010101" pitchFamily="2" charset="-122"/>
              </a:rPr>
              <a:t>Graphical Summaries for 	Categorical Variables</a:t>
            </a:r>
          </a:p>
        </p:txBody>
      </p:sp>
      <p:sp>
        <p:nvSpPr>
          <p:cNvPr id="12291" name="Rectangle 3">
            <a:extLst>
              <a:ext uri="{FF2B5EF4-FFF2-40B4-BE49-F238E27FC236}">
                <a16:creationId xmlns:a16="http://schemas.microsoft.com/office/drawing/2014/main" id="{322A5B64-E754-49BA-A268-AD353C20D125}"/>
              </a:ext>
            </a:extLst>
          </p:cNvPr>
          <p:cNvSpPr>
            <a:spLocks noGrp="1" noChangeArrowheads="1"/>
          </p:cNvSpPr>
          <p:nvPr>
            <p:ph type="body" idx="1"/>
          </p:nvPr>
        </p:nvSpPr>
        <p:spPr/>
        <p:txBody>
          <a:bodyPr/>
          <a:lstStyle/>
          <a:p>
            <a:pPr eaLnBrk="1" hangingPunct="1"/>
            <a:r>
              <a:rPr lang="en-US" altLang="zh-CN" sz="2400">
                <a:solidFill>
                  <a:schemeClr val="hlink"/>
                </a:solidFill>
                <a:ea typeface="宋体" panose="02010600030101010101" pitchFamily="2" charset="-122"/>
              </a:rPr>
              <a:t>Pie</a:t>
            </a:r>
            <a:r>
              <a:rPr lang="en-US" altLang="zh-CN" sz="2400">
                <a:ea typeface="宋体" panose="02010600030101010101" pitchFamily="2" charset="-122"/>
              </a:rPr>
              <a:t> </a:t>
            </a:r>
            <a:r>
              <a:rPr lang="en-US" altLang="zh-CN" sz="2400">
                <a:solidFill>
                  <a:schemeClr val="hlink"/>
                </a:solidFill>
                <a:ea typeface="宋体" panose="02010600030101010101" pitchFamily="2" charset="-122"/>
              </a:rPr>
              <a:t>chart</a:t>
            </a:r>
            <a:r>
              <a:rPr lang="en-US" altLang="zh-CN" sz="2400">
                <a:ea typeface="宋体" panose="02010600030101010101" pitchFamily="2" charset="-122"/>
              </a:rPr>
              <a:t>- a circle having a “slice of the pie” for each category. The size of a slice corresponds to the percentage of observations in the category</a:t>
            </a:r>
          </a:p>
          <a:p>
            <a:pPr eaLnBrk="1" hangingPunct="1"/>
            <a:endParaRPr lang="en-US" altLang="zh-CN" sz="2400">
              <a:solidFill>
                <a:schemeClr val="hlink"/>
              </a:solidFill>
              <a:ea typeface="宋体" panose="02010600030101010101" pitchFamily="2" charset="-122"/>
            </a:endParaRPr>
          </a:p>
          <a:p>
            <a:pPr eaLnBrk="1" hangingPunct="1"/>
            <a:r>
              <a:rPr lang="en-US" altLang="zh-CN" sz="2400">
                <a:solidFill>
                  <a:schemeClr val="hlink"/>
                </a:solidFill>
                <a:ea typeface="宋体" panose="02010600030101010101" pitchFamily="2" charset="-122"/>
              </a:rPr>
              <a:t>Bar</a:t>
            </a:r>
            <a:r>
              <a:rPr lang="en-US" altLang="zh-CN" sz="2400">
                <a:ea typeface="宋体" panose="02010600030101010101" pitchFamily="2" charset="-122"/>
              </a:rPr>
              <a:t> </a:t>
            </a:r>
            <a:r>
              <a:rPr lang="en-US" altLang="zh-CN" sz="2400">
                <a:solidFill>
                  <a:schemeClr val="hlink"/>
                </a:solidFill>
                <a:ea typeface="宋体" panose="02010600030101010101" pitchFamily="2" charset="-122"/>
              </a:rPr>
              <a:t>chart</a:t>
            </a:r>
            <a:r>
              <a:rPr lang="en-US" altLang="zh-CN" sz="2400">
                <a:ea typeface="宋体" panose="02010600030101010101" pitchFamily="2" charset="-122"/>
              </a:rPr>
              <a:t>- displays a vertical bar for each category. The height of the bar is the percentage of observations in the category </a:t>
            </a:r>
            <a:endParaRPr lang="zh-CN" altLang="en-US" sz="2400">
              <a:ea typeface="宋体" panose="02010600030101010101" pitchFamily="2" charset="-12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1000"/>
                                        <p:tgtEl>
                                          <p:spTgt spid="12291">
                                            <p:txEl>
                                              <p:pRg st="0" end="0"/>
                                            </p:txEl>
                                          </p:spTgt>
                                        </p:tgtEl>
                                      </p:cBhvr>
                                    </p:animEffect>
                                    <p:anim calcmode="lin" valueType="num">
                                      <p:cBhvr>
                                        <p:cTn id="8" dur="10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29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291">
                                            <p:txEl>
                                              <p:pRg st="2" end="2"/>
                                            </p:txEl>
                                          </p:spTgt>
                                        </p:tgtEl>
                                        <p:attrNameLst>
                                          <p:attrName>style.visibility</p:attrName>
                                        </p:attrNameLst>
                                      </p:cBhvr>
                                      <p:to>
                                        <p:strVal val="visible"/>
                                      </p:to>
                                    </p:set>
                                    <p:animEffect transition="in" filter="fade">
                                      <p:cBhvr>
                                        <p:cTn id="14" dur="1000"/>
                                        <p:tgtEl>
                                          <p:spTgt spid="12291">
                                            <p:txEl>
                                              <p:pRg st="2" end="2"/>
                                            </p:txEl>
                                          </p:spTgt>
                                        </p:tgtEl>
                                      </p:cBhvr>
                                    </p:animEffect>
                                    <p:anim calcmode="lin" valueType="num">
                                      <p:cBhvr>
                                        <p:cTn id="15" dur="10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229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3945BB5-7C07-4F53-81E5-E3DB55331247}"/>
              </a:ext>
            </a:extLst>
          </p:cNvPr>
          <p:cNvSpPr>
            <a:spLocks noGrp="1" noChangeArrowheads="1"/>
          </p:cNvSpPr>
          <p:nvPr>
            <p:ph type="title"/>
          </p:nvPr>
        </p:nvSpPr>
        <p:spPr/>
        <p:txBody>
          <a:bodyPr/>
          <a:lstStyle/>
          <a:p>
            <a:pPr eaLnBrk="1" hangingPunct="1"/>
            <a:r>
              <a:rPr lang="en-US" altLang="en-US">
                <a:solidFill>
                  <a:schemeClr val="accent2"/>
                </a:solidFill>
              </a:rPr>
              <a:t>To SPSS:</a:t>
            </a:r>
          </a:p>
        </p:txBody>
      </p:sp>
      <p:sp>
        <p:nvSpPr>
          <p:cNvPr id="13315" name="Rectangle 3">
            <a:extLst>
              <a:ext uri="{FF2B5EF4-FFF2-40B4-BE49-F238E27FC236}">
                <a16:creationId xmlns:a16="http://schemas.microsoft.com/office/drawing/2014/main" id="{3C106D96-5F8F-4E86-BC01-1D9C83190458}"/>
              </a:ext>
            </a:extLst>
          </p:cNvPr>
          <p:cNvSpPr>
            <a:spLocks noGrp="1" noChangeArrowheads="1"/>
          </p:cNvSpPr>
          <p:nvPr>
            <p:ph type="body" idx="1"/>
          </p:nvPr>
        </p:nvSpPr>
        <p:spPr/>
        <p:txBody>
          <a:bodyPr/>
          <a:lstStyle/>
          <a:p>
            <a:pPr eaLnBrk="1" hangingPunct="1"/>
            <a:r>
              <a:rPr lang="en-US" altLang="en-US"/>
              <a:t>Still in gssnet.sav</a:t>
            </a:r>
          </a:p>
          <a:p>
            <a:pPr eaLnBrk="1" hangingPunct="1">
              <a:buFontTx/>
              <a:buNone/>
            </a:pPr>
            <a:r>
              <a:rPr lang="en-US" altLang="en-US"/>
              <a:t>For the pie chart:</a:t>
            </a:r>
          </a:p>
          <a:p>
            <a:pPr eaLnBrk="1" hangingPunct="1">
              <a:buFontTx/>
              <a:buNone/>
            </a:pPr>
            <a:r>
              <a:rPr lang="en-US" altLang="en-US"/>
              <a:t>-&gt;Graphs-&gt;Pie-&gt;Summaries of groups of cases-&gt;Define slices by netcat-&gt;Click OK</a:t>
            </a:r>
          </a:p>
          <a:p>
            <a:pPr eaLnBrk="1" hangingPunct="1">
              <a:buFontTx/>
              <a:buNone/>
            </a:pPr>
            <a:r>
              <a:rPr lang="en-US" altLang="en-US"/>
              <a:t>For labels:</a:t>
            </a:r>
          </a:p>
          <a:p>
            <a:pPr eaLnBrk="1" hangingPunct="1">
              <a:buFontTx/>
              <a:buNone/>
            </a:pPr>
            <a:r>
              <a:rPr lang="en-US" altLang="en-US"/>
              <a:t>-&gt;Double click on the chart</a:t>
            </a:r>
          </a:p>
          <a:p>
            <a:pPr eaLnBrk="1" hangingPunct="1">
              <a:buFontTx/>
              <a:buNone/>
            </a:pPr>
            <a:r>
              <a:rPr lang="en-US" altLang="en-US"/>
              <a:t>-&gt;Elements-&gt;Show data labels-&gt;choose labels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C0876D2D-6275-4A39-A09F-A348721ECEB9}"/>
              </a:ext>
            </a:extLst>
          </p:cNvPr>
          <p:cNvSpPr>
            <a:spLocks noGrp="1" noChangeArrowheads="1"/>
          </p:cNvSpPr>
          <p:nvPr>
            <p:ph type="title"/>
          </p:nvPr>
        </p:nvSpPr>
        <p:spPr/>
        <p:txBody>
          <a:bodyPr/>
          <a:lstStyle/>
          <a:p>
            <a:pPr eaLnBrk="1" hangingPunct="1"/>
            <a:r>
              <a:rPr lang="en-US" altLang="en-US">
                <a:solidFill>
                  <a:schemeClr val="accent2"/>
                </a:solidFill>
              </a:rPr>
              <a:t>SPSS continued</a:t>
            </a:r>
          </a:p>
        </p:txBody>
      </p:sp>
      <p:sp>
        <p:nvSpPr>
          <p:cNvPr id="14339" name="Rectangle 3">
            <a:extLst>
              <a:ext uri="{FF2B5EF4-FFF2-40B4-BE49-F238E27FC236}">
                <a16:creationId xmlns:a16="http://schemas.microsoft.com/office/drawing/2014/main" id="{FC10DA20-7FEC-4C8F-ACE7-E0772D17A759}"/>
              </a:ext>
            </a:extLst>
          </p:cNvPr>
          <p:cNvSpPr>
            <a:spLocks noGrp="1" noChangeArrowheads="1"/>
          </p:cNvSpPr>
          <p:nvPr>
            <p:ph type="body" idx="1"/>
          </p:nvPr>
        </p:nvSpPr>
        <p:spPr/>
        <p:txBody>
          <a:bodyPr/>
          <a:lstStyle/>
          <a:p>
            <a:pPr eaLnBrk="1" hangingPunct="1">
              <a:buFontTx/>
              <a:buNone/>
            </a:pPr>
            <a:r>
              <a:rPr lang="en-US" altLang="en-US"/>
              <a:t>For the bar chart:</a:t>
            </a:r>
          </a:p>
          <a:p>
            <a:pPr eaLnBrk="1" hangingPunct="1">
              <a:buFontTx/>
              <a:buNone/>
            </a:pPr>
            <a:r>
              <a:rPr lang="en-US" altLang="en-US"/>
              <a:t>-&gt;Graphs-&gt;Bar-&gt;Simple</a:t>
            </a:r>
          </a:p>
          <a:p>
            <a:pPr eaLnBrk="1" hangingPunct="1">
              <a:buFontTx/>
              <a:buNone/>
            </a:pPr>
            <a:r>
              <a:rPr lang="en-US" altLang="en-US"/>
              <a:t>-&gt;Category axis: netcat</a:t>
            </a:r>
          </a:p>
          <a:p>
            <a:pPr eaLnBrk="1" hangingPunct="1">
              <a:buFontTx/>
              <a:buNone/>
            </a:pPr>
            <a:endParaRPr lang="en-US" altLang="en-US"/>
          </a:p>
          <a:p>
            <a:pPr eaLnBrk="1" hangingPunct="1">
              <a:buFontTx/>
              <a:buNone/>
            </a:pPr>
            <a:r>
              <a:rPr lang="en-US" altLang="en-US"/>
              <a:t>	Again, we can choose which labels to appear on the chart by double clicking.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3DF7C3FE-81BE-4425-85FF-53FBAA83DD2E}"/>
              </a:ext>
            </a:extLst>
          </p:cNvPr>
          <p:cNvSpPr>
            <a:spLocks noGrp="1" noChangeArrowheads="1"/>
          </p:cNvSpPr>
          <p:nvPr>
            <p:ph type="title"/>
          </p:nvPr>
        </p:nvSpPr>
        <p:spPr/>
        <p:txBody>
          <a:bodyPr/>
          <a:lstStyle/>
          <a:p>
            <a:pPr eaLnBrk="1" hangingPunct="1"/>
            <a:r>
              <a:rPr lang="en-US" altLang="zh-CN" sz="3200">
                <a:solidFill>
                  <a:schemeClr val="accent2"/>
                </a:solidFill>
                <a:ea typeface="宋体" panose="02010600030101010101" pitchFamily="2" charset="-122"/>
              </a:rPr>
              <a:t>Graphical Summaries for 	Quantitative Variables</a:t>
            </a:r>
          </a:p>
        </p:txBody>
      </p:sp>
      <p:sp>
        <p:nvSpPr>
          <p:cNvPr id="13315" name="Rectangle 3">
            <a:extLst>
              <a:ext uri="{FF2B5EF4-FFF2-40B4-BE49-F238E27FC236}">
                <a16:creationId xmlns:a16="http://schemas.microsoft.com/office/drawing/2014/main" id="{A1B1810D-D8C6-4781-A507-C1687F5567A7}"/>
              </a:ext>
            </a:extLst>
          </p:cNvPr>
          <p:cNvSpPr>
            <a:spLocks noGrp="1" noChangeArrowheads="1"/>
          </p:cNvSpPr>
          <p:nvPr>
            <p:ph type="body" idx="1"/>
          </p:nvPr>
        </p:nvSpPr>
        <p:spPr/>
        <p:txBody>
          <a:bodyPr/>
          <a:lstStyle/>
          <a:p>
            <a:pPr eaLnBrk="1" hangingPunct="1">
              <a:lnSpc>
                <a:spcPct val="80000"/>
              </a:lnSpc>
            </a:pPr>
            <a:r>
              <a:rPr lang="en-US" altLang="zh-CN" sz="1800">
                <a:solidFill>
                  <a:schemeClr val="hlink"/>
                </a:solidFill>
                <a:ea typeface="宋体" panose="02010600030101010101" pitchFamily="2" charset="-122"/>
              </a:rPr>
              <a:t>Dot</a:t>
            </a:r>
            <a:r>
              <a:rPr lang="en-US" altLang="zh-CN" sz="1800">
                <a:ea typeface="宋体" panose="02010600030101010101" pitchFamily="2" charset="-122"/>
              </a:rPr>
              <a:t> </a:t>
            </a:r>
            <a:r>
              <a:rPr lang="en-US" altLang="zh-CN" sz="1800">
                <a:solidFill>
                  <a:schemeClr val="hlink"/>
                </a:solidFill>
                <a:ea typeface="宋体" panose="02010600030101010101" pitchFamily="2" charset="-122"/>
              </a:rPr>
              <a:t>plot</a:t>
            </a:r>
            <a:r>
              <a:rPr lang="en-US" altLang="zh-CN" sz="1800">
                <a:ea typeface="宋体" panose="02010600030101010101" pitchFamily="2" charset="-122"/>
              </a:rPr>
              <a:t>- shows a dot for each observation, placed just above the value on the number line for that observation.</a:t>
            </a:r>
          </a:p>
          <a:p>
            <a:pPr eaLnBrk="1" hangingPunct="1">
              <a:lnSpc>
                <a:spcPct val="80000"/>
              </a:lnSpc>
            </a:pPr>
            <a:endParaRPr lang="en-US" altLang="zh-CN" sz="1800">
              <a:ea typeface="宋体" panose="02010600030101010101" pitchFamily="2" charset="-122"/>
            </a:endParaRPr>
          </a:p>
          <a:p>
            <a:pPr eaLnBrk="1" hangingPunct="1">
              <a:lnSpc>
                <a:spcPct val="80000"/>
              </a:lnSpc>
            </a:pPr>
            <a:r>
              <a:rPr lang="en-US" altLang="zh-CN" sz="1800">
                <a:solidFill>
                  <a:schemeClr val="hlink"/>
                </a:solidFill>
                <a:ea typeface="宋体" panose="02010600030101010101" pitchFamily="2" charset="-122"/>
              </a:rPr>
              <a:t>Stem-and-Leaf</a:t>
            </a:r>
            <a:r>
              <a:rPr lang="en-US" altLang="zh-CN" sz="1800">
                <a:ea typeface="宋体" panose="02010600030101010101" pitchFamily="2" charset="-122"/>
              </a:rPr>
              <a:t> </a:t>
            </a:r>
            <a:r>
              <a:rPr lang="en-US" altLang="zh-CN" sz="1800">
                <a:solidFill>
                  <a:schemeClr val="hlink"/>
                </a:solidFill>
                <a:ea typeface="宋体" panose="02010600030101010101" pitchFamily="2" charset="-122"/>
              </a:rPr>
              <a:t>Plot</a:t>
            </a:r>
            <a:r>
              <a:rPr lang="en-US" altLang="zh-CN" sz="1800">
                <a:ea typeface="宋体" panose="02010600030101010101" pitchFamily="2" charset="-122"/>
              </a:rPr>
              <a:t>- each observation is represented by a stem and a leaf. Usually the stem consists of all digits except the final one, which is the leaf.</a:t>
            </a:r>
          </a:p>
          <a:p>
            <a:pPr eaLnBrk="1" hangingPunct="1">
              <a:lnSpc>
                <a:spcPct val="80000"/>
              </a:lnSpc>
            </a:pPr>
            <a:endParaRPr lang="en-US" altLang="zh-CN" sz="1800">
              <a:ea typeface="宋体" panose="02010600030101010101" pitchFamily="2" charset="-122"/>
            </a:endParaRPr>
          </a:p>
          <a:p>
            <a:pPr eaLnBrk="1" hangingPunct="1">
              <a:lnSpc>
                <a:spcPct val="80000"/>
              </a:lnSpc>
            </a:pPr>
            <a:r>
              <a:rPr lang="en-US" altLang="zh-CN" sz="1800">
                <a:solidFill>
                  <a:schemeClr val="hlink"/>
                </a:solidFill>
                <a:ea typeface="宋体" panose="02010600030101010101" pitchFamily="2" charset="-122"/>
              </a:rPr>
              <a:t>Histogram</a:t>
            </a:r>
            <a:r>
              <a:rPr lang="en-US" altLang="zh-CN" sz="1800">
                <a:ea typeface="宋体" panose="02010600030101010101" pitchFamily="2" charset="-122"/>
              </a:rPr>
              <a:t>- a graph that uses bars to portray the frequencies or the relative frequencies of the possible outcomes.</a:t>
            </a:r>
          </a:p>
          <a:p>
            <a:pPr eaLnBrk="1" hangingPunct="1">
              <a:lnSpc>
                <a:spcPct val="80000"/>
              </a:lnSpc>
            </a:pPr>
            <a:endParaRPr lang="en-US" altLang="zh-CN" sz="1800">
              <a:ea typeface="宋体" panose="02010600030101010101" pitchFamily="2" charset="-122"/>
            </a:endParaRPr>
          </a:p>
          <a:p>
            <a:pPr eaLnBrk="1" hangingPunct="1">
              <a:lnSpc>
                <a:spcPct val="80000"/>
              </a:lnSpc>
            </a:pPr>
            <a:r>
              <a:rPr lang="en-US" altLang="zh-CN" sz="1800">
                <a:solidFill>
                  <a:schemeClr val="hlink"/>
                </a:solidFill>
                <a:ea typeface="宋体" panose="02010600030101010101" pitchFamily="2" charset="-122"/>
              </a:rPr>
              <a:t>Scatterplot</a:t>
            </a:r>
            <a:r>
              <a:rPr lang="en-US" altLang="zh-CN" sz="1800">
                <a:ea typeface="宋体" panose="02010600030101010101" pitchFamily="2" charset="-122"/>
              </a:rPr>
              <a:t>- display for two variables. It uses the horizontal axis for the explanatory variable (x) and the vertical axis for the response variable (y). </a:t>
            </a:r>
            <a:endParaRPr lang="zh-CN" altLang="en-US" sz="1800">
              <a:ea typeface="宋体" panose="02010600030101010101" pitchFamily="2" charset="-12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1000"/>
                                        <p:tgtEl>
                                          <p:spTgt spid="13315">
                                            <p:txEl>
                                              <p:pRg st="0" end="0"/>
                                            </p:txEl>
                                          </p:spTgt>
                                        </p:tgtEl>
                                      </p:cBhvr>
                                    </p:animEffect>
                                    <p:anim calcmode="lin" valueType="num">
                                      <p:cBhvr>
                                        <p:cTn id="8" dur="1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3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3315">
                                            <p:txEl>
                                              <p:pRg st="2" end="2"/>
                                            </p:txEl>
                                          </p:spTgt>
                                        </p:tgtEl>
                                        <p:attrNameLst>
                                          <p:attrName>style.visibility</p:attrName>
                                        </p:attrNameLst>
                                      </p:cBhvr>
                                      <p:to>
                                        <p:strVal val="visible"/>
                                      </p:to>
                                    </p:set>
                                    <p:animEffect transition="in" filter="fade">
                                      <p:cBhvr>
                                        <p:cTn id="14" dur="1000"/>
                                        <p:tgtEl>
                                          <p:spTgt spid="13315">
                                            <p:txEl>
                                              <p:pRg st="2" end="2"/>
                                            </p:txEl>
                                          </p:spTgt>
                                        </p:tgtEl>
                                      </p:cBhvr>
                                    </p:animEffect>
                                    <p:anim calcmode="lin" valueType="num">
                                      <p:cBhvr>
                                        <p:cTn id="15" dur="1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33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3315">
                                            <p:txEl>
                                              <p:pRg st="4" end="4"/>
                                            </p:txEl>
                                          </p:spTgt>
                                        </p:tgtEl>
                                        <p:attrNameLst>
                                          <p:attrName>style.visibility</p:attrName>
                                        </p:attrNameLst>
                                      </p:cBhvr>
                                      <p:to>
                                        <p:strVal val="visible"/>
                                      </p:to>
                                    </p:set>
                                    <p:animEffect transition="in" filter="fade">
                                      <p:cBhvr>
                                        <p:cTn id="21" dur="1000"/>
                                        <p:tgtEl>
                                          <p:spTgt spid="13315">
                                            <p:txEl>
                                              <p:pRg st="4" end="4"/>
                                            </p:txEl>
                                          </p:spTgt>
                                        </p:tgtEl>
                                      </p:cBhvr>
                                    </p:animEffect>
                                    <p:anim calcmode="lin" valueType="num">
                                      <p:cBhvr>
                                        <p:cTn id="22" dur="10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331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3315">
                                            <p:txEl>
                                              <p:pRg st="6" end="6"/>
                                            </p:txEl>
                                          </p:spTgt>
                                        </p:tgtEl>
                                        <p:attrNameLst>
                                          <p:attrName>style.visibility</p:attrName>
                                        </p:attrNameLst>
                                      </p:cBhvr>
                                      <p:to>
                                        <p:strVal val="visible"/>
                                      </p:to>
                                    </p:set>
                                    <p:animEffect transition="in" filter="fade">
                                      <p:cBhvr>
                                        <p:cTn id="28" dur="1000"/>
                                        <p:tgtEl>
                                          <p:spTgt spid="13315">
                                            <p:txEl>
                                              <p:pRg st="6" end="6"/>
                                            </p:txEl>
                                          </p:spTgt>
                                        </p:tgtEl>
                                      </p:cBhvr>
                                    </p:animEffect>
                                    <p:anim calcmode="lin" valueType="num">
                                      <p:cBhvr>
                                        <p:cTn id="29" dur="1000" fill="hold"/>
                                        <p:tgtEl>
                                          <p:spTgt spid="13315">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331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2EE2B33-F413-41CB-AF57-75E875916B4C}"/>
              </a:ext>
            </a:extLst>
          </p:cNvPr>
          <p:cNvSpPr>
            <a:spLocks noGrp="1" noChangeArrowheads="1"/>
          </p:cNvSpPr>
          <p:nvPr>
            <p:ph type="title"/>
          </p:nvPr>
        </p:nvSpPr>
        <p:spPr/>
        <p:txBody>
          <a:bodyPr/>
          <a:lstStyle/>
          <a:p>
            <a:pPr eaLnBrk="1" hangingPunct="1"/>
            <a:r>
              <a:rPr lang="en-US" altLang="en-US">
                <a:solidFill>
                  <a:schemeClr val="accent2"/>
                </a:solidFill>
              </a:rPr>
              <a:t>To SPSS:</a:t>
            </a:r>
          </a:p>
        </p:txBody>
      </p:sp>
      <p:sp>
        <p:nvSpPr>
          <p:cNvPr id="16387" name="Rectangle 3">
            <a:extLst>
              <a:ext uri="{FF2B5EF4-FFF2-40B4-BE49-F238E27FC236}">
                <a16:creationId xmlns:a16="http://schemas.microsoft.com/office/drawing/2014/main" id="{53BD75D9-333D-4D9A-AC23-81AC8A5E4F5A}"/>
              </a:ext>
            </a:extLst>
          </p:cNvPr>
          <p:cNvSpPr>
            <a:spLocks noGrp="1" noChangeArrowheads="1"/>
          </p:cNvSpPr>
          <p:nvPr>
            <p:ph type="body" idx="1"/>
          </p:nvPr>
        </p:nvSpPr>
        <p:spPr/>
        <p:txBody>
          <a:bodyPr/>
          <a:lstStyle/>
          <a:p>
            <a:pPr eaLnBrk="1" hangingPunct="1"/>
            <a:r>
              <a:rPr lang="en-US" altLang="en-US"/>
              <a:t>Open marathon.sav</a:t>
            </a:r>
          </a:p>
          <a:p>
            <a:pPr eaLnBrk="1" hangingPunct="1"/>
            <a:r>
              <a:rPr lang="en-US" altLang="en-US">
                <a:solidFill>
                  <a:schemeClr val="hlink"/>
                </a:solidFill>
              </a:rPr>
              <a:t>Histogram:</a:t>
            </a:r>
          </a:p>
          <a:p>
            <a:pPr eaLnBrk="1" hangingPunct="1">
              <a:buFontTx/>
              <a:buNone/>
            </a:pPr>
            <a:r>
              <a:rPr lang="en-US" altLang="en-US"/>
              <a:t>-&gt;Analyze-&gt;Descriptive Statistics-&gt;Frequencies</a:t>
            </a:r>
          </a:p>
          <a:p>
            <a:pPr eaLnBrk="1" hangingPunct="1">
              <a:buFontTx/>
              <a:buNone/>
            </a:pPr>
            <a:r>
              <a:rPr lang="en-US" altLang="en-US"/>
              <a:t>-&gt;Charts-&gt;Histogram</a:t>
            </a:r>
          </a:p>
          <a:p>
            <a:pPr eaLnBrk="1" hangingPunct="1">
              <a:buFontTx/>
              <a:buNone/>
            </a:pPr>
            <a:r>
              <a:rPr lang="en-US" altLang="en-US"/>
              <a:t>	</a:t>
            </a:r>
            <a:r>
              <a:rPr lang="en-US" altLang="en-US" sz="2000"/>
              <a:t>(you can also put a normal curve on the histogram to see how the shape of your data compares to the normal distribution)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0928917-8B80-467F-A73D-F21691AF3E7E}"/>
              </a:ext>
            </a:extLst>
          </p:cNvPr>
          <p:cNvSpPr>
            <a:spLocks noGrp="1" noChangeArrowheads="1"/>
          </p:cNvSpPr>
          <p:nvPr>
            <p:ph type="title"/>
          </p:nvPr>
        </p:nvSpPr>
        <p:spPr/>
        <p:txBody>
          <a:bodyPr/>
          <a:lstStyle/>
          <a:p>
            <a:pPr eaLnBrk="1" hangingPunct="1"/>
            <a:r>
              <a:rPr lang="en-US" altLang="en-US">
                <a:solidFill>
                  <a:schemeClr val="accent2"/>
                </a:solidFill>
              </a:rPr>
              <a:t>SPSS continued:</a:t>
            </a:r>
          </a:p>
        </p:txBody>
      </p:sp>
      <p:sp>
        <p:nvSpPr>
          <p:cNvPr id="17411" name="Rectangle 3">
            <a:extLst>
              <a:ext uri="{FF2B5EF4-FFF2-40B4-BE49-F238E27FC236}">
                <a16:creationId xmlns:a16="http://schemas.microsoft.com/office/drawing/2014/main" id="{8C0837C8-4590-4B3C-963C-05A653DD120A}"/>
              </a:ext>
            </a:extLst>
          </p:cNvPr>
          <p:cNvSpPr>
            <a:spLocks noGrp="1" noChangeArrowheads="1"/>
          </p:cNvSpPr>
          <p:nvPr>
            <p:ph type="body" idx="1"/>
          </p:nvPr>
        </p:nvSpPr>
        <p:spPr/>
        <p:txBody>
          <a:bodyPr/>
          <a:lstStyle/>
          <a:p>
            <a:pPr eaLnBrk="1" hangingPunct="1"/>
            <a:r>
              <a:rPr lang="en-US" altLang="en-US">
                <a:solidFill>
                  <a:schemeClr val="hlink"/>
                </a:solidFill>
              </a:rPr>
              <a:t>Scatterplots:</a:t>
            </a:r>
          </a:p>
          <a:p>
            <a:pPr eaLnBrk="1" hangingPunct="1">
              <a:buFontTx/>
              <a:buNone/>
            </a:pPr>
            <a:r>
              <a:rPr lang="en-US" altLang="en-US"/>
              <a:t>-&gt;Graphs-&gt;Scatter/dot..</a:t>
            </a:r>
          </a:p>
          <a:p>
            <a:pPr eaLnBrk="1" hangingPunct="1">
              <a:buFontTx/>
              <a:buNone/>
            </a:pPr>
            <a:r>
              <a:rPr lang="en-US" altLang="en-US"/>
              <a:t>-&gt;Simple Scatter-&gt;Define</a:t>
            </a:r>
          </a:p>
          <a:p>
            <a:pPr eaLnBrk="1" hangingPunct="1">
              <a:buFontTx/>
              <a:buNone/>
            </a:pPr>
            <a:r>
              <a:rPr lang="en-US" altLang="en-US"/>
              <a:t>-&gt;Choose (continuous) variables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DF49436-39DE-4FEA-9D30-765CBDA6D061}"/>
              </a:ext>
            </a:extLst>
          </p:cNvPr>
          <p:cNvSpPr>
            <a:spLocks noGrp="1" noChangeArrowheads="1"/>
          </p:cNvSpPr>
          <p:nvPr>
            <p:ph type="title"/>
          </p:nvPr>
        </p:nvSpPr>
        <p:spPr/>
        <p:txBody>
          <a:bodyPr/>
          <a:lstStyle/>
          <a:p>
            <a:pPr eaLnBrk="1" hangingPunct="1"/>
            <a:r>
              <a:rPr lang="en-US" altLang="zh-CN">
                <a:solidFill>
                  <a:schemeClr val="accent2"/>
                </a:solidFill>
                <a:ea typeface="宋体" panose="02010600030101010101" pitchFamily="2" charset="-122"/>
              </a:rPr>
              <a:t>Other Useful Plots</a:t>
            </a:r>
          </a:p>
        </p:txBody>
      </p:sp>
      <p:sp>
        <p:nvSpPr>
          <p:cNvPr id="14339" name="Rectangle 3">
            <a:extLst>
              <a:ext uri="{FF2B5EF4-FFF2-40B4-BE49-F238E27FC236}">
                <a16:creationId xmlns:a16="http://schemas.microsoft.com/office/drawing/2014/main" id="{FF4E0CC0-31E9-4808-AA53-0C2ACD6E9809}"/>
              </a:ext>
            </a:extLst>
          </p:cNvPr>
          <p:cNvSpPr>
            <a:spLocks noGrp="1" noChangeArrowheads="1"/>
          </p:cNvSpPr>
          <p:nvPr>
            <p:ph type="body" idx="1"/>
          </p:nvPr>
        </p:nvSpPr>
        <p:spPr/>
        <p:txBody>
          <a:bodyPr/>
          <a:lstStyle/>
          <a:p>
            <a:pPr eaLnBrk="1" hangingPunct="1"/>
            <a:r>
              <a:rPr lang="en-US" altLang="zh-CN">
                <a:solidFill>
                  <a:schemeClr val="hlink"/>
                </a:solidFill>
                <a:ea typeface="宋体" panose="02010600030101010101" pitchFamily="2" charset="-122"/>
              </a:rPr>
              <a:t>Time</a:t>
            </a:r>
            <a:r>
              <a:rPr lang="en-US" altLang="zh-CN">
                <a:ea typeface="宋体" panose="02010600030101010101" pitchFamily="2" charset="-122"/>
              </a:rPr>
              <a:t> </a:t>
            </a:r>
            <a:r>
              <a:rPr lang="en-US" altLang="zh-CN">
                <a:solidFill>
                  <a:schemeClr val="hlink"/>
                </a:solidFill>
                <a:ea typeface="宋体" panose="02010600030101010101" pitchFamily="2" charset="-122"/>
              </a:rPr>
              <a:t>plot</a:t>
            </a:r>
            <a:r>
              <a:rPr lang="en-US" altLang="zh-CN">
                <a:ea typeface="宋体" panose="02010600030101010101" pitchFamily="2" charset="-122"/>
              </a:rPr>
              <a:t>- charts each observation, on the vertical scale, against the time it was measured, on the horizontal scale</a:t>
            </a:r>
          </a:p>
          <a:p>
            <a:pPr eaLnBrk="1" hangingPunct="1"/>
            <a:endParaRPr lang="en-US" altLang="zh-CN">
              <a:ea typeface="宋体" panose="02010600030101010101" pitchFamily="2" charset="-122"/>
            </a:endParaRPr>
          </a:p>
          <a:p>
            <a:pPr eaLnBrk="1" hangingPunct="1"/>
            <a:r>
              <a:rPr lang="en-US" altLang="zh-CN">
                <a:solidFill>
                  <a:schemeClr val="hlink"/>
                </a:solidFill>
                <a:ea typeface="宋体" panose="02010600030101010101" pitchFamily="2" charset="-122"/>
              </a:rPr>
              <a:t>Box</a:t>
            </a:r>
            <a:r>
              <a:rPr lang="en-US" altLang="zh-CN">
                <a:ea typeface="宋体" panose="02010600030101010101" pitchFamily="2" charset="-122"/>
              </a:rPr>
              <a:t> </a:t>
            </a:r>
            <a:r>
              <a:rPr lang="en-US" altLang="zh-CN">
                <a:solidFill>
                  <a:schemeClr val="hlink"/>
                </a:solidFill>
                <a:ea typeface="宋体" panose="02010600030101010101" pitchFamily="2" charset="-122"/>
              </a:rPr>
              <a:t>plot</a:t>
            </a:r>
            <a:r>
              <a:rPr lang="en-US" altLang="zh-CN">
                <a:ea typeface="宋体" panose="02010600030101010101" pitchFamily="2" charset="-122"/>
              </a:rPr>
              <a:t>- constructed from the 5-number summary </a:t>
            </a:r>
            <a:endParaRPr lang="zh-CN" altLang="en-US">
              <a:ea typeface="宋体" panose="02010600030101010101" pitchFamily="2" charset="-12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1000"/>
                                        <p:tgtEl>
                                          <p:spTgt spid="14339">
                                            <p:txEl>
                                              <p:pRg st="0" end="0"/>
                                            </p:txEl>
                                          </p:spTgt>
                                        </p:tgtEl>
                                      </p:cBhvr>
                                    </p:animEffect>
                                    <p:anim calcmode="lin" valueType="num">
                                      <p:cBhvr>
                                        <p:cTn id="8" dur="10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339">
                                            <p:txEl>
                                              <p:pRg st="2" end="2"/>
                                            </p:txEl>
                                          </p:spTgt>
                                        </p:tgtEl>
                                        <p:attrNameLst>
                                          <p:attrName>style.visibility</p:attrName>
                                        </p:attrNameLst>
                                      </p:cBhvr>
                                      <p:to>
                                        <p:strVal val="visible"/>
                                      </p:to>
                                    </p:set>
                                    <p:animEffect transition="in" filter="fade">
                                      <p:cBhvr>
                                        <p:cTn id="14" dur="1000"/>
                                        <p:tgtEl>
                                          <p:spTgt spid="14339">
                                            <p:txEl>
                                              <p:pRg st="2" end="2"/>
                                            </p:txEl>
                                          </p:spTgt>
                                        </p:tgtEl>
                                      </p:cBhvr>
                                    </p:animEffect>
                                    <p:anim calcmode="lin" valueType="num">
                                      <p:cBhvr>
                                        <p:cTn id="15" dur="10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4339">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57A89007-A197-406C-A05C-3D46313484ED}"/>
              </a:ext>
            </a:extLst>
          </p:cNvPr>
          <p:cNvSpPr>
            <a:spLocks noGrp="1" noChangeArrowheads="1"/>
          </p:cNvSpPr>
          <p:nvPr>
            <p:ph type="title"/>
          </p:nvPr>
        </p:nvSpPr>
        <p:spPr/>
        <p:txBody>
          <a:bodyPr/>
          <a:lstStyle/>
          <a:p>
            <a:pPr eaLnBrk="1" hangingPunct="1"/>
            <a:r>
              <a:rPr lang="en-US" altLang="en-US">
                <a:solidFill>
                  <a:schemeClr val="accent2"/>
                </a:solidFill>
              </a:rPr>
              <a:t>To SPSS:</a:t>
            </a:r>
          </a:p>
        </p:txBody>
      </p:sp>
      <p:sp>
        <p:nvSpPr>
          <p:cNvPr id="19459" name="Rectangle 3">
            <a:extLst>
              <a:ext uri="{FF2B5EF4-FFF2-40B4-BE49-F238E27FC236}">
                <a16:creationId xmlns:a16="http://schemas.microsoft.com/office/drawing/2014/main" id="{1D754945-F0F1-4814-91B7-1D62F8D8D7D2}"/>
              </a:ext>
            </a:extLst>
          </p:cNvPr>
          <p:cNvSpPr>
            <a:spLocks noGrp="1" noChangeArrowheads="1"/>
          </p:cNvSpPr>
          <p:nvPr>
            <p:ph type="body" idx="1"/>
          </p:nvPr>
        </p:nvSpPr>
        <p:spPr/>
        <p:txBody>
          <a:bodyPr/>
          <a:lstStyle/>
          <a:p>
            <a:pPr eaLnBrk="1" hangingPunct="1"/>
            <a:r>
              <a:rPr lang="en-US" altLang="en-US">
                <a:solidFill>
                  <a:schemeClr val="hlink"/>
                </a:solidFill>
              </a:rPr>
              <a:t>Box plots:</a:t>
            </a:r>
          </a:p>
          <a:p>
            <a:pPr eaLnBrk="1" hangingPunct="1">
              <a:buFontTx/>
              <a:buNone/>
            </a:pPr>
            <a:r>
              <a:rPr lang="en-US" altLang="en-US"/>
              <a:t>-&gt;Graphs-&gt;Boxplot-&gt;Simple</a:t>
            </a:r>
          </a:p>
          <a:p>
            <a:pPr eaLnBrk="1" hangingPunct="1">
              <a:buFontTx/>
              <a:buNone/>
            </a:pPr>
            <a:r>
              <a:rPr lang="en-US" altLang="en-US"/>
              <a:t>-&gt;variable (continuous)</a:t>
            </a:r>
          </a:p>
          <a:p>
            <a:pPr eaLnBrk="1" hangingPunct="1">
              <a:buFontTx/>
              <a:buNone/>
            </a:pPr>
            <a:r>
              <a:rPr lang="en-US" altLang="en-US"/>
              <a:t>-&gt;category axis (categorical)</a:t>
            </a:r>
          </a:p>
          <a:p>
            <a:pPr eaLnBrk="1" hangingPunct="1">
              <a:buFontTx/>
              <a:buNone/>
            </a:pPr>
            <a:endParaRPr lang="en-US" altLang="en-US"/>
          </a:p>
          <a:p>
            <a:pPr eaLnBrk="1" hangingPunct="1">
              <a:buFontTx/>
              <a:buNone/>
            </a:pPr>
            <a:r>
              <a:rPr lang="en-US" altLang="en-US" sz="2000"/>
              <a:t>	(You can also use boxplots in order to visually compare different groups on a quantitative variable, i.e. age by gender)</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CF2A0051-7A4E-410C-AD07-487FDCEF710E}"/>
              </a:ext>
            </a:extLst>
          </p:cNvPr>
          <p:cNvSpPr>
            <a:spLocks noGrp="1" noChangeArrowheads="1"/>
          </p:cNvSpPr>
          <p:nvPr>
            <p:ph type="title"/>
          </p:nvPr>
        </p:nvSpPr>
        <p:spPr/>
        <p:txBody>
          <a:bodyPr/>
          <a:lstStyle/>
          <a:p>
            <a:pPr eaLnBrk="1" hangingPunct="1"/>
            <a:r>
              <a:rPr lang="en-US" altLang="en-US" sz="3200">
                <a:solidFill>
                  <a:schemeClr val="accent2"/>
                </a:solidFill>
              </a:rPr>
              <a:t>Contingency Tables/Cross Tabs</a:t>
            </a:r>
          </a:p>
        </p:txBody>
      </p:sp>
      <p:sp>
        <p:nvSpPr>
          <p:cNvPr id="26627" name="Rectangle 3">
            <a:extLst>
              <a:ext uri="{FF2B5EF4-FFF2-40B4-BE49-F238E27FC236}">
                <a16:creationId xmlns:a16="http://schemas.microsoft.com/office/drawing/2014/main" id="{4B59112A-3329-4F46-BCF1-577A422D4F4F}"/>
              </a:ext>
            </a:extLst>
          </p:cNvPr>
          <p:cNvSpPr>
            <a:spLocks noGrp="1" noChangeArrowheads="1"/>
          </p:cNvSpPr>
          <p:nvPr>
            <p:ph type="body" idx="1"/>
          </p:nvPr>
        </p:nvSpPr>
        <p:spPr/>
        <p:txBody>
          <a:bodyPr/>
          <a:lstStyle/>
          <a:p>
            <a:pPr eaLnBrk="1" hangingPunct="1">
              <a:lnSpc>
                <a:spcPct val="80000"/>
              </a:lnSpc>
            </a:pPr>
            <a:r>
              <a:rPr lang="en-US" altLang="en-US" sz="2400"/>
              <a:t>A </a:t>
            </a:r>
            <a:r>
              <a:rPr lang="en-US" altLang="en-US" sz="2400">
                <a:solidFill>
                  <a:schemeClr val="hlink"/>
                </a:solidFill>
              </a:rPr>
              <a:t>contingency table</a:t>
            </a:r>
            <a:r>
              <a:rPr lang="en-US" altLang="en-US" sz="2400"/>
              <a:t> is a display for two categorical variables. Its rows list the categories of one variable and its columns list the categories of the other variable. Each entry in the table is the frequency of cases in the sample with certain outcomes of the two variables</a:t>
            </a:r>
          </a:p>
          <a:p>
            <a:pPr eaLnBrk="1" hangingPunct="1">
              <a:lnSpc>
                <a:spcPct val="80000"/>
              </a:lnSpc>
            </a:pPr>
            <a:r>
              <a:rPr lang="en-US" altLang="en-US" sz="2400"/>
              <a:t>The process of taking a data file and finding the frequencies for the cells of a contingency table is referred to as </a:t>
            </a:r>
            <a:r>
              <a:rPr lang="en-US" altLang="en-US" sz="2400">
                <a:solidFill>
                  <a:schemeClr val="hlink"/>
                </a:solidFill>
              </a:rPr>
              <a:t>cross-tabulation</a:t>
            </a:r>
            <a:r>
              <a:rPr lang="en-US" altLang="en-US" sz="2400"/>
              <a:t> of the data</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1000"/>
                                        <p:tgtEl>
                                          <p:spTgt spid="26627">
                                            <p:txEl>
                                              <p:pRg st="0" end="0"/>
                                            </p:txEl>
                                          </p:spTgt>
                                        </p:tgtEl>
                                      </p:cBhvr>
                                    </p:animEffect>
                                    <p:anim calcmode="lin" valueType="num">
                                      <p:cBhvr>
                                        <p:cTn id="8" dur="10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662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6627">
                                            <p:txEl>
                                              <p:pRg st="1" end="1"/>
                                            </p:txEl>
                                          </p:spTgt>
                                        </p:tgtEl>
                                        <p:attrNameLst>
                                          <p:attrName>style.visibility</p:attrName>
                                        </p:attrNameLst>
                                      </p:cBhvr>
                                      <p:to>
                                        <p:strVal val="visible"/>
                                      </p:to>
                                    </p:set>
                                    <p:animEffect transition="in" filter="fade">
                                      <p:cBhvr>
                                        <p:cTn id="14" dur="1000"/>
                                        <p:tgtEl>
                                          <p:spTgt spid="26627">
                                            <p:txEl>
                                              <p:pRg st="1" end="1"/>
                                            </p:txEl>
                                          </p:spTgt>
                                        </p:tgtEl>
                                      </p:cBhvr>
                                    </p:animEffect>
                                    <p:anim calcmode="lin" valueType="num">
                                      <p:cBhvr>
                                        <p:cTn id="15" dur="10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662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8A06D15-EFE4-4A8C-9130-88AE6FE924B2}"/>
              </a:ext>
            </a:extLst>
          </p:cNvPr>
          <p:cNvSpPr>
            <a:spLocks noGrp="1" noChangeArrowheads="1"/>
          </p:cNvSpPr>
          <p:nvPr>
            <p:ph type="title"/>
          </p:nvPr>
        </p:nvSpPr>
        <p:spPr/>
        <p:txBody>
          <a:bodyPr/>
          <a:lstStyle/>
          <a:p>
            <a:pPr eaLnBrk="1" hangingPunct="1"/>
            <a:r>
              <a:rPr lang="en-US" altLang="en-US">
                <a:solidFill>
                  <a:schemeClr val="accent2"/>
                </a:solidFill>
              </a:rPr>
              <a:t>Example</a:t>
            </a:r>
          </a:p>
        </p:txBody>
      </p:sp>
      <p:sp>
        <p:nvSpPr>
          <p:cNvPr id="21507" name="Rectangle 3">
            <a:extLst>
              <a:ext uri="{FF2B5EF4-FFF2-40B4-BE49-F238E27FC236}">
                <a16:creationId xmlns:a16="http://schemas.microsoft.com/office/drawing/2014/main" id="{6327603B-E9C6-41D1-A10A-35209A3BA202}"/>
              </a:ext>
            </a:extLst>
          </p:cNvPr>
          <p:cNvSpPr>
            <a:spLocks noGrp="1" noChangeArrowheads="1"/>
          </p:cNvSpPr>
          <p:nvPr>
            <p:ph type="body" sz="half" idx="1"/>
          </p:nvPr>
        </p:nvSpPr>
        <p:spPr>
          <a:xfrm>
            <a:off x="1279525" y="1600200"/>
            <a:ext cx="5273675" cy="1676400"/>
          </a:xfrm>
        </p:spPr>
        <p:txBody>
          <a:bodyPr/>
          <a:lstStyle/>
          <a:p>
            <a:pPr eaLnBrk="1" hangingPunct="1"/>
            <a:r>
              <a:rPr lang="en-US" altLang="en-US" sz="2400"/>
              <a:t>2 x 2 contingency table:</a:t>
            </a:r>
          </a:p>
          <a:p>
            <a:pPr eaLnBrk="1" hangingPunct="1">
              <a:buFontTx/>
              <a:buNone/>
            </a:pPr>
            <a:endParaRPr lang="en-US" altLang="en-US" sz="2400"/>
          </a:p>
          <a:p>
            <a:pPr eaLnBrk="1" hangingPunct="1">
              <a:buFontTx/>
              <a:buNone/>
            </a:pPr>
            <a:r>
              <a:rPr lang="en-US" altLang="en-US" sz="2400"/>
              <a:t>	Binge Drinking by Gender</a:t>
            </a:r>
          </a:p>
          <a:p>
            <a:pPr eaLnBrk="1" hangingPunct="1"/>
            <a:endParaRPr lang="en-US" altLang="en-US" sz="2400"/>
          </a:p>
          <a:p>
            <a:pPr eaLnBrk="1" hangingPunct="1"/>
            <a:endParaRPr lang="en-US" altLang="en-US" sz="2400"/>
          </a:p>
        </p:txBody>
      </p:sp>
      <p:graphicFrame>
        <p:nvGraphicFramePr>
          <p:cNvPr id="28823" name="Group 151">
            <a:extLst>
              <a:ext uri="{FF2B5EF4-FFF2-40B4-BE49-F238E27FC236}">
                <a16:creationId xmlns:a16="http://schemas.microsoft.com/office/drawing/2014/main" id="{A82E2D28-24FF-40EB-9483-483BA47B087E}"/>
              </a:ext>
            </a:extLst>
          </p:cNvPr>
          <p:cNvGraphicFramePr>
            <a:graphicFrameLocks noGrp="1"/>
          </p:cNvGraphicFramePr>
          <p:nvPr>
            <p:ph sz="half" idx="2"/>
          </p:nvPr>
        </p:nvGraphicFramePr>
        <p:xfrm>
          <a:off x="1219200" y="3352800"/>
          <a:ext cx="5181600" cy="2290763"/>
        </p:xfrm>
        <a:graphic>
          <a:graphicData uri="http://schemas.openxmlformats.org/drawingml/2006/table">
            <a:tbl>
              <a:tblPr/>
              <a:tblGrid>
                <a:gridCol w="1116013">
                  <a:extLst>
                    <a:ext uri="{9D8B030D-6E8A-4147-A177-3AD203B41FA5}">
                      <a16:colId xmlns:a16="http://schemas.microsoft.com/office/drawing/2014/main" val="20000"/>
                    </a:ext>
                  </a:extLst>
                </a:gridCol>
                <a:gridCol w="1354137">
                  <a:extLst>
                    <a:ext uri="{9D8B030D-6E8A-4147-A177-3AD203B41FA5}">
                      <a16:colId xmlns:a16="http://schemas.microsoft.com/office/drawing/2014/main" val="20001"/>
                    </a:ext>
                  </a:extLst>
                </a:gridCol>
                <a:gridCol w="1355725">
                  <a:extLst>
                    <a:ext uri="{9D8B030D-6E8A-4147-A177-3AD203B41FA5}">
                      <a16:colId xmlns:a16="http://schemas.microsoft.com/office/drawing/2014/main" val="20002"/>
                    </a:ext>
                  </a:extLst>
                </a:gridCol>
                <a:gridCol w="1355725">
                  <a:extLst>
                    <a:ext uri="{9D8B030D-6E8A-4147-A177-3AD203B41FA5}">
                      <a16:colId xmlns:a16="http://schemas.microsoft.com/office/drawing/2014/main" val="20003"/>
                    </a:ext>
                  </a:extLst>
                </a:gridCol>
              </a:tblGrid>
              <a:tr h="609600">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a:ln>
                          <a:noFill/>
                        </a:ln>
                        <a:solidFill>
                          <a:schemeClr val="tx1"/>
                        </a:solidFill>
                        <a:effectLst/>
                        <a:latin typeface="Century Gothic" panose="020B0502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Binge Drinker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Non-binge Drinker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Total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0688">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Male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1908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2017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3925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2925">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Female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2854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4125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6979</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12750">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Total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4762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6142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400">
                          <a:solidFill>
                            <a:schemeClr val="tx1"/>
                          </a:solidFill>
                          <a:latin typeface="Century Gothic" panose="020B0502020202020204" pitchFamily="34" charset="0"/>
                        </a:defRPr>
                      </a:lvl1pPr>
                      <a:lvl2pPr>
                        <a:spcBef>
                          <a:spcPct val="20000"/>
                        </a:spcBef>
                        <a:defRPr sz="2000">
                          <a:solidFill>
                            <a:schemeClr val="tx1"/>
                          </a:solidFill>
                          <a:latin typeface="Century Gothic" panose="020B0502020202020204" pitchFamily="34" charset="0"/>
                        </a:defRPr>
                      </a:lvl2pPr>
                      <a:lvl3pPr>
                        <a:spcBef>
                          <a:spcPct val="20000"/>
                        </a:spcBef>
                        <a:defRPr>
                          <a:solidFill>
                            <a:schemeClr val="tx1"/>
                          </a:solidFill>
                          <a:latin typeface="Century Gothic" panose="020B0502020202020204" pitchFamily="34" charset="0"/>
                        </a:defRPr>
                      </a:lvl3pPr>
                      <a:lvl4pPr>
                        <a:spcBef>
                          <a:spcPct val="20000"/>
                        </a:spcBef>
                        <a:defRPr sz="1600">
                          <a:solidFill>
                            <a:schemeClr val="tx1"/>
                          </a:solidFill>
                          <a:latin typeface="Century Gothic" panose="020B0502020202020204" pitchFamily="34" charset="0"/>
                        </a:defRPr>
                      </a:lvl4pPr>
                      <a:lvl5pPr>
                        <a:spcBef>
                          <a:spcPct val="20000"/>
                        </a:spcBef>
                        <a:defRPr sz="1400">
                          <a:solidFill>
                            <a:schemeClr val="tx1"/>
                          </a:solidFill>
                          <a:latin typeface="Century Gothic" panose="020B0502020202020204" pitchFamily="34" charset="0"/>
                        </a:defRPr>
                      </a:lvl5pPr>
                      <a:lvl6pPr fontAlgn="base">
                        <a:spcBef>
                          <a:spcPct val="20000"/>
                        </a:spcBef>
                        <a:spcAft>
                          <a:spcPct val="0"/>
                        </a:spcAft>
                        <a:defRPr sz="1400">
                          <a:solidFill>
                            <a:schemeClr val="tx1"/>
                          </a:solidFill>
                          <a:latin typeface="Century Gothic" panose="020B0502020202020204" pitchFamily="34" charset="0"/>
                        </a:defRPr>
                      </a:lvl6pPr>
                      <a:lvl7pPr fontAlgn="base">
                        <a:spcBef>
                          <a:spcPct val="20000"/>
                        </a:spcBef>
                        <a:spcAft>
                          <a:spcPct val="0"/>
                        </a:spcAft>
                        <a:defRPr sz="1400">
                          <a:solidFill>
                            <a:schemeClr val="tx1"/>
                          </a:solidFill>
                          <a:latin typeface="Century Gothic" panose="020B0502020202020204" pitchFamily="34" charset="0"/>
                        </a:defRPr>
                      </a:lvl7pPr>
                      <a:lvl8pPr fontAlgn="base">
                        <a:spcBef>
                          <a:spcPct val="20000"/>
                        </a:spcBef>
                        <a:spcAft>
                          <a:spcPct val="0"/>
                        </a:spcAft>
                        <a:defRPr sz="1400">
                          <a:solidFill>
                            <a:schemeClr val="tx1"/>
                          </a:solidFill>
                          <a:latin typeface="Century Gothic" panose="020B0502020202020204" pitchFamily="34" charset="0"/>
                        </a:defRPr>
                      </a:lvl8pPr>
                      <a:lvl9pPr fontAlgn="base">
                        <a:spcBef>
                          <a:spcPct val="20000"/>
                        </a:spcBef>
                        <a:spcAft>
                          <a:spcPct val="0"/>
                        </a:spcAft>
                        <a:defRPr sz="1400">
                          <a:solidFill>
                            <a:schemeClr val="tx1"/>
                          </a:solidFill>
                          <a:latin typeface="Century Gothic" panose="020B0502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chemeClr val="tx1"/>
                          </a:solidFill>
                          <a:effectLst/>
                          <a:latin typeface="Century Gothic" panose="020B0502020202020204" pitchFamily="34" charset="0"/>
                        </a:rPr>
                        <a:t>10904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F9116E8-A374-4A71-9D13-C3D96F45F080}"/>
              </a:ext>
            </a:extLst>
          </p:cNvPr>
          <p:cNvSpPr>
            <a:spLocks noGrp="1" noChangeArrowheads="1"/>
          </p:cNvSpPr>
          <p:nvPr>
            <p:ph type="title"/>
          </p:nvPr>
        </p:nvSpPr>
        <p:spPr/>
        <p:txBody>
          <a:bodyPr/>
          <a:lstStyle/>
          <a:p>
            <a:pPr eaLnBrk="1" hangingPunct="1"/>
            <a:r>
              <a:rPr lang="en-US" altLang="en-US" sz="2800">
                <a:solidFill>
                  <a:schemeClr val="accent2"/>
                </a:solidFill>
              </a:rPr>
              <a:t>Chi-squared Test for Independence</a:t>
            </a:r>
          </a:p>
        </p:txBody>
      </p:sp>
      <p:sp>
        <p:nvSpPr>
          <p:cNvPr id="22531" name="Rectangle 3">
            <a:extLst>
              <a:ext uri="{FF2B5EF4-FFF2-40B4-BE49-F238E27FC236}">
                <a16:creationId xmlns:a16="http://schemas.microsoft.com/office/drawing/2014/main" id="{4DCF2A30-C3A8-4B3C-91F1-54386D0FFBC0}"/>
              </a:ext>
            </a:extLst>
          </p:cNvPr>
          <p:cNvSpPr>
            <a:spLocks noGrp="1" noChangeArrowheads="1"/>
          </p:cNvSpPr>
          <p:nvPr>
            <p:ph type="body" sz="half" idx="1"/>
          </p:nvPr>
        </p:nvSpPr>
        <p:spPr>
          <a:xfrm>
            <a:off x="1279525" y="1600200"/>
            <a:ext cx="5578475" cy="4495800"/>
          </a:xfrm>
        </p:spPr>
        <p:txBody>
          <a:bodyPr/>
          <a:lstStyle/>
          <a:p>
            <a:pPr eaLnBrk="1" hangingPunct="1">
              <a:lnSpc>
                <a:spcPct val="90000"/>
              </a:lnSpc>
            </a:pPr>
            <a:r>
              <a:rPr lang="en-US" altLang="en-US" sz="2400"/>
              <a:t>The </a:t>
            </a:r>
            <a:r>
              <a:rPr lang="en-US" altLang="en-US" sz="2400">
                <a:solidFill>
                  <a:schemeClr val="hlink"/>
                </a:solidFill>
              </a:rPr>
              <a:t>chi-squared test</a:t>
            </a:r>
            <a:r>
              <a:rPr lang="en-US" altLang="en-US" sz="2400"/>
              <a:t> is a hypothesis test to see whether two categorical variables are independent of one another.</a:t>
            </a:r>
          </a:p>
          <a:p>
            <a:pPr eaLnBrk="1" hangingPunct="1">
              <a:lnSpc>
                <a:spcPct val="90000"/>
              </a:lnSpc>
            </a:pPr>
            <a:endParaRPr lang="en-US" altLang="en-US" sz="2400"/>
          </a:p>
          <a:p>
            <a:pPr eaLnBrk="1" hangingPunct="1">
              <a:lnSpc>
                <a:spcPct val="90000"/>
              </a:lnSpc>
            </a:pPr>
            <a:endParaRPr lang="en-US" altLang="en-US" sz="2400"/>
          </a:p>
          <a:p>
            <a:pPr eaLnBrk="1" hangingPunct="1">
              <a:lnSpc>
                <a:spcPct val="90000"/>
              </a:lnSpc>
            </a:pPr>
            <a:endParaRPr lang="en-US" altLang="en-US" sz="2400"/>
          </a:p>
          <a:p>
            <a:pPr eaLnBrk="1" hangingPunct="1">
              <a:lnSpc>
                <a:spcPct val="90000"/>
              </a:lnSpc>
            </a:pPr>
            <a:endParaRPr lang="en-US" altLang="en-US" sz="2400"/>
          </a:p>
          <a:p>
            <a:pPr eaLnBrk="1" hangingPunct="1">
              <a:lnSpc>
                <a:spcPct val="90000"/>
              </a:lnSpc>
            </a:pPr>
            <a:r>
              <a:rPr lang="en-US" altLang="en-US" sz="2000"/>
              <a:t>We will look to see if the p-value &lt; .05 (Reject the null hypothesis)</a:t>
            </a:r>
          </a:p>
          <a:p>
            <a:pPr eaLnBrk="1" hangingPunct="1">
              <a:lnSpc>
                <a:spcPct val="90000"/>
              </a:lnSpc>
              <a:buFontTx/>
              <a:buNone/>
            </a:pPr>
            <a:r>
              <a:rPr lang="en-US" altLang="en-US" sz="2000"/>
              <a:t>	If so, then our variables are not independent of one another</a:t>
            </a:r>
          </a:p>
          <a:p>
            <a:pPr eaLnBrk="1" hangingPunct="1">
              <a:lnSpc>
                <a:spcPct val="90000"/>
              </a:lnSpc>
              <a:buFontTx/>
              <a:buNone/>
            </a:pPr>
            <a:endParaRPr lang="en-US" altLang="en-US" sz="2400"/>
          </a:p>
        </p:txBody>
      </p:sp>
      <p:graphicFrame>
        <p:nvGraphicFramePr>
          <p:cNvPr id="22532" name="Object 4">
            <a:extLst>
              <a:ext uri="{FF2B5EF4-FFF2-40B4-BE49-F238E27FC236}">
                <a16:creationId xmlns:a16="http://schemas.microsoft.com/office/drawing/2014/main" id="{5B2E67C4-F290-4751-91E6-3F1E12C6F265}"/>
              </a:ext>
            </a:extLst>
          </p:cNvPr>
          <p:cNvGraphicFramePr>
            <a:graphicFrameLocks noChangeAspect="1"/>
          </p:cNvGraphicFramePr>
          <p:nvPr>
            <p:ph sz="half" idx="2"/>
          </p:nvPr>
        </p:nvGraphicFramePr>
        <p:xfrm>
          <a:off x="1600200" y="3276600"/>
          <a:ext cx="4876800" cy="1016000"/>
        </p:xfrm>
        <a:graphic>
          <a:graphicData uri="http://schemas.openxmlformats.org/presentationml/2006/ole">
            <mc:AlternateContent xmlns:mc="http://schemas.openxmlformats.org/markup-compatibility/2006">
              <mc:Choice xmlns:v="urn:schemas-microsoft-com:vml" Requires="v">
                <p:oleObj name="Equation" r:id="rId2" imgW="2070100" imgH="431800" progId="Equation.3">
                  <p:embed/>
                </p:oleObj>
              </mc:Choice>
              <mc:Fallback>
                <p:oleObj name="Equation" r:id="rId2" imgW="2070100" imgH="431800" progId="Equation.3">
                  <p:embed/>
                  <p:pic>
                    <p:nvPicPr>
                      <p:cNvPr id="0"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0200" y="3276600"/>
                        <a:ext cx="4876800" cy="1016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55BE72D2-F74D-4E56-A2EF-4D68407B3EA2}"/>
              </a:ext>
            </a:extLst>
          </p:cNvPr>
          <p:cNvSpPr>
            <a:spLocks noGrp="1" noChangeArrowheads="1"/>
          </p:cNvSpPr>
          <p:nvPr>
            <p:ph type="title"/>
          </p:nvPr>
        </p:nvSpPr>
        <p:spPr/>
        <p:txBody>
          <a:bodyPr/>
          <a:lstStyle/>
          <a:p>
            <a:pPr eaLnBrk="1" hangingPunct="1"/>
            <a:r>
              <a:rPr lang="en-US" altLang="en-US">
                <a:solidFill>
                  <a:schemeClr val="accent2"/>
                </a:solidFill>
              </a:rPr>
              <a:t>To SPSS:</a:t>
            </a:r>
          </a:p>
        </p:txBody>
      </p:sp>
      <p:sp>
        <p:nvSpPr>
          <p:cNvPr id="23555" name="Rectangle 3">
            <a:extLst>
              <a:ext uri="{FF2B5EF4-FFF2-40B4-BE49-F238E27FC236}">
                <a16:creationId xmlns:a16="http://schemas.microsoft.com/office/drawing/2014/main" id="{C09C92AE-38E7-470F-A5B5-D9D847A57B02}"/>
              </a:ext>
            </a:extLst>
          </p:cNvPr>
          <p:cNvSpPr>
            <a:spLocks noGrp="1" noChangeArrowheads="1"/>
          </p:cNvSpPr>
          <p:nvPr>
            <p:ph type="body" idx="1"/>
          </p:nvPr>
        </p:nvSpPr>
        <p:spPr/>
        <p:txBody>
          <a:bodyPr/>
          <a:lstStyle/>
          <a:p>
            <a:pPr eaLnBrk="1" hangingPunct="1">
              <a:buFontTx/>
              <a:buNone/>
            </a:pPr>
            <a:r>
              <a:rPr lang="en-US" altLang="en-US"/>
              <a:t>	-&gt;Analyze-&gt;Descriptive Statistics-&gt;Crosstabs</a:t>
            </a:r>
          </a:p>
          <a:p>
            <a:pPr eaLnBrk="1" hangingPunct="1">
              <a:buFontTx/>
              <a:buNone/>
            </a:pPr>
            <a:endParaRPr lang="en-US" altLang="en-US"/>
          </a:p>
          <a:p>
            <a:pPr eaLnBrk="1" hangingPunct="1">
              <a:buFontTx/>
              <a:buNone/>
            </a:pPr>
            <a:r>
              <a:rPr lang="en-US" altLang="en-US"/>
              <a:t>	You can also request a chi-squared test for independence:</a:t>
            </a:r>
          </a:p>
          <a:p>
            <a:pPr eaLnBrk="1" hangingPunct="1">
              <a:buFontTx/>
              <a:buNone/>
            </a:pPr>
            <a:endParaRPr lang="en-US" altLang="en-US"/>
          </a:p>
          <a:p>
            <a:pPr eaLnBrk="1" hangingPunct="1">
              <a:buFontTx/>
              <a:buNone/>
            </a:pPr>
            <a:r>
              <a:rPr lang="en-US" altLang="en-US"/>
              <a:t>	-&gt;Click on Statistics </a:t>
            </a:r>
          </a:p>
          <a:p>
            <a:pPr eaLnBrk="1" hangingPunct="1">
              <a:buFontTx/>
              <a:buNone/>
            </a:pPr>
            <a:r>
              <a:rPr lang="en-US" altLang="en-US"/>
              <a:t>	-&gt;Check Chi-square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16E5A14-5671-454F-AA15-B29CCC651F29}"/>
              </a:ext>
            </a:extLst>
          </p:cNvPr>
          <p:cNvSpPr>
            <a:spLocks noGrp="1" noChangeArrowheads="1"/>
          </p:cNvSpPr>
          <p:nvPr>
            <p:ph type="title"/>
          </p:nvPr>
        </p:nvSpPr>
        <p:spPr/>
        <p:txBody>
          <a:bodyPr/>
          <a:lstStyle/>
          <a:p>
            <a:pPr eaLnBrk="1" hangingPunct="1"/>
            <a:r>
              <a:rPr lang="en-US" altLang="en-US">
                <a:solidFill>
                  <a:schemeClr val="accent2"/>
                </a:solidFill>
              </a:rPr>
              <a:t>Interpreting P-values</a:t>
            </a:r>
          </a:p>
        </p:txBody>
      </p:sp>
      <p:sp>
        <p:nvSpPr>
          <p:cNvPr id="24579" name="Rectangle 3">
            <a:extLst>
              <a:ext uri="{FF2B5EF4-FFF2-40B4-BE49-F238E27FC236}">
                <a16:creationId xmlns:a16="http://schemas.microsoft.com/office/drawing/2014/main" id="{56FB8C33-67EF-411A-87C4-DBB544A32E7C}"/>
              </a:ext>
            </a:extLst>
          </p:cNvPr>
          <p:cNvSpPr>
            <a:spLocks noGrp="1" noChangeArrowheads="1"/>
          </p:cNvSpPr>
          <p:nvPr>
            <p:ph type="body" idx="1"/>
          </p:nvPr>
        </p:nvSpPr>
        <p:spPr/>
        <p:txBody>
          <a:bodyPr/>
          <a:lstStyle/>
          <a:p>
            <a:pPr eaLnBrk="1" hangingPunct="1"/>
            <a:r>
              <a:rPr lang="en-US" altLang="en-US"/>
              <a:t>We compare the calculated p-value to a pre-specified value (usually .05), if the calculated p-value is less than .05 then there is significant evidence to reject the null hypothesis.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778238C-C144-4C1A-8E61-8979E4435E1B}"/>
              </a:ext>
            </a:extLst>
          </p:cNvPr>
          <p:cNvSpPr>
            <a:spLocks noGrp="1" noChangeArrowheads="1"/>
          </p:cNvSpPr>
          <p:nvPr>
            <p:ph type="title"/>
          </p:nvPr>
        </p:nvSpPr>
        <p:spPr/>
        <p:txBody>
          <a:bodyPr/>
          <a:lstStyle/>
          <a:p>
            <a:pPr eaLnBrk="1" hangingPunct="1"/>
            <a:r>
              <a:rPr lang="en-US" altLang="zh-CN">
                <a:solidFill>
                  <a:schemeClr val="accent2"/>
                </a:solidFill>
                <a:ea typeface="宋体" panose="02010600030101010101" pitchFamily="2" charset="-122"/>
              </a:rPr>
              <a:t>One-sample t-test</a:t>
            </a:r>
          </a:p>
        </p:txBody>
      </p:sp>
      <p:sp>
        <p:nvSpPr>
          <p:cNvPr id="15363" name="Rectangle 3">
            <a:extLst>
              <a:ext uri="{FF2B5EF4-FFF2-40B4-BE49-F238E27FC236}">
                <a16:creationId xmlns:a16="http://schemas.microsoft.com/office/drawing/2014/main" id="{41CD0574-BC9F-43F2-953D-317E5426E64F}"/>
              </a:ext>
            </a:extLst>
          </p:cNvPr>
          <p:cNvSpPr>
            <a:spLocks noGrp="1" noChangeArrowheads="1"/>
          </p:cNvSpPr>
          <p:nvPr>
            <p:ph type="body" idx="1"/>
          </p:nvPr>
        </p:nvSpPr>
        <p:spPr/>
        <p:txBody>
          <a:bodyPr/>
          <a:lstStyle/>
          <a:p>
            <a:pPr eaLnBrk="1" hangingPunct="1"/>
            <a:r>
              <a:rPr lang="en-US" altLang="zh-CN" sz="2400">
                <a:ea typeface="宋体" panose="02010600030101010101" pitchFamily="2" charset="-122"/>
              </a:rPr>
              <a:t>Does the population mean differ from hypothesized value?</a:t>
            </a:r>
          </a:p>
          <a:p>
            <a:pPr lvl="1" eaLnBrk="1" hangingPunct="1"/>
            <a:r>
              <a:rPr lang="en-US" altLang="zh-CN" sz="2000">
                <a:ea typeface="宋体" panose="02010600030101010101" pitchFamily="2" charset="-122"/>
              </a:rPr>
              <a:t>Different alternative hypotheses</a:t>
            </a:r>
          </a:p>
          <a:p>
            <a:pPr eaLnBrk="1" hangingPunct="1">
              <a:buFontTx/>
              <a:buNone/>
            </a:pPr>
            <a:endParaRPr lang="en-US" altLang="zh-CN" sz="2400">
              <a:ea typeface="宋体" panose="02010600030101010101" pitchFamily="2" charset="-122"/>
            </a:endParaRPr>
          </a:p>
          <a:p>
            <a:pPr eaLnBrk="1" hangingPunct="1">
              <a:buFontTx/>
              <a:buNone/>
            </a:pPr>
            <a:endParaRPr lang="en-US" altLang="zh-CN" sz="2400">
              <a:ea typeface="宋体" panose="02010600030101010101" pitchFamily="2" charset="-122"/>
            </a:endParaRPr>
          </a:p>
          <a:p>
            <a:pPr eaLnBrk="1" hangingPunct="1">
              <a:buFontTx/>
              <a:buNone/>
            </a:pPr>
            <a:r>
              <a:rPr lang="en-US" altLang="zh-CN" sz="2400">
                <a:ea typeface="宋体" panose="02010600030101010101" pitchFamily="2" charset="-122"/>
              </a:rPr>
              <a:t>	</a:t>
            </a:r>
          </a:p>
          <a:p>
            <a:pPr eaLnBrk="1" hangingPunct="1">
              <a:buFontTx/>
              <a:buNone/>
            </a:pPr>
            <a:endParaRPr lang="en-US" altLang="zh-CN" sz="2400">
              <a:ea typeface="宋体" panose="02010600030101010101" pitchFamily="2" charset="-122"/>
            </a:endParaRPr>
          </a:p>
          <a:p>
            <a:pPr eaLnBrk="1" hangingPunct="1">
              <a:buFontTx/>
              <a:buNone/>
            </a:pPr>
            <a:r>
              <a:rPr lang="en-US" altLang="zh-CN" sz="2400">
                <a:ea typeface="宋体" panose="02010600030101010101" pitchFamily="2" charset="-122"/>
              </a:rPr>
              <a:t>	</a:t>
            </a:r>
          </a:p>
          <a:p>
            <a:pPr eaLnBrk="1" hangingPunct="1">
              <a:buFontTx/>
              <a:buNone/>
            </a:pPr>
            <a:r>
              <a:rPr lang="en-US" altLang="zh-CN" sz="2400">
                <a:ea typeface="宋体" panose="02010600030101010101" pitchFamily="2" charset="-122"/>
              </a:rPr>
              <a:t>	(SPSS only does two-sided hypothesis test) </a:t>
            </a:r>
            <a:endParaRPr lang="zh-CN" altLang="en-US" sz="2400">
              <a:ea typeface="宋体" panose="02010600030101010101" pitchFamily="2" charset="-122"/>
            </a:endParaRPr>
          </a:p>
        </p:txBody>
      </p:sp>
      <p:sp>
        <p:nvSpPr>
          <p:cNvPr id="25604" name="Rectangle 5">
            <a:extLst>
              <a:ext uri="{FF2B5EF4-FFF2-40B4-BE49-F238E27FC236}">
                <a16:creationId xmlns:a16="http://schemas.microsoft.com/office/drawing/2014/main" id="{AD5F4D86-A0C0-4439-BBDF-A4713BE3074C}"/>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aphicFrame>
        <p:nvGraphicFramePr>
          <p:cNvPr id="25605" name="Object 4">
            <a:extLst>
              <a:ext uri="{FF2B5EF4-FFF2-40B4-BE49-F238E27FC236}">
                <a16:creationId xmlns:a16="http://schemas.microsoft.com/office/drawing/2014/main" id="{68384AE5-5A22-48BB-8100-486F3ABC8B22}"/>
              </a:ext>
            </a:extLst>
          </p:cNvPr>
          <p:cNvGraphicFramePr>
            <a:graphicFrameLocks noChangeAspect="1"/>
          </p:cNvGraphicFramePr>
          <p:nvPr/>
        </p:nvGraphicFramePr>
        <p:xfrm>
          <a:off x="2774950" y="2895600"/>
          <a:ext cx="1839913" cy="1706563"/>
        </p:xfrm>
        <a:graphic>
          <a:graphicData uri="http://schemas.openxmlformats.org/presentationml/2006/ole">
            <mc:AlternateContent xmlns:mc="http://schemas.openxmlformats.org/markup-compatibility/2006">
              <mc:Choice xmlns:v="urn:schemas-microsoft-com:vml" Requires="v">
                <p:oleObj name="Equation" r:id="rId2" imgW="710891" imgH="660113" progId="Equation.3">
                  <p:embed/>
                </p:oleObj>
              </mc:Choice>
              <mc:Fallback>
                <p:oleObj name="Equation" r:id="rId2" imgW="710891" imgH="660113" progId="Equation.3">
                  <p:embed/>
                  <p:pic>
                    <p:nvPicPr>
                      <p:cNvPr id="0"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4950" y="2895600"/>
                        <a:ext cx="1839913" cy="170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fade">
                                      <p:cBhvr>
                                        <p:cTn id="12" dur="1000"/>
                                        <p:tgtEl>
                                          <p:spTgt spid="15363">
                                            <p:txEl>
                                              <p:pRg st="1" end="1"/>
                                            </p:txEl>
                                          </p:spTgt>
                                        </p:tgtEl>
                                      </p:cBhvr>
                                    </p:animEffect>
                                    <p:anim calcmode="lin" valueType="num">
                                      <p:cBhvr>
                                        <p:cTn id="13" dur="10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536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363">
                                            <p:txEl>
                                              <p:pRg st="4" end="4"/>
                                            </p:txEl>
                                          </p:spTgt>
                                        </p:tgtEl>
                                        <p:attrNameLst>
                                          <p:attrName>style.visibility</p:attrName>
                                        </p:attrNameLst>
                                      </p:cBhvr>
                                      <p:to>
                                        <p:strVal val="visible"/>
                                      </p:to>
                                    </p:set>
                                    <p:animEffect transition="in" filter="fade">
                                      <p:cBhvr>
                                        <p:cTn id="19" dur="1000"/>
                                        <p:tgtEl>
                                          <p:spTgt spid="15363">
                                            <p:txEl>
                                              <p:pRg st="4" end="4"/>
                                            </p:txEl>
                                          </p:spTgt>
                                        </p:tgtEl>
                                      </p:cBhvr>
                                    </p:animEffect>
                                    <p:anim calcmode="lin" valueType="num">
                                      <p:cBhvr>
                                        <p:cTn id="20" dur="10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1536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5363">
                                            <p:txEl>
                                              <p:pRg st="6" end="6"/>
                                            </p:txEl>
                                          </p:spTgt>
                                        </p:tgtEl>
                                        <p:attrNameLst>
                                          <p:attrName>style.visibility</p:attrName>
                                        </p:attrNameLst>
                                      </p:cBhvr>
                                      <p:to>
                                        <p:strVal val="visible"/>
                                      </p:to>
                                    </p:set>
                                    <p:animEffect transition="in" filter="fade">
                                      <p:cBhvr>
                                        <p:cTn id="26" dur="1000"/>
                                        <p:tgtEl>
                                          <p:spTgt spid="15363">
                                            <p:txEl>
                                              <p:pRg st="6" end="6"/>
                                            </p:txEl>
                                          </p:spTgt>
                                        </p:tgtEl>
                                      </p:cBhvr>
                                    </p:animEffect>
                                    <p:anim calcmode="lin" valueType="num">
                                      <p:cBhvr>
                                        <p:cTn id="27" dur="10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p:cTn id="28" dur="1000" fill="hold"/>
                                        <p:tgtEl>
                                          <p:spTgt spid="1536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5363">
                                            <p:txEl>
                                              <p:pRg st="7" end="7"/>
                                            </p:txEl>
                                          </p:spTgt>
                                        </p:tgtEl>
                                        <p:attrNameLst>
                                          <p:attrName>style.visibility</p:attrName>
                                        </p:attrNameLst>
                                      </p:cBhvr>
                                      <p:to>
                                        <p:strVal val="visible"/>
                                      </p:to>
                                    </p:set>
                                    <p:animEffect transition="in" filter="fade">
                                      <p:cBhvr>
                                        <p:cTn id="33" dur="1000"/>
                                        <p:tgtEl>
                                          <p:spTgt spid="15363">
                                            <p:txEl>
                                              <p:pRg st="7" end="7"/>
                                            </p:txEl>
                                          </p:spTgt>
                                        </p:tgtEl>
                                      </p:cBhvr>
                                    </p:animEffect>
                                    <p:anim calcmode="lin" valueType="num">
                                      <p:cBhvr>
                                        <p:cTn id="34" dur="1000" fill="hold"/>
                                        <p:tgtEl>
                                          <p:spTgt spid="1536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1536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E5850B9C-BFD7-48C1-BDE1-12192AF06A21}"/>
              </a:ext>
            </a:extLst>
          </p:cNvPr>
          <p:cNvSpPr>
            <a:spLocks noGrp="1" noChangeArrowheads="1"/>
          </p:cNvSpPr>
          <p:nvPr>
            <p:ph type="title"/>
          </p:nvPr>
        </p:nvSpPr>
        <p:spPr/>
        <p:txBody>
          <a:bodyPr/>
          <a:lstStyle/>
          <a:p>
            <a:pPr eaLnBrk="1" hangingPunct="1"/>
            <a:r>
              <a:rPr lang="en-US" altLang="en-US">
                <a:solidFill>
                  <a:schemeClr val="accent2"/>
                </a:solidFill>
              </a:rPr>
              <a:t>Examples</a:t>
            </a:r>
          </a:p>
        </p:txBody>
      </p:sp>
      <p:sp>
        <p:nvSpPr>
          <p:cNvPr id="26627" name="Rectangle 3">
            <a:extLst>
              <a:ext uri="{FF2B5EF4-FFF2-40B4-BE49-F238E27FC236}">
                <a16:creationId xmlns:a16="http://schemas.microsoft.com/office/drawing/2014/main" id="{9CF4B351-D222-4897-B131-3B30B699EDC6}"/>
              </a:ext>
            </a:extLst>
          </p:cNvPr>
          <p:cNvSpPr>
            <a:spLocks noGrp="1" noChangeArrowheads="1"/>
          </p:cNvSpPr>
          <p:nvPr>
            <p:ph type="body" sz="half" idx="1"/>
          </p:nvPr>
        </p:nvSpPr>
        <p:spPr>
          <a:xfrm>
            <a:off x="1279525" y="1600200"/>
            <a:ext cx="5349875" cy="4572000"/>
          </a:xfrm>
        </p:spPr>
        <p:txBody>
          <a:bodyPr/>
          <a:lstStyle/>
          <a:p>
            <a:pPr eaLnBrk="1" hangingPunct="1"/>
            <a:r>
              <a:rPr lang="en-US" altLang="en-US" sz="2400"/>
              <a:t>Does anorexia therapy induce a positive mean weight change ?</a:t>
            </a:r>
          </a:p>
          <a:p>
            <a:pPr eaLnBrk="1" hangingPunct="1"/>
            <a:endParaRPr lang="en-US" altLang="en-US" sz="2400"/>
          </a:p>
          <a:p>
            <a:pPr eaLnBrk="1" hangingPunct="1"/>
            <a:r>
              <a:rPr lang="en-US" altLang="en-US" sz="2400"/>
              <a:t>Is the amount of Coke dispensed into a can 12 oz.?</a:t>
            </a:r>
          </a:p>
          <a:p>
            <a:pPr eaLnBrk="1" hangingPunct="1"/>
            <a:endParaRPr lang="en-US" altLang="en-US" sz="2400"/>
          </a:p>
          <a:p>
            <a:pPr eaLnBrk="1" hangingPunct="1"/>
            <a:r>
              <a:rPr lang="en-US" altLang="en-US" sz="2400"/>
              <a:t>Do radio advertisements increase the average daily sales of hamburgers? </a:t>
            </a:r>
          </a:p>
        </p:txBody>
      </p:sp>
      <p:graphicFrame>
        <p:nvGraphicFramePr>
          <p:cNvPr id="26628" name="Object 4">
            <a:extLst>
              <a:ext uri="{FF2B5EF4-FFF2-40B4-BE49-F238E27FC236}">
                <a16:creationId xmlns:a16="http://schemas.microsoft.com/office/drawing/2014/main" id="{7ED63C39-625F-47C3-BA4E-793B13A91947}"/>
              </a:ext>
            </a:extLst>
          </p:cNvPr>
          <p:cNvGraphicFramePr>
            <a:graphicFrameLocks noChangeAspect="1"/>
          </p:cNvGraphicFramePr>
          <p:nvPr>
            <p:ph sz="quarter" idx="2"/>
          </p:nvPr>
        </p:nvGraphicFramePr>
        <p:xfrm>
          <a:off x="2971800" y="3751263"/>
          <a:ext cx="1219200" cy="354012"/>
        </p:xfrm>
        <a:graphic>
          <a:graphicData uri="http://schemas.openxmlformats.org/presentationml/2006/ole">
            <mc:AlternateContent xmlns:mc="http://schemas.openxmlformats.org/markup-compatibility/2006">
              <mc:Choice xmlns:v="urn:schemas-microsoft-com:vml" Requires="v">
                <p:oleObj name="Equation" r:id="rId2" imgW="698197" imgH="203112" progId="Equation.3">
                  <p:embed/>
                </p:oleObj>
              </mc:Choice>
              <mc:Fallback>
                <p:oleObj name="Equation" r:id="rId2" imgW="698197" imgH="203112" progId="Equation.3">
                  <p:embed/>
                  <p:pic>
                    <p:nvPicPr>
                      <p:cNvPr id="0"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1800" y="3751263"/>
                        <a:ext cx="1219200" cy="354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6629" name="Object 6">
            <a:extLst>
              <a:ext uri="{FF2B5EF4-FFF2-40B4-BE49-F238E27FC236}">
                <a16:creationId xmlns:a16="http://schemas.microsoft.com/office/drawing/2014/main" id="{78D2B46F-E0A5-471B-B9F5-C8E4EDC68CB1}"/>
              </a:ext>
            </a:extLst>
          </p:cNvPr>
          <p:cNvGraphicFramePr>
            <a:graphicFrameLocks noChangeAspect="1"/>
          </p:cNvGraphicFramePr>
          <p:nvPr>
            <p:ph sz="quarter" idx="3"/>
          </p:nvPr>
        </p:nvGraphicFramePr>
        <p:xfrm>
          <a:off x="2971800" y="5334000"/>
          <a:ext cx="1600200" cy="381000"/>
        </p:xfrm>
        <a:graphic>
          <a:graphicData uri="http://schemas.openxmlformats.org/presentationml/2006/ole">
            <mc:AlternateContent xmlns:mc="http://schemas.openxmlformats.org/markup-compatibility/2006">
              <mc:Choice xmlns:v="urn:schemas-microsoft-com:vml" Requires="v">
                <p:oleObj name="Equation" r:id="rId4" imgW="850531" imgH="203112" progId="Equation.3">
                  <p:embed/>
                </p:oleObj>
              </mc:Choice>
              <mc:Fallback>
                <p:oleObj name="Equation" r:id="rId4" imgW="850531" imgH="203112" progId="Equation.3">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71800" y="5334000"/>
                        <a:ext cx="16002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6630" name="Object 8">
            <a:extLst>
              <a:ext uri="{FF2B5EF4-FFF2-40B4-BE49-F238E27FC236}">
                <a16:creationId xmlns:a16="http://schemas.microsoft.com/office/drawing/2014/main" id="{9342C858-382A-4C4D-B633-C3F19F52DA8E}"/>
              </a:ext>
            </a:extLst>
          </p:cNvPr>
          <p:cNvGraphicFramePr>
            <a:graphicFrameLocks noChangeAspect="1"/>
          </p:cNvGraphicFramePr>
          <p:nvPr/>
        </p:nvGraphicFramePr>
        <p:xfrm>
          <a:off x="2965450" y="2514600"/>
          <a:ext cx="1155700" cy="369888"/>
        </p:xfrm>
        <a:graphic>
          <a:graphicData uri="http://schemas.openxmlformats.org/presentationml/2006/ole">
            <mc:AlternateContent xmlns:mc="http://schemas.openxmlformats.org/markup-compatibility/2006">
              <mc:Choice xmlns:v="urn:schemas-microsoft-com:vml" Requires="v">
                <p:oleObj name="Equation" r:id="rId6" imgW="634725" imgH="203112" progId="Equation.3">
                  <p:embed/>
                </p:oleObj>
              </mc:Choice>
              <mc:Fallback>
                <p:oleObj name="Equation" r:id="rId6" imgW="634725" imgH="203112" progId="Equation.3">
                  <p:embed/>
                  <p:pic>
                    <p:nvPicPr>
                      <p:cNvPr id="0" name="Object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65450" y="2514600"/>
                        <a:ext cx="1155700"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7E358355-2075-4B23-B8D4-F13899BF5485}"/>
              </a:ext>
            </a:extLst>
          </p:cNvPr>
          <p:cNvSpPr>
            <a:spLocks noGrp="1" noChangeArrowheads="1"/>
          </p:cNvSpPr>
          <p:nvPr>
            <p:ph type="title"/>
          </p:nvPr>
        </p:nvSpPr>
        <p:spPr/>
        <p:txBody>
          <a:bodyPr/>
          <a:lstStyle/>
          <a:p>
            <a:pPr eaLnBrk="1" hangingPunct="1"/>
            <a:r>
              <a:rPr lang="en-US" altLang="en-US">
                <a:solidFill>
                  <a:schemeClr val="accent2"/>
                </a:solidFill>
              </a:rPr>
              <a:t>To SPSS:</a:t>
            </a:r>
          </a:p>
        </p:txBody>
      </p:sp>
      <p:sp>
        <p:nvSpPr>
          <p:cNvPr id="27651" name="Rectangle 3">
            <a:extLst>
              <a:ext uri="{FF2B5EF4-FFF2-40B4-BE49-F238E27FC236}">
                <a16:creationId xmlns:a16="http://schemas.microsoft.com/office/drawing/2014/main" id="{DD85F68E-E0E7-4B77-9753-DA15B04305AF}"/>
              </a:ext>
            </a:extLst>
          </p:cNvPr>
          <p:cNvSpPr>
            <a:spLocks noGrp="1" noChangeArrowheads="1"/>
          </p:cNvSpPr>
          <p:nvPr>
            <p:ph type="body" idx="1"/>
          </p:nvPr>
        </p:nvSpPr>
        <p:spPr/>
        <p:txBody>
          <a:bodyPr/>
          <a:lstStyle/>
          <a:p>
            <a:pPr eaLnBrk="1" hangingPunct="1"/>
            <a:r>
              <a:rPr lang="en-US" altLang="en-US"/>
              <a:t>Is the mean age of marathon runners greater than 30?</a:t>
            </a:r>
          </a:p>
          <a:p>
            <a:pPr eaLnBrk="1" hangingPunct="1"/>
            <a:endParaRPr lang="en-US" altLang="en-US"/>
          </a:p>
          <a:p>
            <a:pPr eaLnBrk="1" hangingPunct="1">
              <a:buFontTx/>
              <a:buNone/>
            </a:pPr>
            <a:r>
              <a:rPr lang="en-US" altLang="en-US"/>
              <a:t>-&gt;Analyze-&gt;Compare means -&gt;One sample t-test</a:t>
            </a:r>
          </a:p>
          <a:p>
            <a:pPr eaLnBrk="1" hangingPunct="1">
              <a:buFontTx/>
              <a:buNone/>
            </a:pPr>
            <a:r>
              <a:rPr lang="en-US" altLang="en-US"/>
              <a:t>-&gt;test value = 30</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346B86E-4904-42B6-A28A-415D34BF9847}"/>
              </a:ext>
            </a:extLst>
          </p:cNvPr>
          <p:cNvSpPr>
            <a:spLocks noGrp="1" noChangeArrowheads="1"/>
          </p:cNvSpPr>
          <p:nvPr>
            <p:ph type="title"/>
          </p:nvPr>
        </p:nvSpPr>
        <p:spPr/>
        <p:txBody>
          <a:bodyPr/>
          <a:lstStyle/>
          <a:p>
            <a:pPr eaLnBrk="1" hangingPunct="1"/>
            <a:r>
              <a:rPr lang="en-US" altLang="en-US">
                <a:solidFill>
                  <a:schemeClr val="accent2"/>
                </a:solidFill>
              </a:rPr>
              <a:t>Interpreting the p-value</a:t>
            </a:r>
          </a:p>
        </p:txBody>
      </p:sp>
      <p:sp>
        <p:nvSpPr>
          <p:cNvPr id="28675" name="Rectangle 3">
            <a:extLst>
              <a:ext uri="{FF2B5EF4-FFF2-40B4-BE49-F238E27FC236}">
                <a16:creationId xmlns:a16="http://schemas.microsoft.com/office/drawing/2014/main" id="{91ADF834-D2E6-449B-A87E-932B6F9363C2}"/>
              </a:ext>
            </a:extLst>
          </p:cNvPr>
          <p:cNvSpPr>
            <a:spLocks noGrp="1" noChangeArrowheads="1"/>
          </p:cNvSpPr>
          <p:nvPr>
            <p:ph type="body" idx="1"/>
          </p:nvPr>
        </p:nvSpPr>
        <p:spPr/>
        <p:txBody>
          <a:bodyPr/>
          <a:lstStyle/>
          <a:p>
            <a:pPr eaLnBrk="1" hangingPunct="1"/>
            <a:r>
              <a:rPr lang="en-US" altLang="en-US"/>
              <a:t>With a p-value less than .05, there is a significant difference between the mean age of our sample and the specified test value of 30.</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C9522A66-E9C4-4AA0-A871-2E933E7651B8}"/>
              </a:ext>
            </a:extLst>
          </p:cNvPr>
          <p:cNvSpPr>
            <a:spLocks noGrp="1" noChangeArrowheads="1"/>
          </p:cNvSpPr>
          <p:nvPr>
            <p:ph type="title"/>
          </p:nvPr>
        </p:nvSpPr>
        <p:spPr/>
        <p:txBody>
          <a:bodyPr/>
          <a:lstStyle/>
          <a:p>
            <a:pPr eaLnBrk="1" hangingPunct="1"/>
            <a:r>
              <a:rPr lang="en-US" altLang="zh-CN" sz="3200">
                <a:solidFill>
                  <a:schemeClr val="accent2"/>
                </a:solidFill>
                <a:ea typeface="宋体" panose="02010600030101010101" pitchFamily="2" charset="-122"/>
              </a:rPr>
              <a:t>Two-sample t-test </a:t>
            </a:r>
            <a:br>
              <a:rPr lang="en-US" altLang="zh-CN" sz="3200">
                <a:solidFill>
                  <a:schemeClr val="accent2"/>
                </a:solidFill>
                <a:ea typeface="宋体" panose="02010600030101010101" pitchFamily="2" charset="-122"/>
              </a:rPr>
            </a:br>
            <a:r>
              <a:rPr lang="en-US" altLang="zh-CN" sz="3200">
                <a:solidFill>
                  <a:schemeClr val="accent2"/>
                </a:solidFill>
                <a:ea typeface="宋体" panose="02010600030101010101" pitchFamily="2" charset="-122"/>
              </a:rPr>
              <a:t>	(Independent samples)</a:t>
            </a:r>
          </a:p>
        </p:txBody>
      </p:sp>
      <p:sp>
        <p:nvSpPr>
          <p:cNvPr id="16387" name="Rectangle 3">
            <a:extLst>
              <a:ext uri="{FF2B5EF4-FFF2-40B4-BE49-F238E27FC236}">
                <a16:creationId xmlns:a16="http://schemas.microsoft.com/office/drawing/2014/main" id="{AF04D86C-984A-4937-AAF2-2E4EA32EA9BE}"/>
              </a:ext>
            </a:extLst>
          </p:cNvPr>
          <p:cNvSpPr>
            <a:spLocks noGrp="1" noChangeArrowheads="1"/>
          </p:cNvSpPr>
          <p:nvPr>
            <p:ph type="body" idx="1"/>
          </p:nvPr>
        </p:nvSpPr>
        <p:spPr/>
        <p:txBody>
          <a:bodyPr/>
          <a:lstStyle/>
          <a:p>
            <a:pPr eaLnBrk="1" hangingPunct="1"/>
            <a:r>
              <a:rPr lang="en-US" altLang="zh-CN">
                <a:ea typeface="宋体" panose="02010600030101010101" pitchFamily="2" charset="-122"/>
              </a:rPr>
              <a:t>Does one population mean differ from another population mean?</a:t>
            </a:r>
          </a:p>
          <a:p>
            <a:pPr lvl="1" eaLnBrk="1" hangingPunct="1"/>
            <a:r>
              <a:rPr lang="en-US" altLang="zh-CN">
                <a:ea typeface="宋体" panose="02010600030101010101" pitchFamily="2" charset="-122"/>
              </a:rPr>
              <a:t>Different alternative hypotheses			</a:t>
            </a:r>
            <a:endParaRPr lang="zh-CN" altLang="en-US">
              <a:ea typeface="宋体" panose="02010600030101010101" pitchFamily="2" charset="-122"/>
            </a:endParaRPr>
          </a:p>
        </p:txBody>
      </p:sp>
      <p:sp>
        <p:nvSpPr>
          <p:cNvPr id="29700" name="Rectangle 5">
            <a:extLst>
              <a:ext uri="{FF2B5EF4-FFF2-40B4-BE49-F238E27FC236}">
                <a16:creationId xmlns:a16="http://schemas.microsoft.com/office/drawing/2014/main" id="{FFB30F4C-8867-47AC-8F73-8C6E9B2526D9}"/>
              </a:ext>
            </a:extLst>
          </p:cNvPr>
          <p:cNvSpPr>
            <a:spLocks noChangeArrowheads="1"/>
          </p:cNvSpPr>
          <p:nvPr/>
        </p:nvSpPr>
        <p:spPr bwMode="auto">
          <a:xfrm>
            <a:off x="0" y="3086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aphicFrame>
        <p:nvGraphicFramePr>
          <p:cNvPr id="29701" name="Object 4">
            <a:extLst>
              <a:ext uri="{FF2B5EF4-FFF2-40B4-BE49-F238E27FC236}">
                <a16:creationId xmlns:a16="http://schemas.microsoft.com/office/drawing/2014/main" id="{DF37FD3D-64F9-48D1-AAF3-53217E0CF59A}"/>
              </a:ext>
            </a:extLst>
          </p:cNvPr>
          <p:cNvGraphicFramePr>
            <a:graphicFrameLocks noChangeAspect="1"/>
          </p:cNvGraphicFramePr>
          <p:nvPr/>
        </p:nvGraphicFramePr>
        <p:xfrm>
          <a:off x="2390775" y="3962400"/>
          <a:ext cx="3371850" cy="1408113"/>
        </p:xfrm>
        <a:graphic>
          <a:graphicData uri="http://schemas.openxmlformats.org/presentationml/2006/ole">
            <mc:AlternateContent xmlns:mc="http://schemas.openxmlformats.org/markup-compatibility/2006">
              <mc:Choice xmlns:v="urn:schemas-microsoft-com:vml" Requires="v">
                <p:oleObj name="Equation" r:id="rId2" imgW="1638300" imgH="685800" progId="Equation.3">
                  <p:embed/>
                </p:oleObj>
              </mc:Choice>
              <mc:Fallback>
                <p:oleObj name="Equation" r:id="rId2" imgW="1638300" imgH="685800" progId="Equation.3">
                  <p:embed/>
                  <p:pic>
                    <p:nvPicPr>
                      <p:cNvPr id="0"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0775" y="3962400"/>
                        <a:ext cx="3371850"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fade">
                                      <p:cBhvr>
                                        <p:cTn id="7" dur="1000"/>
                                        <p:tgtEl>
                                          <p:spTgt spid="16387">
                                            <p:txEl>
                                              <p:pRg st="0" end="0"/>
                                            </p:txEl>
                                          </p:spTgt>
                                        </p:tgtEl>
                                      </p:cBhvr>
                                    </p:animEffect>
                                    <p:anim calcmode="lin" valueType="num">
                                      <p:cBhvr>
                                        <p:cTn id="8" dur="1000" fill="hold"/>
                                        <p:tgtEl>
                                          <p:spTgt spid="1638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38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fade">
                                      <p:cBhvr>
                                        <p:cTn id="12" dur="1000"/>
                                        <p:tgtEl>
                                          <p:spTgt spid="16387">
                                            <p:txEl>
                                              <p:pRg st="1" end="1"/>
                                            </p:txEl>
                                          </p:spTgt>
                                        </p:tgtEl>
                                      </p:cBhvr>
                                    </p:animEffect>
                                    <p:anim calcmode="lin" valueType="num">
                                      <p:cBhvr>
                                        <p:cTn id="13" dur="1000" fill="hold"/>
                                        <p:tgtEl>
                                          <p:spTgt spid="1638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638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169839C-8D3A-48A9-B85B-5EA5E9A16A25}"/>
              </a:ext>
            </a:extLst>
          </p:cNvPr>
          <p:cNvSpPr>
            <a:spLocks noGrp="1" noChangeArrowheads="1"/>
          </p:cNvSpPr>
          <p:nvPr>
            <p:ph type="title"/>
          </p:nvPr>
        </p:nvSpPr>
        <p:spPr/>
        <p:txBody>
          <a:bodyPr/>
          <a:lstStyle/>
          <a:p>
            <a:pPr eaLnBrk="1" hangingPunct="1"/>
            <a:r>
              <a:rPr lang="en-US" altLang="en-US">
                <a:solidFill>
                  <a:schemeClr val="accent2"/>
                </a:solidFill>
              </a:rPr>
              <a:t>Examples</a:t>
            </a:r>
          </a:p>
        </p:txBody>
      </p:sp>
      <p:sp>
        <p:nvSpPr>
          <p:cNvPr id="30723" name="Rectangle 3">
            <a:extLst>
              <a:ext uri="{FF2B5EF4-FFF2-40B4-BE49-F238E27FC236}">
                <a16:creationId xmlns:a16="http://schemas.microsoft.com/office/drawing/2014/main" id="{F6C46BE5-0ABB-405B-9FBA-6C82FC8C76EB}"/>
              </a:ext>
            </a:extLst>
          </p:cNvPr>
          <p:cNvSpPr>
            <a:spLocks noGrp="1" noChangeArrowheads="1"/>
          </p:cNvSpPr>
          <p:nvPr>
            <p:ph type="body" sz="half" idx="1"/>
          </p:nvPr>
        </p:nvSpPr>
        <p:spPr>
          <a:xfrm>
            <a:off x="1279525" y="1600200"/>
            <a:ext cx="5349875" cy="4572000"/>
          </a:xfrm>
        </p:spPr>
        <p:txBody>
          <a:bodyPr/>
          <a:lstStyle/>
          <a:p>
            <a:pPr eaLnBrk="1" hangingPunct="1"/>
            <a:r>
              <a:rPr lang="en-US" altLang="en-US" sz="2400"/>
              <a:t>Do women tend to spend more time on housework than men?</a:t>
            </a:r>
          </a:p>
          <a:p>
            <a:pPr eaLnBrk="1" hangingPunct="1"/>
            <a:endParaRPr lang="en-US" altLang="en-US" sz="2400"/>
          </a:p>
          <a:p>
            <a:pPr eaLnBrk="1" hangingPunct="1"/>
            <a:endParaRPr lang="en-US" altLang="en-US" sz="2400"/>
          </a:p>
          <a:p>
            <a:pPr eaLnBrk="1" hangingPunct="1"/>
            <a:endParaRPr lang="en-US" altLang="en-US" sz="2400"/>
          </a:p>
          <a:p>
            <a:pPr eaLnBrk="1" hangingPunct="1"/>
            <a:r>
              <a:rPr lang="en-US" altLang="en-US" sz="2400"/>
              <a:t>Do men and women watch the same amount of television in a day?</a:t>
            </a:r>
          </a:p>
        </p:txBody>
      </p:sp>
      <p:graphicFrame>
        <p:nvGraphicFramePr>
          <p:cNvPr id="30724" name="Object 4">
            <a:extLst>
              <a:ext uri="{FF2B5EF4-FFF2-40B4-BE49-F238E27FC236}">
                <a16:creationId xmlns:a16="http://schemas.microsoft.com/office/drawing/2014/main" id="{6009824F-9F4E-4A31-A262-DB4BB83B8BBB}"/>
              </a:ext>
            </a:extLst>
          </p:cNvPr>
          <p:cNvGraphicFramePr>
            <a:graphicFrameLocks noChangeAspect="1"/>
          </p:cNvGraphicFramePr>
          <p:nvPr>
            <p:ph sz="quarter" idx="2"/>
          </p:nvPr>
        </p:nvGraphicFramePr>
        <p:xfrm>
          <a:off x="1981200" y="2743200"/>
          <a:ext cx="3733800" cy="492125"/>
        </p:xfrm>
        <a:graphic>
          <a:graphicData uri="http://schemas.openxmlformats.org/presentationml/2006/ole">
            <mc:AlternateContent xmlns:mc="http://schemas.openxmlformats.org/markup-compatibility/2006">
              <mc:Choice xmlns:v="urn:schemas-microsoft-com:vml" Requires="v">
                <p:oleObj name="Equation" r:id="rId2" imgW="1637589" imgH="215806" progId="Equation.3">
                  <p:embed/>
                </p:oleObj>
              </mc:Choice>
              <mc:Fallback>
                <p:oleObj name="Equation" r:id="rId2" imgW="1637589" imgH="215806" progId="Equation.3">
                  <p:embed/>
                  <p:pic>
                    <p:nvPicPr>
                      <p:cNvPr id="0"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2743200"/>
                        <a:ext cx="3733800" cy="492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0725" name="Object 6">
            <a:extLst>
              <a:ext uri="{FF2B5EF4-FFF2-40B4-BE49-F238E27FC236}">
                <a16:creationId xmlns:a16="http://schemas.microsoft.com/office/drawing/2014/main" id="{F485B5DE-F7DB-42C3-8803-13CCECE154F8}"/>
              </a:ext>
            </a:extLst>
          </p:cNvPr>
          <p:cNvGraphicFramePr>
            <a:graphicFrameLocks noChangeAspect="1"/>
          </p:cNvGraphicFramePr>
          <p:nvPr>
            <p:ph sz="quarter" idx="3"/>
          </p:nvPr>
        </p:nvGraphicFramePr>
        <p:xfrm>
          <a:off x="1905000" y="5105400"/>
          <a:ext cx="3810000" cy="501650"/>
        </p:xfrm>
        <a:graphic>
          <a:graphicData uri="http://schemas.openxmlformats.org/presentationml/2006/ole">
            <mc:AlternateContent xmlns:mc="http://schemas.openxmlformats.org/markup-compatibility/2006">
              <mc:Choice xmlns:v="urn:schemas-microsoft-com:vml" Requires="v">
                <p:oleObj name="Equation" r:id="rId4" imgW="1637589" imgH="215806" progId="Equation.3">
                  <p:embed/>
                </p:oleObj>
              </mc:Choice>
              <mc:Fallback>
                <p:oleObj name="Equation" r:id="rId4" imgW="1637589" imgH="215806" progId="Equation.3">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0" y="5105400"/>
                        <a:ext cx="3810000" cy="501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6C36FF1-4A32-4268-8BD3-C89781A08EC1}"/>
              </a:ext>
            </a:extLst>
          </p:cNvPr>
          <p:cNvSpPr>
            <a:spLocks noGrp="1" noChangeArrowheads="1"/>
          </p:cNvSpPr>
          <p:nvPr>
            <p:ph type="title"/>
          </p:nvPr>
        </p:nvSpPr>
        <p:spPr/>
        <p:txBody>
          <a:bodyPr/>
          <a:lstStyle/>
          <a:p>
            <a:pPr eaLnBrk="1" hangingPunct="1"/>
            <a:r>
              <a:rPr lang="en-US" altLang="en-US">
                <a:solidFill>
                  <a:schemeClr val="accent2"/>
                </a:solidFill>
              </a:rPr>
              <a:t>To SPSS:</a:t>
            </a:r>
          </a:p>
        </p:txBody>
      </p:sp>
      <p:sp>
        <p:nvSpPr>
          <p:cNvPr id="31747" name="Rectangle 3">
            <a:extLst>
              <a:ext uri="{FF2B5EF4-FFF2-40B4-BE49-F238E27FC236}">
                <a16:creationId xmlns:a16="http://schemas.microsoft.com/office/drawing/2014/main" id="{74A3AAC9-93A1-4E67-A99C-18A9C38F1DD0}"/>
              </a:ext>
            </a:extLst>
          </p:cNvPr>
          <p:cNvSpPr>
            <a:spLocks noGrp="1" noChangeArrowheads="1"/>
          </p:cNvSpPr>
          <p:nvPr>
            <p:ph type="body" idx="1"/>
          </p:nvPr>
        </p:nvSpPr>
        <p:spPr/>
        <p:txBody>
          <a:bodyPr/>
          <a:lstStyle/>
          <a:p>
            <a:pPr eaLnBrk="1" hangingPunct="1"/>
            <a:r>
              <a:rPr lang="en-US" altLang="en-US"/>
              <a:t>Are the male runners older than the female runners?</a:t>
            </a:r>
          </a:p>
          <a:p>
            <a:pPr eaLnBrk="1" hangingPunct="1">
              <a:buFontTx/>
              <a:buNone/>
            </a:pPr>
            <a:endParaRPr lang="en-US" altLang="en-US"/>
          </a:p>
          <a:p>
            <a:pPr eaLnBrk="1" hangingPunct="1">
              <a:buFontTx/>
              <a:buNone/>
            </a:pPr>
            <a:r>
              <a:rPr lang="en-US" altLang="en-US"/>
              <a:t>-&gt;Analyze-&gt;Independent Samples t-test</a:t>
            </a:r>
          </a:p>
          <a:p>
            <a:pPr eaLnBrk="1" hangingPunct="1">
              <a:buFontTx/>
              <a:buNone/>
            </a:pPr>
            <a:r>
              <a:rPr lang="en-US" altLang="en-US"/>
              <a:t>-&gt;test variable (continuous)</a:t>
            </a:r>
          </a:p>
          <a:p>
            <a:pPr eaLnBrk="1" hangingPunct="1">
              <a:buFontTx/>
              <a:buNone/>
            </a:pPr>
            <a:r>
              <a:rPr lang="en-US" altLang="en-US"/>
              <a:t>-&gt;grouping variable (categorical)</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7DCA0CB4-251B-49AB-A648-B5C529B31239}"/>
              </a:ext>
            </a:extLst>
          </p:cNvPr>
          <p:cNvSpPr>
            <a:spLocks noGrp="1" noChangeArrowheads="1"/>
          </p:cNvSpPr>
          <p:nvPr>
            <p:ph type="title"/>
          </p:nvPr>
        </p:nvSpPr>
        <p:spPr/>
        <p:txBody>
          <a:bodyPr/>
          <a:lstStyle/>
          <a:p>
            <a:pPr eaLnBrk="1" hangingPunct="1"/>
            <a:r>
              <a:rPr lang="en-US" altLang="en-US">
                <a:solidFill>
                  <a:schemeClr val="accent2"/>
                </a:solidFill>
              </a:rPr>
              <a:t>Interpreting the p-value</a:t>
            </a:r>
          </a:p>
        </p:txBody>
      </p:sp>
      <p:sp>
        <p:nvSpPr>
          <p:cNvPr id="32771" name="Rectangle 3">
            <a:extLst>
              <a:ext uri="{FF2B5EF4-FFF2-40B4-BE49-F238E27FC236}">
                <a16:creationId xmlns:a16="http://schemas.microsoft.com/office/drawing/2014/main" id="{27ACBAEF-3117-4C7C-B109-136833141356}"/>
              </a:ext>
            </a:extLst>
          </p:cNvPr>
          <p:cNvSpPr>
            <a:spLocks noGrp="1" noChangeArrowheads="1"/>
          </p:cNvSpPr>
          <p:nvPr>
            <p:ph type="body" idx="1"/>
          </p:nvPr>
        </p:nvSpPr>
        <p:spPr/>
        <p:txBody>
          <a:bodyPr/>
          <a:lstStyle/>
          <a:p>
            <a:pPr eaLnBrk="1" hangingPunct="1"/>
            <a:r>
              <a:rPr lang="en-US" altLang="en-US"/>
              <a:t>With a p-value less than .05, there is a significant difference between the mean completion time for males and females.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5238BCD-6E55-4C37-8FDE-4AF6ECDF8E82}"/>
              </a:ext>
            </a:extLst>
          </p:cNvPr>
          <p:cNvSpPr>
            <a:spLocks noGrp="1" noChangeArrowheads="1"/>
          </p:cNvSpPr>
          <p:nvPr>
            <p:ph type="title"/>
          </p:nvPr>
        </p:nvSpPr>
        <p:spPr/>
        <p:txBody>
          <a:bodyPr/>
          <a:lstStyle/>
          <a:p>
            <a:pPr eaLnBrk="1" hangingPunct="1"/>
            <a:r>
              <a:rPr lang="en-US" altLang="zh-CN" sz="3200">
                <a:solidFill>
                  <a:schemeClr val="accent2"/>
                </a:solidFill>
                <a:ea typeface="宋体" panose="02010600030101010101" pitchFamily="2" charset="-122"/>
              </a:rPr>
              <a:t>Paired t-test </a:t>
            </a:r>
            <a:br>
              <a:rPr lang="en-US" altLang="zh-CN" sz="3200">
                <a:solidFill>
                  <a:schemeClr val="accent2"/>
                </a:solidFill>
                <a:ea typeface="宋体" panose="02010600030101010101" pitchFamily="2" charset="-122"/>
              </a:rPr>
            </a:br>
            <a:r>
              <a:rPr lang="en-US" altLang="zh-CN" sz="3200">
                <a:solidFill>
                  <a:schemeClr val="accent2"/>
                </a:solidFill>
                <a:ea typeface="宋体" panose="02010600030101010101" pitchFamily="2" charset="-122"/>
              </a:rPr>
              <a:t>	</a:t>
            </a:r>
            <a:r>
              <a:rPr lang="en-US" altLang="zh-CN" sz="2400">
                <a:solidFill>
                  <a:schemeClr val="accent2"/>
                </a:solidFill>
                <a:ea typeface="宋体" panose="02010600030101010101" pitchFamily="2" charset="-122"/>
              </a:rPr>
              <a:t>(matched pairs/dependent samples)</a:t>
            </a:r>
          </a:p>
        </p:txBody>
      </p:sp>
      <p:sp>
        <p:nvSpPr>
          <p:cNvPr id="17411" name="Rectangle 3">
            <a:extLst>
              <a:ext uri="{FF2B5EF4-FFF2-40B4-BE49-F238E27FC236}">
                <a16:creationId xmlns:a16="http://schemas.microsoft.com/office/drawing/2014/main" id="{503310B1-E5F4-4B3F-80E3-5E390CB516AA}"/>
              </a:ext>
            </a:extLst>
          </p:cNvPr>
          <p:cNvSpPr>
            <a:spLocks noGrp="1" noChangeArrowheads="1"/>
          </p:cNvSpPr>
          <p:nvPr>
            <p:ph type="body" idx="1"/>
          </p:nvPr>
        </p:nvSpPr>
        <p:spPr/>
        <p:txBody>
          <a:bodyPr/>
          <a:lstStyle/>
          <a:p>
            <a:pPr eaLnBrk="1" hangingPunct="1"/>
            <a:r>
              <a:rPr lang="en-US" altLang="zh-CN">
                <a:ea typeface="宋体" panose="02010600030101010101" pitchFamily="2" charset="-122"/>
              </a:rPr>
              <a:t>Does the population mean change for two different treatments (before &amp; after)?</a:t>
            </a:r>
          </a:p>
          <a:p>
            <a:pPr lvl="1" eaLnBrk="1" hangingPunct="1"/>
            <a:r>
              <a:rPr lang="en-US" altLang="zh-CN">
                <a:ea typeface="宋体" panose="02010600030101010101" pitchFamily="2" charset="-122"/>
              </a:rPr>
              <a:t>Different alternative hypotheses</a:t>
            </a:r>
            <a:endParaRPr lang="zh-CN" altLang="en-US">
              <a:ea typeface="宋体" panose="02010600030101010101" pitchFamily="2" charset="-122"/>
            </a:endParaRPr>
          </a:p>
        </p:txBody>
      </p:sp>
      <p:sp>
        <p:nvSpPr>
          <p:cNvPr id="33796" name="Rectangle 5">
            <a:extLst>
              <a:ext uri="{FF2B5EF4-FFF2-40B4-BE49-F238E27FC236}">
                <a16:creationId xmlns:a16="http://schemas.microsoft.com/office/drawing/2014/main" id="{F4A6F44C-24FD-458B-B256-2E282F8E59A9}"/>
              </a:ext>
            </a:extLst>
          </p:cNvPr>
          <p:cNvSpPr>
            <a:spLocks noChangeArrowheads="1"/>
          </p:cNvSpPr>
          <p:nvPr/>
        </p:nvSpPr>
        <p:spPr bwMode="auto">
          <a:xfrm>
            <a:off x="0" y="3086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aphicFrame>
        <p:nvGraphicFramePr>
          <p:cNvPr id="33797" name="Object 4">
            <a:extLst>
              <a:ext uri="{FF2B5EF4-FFF2-40B4-BE49-F238E27FC236}">
                <a16:creationId xmlns:a16="http://schemas.microsoft.com/office/drawing/2014/main" id="{2E7A8963-17B6-4E83-9F16-F477E403EA40}"/>
              </a:ext>
            </a:extLst>
          </p:cNvPr>
          <p:cNvGraphicFramePr>
            <a:graphicFrameLocks noChangeAspect="1"/>
          </p:cNvGraphicFramePr>
          <p:nvPr/>
        </p:nvGraphicFramePr>
        <p:xfrm>
          <a:off x="3084513" y="4038600"/>
          <a:ext cx="1374775" cy="1319213"/>
        </p:xfrm>
        <a:graphic>
          <a:graphicData uri="http://schemas.openxmlformats.org/presentationml/2006/ole">
            <mc:AlternateContent xmlns:mc="http://schemas.openxmlformats.org/markup-compatibility/2006">
              <mc:Choice xmlns:v="urn:schemas-microsoft-com:vml" Requires="v">
                <p:oleObj name="Equation" r:id="rId2" imgW="711200" imgH="685800" progId="Equation.3">
                  <p:embed/>
                </p:oleObj>
              </mc:Choice>
              <mc:Fallback>
                <p:oleObj name="Equation" r:id="rId2" imgW="711200" imgH="685800" progId="Equation.3">
                  <p:embed/>
                  <p:pic>
                    <p:nvPicPr>
                      <p:cNvPr id="0"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4513" y="4038600"/>
                        <a:ext cx="1374775" cy="131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fade">
                                      <p:cBhvr>
                                        <p:cTn id="12" dur="1000"/>
                                        <p:tgtEl>
                                          <p:spTgt spid="17411">
                                            <p:txEl>
                                              <p:pRg st="1" end="1"/>
                                            </p:txEl>
                                          </p:spTgt>
                                        </p:tgtEl>
                                      </p:cBhvr>
                                    </p:animEffect>
                                    <p:anim calcmode="lin" valueType="num">
                                      <p:cBhvr>
                                        <p:cTn id="13" dur="10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741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17507F59-A392-4AC3-8C9C-8BA093D2251B}"/>
              </a:ext>
            </a:extLst>
          </p:cNvPr>
          <p:cNvSpPr>
            <a:spLocks noGrp="1" noChangeArrowheads="1"/>
          </p:cNvSpPr>
          <p:nvPr>
            <p:ph type="title"/>
          </p:nvPr>
        </p:nvSpPr>
        <p:spPr/>
        <p:txBody>
          <a:bodyPr/>
          <a:lstStyle/>
          <a:p>
            <a:pPr eaLnBrk="1" hangingPunct="1"/>
            <a:r>
              <a:rPr lang="en-US" altLang="en-US">
                <a:solidFill>
                  <a:schemeClr val="accent2"/>
                </a:solidFill>
              </a:rPr>
              <a:t>Examples</a:t>
            </a:r>
          </a:p>
        </p:txBody>
      </p:sp>
      <p:sp>
        <p:nvSpPr>
          <p:cNvPr id="34819" name="Rectangle 3">
            <a:extLst>
              <a:ext uri="{FF2B5EF4-FFF2-40B4-BE49-F238E27FC236}">
                <a16:creationId xmlns:a16="http://schemas.microsoft.com/office/drawing/2014/main" id="{77AE4DFA-9EF2-402E-80F6-E0AD52A2CC65}"/>
              </a:ext>
            </a:extLst>
          </p:cNvPr>
          <p:cNvSpPr>
            <a:spLocks noGrp="1" noChangeArrowheads="1"/>
          </p:cNvSpPr>
          <p:nvPr>
            <p:ph type="body" sz="half" idx="1"/>
          </p:nvPr>
        </p:nvSpPr>
        <p:spPr>
          <a:xfrm>
            <a:off x="1279525" y="1600200"/>
            <a:ext cx="5121275" cy="4572000"/>
          </a:xfrm>
        </p:spPr>
        <p:txBody>
          <a:bodyPr/>
          <a:lstStyle/>
          <a:p>
            <a:pPr eaLnBrk="1" hangingPunct="1"/>
            <a:r>
              <a:rPr lang="en-US" altLang="en-US" sz="2400"/>
              <a:t>Does the use of a cell phone impact driver reaction time?</a:t>
            </a:r>
          </a:p>
          <a:p>
            <a:pPr eaLnBrk="1" hangingPunct="1">
              <a:buFontTx/>
              <a:buNone/>
            </a:pPr>
            <a:r>
              <a:rPr lang="en-US" altLang="en-US" sz="2400"/>
              <a:t>	(matched pairs)</a:t>
            </a:r>
          </a:p>
          <a:p>
            <a:pPr eaLnBrk="1" hangingPunct="1"/>
            <a:endParaRPr lang="en-US" altLang="en-US" sz="2400"/>
          </a:p>
          <a:p>
            <a:pPr eaLnBrk="1" hangingPunct="1"/>
            <a:endParaRPr lang="en-US" altLang="en-US" sz="2400"/>
          </a:p>
          <a:p>
            <a:pPr eaLnBrk="1" hangingPunct="1"/>
            <a:r>
              <a:rPr lang="en-US" altLang="en-US" sz="2400"/>
              <a:t>Does exercise help blood pressure? (before &amp; after)</a:t>
            </a:r>
          </a:p>
        </p:txBody>
      </p:sp>
      <p:graphicFrame>
        <p:nvGraphicFramePr>
          <p:cNvPr id="34820" name="Object 4">
            <a:extLst>
              <a:ext uri="{FF2B5EF4-FFF2-40B4-BE49-F238E27FC236}">
                <a16:creationId xmlns:a16="http://schemas.microsoft.com/office/drawing/2014/main" id="{7A396EED-7627-4219-B585-C7A3D35A6CA5}"/>
              </a:ext>
            </a:extLst>
          </p:cNvPr>
          <p:cNvGraphicFramePr>
            <a:graphicFrameLocks noChangeAspect="1"/>
          </p:cNvGraphicFramePr>
          <p:nvPr>
            <p:ph sz="quarter" idx="2"/>
          </p:nvPr>
        </p:nvGraphicFramePr>
        <p:xfrm>
          <a:off x="2605088" y="3048000"/>
          <a:ext cx="1722437" cy="563563"/>
        </p:xfrm>
        <a:graphic>
          <a:graphicData uri="http://schemas.openxmlformats.org/presentationml/2006/ole">
            <mc:AlternateContent xmlns:mc="http://schemas.openxmlformats.org/markup-compatibility/2006">
              <mc:Choice xmlns:v="urn:schemas-microsoft-com:vml" Requires="v">
                <p:oleObj name="Equation" r:id="rId2" imgW="698500" imgH="228600" progId="Equation.3">
                  <p:embed/>
                </p:oleObj>
              </mc:Choice>
              <mc:Fallback>
                <p:oleObj name="Equation" r:id="rId2" imgW="698500" imgH="228600" progId="Equation.3">
                  <p:embed/>
                  <p:pic>
                    <p:nvPicPr>
                      <p:cNvPr id="0"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5088" y="3048000"/>
                        <a:ext cx="1722437" cy="56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4821" name="Object 6">
            <a:extLst>
              <a:ext uri="{FF2B5EF4-FFF2-40B4-BE49-F238E27FC236}">
                <a16:creationId xmlns:a16="http://schemas.microsoft.com/office/drawing/2014/main" id="{D672F128-9078-42A5-B027-573AAD0E8FE7}"/>
              </a:ext>
            </a:extLst>
          </p:cNvPr>
          <p:cNvGraphicFramePr>
            <a:graphicFrameLocks noChangeAspect="1"/>
          </p:cNvGraphicFramePr>
          <p:nvPr>
            <p:ph sz="quarter" idx="3"/>
          </p:nvPr>
        </p:nvGraphicFramePr>
        <p:xfrm>
          <a:off x="2603500" y="4800600"/>
          <a:ext cx="1727200" cy="565150"/>
        </p:xfrm>
        <a:graphic>
          <a:graphicData uri="http://schemas.openxmlformats.org/presentationml/2006/ole">
            <mc:AlternateContent xmlns:mc="http://schemas.openxmlformats.org/markup-compatibility/2006">
              <mc:Choice xmlns:v="urn:schemas-microsoft-com:vml" Requires="v">
                <p:oleObj name="Equation" r:id="rId4" imgW="698500" imgH="228600" progId="Equation.3">
                  <p:embed/>
                </p:oleObj>
              </mc:Choice>
              <mc:Fallback>
                <p:oleObj name="Equation" r:id="rId4" imgW="698500" imgH="228600" progId="Equation.3">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03500" y="4800600"/>
                        <a:ext cx="1727200" cy="56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B76E52CD-CDBF-4811-BE72-77DE4000E5CD}"/>
              </a:ext>
            </a:extLst>
          </p:cNvPr>
          <p:cNvSpPr>
            <a:spLocks noGrp="1" noChangeArrowheads="1"/>
          </p:cNvSpPr>
          <p:nvPr>
            <p:ph type="title"/>
          </p:nvPr>
        </p:nvSpPr>
        <p:spPr/>
        <p:txBody>
          <a:bodyPr/>
          <a:lstStyle/>
          <a:p>
            <a:pPr eaLnBrk="1" hangingPunct="1"/>
            <a:r>
              <a:rPr lang="en-US" altLang="en-US">
                <a:solidFill>
                  <a:schemeClr val="accent2"/>
                </a:solidFill>
              </a:rPr>
              <a:t>To SPSS:</a:t>
            </a:r>
          </a:p>
        </p:txBody>
      </p:sp>
      <p:sp>
        <p:nvSpPr>
          <p:cNvPr id="35843" name="Rectangle 3">
            <a:extLst>
              <a:ext uri="{FF2B5EF4-FFF2-40B4-BE49-F238E27FC236}">
                <a16:creationId xmlns:a16="http://schemas.microsoft.com/office/drawing/2014/main" id="{4450E4D8-F10C-4248-ADF8-1BAC3AEDE1E1}"/>
              </a:ext>
            </a:extLst>
          </p:cNvPr>
          <p:cNvSpPr>
            <a:spLocks noGrp="1" noChangeArrowheads="1"/>
          </p:cNvSpPr>
          <p:nvPr>
            <p:ph type="body" idx="1"/>
          </p:nvPr>
        </p:nvSpPr>
        <p:spPr/>
        <p:txBody>
          <a:bodyPr/>
          <a:lstStyle/>
          <a:p>
            <a:pPr eaLnBrk="1" hangingPunct="1"/>
            <a:r>
              <a:rPr lang="en-US" altLang="en-US"/>
              <a:t>Open endorph.sav</a:t>
            </a:r>
          </a:p>
          <a:p>
            <a:pPr eaLnBrk="1" hangingPunct="1">
              <a:buFontTx/>
              <a:buNone/>
            </a:pPr>
            <a:r>
              <a:rPr lang="en-US" altLang="en-US"/>
              <a:t>	Do the beta endorphin levels differ before and after running a half-marathon?</a:t>
            </a:r>
          </a:p>
          <a:p>
            <a:pPr eaLnBrk="1" hangingPunct="1">
              <a:buFontTx/>
              <a:buNone/>
            </a:pPr>
            <a:r>
              <a:rPr lang="en-US" altLang="en-US"/>
              <a:t>-&gt;Analyze-&gt;Compare means</a:t>
            </a:r>
          </a:p>
          <a:p>
            <a:pPr eaLnBrk="1" hangingPunct="1">
              <a:buFontTx/>
              <a:buNone/>
            </a:pPr>
            <a:r>
              <a:rPr lang="en-US" altLang="en-US"/>
              <a:t>-&gt;Paired samples t-test</a:t>
            </a:r>
          </a:p>
          <a:p>
            <a:pPr eaLnBrk="1" hangingPunct="1">
              <a:buFontTx/>
              <a:buNone/>
            </a:pPr>
            <a:r>
              <a:rPr lang="en-US" altLang="en-US"/>
              <a:t>-&gt;Paired variables (before &amp; after)</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5BB931A9-2F70-475D-AE4F-10C0510BA4A6}"/>
              </a:ext>
            </a:extLst>
          </p:cNvPr>
          <p:cNvSpPr>
            <a:spLocks noGrp="1" noChangeArrowheads="1"/>
          </p:cNvSpPr>
          <p:nvPr>
            <p:ph type="title"/>
          </p:nvPr>
        </p:nvSpPr>
        <p:spPr/>
        <p:txBody>
          <a:bodyPr/>
          <a:lstStyle/>
          <a:p>
            <a:pPr eaLnBrk="1" hangingPunct="1"/>
            <a:r>
              <a:rPr lang="en-US" altLang="en-US">
                <a:solidFill>
                  <a:schemeClr val="accent2"/>
                </a:solidFill>
              </a:rPr>
              <a:t>Interpreting the p-value</a:t>
            </a:r>
          </a:p>
        </p:txBody>
      </p:sp>
      <p:sp>
        <p:nvSpPr>
          <p:cNvPr id="36867" name="Rectangle 3">
            <a:extLst>
              <a:ext uri="{FF2B5EF4-FFF2-40B4-BE49-F238E27FC236}">
                <a16:creationId xmlns:a16="http://schemas.microsoft.com/office/drawing/2014/main" id="{00C16A9D-727B-45EE-865B-0C749EDDD62E}"/>
              </a:ext>
            </a:extLst>
          </p:cNvPr>
          <p:cNvSpPr>
            <a:spLocks noGrp="1" noChangeArrowheads="1"/>
          </p:cNvSpPr>
          <p:nvPr>
            <p:ph type="body" idx="1"/>
          </p:nvPr>
        </p:nvSpPr>
        <p:spPr/>
        <p:txBody>
          <a:bodyPr/>
          <a:lstStyle/>
          <a:p>
            <a:pPr eaLnBrk="1" hangingPunct="1"/>
            <a:r>
              <a:rPr lang="en-US" altLang="en-US"/>
              <a:t>With a p-value less than .05, there is a significant difference between beta endorphin levels before and after running a half-marathon.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BA8F379E-37D3-4AEF-A774-E98E08DFA10D}"/>
              </a:ext>
            </a:extLst>
          </p:cNvPr>
          <p:cNvSpPr>
            <a:spLocks noGrp="1" noChangeArrowheads="1"/>
          </p:cNvSpPr>
          <p:nvPr>
            <p:ph type="title"/>
          </p:nvPr>
        </p:nvSpPr>
        <p:spPr/>
        <p:txBody>
          <a:bodyPr/>
          <a:lstStyle/>
          <a:p>
            <a:pPr eaLnBrk="1" hangingPunct="1"/>
            <a:r>
              <a:rPr lang="en-US" altLang="en-US">
                <a:solidFill>
                  <a:schemeClr val="accent2"/>
                </a:solidFill>
              </a:rPr>
              <a:t>Determining Sample Size</a:t>
            </a:r>
          </a:p>
        </p:txBody>
      </p:sp>
      <p:sp>
        <p:nvSpPr>
          <p:cNvPr id="37891" name="Rectangle 3">
            <a:extLst>
              <a:ext uri="{FF2B5EF4-FFF2-40B4-BE49-F238E27FC236}">
                <a16:creationId xmlns:a16="http://schemas.microsoft.com/office/drawing/2014/main" id="{7D53FBE3-357A-48AA-9513-6D7150B10A12}"/>
              </a:ext>
            </a:extLst>
          </p:cNvPr>
          <p:cNvSpPr>
            <a:spLocks noGrp="1" noChangeArrowheads="1"/>
          </p:cNvSpPr>
          <p:nvPr>
            <p:ph type="body" idx="1"/>
          </p:nvPr>
        </p:nvSpPr>
        <p:spPr/>
        <p:txBody>
          <a:bodyPr/>
          <a:lstStyle/>
          <a:p>
            <a:pPr eaLnBrk="1" hangingPunct="1"/>
            <a:r>
              <a:rPr lang="en-US" altLang="en-US">
                <a:solidFill>
                  <a:schemeClr val="hlink"/>
                </a:solidFill>
              </a:rPr>
              <a:t>Power</a:t>
            </a:r>
            <a:r>
              <a:rPr lang="en-US" altLang="en-US"/>
              <a:t>- the ability to reject the null hypothesis when it is false</a:t>
            </a:r>
          </a:p>
          <a:p>
            <a:pPr lvl="1" eaLnBrk="1" hangingPunct="1"/>
            <a:r>
              <a:rPr lang="en-US" altLang="en-US"/>
              <a:t>If a certain level of power is desired, use power analysis to determine the required sample size </a:t>
            </a:r>
          </a:p>
        </p:txBody>
      </p:sp>
    </p:spTree>
  </p:cSld>
  <p:clrMapOvr>
    <a:masterClrMapping/>
  </p:clrMapOvr>
</p:sld>
</file>

<file path=ppt/theme/theme1.xml><?xml version="1.0" encoding="utf-8"?>
<a:theme xmlns:a="http://schemas.openxmlformats.org/drawingml/2006/main" name="Stack of books design template">
  <a:themeElements>
    <a:clrScheme name="Stack of books design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Stack of books design template">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Stack of books design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Stack of books design templ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Stack of books design templat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Stack of books design templat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Stack of books design templat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Stack of books design templat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Stack of books design templat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Stack of books design templat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Stack of books design templat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Stack of books design templat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Stack of books design templat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Stack of books design templat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Stack of books design template</Template>
  <TotalTime>298</TotalTime>
  <Words>1292</Words>
  <Application>Microsoft Office PowerPoint</Application>
  <PresentationFormat>On-screen Show (4:3)</PresentationFormat>
  <Paragraphs>192</Paragraphs>
  <Slides>32</Slides>
  <Notes>1</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37" baseType="lpstr">
      <vt:lpstr>Arial</vt:lpstr>
      <vt:lpstr>Century Gothic</vt:lpstr>
      <vt:lpstr>宋体</vt:lpstr>
      <vt:lpstr>Stack of books design template</vt:lpstr>
      <vt:lpstr>Microsoft Equation 3.0</vt:lpstr>
      <vt:lpstr>SPSS Data Analysis</vt:lpstr>
      <vt:lpstr>Outline</vt:lpstr>
      <vt:lpstr>Descriptive Statistics</vt:lpstr>
      <vt:lpstr>To SPSS:</vt:lpstr>
      <vt:lpstr>Types of Data</vt:lpstr>
      <vt:lpstr>Other Valuable Terminology</vt:lpstr>
      <vt:lpstr>Graphical Summaries for  Categorical Variables</vt:lpstr>
      <vt:lpstr>To SPSS:</vt:lpstr>
      <vt:lpstr>SPSS continued</vt:lpstr>
      <vt:lpstr>Graphical Summaries for  Quantitative Variables</vt:lpstr>
      <vt:lpstr>To SPSS:</vt:lpstr>
      <vt:lpstr>SPSS continued:</vt:lpstr>
      <vt:lpstr>Other Useful Plots</vt:lpstr>
      <vt:lpstr>To SPSS:</vt:lpstr>
      <vt:lpstr>Contingency Tables/Cross Tabs</vt:lpstr>
      <vt:lpstr>Example</vt:lpstr>
      <vt:lpstr>Chi-squared Test for Independence</vt:lpstr>
      <vt:lpstr>To SPSS:</vt:lpstr>
      <vt:lpstr>Interpreting P-values</vt:lpstr>
      <vt:lpstr>One-sample t-test</vt:lpstr>
      <vt:lpstr>Examples</vt:lpstr>
      <vt:lpstr>To SPSS:</vt:lpstr>
      <vt:lpstr>Interpreting the p-value</vt:lpstr>
      <vt:lpstr>Two-sample t-test   (Independent samples)</vt:lpstr>
      <vt:lpstr>Examples</vt:lpstr>
      <vt:lpstr>To SPSS:</vt:lpstr>
      <vt:lpstr>Interpreting the p-value</vt:lpstr>
      <vt:lpstr>Paired t-test   (matched pairs/dependent samples)</vt:lpstr>
      <vt:lpstr>Examples</vt:lpstr>
      <vt:lpstr>To SPSS:</vt:lpstr>
      <vt:lpstr>Interpreting the p-value</vt:lpstr>
      <vt:lpstr>Determining Sample Size</vt:lpstr>
    </vt:vector>
  </TitlesOfParts>
  <Manager/>
  <Company>unl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SPSS Workshop</dc:title>
  <dc:subject/>
  <dc:creator>ssp</dc:creator>
  <cp:keywords/>
  <dc:description/>
  <cp:lastModifiedBy>Irina Neaga</cp:lastModifiedBy>
  <cp:revision>20</cp:revision>
  <dcterms:created xsi:type="dcterms:W3CDTF">2007-06-18T15:00:19Z</dcterms:created>
  <dcterms:modified xsi:type="dcterms:W3CDTF">2021-07-26T15:35:00Z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TC011594401033</vt:lpwstr>
  </property>
</Properties>
</file>