
<file path=[Content_Types].xml><?xml version="1.0" encoding="utf-8"?>
<Types xmlns="http://schemas.openxmlformats.org/package/2006/content-types">
  <Default Extension="jpeg" ContentType="image/jpeg"/>
  <Default Extension="jpg" ContentType="image/jpeg"/>
  <Default Extension="mp3" ContentType="audio/mpeg"/>
  <Default Extension="mp4" ContentType="video/mp4"/>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9" r:id="rId2"/>
    <p:sldId id="272" r:id="rId3"/>
    <p:sldId id="257" r:id="rId4"/>
    <p:sldId id="260" r:id="rId5"/>
    <p:sldId id="262" r:id="rId6"/>
    <p:sldId id="261" r:id="rId7"/>
    <p:sldId id="263" r:id="rId8"/>
    <p:sldId id="268" r:id="rId9"/>
    <p:sldId id="264" r:id="rId10"/>
    <p:sldId id="265" r:id="rId11"/>
    <p:sldId id="269" r:id="rId12"/>
    <p:sldId id="266"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99680651"/>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90331196"/>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84598217"/>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24/06/2019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0633058"/>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24/06/2019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30552417"/>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46CE7D5-CF57-46EF-B807-FDD0502418D4}" type="datetimeFigureOut">
              <a:rPr lang="en-GB" smtClean="0"/>
              <a:t>24/06/2019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68105601"/>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GB" smtClean="0"/>
              <a:t>24/06/2019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91816141"/>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24/06/2019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99044793"/>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47989417"/>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50212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4426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9842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5343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24/06/2019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857283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24/06/2019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11842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62032047"/>
      </p:ext>
    </p:extLst>
  </p:cSld>
  <p:clrMapOvr>
    <a:masterClrMapping/>
  </p:clrMapOvr>
  <p:transition spd="slow">
    <p:wip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42021798"/>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GB" smtClean="0"/>
              <a:t>24/06/2019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304424411"/>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ransition spd="slow">
    <p:wipe/>
  </p:transition>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image" Target="../media/image6.jpeg"/><Relationship Id="rId7" Type="http://schemas.openxmlformats.org/officeDocument/2006/relationships/image" Target="../media/image8.jpeg"/><Relationship Id="rId2" Type="http://schemas.openxmlformats.org/officeDocument/2006/relationships/audio" Target="../media/audio1.wav"/><Relationship Id="rId1" Type="http://schemas.openxmlformats.org/officeDocument/2006/relationships/slideLayout" Target="../slideLayouts/slideLayout9.xml"/><Relationship Id="rId6" Type="http://schemas.openxmlformats.org/officeDocument/2006/relationships/hyperlink" Target="https://creativecommons.org/licenses/by-sa/3.0/" TargetMode="External"/><Relationship Id="rId5" Type="http://schemas.openxmlformats.org/officeDocument/2006/relationships/image" Target="../media/image7.jpeg"/><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11.png"/><Relationship Id="rId5" Type="http://schemas.openxmlformats.org/officeDocument/2006/relationships/hyperlink" Target="https://creativecommons.org/licenses/by-nc-nd/3.0/" TargetMode="Externa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12.jpeg"/><Relationship Id="rId1" Type="http://schemas.openxmlformats.org/officeDocument/2006/relationships/slideLayout" Target="../slideLayouts/slideLayout9.xml"/><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15.jpeg"/><Relationship Id="rId1" Type="http://schemas.openxmlformats.org/officeDocument/2006/relationships/slideLayout" Target="../slideLayouts/slideLayout9.xml"/><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2" Type="http://schemas.openxmlformats.org/officeDocument/2006/relationships/image" Target="../media/image17.jpeg"/><Relationship Id="rId1" Type="http://schemas.openxmlformats.org/officeDocument/2006/relationships/slideLayout" Target="../slideLayouts/slideLayout8.xml"/><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3" Type="http://schemas.openxmlformats.org/officeDocument/2006/relationships/hyperlink" Target="https://eduspiral.com/ytl-international-college-of-hotel-management-ytl-ichm-malaysia/" TargetMode="External"/><Relationship Id="rId2" Type="http://schemas.openxmlformats.org/officeDocument/2006/relationships/image" Target="../media/image19.jp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20.jpeg"/><Relationship Id="rId1" Type="http://schemas.openxmlformats.org/officeDocument/2006/relationships/slideLayout" Target="../slideLayouts/slideLayout8.xml"/><Relationship Id="rId6" Type="http://schemas.openxmlformats.org/officeDocument/2006/relationships/image" Target="../media/image22.jpeg"/><Relationship Id="rId5" Type="http://schemas.openxmlformats.org/officeDocument/2006/relationships/hyperlink" Target="https://creativecommons.org/licenses/by-nc-nd/3.0/" TargetMode="External"/><Relationship Id="rId4" Type="http://schemas.openxmlformats.org/officeDocument/2006/relationships/image" Target="../media/image21.jpeg"/></Relationships>
</file>

<file path=ppt/slides/_rels/slide10.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23.jpeg"/><Relationship Id="rId1" Type="http://schemas.openxmlformats.org/officeDocument/2006/relationships/slideLayout" Target="../slideLayouts/slideLayout8.xml"/><Relationship Id="rId6" Type="http://schemas.openxmlformats.org/officeDocument/2006/relationships/image" Target="../media/image25.jpeg"/><Relationship Id="rId5" Type="http://schemas.openxmlformats.org/officeDocument/2006/relationships/hyperlink" Target="https://creativecommons.org/licenses/by-nc/3.0/" TargetMode="External"/><Relationship Id="rId4" Type="http://schemas.openxmlformats.org/officeDocument/2006/relationships/image" Target="../media/image24.jpeg"/></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creativecommons.org/licenses/by-nc/3.0/"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27.jpeg"/><Relationship Id="rId1" Type="http://schemas.openxmlformats.org/officeDocument/2006/relationships/slideLayout" Target="../slideLayouts/slideLayout8.xml"/><Relationship Id="rId6" Type="http://schemas.openxmlformats.org/officeDocument/2006/relationships/image" Target="../media/image29.jpeg"/><Relationship Id="rId5" Type="http://schemas.openxmlformats.org/officeDocument/2006/relationships/hyperlink" Target="https://creativecommons.org/licenses/by-nc-sa/3.0/" TargetMode="External"/><Relationship Id="rId4" Type="http://schemas.openxmlformats.org/officeDocument/2006/relationships/image" Target="../media/image28.jpeg"/></Relationships>
</file>

<file path=ppt/slides/_rels/slide13.xml.rels><?xml version="1.0" encoding="UTF-8" standalone="yes"?>
<Relationships xmlns="http://schemas.openxmlformats.org/package/2006/relationships"><Relationship Id="rId3" Type="http://schemas.openxmlformats.org/officeDocument/2006/relationships/hyperlink" Target="http://www.ritzcarlton.com/en/hotels/japan/tokyo/hotel-overview" TargetMode="External"/><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hyperlink" Target="http://www.ritzcarlton.com/en/about/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D5803-0B4D-4DC3-8129-957C6F8C28E3}"/>
              </a:ext>
            </a:extLst>
          </p:cNvPr>
          <p:cNvSpPr>
            <a:spLocks noGrp="1"/>
          </p:cNvSpPr>
          <p:nvPr>
            <p:ph type="title"/>
          </p:nvPr>
        </p:nvSpPr>
        <p:spPr>
          <a:xfrm>
            <a:off x="5021821" y="3812954"/>
            <a:ext cx="6465287" cy="1285977"/>
          </a:xfrm>
          <a:prstGeom prst="ellipse">
            <a:avLst/>
          </a:prstGeom>
        </p:spPr>
        <p:txBody>
          <a:bodyPr vert="horz" lIns="91440" tIns="45720" rIns="91440" bIns="45720" rtlCol="0" anchor="b">
            <a:normAutofit/>
          </a:bodyPr>
          <a:lstStyle/>
          <a:p>
            <a:r>
              <a:rPr lang="en-US" sz="4800" kern="1200">
                <a:solidFill>
                  <a:srgbClr val="FF0000"/>
                </a:solidFill>
                <a:latin typeface="Algerian"/>
              </a:rPr>
              <a:t>Welcome to</a:t>
            </a:r>
            <a:endParaRPr lang="en-US" sz="4800" kern="1200">
              <a:solidFill>
                <a:srgbClr val="FF0000"/>
              </a:solidFill>
              <a:latin typeface="Algerian"/>
              <a:cs typeface="Calibri Light"/>
            </a:endParaRPr>
          </a:p>
        </p:txBody>
      </p:sp>
      <p:pic>
        <p:nvPicPr>
          <p:cNvPr id="12" name="Picture 13" descr="A close up of a logo&#10;&#10;Description generated with very high confidence">
            <a:extLst>
              <a:ext uri="{FF2B5EF4-FFF2-40B4-BE49-F238E27FC236}">
                <a16:creationId xmlns:a16="http://schemas.microsoft.com/office/drawing/2014/main" id="{B2F5751F-705D-4204-9683-BCECE721531A}"/>
              </a:ext>
            </a:extLst>
          </p:cNvPr>
          <p:cNvPicPr>
            <a:picLocks noGrp="1" noChangeAspect="1"/>
          </p:cNvPicPr>
          <p:nvPr>
            <p:ph type="pic" idx="1"/>
          </p:nvPr>
        </p:nvPicPr>
        <p:blipFill rotWithShape="1">
          <a:blip r:embed="rId3">
            <a:extLst>
              <a:ext uri="{837473B0-CC2E-450A-ABE3-18F120FF3D39}">
                <a1611:picAttrSrcUrl xmlns:a1611="http://schemas.microsoft.com/office/drawing/2016/11/main" r:id="rId4"/>
              </a:ext>
            </a:extLst>
          </a:blip>
          <a:srcRect t="2280" r="-1" b="-1"/>
          <a:stretch/>
        </p:blipFill>
        <p:spPr>
          <a:xfrm>
            <a:off x="317635" y="299363"/>
            <a:ext cx="4160452" cy="3049204"/>
          </a:xfrm>
          <a:prstGeom prst="rect">
            <a:avLst/>
          </a:prstGeom>
        </p:spPr>
      </p:pic>
      <p:pic>
        <p:nvPicPr>
          <p:cNvPr id="17" name="Picture 17" descr="A sign on the side of a building&#10;&#10;Description generated with very high confidence">
            <a:extLst>
              <a:ext uri="{FF2B5EF4-FFF2-40B4-BE49-F238E27FC236}">
                <a16:creationId xmlns:a16="http://schemas.microsoft.com/office/drawing/2014/main" id="{2F1DAF54-3107-4799-B61A-9129E20857CD}"/>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27876" r="2" b="9447"/>
          <a:stretch/>
        </p:blipFill>
        <p:spPr>
          <a:xfrm>
            <a:off x="4654296" y="299363"/>
            <a:ext cx="7217085" cy="3008188"/>
          </a:xfrm>
          <a:prstGeom prst="rect">
            <a:avLst/>
          </a:prstGeom>
        </p:spPr>
      </p:pic>
      <p:pic>
        <p:nvPicPr>
          <p:cNvPr id="23" name="Picture 31" descr="A bridge over a body of water&#10;&#10;Description generated with high confidence">
            <a:extLst>
              <a:ext uri="{FF2B5EF4-FFF2-40B4-BE49-F238E27FC236}">
                <a16:creationId xmlns:a16="http://schemas.microsoft.com/office/drawing/2014/main" id="{AC73E5B8-0C9E-4AEC-9145-299E96096B65}"/>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22682" r="3" b="3"/>
          <a:stretch/>
        </p:blipFill>
        <p:spPr>
          <a:xfrm>
            <a:off x="317635" y="3509433"/>
            <a:ext cx="4160452" cy="3026833"/>
          </a:xfrm>
          <a:prstGeom prst="rect">
            <a:avLst/>
          </a:prstGeom>
        </p:spPr>
      </p:pic>
    </p:spTree>
    <p:extLst>
      <p:ext uri="{BB962C8B-B14F-4D97-AF65-F5344CB8AC3E}">
        <p14:creationId xmlns:p14="http://schemas.microsoft.com/office/powerpoint/2010/main" val="2375450236"/>
      </p:ext>
    </p:extLst>
  </p:cSld>
  <p:clrMapOvr>
    <a:masterClrMapping/>
  </p:clrMapOvr>
  <p:transition spd="slow">
    <p:wipe/>
    <p:sndAc>
      <p:stSnd>
        <p:snd r:embed="rId2" name="camera.wav"/>
      </p:stSnd>
    </p:sndAc>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y2mate.com - the_ritz_carlton_tokyo_japan_P8k986VyqjY_360p">
            <a:hlinkClick r:id="" action="ppaction://media"/>
            <a:extLst>
              <a:ext uri="{FF2B5EF4-FFF2-40B4-BE49-F238E27FC236}">
                <a16:creationId xmlns:a16="http://schemas.microsoft.com/office/drawing/2014/main" id="{35B751FD-36C4-45A9-9E4C-C53CE05E1EB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oundRect">
            <a:avLst/>
          </a:prstGeom>
          <a:ln w="38100" cap="sq">
            <a:solidFill>
              <a:srgbClr val="000000"/>
            </a:solidFill>
            <a:prstDash val="solid"/>
            <a:miter lim="800000"/>
          </a:ln>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94684384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4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person standing in a room&#10;&#10;Description generated with very high confidence">
            <a:extLst>
              <a:ext uri="{FF2B5EF4-FFF2-40B4-BE49-F238E27FC236}">
                <a16:creationId xmlns:a16="http://schemas.microsoft.com/office/drawing/2014/main" id="{FC7F749F-8970-4B25-ACAE-1AAC013AB834}"/>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b="1379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3AC0D50A-3408-4BA4-AE75-DA0D3EF3C4D7}"/>
              </a:ext>
            </a:extLst>
          </p:cNvPr>
          <p:cNvSpPr txBox="1"/>
          <p:nvPr/>
        </p:nvSpPr>
        <p:spPr>
          <a:xfrm>
            <a:off x="228600" y="4805361"/>
            <a:ext cx="57150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i="1">
                <a:solidFill>
                  <a:srgbClr val="FF0000"/>
                </a:solidFill>
                <a:latin typeface="Arial"/>
                <a:cs typeface="Arial"/>
              </a:rPr>
              <a:t>An appraisal of a guest service experience</a:t>
            </a:r>
          </a:p>
        </p:txBody>
      </p:sp>
      <p:sp>
        <p:nvSpPr>
          <p:cNvPr id="7" name="TextBox 6">
            <a:extLst>
              <a:ext uri="{FF2B5EF4-FFF2-40B4-BE49-F238E27FC236}">
                <a16:creationId xmlns:a16="http://schemas.microsoft.com/office/drawing/2014/main" id="{E3E8C762-D0ED-4E2F-8DCC-2EEC8E6A6E78}"/>
              </a:ext>
            </a:extLst>
          </p:cNvPr>
          <p:cNvSpPr txBox="1"/>
          <p:nvPr/>
        </p:nvSpPr>
        <p:spPr>
          <a:xfrm>
            <a:off x="7410450" y="4458831"/>
            <a:ext cx="4724400" cy="22892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err="1">
                <a:latin typeface="Arial"/>
                <a:cs typeface="Calibri"/>
              </a:rPr>
              <a:t>Aurel</a:t>
            </a:r>
            <a:r>
              <a:rPr lang="en-US" sz="2400" dirty="0">
                <a:latin typeface="Arial"/>
                <a:cs typeface="Calibri"/>
              </a:rPr>
              <a:t> </a:t>
            </a:r>
            <a:r>
              <a:rPr lang="en-US" sz="2400" err="1">
                <a:latin typeface="Arial"/>
                <a:cs typeface="Calibri"/>
              </a:rPr>
              <a:t>Badica</a:t>
            </a:r>
            <a:r>
              <a:rPr lang="en-US" sz="2400" dirty="0">
                <a:latin typeface="Arial"/>
                <a:cs typeface="Calibri"/>
              </a:rPr>
              <a:t>       1815467</a:t>
            </a:r>
            <a:endParaRPr lang="en-US" dirty="0"/>
          </a:p>
          <a:p>
            <a:pPr marL="342900" indent="-342900">
              <a:buFont typeface="Arial"/>
              <a:buChar char="•"/>
            </a:pPr>
            <a:r>
              <a:rPr lang="en-US" sz="2400" err="1">
                <a:latin typeface="Arial"/>
                <a:cs typeface="Calibri"/>
              </a:rPr>
              <a:t>Emanuela</a:t>
            </a:r>
            <a:r>
              <a:rPr lang="en-US" sz="2400" dirty="0">
                <a:latin typeface="Arial"/>
                <a:cs typeface="Calibri"/>
              </a:rPr>
              <a:t> Stan   1815346</a:t>
            </a:r>
          </a:p>
          <a:p>
            <a:pPr marL="342900" indent="-342900">
              <a:buFont typeface="Arial"/>
              <a:buChar char="•"/>
            </a:pPr>
            <a:r>
              <a:rPr lang="en-US" sz="2400" dirty="0">
                <a:latin typeface="Arial"/>
                <a:cs typeface="Calibri"/>
              </a:rPr>
              <a:t>Stefan </a:t>
            </a:r>
            <a:r>
              <a:rPr lang="en-US" sz="2400" err="1">
                <a:latin typeface="Arial"/>
                <a:cs typeface="Calibri"/>
              </a:rPr>
              <a:t>Ilie</a:t>
            </a:r>
            <a:r>
              <a:rPr lang="en-US" sz="2400" dirty="0">
                <a:latin typeface="Arial"/>
                <a:cs typeface="Calibri"/>
              </a:rPr>
              <a:t>            1815223</a:t>
            </a:r>
          </a:p>
          <a:p>
            <a:pPr marL="342900" indent="-342900">
              <a:buFont typeface="Arial"/>
              <a:buChar char="•"/>
            </a:pPr>
            <a:endParaRPr lang="en-US" sz="2400" dirty="0">
              <a:latin typeface="Arial"/>
              <a:cs typeface="Calibri"/>
            </a:endParaRPr>
          </a:p>
          <a:p>
            <a:pPr marL="342900" indent="-342900">
              <a:buFont typeface="Arial"/>
              <a:buChar char="•"/>
            </a:pPr>
            <a:endParaRPr lang="en-US" sz="2400" dirty="0">
              <a:latin typeface="Arial"/>
              <a:cs typeface="Calibri"/>
            </a:endParaRPr>
          </a:p>
          <a:p>
            <a:pPr marL="342900" indent="-342900">
              <a:buFont typeface="Arial"/>
              <a:buChar char="•"/>
            </a:pPr>
            <a:r>
              <a:rPr lang="en-US" sz="2400" dirty="0">
                <a:latin typeface="Arial"/>
                <a:ea typeface="+mn-lt"/>
                <a:cs typeface="+mn-lt"/>
              </a:rPr>
              <a:t>Lecture: Dr. </a:t>
            </a:r>
            <a:r>
              <a:rPr lang="en-US" sz="2400" err="1">
                <a:latin typeface="Arial"/>
                <a:ea typeface="+mn-lt"/>
                <a:cs typeface="+mn-lt"/>
              </a:rPr>
              <a:t>Olu</a:t>
            </a:r>
            <a:r>
              <a:rPr lang="en-US" sz="2400" dirty="0">
                <a:latin typeface="Arial"/>
                <a:ea typeface="+mn-lt"/>
                <a:cs typeface="+mn-lt"/>
              </a:rPr>
              <a:t> </a:t>
            </a:r>
            <a:r>
              <a:rPr lang="en-US" sz="2400" err="1">
                <a:latin typeface="Arial"/>
                <a:ea typeface="+mn-lt"/>
                <a:cs typeface="+mn-lt"/>
              </a:rPr>
              <a:t>Adegbite</a:t>
            </a:r>
            <a:endParaRPr lang="en-US" err="1">
              <a:latin typeface="Arial"/>
              <a:cs typeface="Arial"/>
            </a:endParaRPr>
          </a:p>
        </p:txBody>
      </p:sp>
      <p:pic>
        <p:nvPicPr>
          <p:cNvPr id="3" name="Evan King - Guardians (Extended Version)  worlds most epic heroic orchestral music">
            <a:hlinkClick r:id="" action="ppaction://media"/>
            <a:extLst>
              <a:ext uri="{FF2B5EF4-FFF2-40B4-BE49-F238E27FC236}">
                <a16:creationId xmlns:a16="http://schemas.microsoft.com/office/drawing/2014/main" id="{69BBBDB9-596B-42C0-941A-F8F71A09BCA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9146253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remove"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369FF-C6A0-4D9B-B180-816204595CB8}"/>
              </a:ext>
            </a:extLst>
          </p:cNvPr>
          <p:cNvSpPr>
            <a:spLocks noGrp="1"/>
          </p:cNvSpPr>
          <p:nvPr>
            <p:ph type="title"/>
          </p:nvPr>
        </p:nvSpPr>
        <p:spPr>
          <a:xfrm>
            <a:off x="5279367" y="484632"/>
            <a:ext cx="6421019" cy="1134892"/>
          </a:xfrm>
          <a:ln>
            <a:noFill/>
          </a:ln>
        </p:spPr>
        <p:txBody>
          <a:bodyPr vert="horz" lIns="91440" tIns="45720" rIns="91440" bIns="45720" rtlCol="0" anchor="ctr">
            <a:normAutofit/>
          </a:bodyPr>
          <a:lstStyle/>
          <a:p>
            <a:r>
              <a:rPr lang="en-US" sz="4000">
                <a:solidFill>
                  <a:srgbClr val="FF0000"/>
                </a:solidFill>
                <a:latin typeface="Arial"/>
                <a:cs typeface="Calibri Light"/>
              </a:rPr>
              <a:t>The Organization</a:t>
            </a:r>
            <a:endParaRPr lang="en-US" sz="4000" kern="1200">
              <a:solidFill>
                <a:srgbClr val="FF0000"/>
              </a:solidFill>
              <a:latin typeface="Arial"/>
              <a:cs typeface="Arial"/>
            </a:endParaRPr>
          </a:p>
        </p:txBody>
      </p:sp>
      <p:pic>
        <p:nvPicPr>
          <p:cNvPr id="5" name="Picture 5" descr="A long bridge over a body of water with a city in the background&#10;&#10;Description generated with high confidence">
            <a:extLst>
              <a:ext uri="{FF2B5EF4-FFF2-40B4-BE49-F238E27FC236}">
                <a16:creationId xmlns:a16="http://schemas.microsoft.com/office/drawing/2014/main" id="{06392490-36A3-4410-BFA8-4307F5BE045B}"/>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21427" r="21426" b="-2"/>
          <a:stretch/>
        </p:blipFill>
        <p:spPr>
          <a:xfrm>
            <a:off x="4028" y="3332892"/>
            <a:ext cx="2917457" cy="3407774"/>
          </a:xfrm>
          <a:prstGeom prst="rect">
            <a:avLst/>
          </a:prstGeom>
        </p:spPr>
      </p:pic>
      <p:sp>
        <p:nvSpPr>
          <p:cNvPr id="4" name="Text Placeholder 3">
            <a:extLst>
              <a:ext uri="{FF2B5EF4-FFF2-40B4-BE49-F238E27FC236}">
                <a16:creationId xmlns:a16="http://schemas.microsoft.com/office/drawing/2014/main" id="{A659AC43-D2E4-4208-8B0C-F656946AB677}"/>
              </a:ext>
            </a:extLst>
          </p:cNvPr>
          <p:cNvSpPr>
            <a:spLocks noGrp="1"/>
          </p:cNvSpPr>
          <p:nvPr>
            <p:ph type="body" sz="half" idx="2"/>
          </p:nvPr>
        </p:nvSpPr>
        <p:spPr>
          <a:xfrm>
            <a:off x="4114800" y="1697456"/>
            <a:ext cx="7404756" cy="4474744"/>
          </a:xfrm>
        </p:spPr>
        <p:txBody>
          <a:bodyPr vert="horz" lIns="91440" tIns="45720" rIns="91440" bIns="45720" rtlCol="0" anchor="t">
            <a:noAutofit/>
          </a:bodyPr>
          <a:lstStyle/>
          <a:p>
            <a:pPr marL="342900" indent="-342900">
              <a:buChar char="•"/>
            </a:pPr>
            <a:r>
              <a:rPr lang="en-US" sz="2400">
                <a:latin typeface="Arial"/>
                <a:cs typeface="Calibri"/>
              </a:rPr>
              <a:t>Five star hotel</a:t>
            </a:r>
            <a:endParaRPr lang="en-US">
              <a:cs typeface="Calibri" panose="020F0502020204030204"/>
            </a:endParaRPr>
          </a:p>
          <a:p>
            <a:pPr marL="342900" indent="-342900">
              <a:buChar char="•"/>
            </a:pPr>
            <a:r>
              <a:rPr lang="en-US" sz="2400">
                <a:latin typeface="Arial"/>
                <a:cs typeface="Calibri"/>
              </a:rPr>
              <a:t>Impressive sky door on the 45th floor</a:t>
            </a:r>
          </a:p>
          <a:p>
            <a:pPr marL="342900" indent="-342900">
              <a:buChar char="•"/>
            </a:pPr>
            <a:r>
              <a:rPr lang="en-US" sz="2400">
                <a:latin typeface="Arial"/>
                <a:cs typeface="Calibri"/>
              </a:rPr>
              <a:t>Three shocking bistros, loosen up and bar, Bistro</a:t>
            </a:r>
          </a:p>
          <a:p>
            <a:pPr marL="342900" indent="-342900">
              <a:buChar char="•"/>
            </a:pPr>
            <a:r>
              <a:rPr lang="en-US" sz="2400">
                <a:latin typeface="Arial"/>
                <a:cs typeface="Calibri"/>
              </a:rPr>
              <a:t>21.528-square-foot/2000-square-meter Spa and Fitness on the 46th floor</a:t>
            </a:r>
          </a:p>
          <a:p>
            <a:pPr marL="342900" indent="-342900">
              <a:buChar char="•"/>
            </a:pPr>
            <a:r>
              <a:rPr lang="en-US" sz="2400">
                <a:latin typeface="Arial"/>
                <a:cs typeface="Calibri"/>
              </a:rPr>
              <a:t>Forefront occasion work environments, including a dazzling Wedding Chapel</a:t>
            </a:r>
          </a:p>
          <a:p>
            <a:pPr marL="342900" indent="-342900">
              <a:buChar char="•"/>
            </a:pPr>
            <a:r>
              <a:rPr lang="en-US" sz="2400">
                <a:latin typeface="Arial"/>
                <a:cs typeface="Calibri"/>
              </a:rPr>
              <a:t>360-degreev all encompassing vistas of Tokyo Tower and MT. Fuji</a:t>
            </a:r>
          </a:p>
          <a:p>
            <a:pPr indent="-228600">
              <a:buFont typeface="Arial" panose="020B0604020202020204" pitchFamily="34" charset="0"/>
              <a:buChar char="•"/>
            </a:pPr>
            <a:endParaRPr lang="en-US" sz="2400">
              <a:latin typeface="Arial"/>
              <a:cs typeface="Calibri"/>
            </a:endParaRPr>
          </a:p>
          <a:p>
            <a:pPr indent="-228600">
              <a:buFont typeface="Arial" panose="020B0604020202020204" pitchFamily="34" charset="0"/>
              <a:buChar char="•"/>
            </a:pPr>
            <a:endParaRPr lang="en-US" sz="2000">
              <a:cs typeface="Calibri"/>
            </a:endParaRPr>
          </a:p>
        </p:txBody>
      </p:sp>
      <p:pic>
        <p:nvPicPr>
          <p:cNvPr id="15" name="Picture 15" descr="A picture containing tree, building, table&#10;&#10;Description generated with very high confidence">
            <a:extLst>
              <a:ext uri="{FF2B5EF4-FFF2-40B4-BE49-F238E27FC236}">
                <a16:creationId xmlns:a16="http://schemas.microsoft.com/office/drawing/2014/main" id="{128DD0A1-DDDC-4404-964A-54781CD08D16}"/>
              </a:ext>
            </a:extLst>
          </p:cNvPr>
          <p:cNvPicPr>
            <a:picLocks noChangeAspect="1"/>
          </p:cNvPicPr>
          <p:nvPr/>
        </p:nvPicPr>
        <p:blipFill rotWithShape="1">
          <a:blip r:embed="rId4">
            <a:extLst>
              <a:ext uri="{837473B0-CC2E-450A-ABE3-18F120FF3D39}">
                <a1611:picAttrSrcUrl xmlns:a1611="http://schemas.microsoft.com/office/drawing/2016/11/main" r:id="rId3"/>
              </a:ext>
            </a:extLst>
          </a:blip>
          <a:srcRect l="10493" r="19092" b="1"/>
          <a:stretch/>
        </p:blipFill>
        <p:spPr>
          <a:xfrm>
            <a:off x="20" y="10"/>
            <a:ext cx="2917436" cy="3407764"/>
          </a:xfrm>
          <a:prstGeom prst="rect">
            <a:avLst/>
          </a:prstGeom>
        </p:spPr>
      </p:pic>
    </p:spTree>
    <p:extLst>
      <p:ext uri="{BB962C8B-B14F-4D97-AF65-F5344CB8AC3E}">
        <p14:creationId xmlns:p14="http://schemas.microsoft.com/office/powerpoint/2010/main" val="29679077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B4C81-5E4B-4553-AA56-235E1659C721}"/>
              </a:ext>
            </a:extLst>
          </p:cNvPr>
          <p:cNvSpPr>
            <a:spLocks noGrp="1"/>
          </p:cNvSpPr>
          <p:nvPr>
            <p:ph type="title"/>
          </p:nvPr>
        </p:nvSpPr>
        <p:spPr>
          <a:xfrm>
            <a:off x="1735627" y="174214"/>
            <a:ext cx="4071808" cy="1469337"/>
          </a:xfrm>
        </p:spPr>
        <p:txBody>
          <a:bodyPr vert="horz" lIns="91440" tIns="45720" rIns="91440" bIns="45720" rtlCol="0" anchor="ctr">
            <a:normAutofit/>
          </a:bodyPr>
          <a:lstStyle/>
          <a:p>
            <a:r>
              <a:rPr lang="en-US" sz="4400">
                <a:solidFill>
                  <a:srgbClr val="FF0000"/>
                </a:solidFill>
                <a:latin typeface="Arial"/>
                <a:cs typeface="Arial"/>
              </a:rPr>
              <a:t>Where ?</a:t>
            </a:r>
          </a:p>
        </p:txBody>
      </p:sp>
      <p:pic>
        <p:nvPicPr>
          <p:cNvPr id="5" name="Picture 5" descr="A lit up city at night&#10;&#10;Description generated with very high confidence">
            <a:extLst>
              <a:ext uri="{FF2B5EF4-FFF2-40B4-BE49-F238E27FC236}">
                <a16:creationId xmlns:a16="http://schemas.microsoft.com/office/drawing/2014/main" id="{1220A9E0-E618-43E6-B952-C39F145F26F2}"/>
              </a:ext>
            </a:extLst>
          </p:cNvPr>
          <p:cNvPicPr>
            <a:picLocks noGrp="1" noChangeAspect="1"/>
          </p:cNvPicPr>
          <p:nvPr>
            <p:ph idx="1"/>
          </p:nvPr>
        </p:nvPicPr>
        <p:blipFill rotWithShape="1">
          <a:blip r:embed="rId2"/>
          <a:stretch/>
        </p:blipFill>
        <p:spPr>
          <a:xfrm>
            <a:off x="5380187" y="1447800"/>
            <a:ext cx="4004964" cy="4572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4" name="Text Placeholder 3">
            <a:extLst>
              <a:ext uri="{FF2B5EF4-FFF2-40B4-BE49-F238E27FC236}">
                <a16:creationId xmlns:a16="http://schemas.microsoft.com/office/drawing/2014/main" id="{CBBD0D55-3C5C-4241-9EE4-B5CB74EEF5F2}"/>
              </a:ext>
            </a:extLst>
          </p:cNvPr>
          <p:cNvSpPr>
            <a:spLocks noGrp="1"/>
          </p:cNvSpPr>
          <p:nvPr>
            <p:ph type="body" sz="half" idx="2"/>
          </p:nvPr>
        </p:nvSpPr>
        <p:spPr>
          <a:xfrm>
            <a:off x="805543" y="1635530"/>
            <a:ext cx="5006336" cy="4906966"/>
          </a:xfrm>
        </p:spPr>
        <p:txBody>
          <a:bodyPr vert="horz" lIns="91440" tIns="45720" rIns="91440" bIns="45720" rtlCol="0" anchor="t">
            <a:normAutofit fontScale="85000" lnSpcReduction="20000"/>
          </a:bodyPr>
          <a:lstStyle/>
          <a:p>
            <a:pPr marL="457200" indent="-457200">
              <a:buChar char="•"/>
            </a:pPr>
            <a:r>
              <a:rPr lang="en-US" sz="2800">
                <a:latin typeface="Arial"/>
                <a:cs typeface="Arial"/>
              </a:rPr>
              <a:t>Situated in downtown Tokyo in the core of in vogue Roppongi.</a:t>
            </a:r>
            <a:endParaRPr lang="en-US">
              <a:cs typeface="Calibri" panose="020F0502020204030204"/>
            </a:endParaRPr>
          </a:p>
          <a:p>
            <a:pPr marL="457200" indent="-457200">
              <a:buChar char="•"/>
            </a:pPr>
            <a:r>
              <a:rPr lang="en-US" sz="2800">
                <a:latin typeface="Arial"/>
                <a:cs typeface="Arial"/>
              </a:rPr>
              <a:t>Exceptional perspectives from Tokyo's  most astounding high rise</a:t>
            </a:r>
          </a:p>
          <a:p>
            <a:pPr marL="457200" indent="-457200">
              <a:buChar char="•"/>
            </a:pPr>
            <a:r>
              <a:rPr lang="en-US" sz="2800">
                <a:latin typeface="Arial"/>
                <a:cs typeface="Arial"/>
              </a:rPr>
              <a:t>Home to a stand out amongst Tokyo's best spas kept running by ESPA</a:t>
            </a:r>
          </a:p>
          <a:p>
            <a:pPr marL="457200" indent="-457200">
              <a:buChar char="•"/>
            </a:pPr>
            <a:r>
              <a:rPr lang="en-US" sz="2800">
                <a:latin typeface="Arial"/>
                <a:cs typeface="Arial"/>
              </a:rPr>
              <a:t>Situated on the banks of the Kanagawa River</a:t>
            </a:r>
          </a:p>
          <a:p>
            <a:pPr marL="457200" indent="-457200">
              <a:buChar char="•"/>
            </a:pPr>
            <a:r>
              <a:rPr lang="en-US" sz="2800">
                <a:latin typeface="Arial"/>
                <a:cs typeface="Arial"/>
              </a:rPr>
              <a:t>Amusement alternatives in the area: GION and Kawarimi  neighborhoods</a:t>
            </a:r>
            <a:r>
              <a:rPr lang="en-US" sz="1500"/>
              <a:t>                                </a:t>
            </a:r>
            <a:endParaRPr lang="en-US" sz="1500">
              <a:cs typeface="Calibri"/>
            </a:endParaRPr>
          </a:p>
        </p:txBody>
      </p:sp>
      <p:sp>
        <p:nvSpPr>
          <p:cNvPr id="7" name="TextBox 6">
            <a:extLst>
              <a:ext uri="{FF2B5EF4-FFF2-40B4-BE49-F238E27FC236}">
                <a16:creationId xmlns:a16="http://schemas.microsoft.com/office/drawing/2014/main" id="{4643166E-4CC0-49A0-84ED-147A511F0AD7}"/>
              </a:ext>
            </a:extLst>
          </p:cNvPr>
          <p:cNvSpPr txBox="1"/>
          <p:nvPr/>
        </p:nvSpPr>
        <p:spPr>
          <a:xfrm>
            <a:off x="6134100" y="5861050"/>
            <a:ext cx="4270375" cy="317500"/>
          </a:xfrm>
          <a:prstGeom prst="rect">
            <a:avLst/>
          </a:prstGeom>
        </p:spPr>
        <p:txBody>
          <a:bodyPr anchor="t">
            <a:normAutofit fontScale="92500" lnSpcReduction="20000"/>
          </a:bodyPr>
          <a:lstStyle/>
          <a:p>
            <a:endParaRPr lang="en-US">
              <a:cs typeface="Calibri"/>
            </a:endParaRPr>
          </a:p>
        </p:txBody>
      </p:sp>
    </p:spTree>
    <p:extLst>
      <p:ext uri="{BB962C8B-B14F-4D97-AF65-F5344CB8AC3E}">
        <p14:creationId xmlns:p14="http://schemas.microsoft.com/office/powerpoint/2010/main" val="244067333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3F25A-12B6-44F3-B475-0E15E47D9D54}"/>
              </a:ext>
            </a:extLst>
          </p:cNvPr>
          <p:cNvSpPr>
            <a:spLocks noGrp="1"/>
          </p:cNvSpPr>
          <p:nvPr>
            <p:ph type="title"/>
          </p:nvPr>
        </p:nvSpPr>
        <p:spPr>
          <a:xfrm>
            <a:off x="2540758" y="361119"/>
            <a:ext cx="2289555" cy="1325563"/>
          </a:xfrm>
        </p:spPr>
        <p:txBody>
          <a:bodyPr vert="horz" lIns="91440" tIns="45720" rIns="91440" bIns="45720" rtlCol="0" anchor="ctr">
            <a:normAutofit/>
          </a:bodyPr>
          <a:lstStyle/>
          <a:p>
            <a:r>
              <a:rPr lang="en-US" sz="4400" kern="1200">
                <a:solidFill>
                  <a:srgbClr val="FF0000"/>
                </a:solidFill>
                <a:latin typeface="Arial"/>
                <a:cs typeface="Arial"/>
              </a:rPr>
              <a:t>History</a:t>
            </a:r>
          </a:p>
        </p:txBody>
      </p:sp>
      <p:pic>
        <p:nvPicPr>
          <p:cNvPr id="5" name="Picture 5" descr="An old photo of a building&#10;&#10;Description generated with very high confidence">
            <a:extLst>
              <a:ext uri="{FF2B5EF4-FFF2-40B4-BE49-F238E27FC236}">
                <a16:creationId xmlns:a16="http://schemas.microsoft.com/office/drawing/2014/main" id="{82CC5767-E0CD-44BE-8149-01A8144170B1}"/>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482" r="8778" b="3"/>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4" name="Text Placeholder 3">
            <a:extLst>
              <a:ext uri="{FF2B5EF4-FFF2-40B4-BE49-F238E27FC236}">
                <a16:creationId xmlns:a16="http://schemas.microsoft.com/office/drawing/2014/main" id="{299E2333-F842-4AAD-9B2F-E162047A9B43}"/>
              </a:ext>
            </a:extLst>
          </p:cNvPr>
          <p:cNvSpPr>
            <a:spLocks noGrp="1"/>
          </p:cNvSpPr>
          <p:nvPr>
            <p:ph type="body" sz="half" idx="2"/>
          </p:nvPr>
        </p:nvSpPr>
        <p:spPr>
          <a:xfrm>
            <a:off x="805542" y="1808058"/>
            <a:ext cx="6382657" cy="4245608"/>
          </a:xfrm>
        </p:spPr>
        <p:txBody>
          <a:bodyPr vert="horz" lIns="91440" tIns="45720" rIns="91440" bIns="45720" rtlCol="0" anchor="t">
            <a:normAutofit fontScale="85000" lnSpcReduction="20000"/>
          </a:bodyPr>
          <a:lstStyle/>
          <a:p>
            <a:endParaRPr lang="en-US" sz="2400" dirty="0">
              <a:latin typeface="Arial"/>
              <a:cs typeface="Arial"/>
            </a:endParaRPr>
          </a:p>
          <a:p>
            <a:pPr indent="-228600">
              <a:buFont typeface="Arial" panose="020B0604020202020204" pitchFamily="34" charset="0"/>
              <a:buChar char="•"/>
            </a:pPr>
            <a:r>
              <a:rPr lang="en-GB" sz="2400" dirty="0">
                <a:latin typeface="Arial"/>
                <a:cs typeface="Arial"/>
              </a:rPr>
              <a:t>The Ritz – Carlton Investing Company was set up by Albert Keller in the mid – 1900 </a:t>
            </a:r>
          </a:p>
          <a:p>
            <a:pPr indent="-228600">
              <a:buFont typeface="Arial" panose="020B0604020202020204" pitchFamily="34" charset="0"/>
              <a:buChar char="•"/>
            </a:pPr>
            <a:endParaRPr lang="en-GB" sz="2400" dirty="0">
              <a:latin typeface="Arial"/>
              <a:cs typeface="Arial"/>
            </a:endParaRPr>
          </a:p>
          <a:p>
            <a:pPr indent="-228600">
              <a:buFont typeface="Arial" panose="020B0604020202020204" pitchFamily="34" charset="0"/>
              <a:buChar char="•"/>
            </a:pPr>
            <a:r>
              <a:rPr lang="en-GB" sz="2400" dirty="0">
                <a:latin typeface="Arial"/>
                <a:cs typeface="Arial"/>
              </a:rPr>
              <a:t>First territory Boston USA </a:t>
            </a:r>
          </a:p>
          <a:p>
            <a:pPr indent="-228600">
              <a:buFont typeface="Arial" panose="020B0604020202020204" pitchFamily="34" charset="0"/>
              <a:buChar char="•"/>
            </a:pPr>
            <a:endParaRPr lang="en-GB" sz="2400" dirty="0">
              <a:latin typeface="Arial"/>
              <a:cs typeface="Arial"/>
            </a:endParaRPr>
          </a:p>
          <a:p>
            <a:pPr indent="-228600">
              <a:buFont typeface="Arial" panose="020B0604020202020204" pitchFamily="34" charset="0"/>
              <a:buChar char="•"/>
            </a:pPr>
            <a:r>
              <a:rPr lang="en-GB" sz="2400" dirty="0">
                <a:latin typeface="Arial"/>
                <a:cs typeface="Arial"/>
              </a:rPr>
              <a:t>The Inn exemplifies the best richness experience </a:t>
            </a:r>
          </a:p>
          <a:p>
            <a:pPr indent="-228600">
              <a:buFont typeface="Arial" panose="020B0604020202020204" pitchFamily="34" charset="0"/>
              <a:buChar char="•"/>
            </a:pPr>
            <a:endParaRPr lang="en-GB" sz="2400" dirty="0">
              <a:latin typeface="Arial"/>
              <a:cs typeface="Arial"/>
            </a:endParaRPr>
          </a:p>
          <a:p>
            <a:pPr indent="-228600">
              <a:buFont typeface="Arial" panose="020B0604020202020204" pitchFamily="34" charset="0"/>
              <a:buChar char="•"/>
            </a:pPr>
            <a:r>
              <a:rPr lang="en-GB" sz="2400" dirty="0">
                <a:latin typeface="Arial"/>
                <a:cs typeface="Arial"/>
              </a:rPr>
              <a:t>In 1927 The Ritz-Carlton, Boston opened, it had obtained approval to use the name from - The Carlton Investing Company of New York which was approved by The Ritz Hotels Development Company LTD of London,  England</a:t>
            </a:r>
            <a:endParaRPr lang="en-US" sz="2400" dirty="0">
              <a:latin typeface="Arial"/>
              <a:cs typeface="Arial"/>
            </a:endParaRPr>
          </a:p>
        </p:txBody>
      </p:sp>
      <p:pic>
        <p:nvPicPr>
          <p:cNvPr id="9" name="Picture 9" descr="A black and white photo of a city&#10;&#10;Description generated with very high confidence">
            <a:extLst>
              <a:ext uri="{FF2B5EF4-FFF2-40B4-BE49-F238E27FC236}">
                <a16:creationId xmlns:a16="http://schemas.microsoft.com/office/drawing/2014/main" id="{2FC23842-66C6-44E0-818E-77B52332ECFF}"/>
              </a:ext>
            </a:extLst>
          </p:cNvPr>
          <p:cNvPicPr>
            <a:picLocks noChangeAspect="1"/>
          </p:cNvPicPr>
          <p:nvPr/>
        </p:nvPicPr>
        <p:blipFill rotWithShape="1">
          <a:blip r:embed="rId4">
            <a:extLst>
              <a:ext uri="{837473B0-CC2E-450A-ABE3-18F120FF3D39}">
                <a1611:picAttrSrcUrl xmlns:a1611="http://schemas.microsoft.com/office/drawing/2016/11/main" r:id="rId3"/>
              </a:ext>
            </a:extLst>
          </a:blip>
          <a:srcRect t="4600" r="1" b="1"/>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319049118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descr="A group of people posing for a photo&#10;&#10;Description generated with very high confidence">
            <a:extLst>
              <a:ext uri="{FF2B5EF4-FFF2-40B4-BE49-F238E27FC236}">
                <a16:creationId xmlns:a16="http://schemas.microsoft.com/office/drawing/2014/main" id="{52D83E70-A29E-40B6-9DCE-39A52327B8B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385609" y="478232"/>
            <a:ext cx="1855284" cy="2789902"/>
          </a:xfrm>
          <a:prstGeom prst="rect">
            <a:avLst/>
          </a:prstGeom>
        </p:spPr>
      </p:pic>
      <p:pic>
        <p:nvPicPr>
          <p:cNvPr id="5" name="Picture 5" descr="A close up of a logo&#10;&#10;Description generated with high confidence">
            <a:extLst>
              <a:ext uri="{FF2B5EF4-FFF2-40B4-BE49-F238E27FC236}">
                <a16:creationId xmlns:a16="http://schemas.microsoft.com/office/drawing/2014/main" id="{214AD705-BBB8-400D-93A5-278D4B74A57E}"/>
              </a:ext>
            </a:extLst>
          </p:cNvPr>
          <p:cNvPicPr>
            <a:picLocks noGrp="1" noChangeAspect="1"/>
          </p:cNvPicPr>
          <p:nvPr>
            <p:ph idx="1"/>
          </p:nvPr>
        </p:nvPicPr>
        <p:blipFill>
          <a:blip r:embed="rId4">
            <a:extLst>
              <a:ext uri="{837473B0-CC2E-450A-ABE3-18F120FF3D39}">
                <a1611:picAttrSrcUrl xmlns:a1611="http://schemas.microsoft.com/office/drawing/2016/11/main" r:id="rId3"/>
              </a:ext>
            </a:extLst>
          </a:blip>
          <a:stretch>
            <a:fillRect/>
          </a:stretch>
        </p:blipFill>
        <p:spPr>
          <a:xfrm>
            <a:off x="481886" y="3871773"/>
            <a:ext cx="3662730" cy="2225108"/>
          </a:xfrm>
          <a:prstGeom prst="rect">
            <a:avLst/>
          </a:prstGeom>
        </p:spPr>
      </p:pic>
      <p:sp>
        <p:nvSpPr>
          <p:cNvPr id="4" name="Text Placeholder 3">
            <a:extLst>
              <a:ext uri="{FF2B5EF4-FFF2-40B4-BE49-F238E27FC236}">
                <a16:creationId xmlns:a16="http://schemas.microsoft.com/office/drawing/2014/main" id="{DA31B03E-2452-4CF2-886F-1C6876B8C2AB}"/>
              </a:ext>
            </a:extLst>
          </p:cNvPr>
          <p:cNvSpPr>
            <a:spLocks noGrp="1"/>
          </p:cNvSpPr>
          <p:nvPr>
            <p:ph type="body" sz="half" idx="2"/>
          </p:nvPr>
        </p:nvSpPr>
        <p:spPr>
          <a:xfrm>
            <a:off x="4826824" y="524588"/>
            <a:ext cx="6750088" cy="5673794"/>
          </a:xfrm>
        </p:spPr>
        <p:txBody>
          <a:bodyPr vert="horz" lIns="91440" tIns="45720" rIns="91440" bIns="45720" rtlCol="0" anchor="t">
            <a:normAutofit fontScale="25000" lnSpcReduction="20000"/>
          </a:bodyPr>
          <a:lstStyle/>
          <a:p>
            <a:r>
              <a:rPr lang="en-GB" sz="3600" dirty="0">
                <a:solidFill>
                  <a:srgbClr val="FF0000"/>
                </a:solidFill>
                <a:latin typeface="Arial"/>
                <a:cs typeface="Arial"/>
              </a:rPr>
              <a:t>                    </a:t>
            </a:r>
            <a:r>
              <a:rPr lang="en-GB" sz="12800" dirty="0">
                <a:solidFill>
                  <a:srgbClr val="FF0000"/>
                </a:solidFill>
                <a:latin typeface="Arial"/>
                <a:cs typeface="Arial"/>
              </a:rPr>
              <a:t>Product</a:t>
            </a:r>
            <a:endParaRPr lang="en-GB" sz="12800" u="sng" dirty="0">
              <a:solidFill>
                <a:srgbClr val="FF0000"/>
              </a:solidFill>
              <a:latin typeface="Arial"/>
              <a:cs typeface="Arial"/>
            </a:endParaRPr>
          </a:p>
          <a:p>
            <a:r>
              <a:rPr lang="en-GB" sz="2800" dirty="0">
                <a:solidFill>
                  <a:srgbClr val="FFFFFF"/>
                </a:solidFill>
                <a:latin typeface="Arial" panose="020B0604020202020204" pitchFamily="34" charset="0"/>
                <a:cs typeface="Arial" panose="020B0604020202020204" pitchFamily="34" charset="0"/>
              </a:rPr>
              <a:t>&gt; </a:t>
            </a:r>
            <a:r>
              <a:rPr lang="en-GB" sz="7200" dirty="0">
                <a:solidFill>
                  <a:srgbClr val="FFFFFF"/>
                </a:solidFill>
                <a:latin typeface="Arial" panose="020B0604020202020204" pitchFamily="34" charset="0"/>
                <a:cs typeface="Arial" panose="020B0604020202020204" pitchFamily="34" charset="0"/>
              </a:rPr>
              <a:t>HIGH-LEVEL LUXURY HOTEL&amp;RESTAURANT </a:t>
            </a:r>
          </a:p>
          <a:p>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-Extravagance shower comforts; all Club rooms and suites have Asprey shower luxuries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-Television in the restroom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-Workstation perfect in-room safe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-Television with CD/DVD player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-Complimentary wired and remote Internet in visitor rooms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-Double line phones with voice message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-Completely supplied refreshment bar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-Twice-every day housekeeping consideration with night turndown administration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-24-hour in-room feasting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-Access to the indoor pool and wellness studio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-Every day morning newspaper</a:t>
            </a:r>
          </a:p>
          <a:p>
            <a:r>
              <a:rPr lang="en-GB" sz="7200" dirty="0">
                <a:solidFill>
                  <a:srgbClr val="FFFFFF"/>
                </a:solidFill>
                <a:latin typeface="Arial" panose="020B0604020202020204" pitchFamily="34" charset="0"/>
                <a:cs typeface="Arial" panose="020B0604020202020204" pitchFamily="34" charset="0"/>
              </a:rPr>
              <a:t>-Secretarial and PA customised services</a:t>
            </a:r>
          </a:p>
          <a:p>
            <a:endParaRPr lang="en-GB" sz="2800" dirty="0">
              <a:solidFill>
                <a:srgbClr val="FF0000"/>
              </a:solidFill>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GB" sz="2800" dirty="0">
              <a:solidFill>
                <a:srgbClr val="FF0000"/>
              </a:solidFill>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US" sz="2400" dirty="0">
              <a:solidFill>
                <a:srgbClr val="FFFFFF"/>
              </a:solidFill>
            </a:endParaRPr>
          </a:p>
        </p:txBody>
      </p:sp>
    </p:spTree>
    <p:extLst>
      <p:ext uri="{BB962C8B-B14F-4D97-AF65-F5344CB8AC3E}">
        <p14:creationId xmlns:p14="http://schemas.microsoft.com/office/powerpoint/2010/main" val="1090424138"/>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E6E1F-2205-4E04-A11A-E9CBE93B1EC6}"/>
              </a:ext>
            </a:extLst>
          </p:cNvPr>
          <p:cNvSpPr>
            <a:spLocks noGrp="1"/>
          </p:cNvSpPr>
          <p:nvPr>
            <p:ph type="title"/>
          </p:nvPr>
        </p:nvSpPr>
        <p:spPr>
          <a:xfrm>
            <a:off x="2472905" y="1"/>
            <a:ext cx="3618009" cy="1364104"/>
          </a:xfrm>
        </p:spPr>
        <p:txBody>
          <a:bodyPr vert="horz" lIns="91440" tIns="45720" rIns="91440" bIns="45720" rtlCol="0" anchor="ctr">
            <a:normAutofit/>
          </a:bodyPr>
          <a:lstStyle/>
          <a:p>
            <a:r>
              <a:rPr lang="en-US" sz="4400">
                <a:solidFill>
                  <a:srgbClr val="FF0000"/>
                </a:solidFill>
                <a:latin typeface="Arial"/>
                <a:cs typeface="Arial"/>
              </a:rPr>
              <a:t>Services</a:t>
            </a:r>
          </a:p>
        </p:txBody>
      </p:sp>
      <p:pic>
        <p:nvPicPr>
          <p:cNvPr id="6" name="Content Placeholder 5" descr="A person standing in a room&#10;&#10;Description automatically generated">
            <a:extLst>
              <a:ext uri="{FF2B5EF4-FFF2-40B4-BE49-F238E27FC236}">
                <a16:creationId xmlns:a16="http://schemas.microsoft.com/office/drawing/2014/main" id="{6138210D-B994-430D-84F4-CAC9D1DBA2D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795" r="15790"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4" name="Text Placeholder 3">
            <a:extLst>
              <a:ext uri="{FF2B5EF4-FFF2-40B4-BE49-F238E27FC236}">
                <a16:creationId xmlns:a16="http://schemas.microsoft.com/office/drawing/2014/main" id="{B748D195-0C52-462F-BE94-FC1D4BE4F086}"/>
              </a:ext>
            </a:extLst>
          </p:cNvPr>
          <p:cNvSpPr>
            <a:spLocks noGrp="1"/>
          </p:cNvSpPr>
          <p:nvPr>
            <p:ph type="body" sz="half" idx="2"/>
          </p:nvPr>
        </p:nvSpPr>
        <p:spPr>
          <a:xfrm>
            <a:off x="1380226" y="2157027"/>
            <a:ext cx="4710694" cy="3493275"/>
          </a:xfrm>
        </p:spPr>
        <p:txBody>
          <a:bodyPr vert="horz" lIns="91440" tIns="45720" rIns="91440" bIns="45720" rtlCol="0" anchor="t">
            <a:normAutofit/>
          </a:bodyPr>
          <a:lstStyle/>
          <a:p>
            <a:pPr marL="342900" indent="-342900">
              <a:buChar char="•"/>
            </a:pPr>
            <a:r>
              <a:rPr lang="en-US" sz="2400">
                <a:latin typeface="Arial"/>
                <a:ea typeface="+mn-lt"/>
                <a:cs typeface="+mn-lt"/>
              </a:rPr>
              <a:t>Room service</a:t>
            </a:r>
            <a:endParaRPr lang="en-US" sz="2400">
              <a:latin typeface="Arial"/>
              <a:cs typeface="Arial"/>
            </a:endParaRPr>
          </a:p>
          <a:p>
            <a:pPr marL="342900" indent="-342900">
              <a:buChar char="•"/>
            </a:pPr>
            <a:r>
              <a:rPr lang="en-US" sz="2400">
                <a:latin typeface="Arial"/>
                <a:ea typeface="+mn-lt"/>
                <a:cs typeface="+mn-lt"/>
              </a:rPr>
              <a:t>Spa</a:t>
            </a:r>
            <a:endParaRPr lang="en-US" sz="2400">
              <a:latin typeface="Arial"/>
              <a:cs typeface="Calibri" panose="020F0502020204030204"/>
            </a:endParaRPr>
          </a:p>
          <a:p>
            <a:pPr marL="342900" indent="-342900">
              <a:buChar char="•"/>
            </a:pPr>
            <a:r>
              <a:rPr lang="en-US" sz="2400">
                <a:latin typeface="Arial"/>
                <a:ea typeface="+mn-lt"/>
                <a:cs typeface="+mn-lt"/>
              </a:rPr>
              <a:t>Bar/ Lounge</a:t>
            </a:r>
            <a:endParaRPr lang="en-US" sz="2400">
              <a:latin typeface="Arial"/>
              <a:cs typeface="Calibri" panose="020F0502020204030204"/>
            </a:endParaRPr>
          </a:p>
          <a:p>
            <a:pPr marL="342900" indent="-342900">
              <a:buChar char="•"/>
            </a:pPr>
            <a:r>
              <a:rPr lang="en-US" sz="2400">
                <a:latin typeface="Arial"/>
                <a:ea typeface="+mn-lt"/>
                <a:cs typeface="+mn-lt"/>
              </a:rPr>
              <a:t>Pool &amp; Fitness Centre</a:t>
            </a:r>
            <a:endParaRPr lang="en-US" sz="2400">
              <a:latin typeface="Arial"/>
              <a:cs typeface="Calibri" panose="020F0502020204030204"/>
            </a:endParaRPr>
          </a:p>
          <a:p>
            <a:pPr marL="342900" indent="-342900">
              <a:buChar char="•"/>
            </a:pPr>
            <a:r>
              <a:rPr lang="en-US" sz="2400">
                <a:latin typeface="Arial"/>
                <a:ea typeface="+mn-lt"/>
                <a:cs typeface="+mn-lt"/>
              </a:rPr>
              <a:t>Free Parking</a:t>
            </a:r>
            <a:endParaRPr lang="en-US" sz="2400">
              <a:latin typeface="Arial"/>
              <a:cs typeface="Calibri" panose="020F0502020204030204"/>
            </a:endParaRPr>
          </a:p>
          <a:p>
            <a:pPr marL="342900" indent="-342900">
              <a:buChar char="•"/>
            </a:pPr>
            <a:r>
              <a:rPr lang="en-US" sz="2400">
                <a:latin typeface="Arial"/>
                <a:ea typeface="+mn-lt"/>
                <a:cs typeface="+mn-lt"/>
              </a:rPr>
              <a:t>High Speed Internet</a:t>
            </a:r>
            <a:endParaRPr lang="en-US" sz="2400">
              <a:latin typeface="Arial"/>
              <a:cs typeface="Calibri" panose="020F0502020204030204"/>
            </a:endParaRPr>
          </a:p>
          <a:p>
            <a:pPr marL="342900" indent="-342900">
              <a:buChar char="•"/>
            </a:pPr>
            <a:r>
              <a:rPr lang="en-US" sz="2400">
                <a:latin typeface="Arial"/>
                <a:ea typeface="+mn-lt"/>
                <a:cs typeface="+mn-lt"/>
              </a:rPr>
              <a:t>Event Facilities</a:t>
            </a:r>
            <a:endParaRPr lang="en-US" sz="2400">
              <a:latin typeface="Arial"/>
              <a:cs typeface="Calibri" panose="020F0502020204030204"/>
            </a:endParaRPr>
          </a:p>
          <a:p>
            <a:pPr indent="-228600">
              <a:buFont typeface="Arial" panose="020B0604020202020204" pitchFamily="34" charset="0"/>
              <a:buChar char="•"/>
            </a:pPr>
            <a:endParaRPr lang="en-US" sz="2000">
              <a:latin typeface="Arial"/>
              <a:cs typeface="Arial"/>
            </a:endParaRPr>
          </a:p>
        </p:txBody>
      </p:sp>
    </p:spTree>
    <p:extLst>
      <p:ext uri="{BB962C8B-B14F-4D97-AF65-F5344CB8AC3E}">
        <p14:creationId xmlns:p14="http://schemas.microsoft.com/office/powerpoint/2010/main" val="277477248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FEBE9-4F26-4613-B6C0-BF1DCB015174}"/>
              </a:ext>
            </a:extLst>
          </p:cNvPr>
          <p:cNvSpPr>
            <a:spLocks noGrp="1"/>
          </p:cNvSpPr>
          <p:nvPr>
            <p:ph type="title"/>
          </p:nvPr>
        </p:nvSpPr>
        <p:spPr>
          <a:xfrm>
            <a:off x="801098" y="460076"/>
            <a:ext cx="5712824" cy="793776"/>
          </a:xfrm>
        </p:spPr>
        <p:txBody>
          <a:bodyPr vert="horz" lIns="91440" tIns="45720" rIns="91440" bIns="45720" rtlCol="0" anchor="ctr">
            <a:noAutofit/>
          </a:bodyPr>
          <a:lstStyle/>
          <a:p>
            <a:r>
              <a:rPr lang="en-US" sz="3600" kern="1200">
                <a:solidFill>
                  <a:srgbClr val="FF0000"/>
                </a:solidFill>
                <a:latin typeface="Arial"/>
                <a:cs typeface="Arial"/>
              </a:rPr>
              <a:t>Unique Selling Point (USP)</a:t>
            </a:r>
          </a:p>
        </p:txBody>
      </p:sp>
      <p:pic>
        <p:nvPicPr>
          <p:cNvPr id="5" name="Picture 5" descr="A close up of a street in front of a building&#10;&#10;Description generated with very high confidence">
            <a:extLst>
              <a:ext uri="{FF2B5EF4-FFF2-40B4-BE49-F238E27FC236}">
                <a16:creationId xmlns:a16="http://schemas.microsoft.com/office/drawing/2014/main" id="{E01057C9-4E33-430F-B0F2-5552CF0E26A6}"/>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23191" r="-2" b="9057"/>
          <a:stretch/>
        </p:blipFill>
        <p:spPr>
          <a:xfrm>
            <a:off x="5969353" y="2815228"/>
            <a:ext cx="2788920" cy="2788920"/>
          </a:xfrm>
          <a:custGeom>
            <a:avLst/>
            <a:gdLst>
              <a:gd name="connsiteX0" fmla="*/ 1440180 w 2880360"/>
              <a:gd name="connsiteY0" fmla="*/ 0 h 2880360"/>
              <a:gd name="connsiteX1" fmla="*/ 2880360 w 2880360"/>
              <a:gd name="connsiteY1" fmla="*/ 1440180 h 2880360"/>
              <a:gd name="connsiteX2" fmla="*/ 1440180 w 2880360"/>
              <a:gd name="connsiteY2" fmla="*/ 2880360 h 2880360"/>
              <a:gd name="connsiteX3" fmla="*/ 0 w 2880360"/>
              <a:gd name="connsiteY3" fmla="*/ 1440180 h 2880360"/>
              <a:gd name="connsiteX4" fmla="*/ 1440180 w 2880360"/>
              <a:gd name="connsiteY4" fmla="*/ 0 h 2880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sp>
        <p:nvSpPr>
          <p:cNvPr id="4" name="Text Placeholder 3">
            <a:extLst>
              <a:ext uri="{FF2B5EF4-FFF2-40B4-BE49-F238E27FC236}">
                <a16:creationId xmlns:a16="http://schemas.microsoft.com/office/drawing/2014/main" id="{53251ECC-203D-4926-B2A0-0157D2EEFCCE}"/>
              </a:ext>
            </a:extLst>
          </p:cNvPr>
          <p:cNvSpPr>
            <a:spLocks noGrp="1"/>
          </p:cNvSpPr>
          <p:nvPr>
            <p:ph type="body" sz="half" idx="2"/>
          </p:nvPr>
        </p:nvSpPr>
        <p:spPr>
          <a:xfrm>
            <a:off x="301925" y="2073359"/>
            <a:ext cx="5315931" cy="4223922"/>
          </a:xfrm>
        </p:spPr>
        <p:txBody>
          <a:bodyPr vert="horz" lIns="91440" tIns="45720" rIns="91440" bIns="45720" rtlCol="0" anchor="t">
            <a:normAutofit/>
          </a:bodyPr>
          <a:lstStyle/>
          <a:p>
            <a:pPr indent="-228600">
              <a:buClr>
                <a:srgbClr val="2B3A51"/>
              </a:buClr>
              <a:buFont typeface="Arial" panose="020B0604020202020204" pitchFamily="34" charset="0"/>
              <a:buChar char="•"/>
            </a:pPr>
            <a:r>
              <a:rPr lang="en-GB" sz="2400">
                <a:latin typeface="Arial" panose="020B0604020202020204" pitchFamily="34" charset="0"/>
                <a:cs typeface="Arial" panose="020B0604020202020204" pitchFamily="34" charset="0"/>
              </a:rPr>
              <a:t>The Ritz Carlton  system is known for having the most perfectly awesome specialists in the neighbourliness business and this is a consequence of their lifestyle. Where a couple of hotels will talk about their workplaces, their bistro or how pleasing their beds are, Ritz-Carlton base on their staff and customers in one smart joined USP and mission statement</a:t>
            </a:r>
            <a:endParaRPr lang="en-US" sz="2400">
              <a:latin typeface="Arial" panose="020B0604020202020204" pitchFamily="34" charset="0"/>
              <a:cs typeface="Arial" panose="020B0604020202020204" pitchFamily="34" charset="0"/>
            </a:endParaRPr>
          </a:p>
        </p:txBody>
      </p:sp>
      <p:pic>
        <p:nvPicPr>
          <p:cNvPr id="9" name="Picture 9" descr="A bathroom with a large mirror&#10;&#10;Description generated with very high confidence">
            <a:extLst>
              <a:ext uri="{FF2B5EF4-FFF2-40B4-BE49-F238E27FC236}">
                <a16:creationId xmlns:a16="http://schemas.microsoft.com/office/drawing/2014/main" id="{1669819B-1728-456B-962C-FABEF6F44E1E}"/>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22" r="22539" b="1"/>
          <a:stretch/>
        </p:blipFill>
        <p:spPr>
          <a:xfrm>
            <a:off x="8160603" y="2"/>
            <a:ext cx="4034316" cy="3486455"/>
          </a:xfrm>
          <a:custGeom>
            <a:avLst/>
            <a:gdLst>
              <a:gd name="connsiteX0" fmla="*/ 280681 w 4034316"/>
              <a:gd name="connsiteY0" fmla="*/ 0 h 3486455"/>
              <a:gd name="connsiteX1" fmla="*/ 4034316 w 4034316"/>
              <a:gd name="connsiteY1" fmla="*/ 0 h 3486455"/>
              <a:gd name="connsiteX2" fmla="*/ 4034316 w 4034316"/>
              <a:gd name="connsiteY2" fmla="*/ 2800630 h 3486455"/>
              <a:gd name="connsiteX3" fmla="*/ 3874752 w 4034316"/>
              <a:gd name="connsiteY3" fmla="*/ 2945652 h 3486455"/>
              <a:gd name="connsiteX4" fmla="*/ 2368296 w 4034316"/>
              <a:gd name="connsiteY4" fmla="*/ 3486455 h 3486455"/>
              <a:gd name="connsiteX5" fmla="*/ 0 w 4034316"/>
              <a:gd name="connsiteY5" fmla="*/ 1118159 h 3486455"/>
              <a:gd name="connsiteX6" fmla="*/ 186113 w 4034316"/>
              <a:gd name="connsiteY6" fmla="*/ 196311 h 348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pic>
        <p:nvPicPr>
          <p:cNvPr id="14" name="Picture 14" descr="A group of people sitting at a dining table&#10;&#10;Description generated with very high confidence">
            <a:extLst>
              <a:ext uri="{FF2B5EF4-FFF2-40B4-BE49-F238E27FC236}">
                <a16:creationId xmlns:a16="http://schemas.microsoft.com/office/drawing/2014/main" id="{E6741687-FC5E-4900-AE50-F782E1DDCBF5}"/>
              </a:ext>
            </a:extLst>
          </p:cNvPr>
          <p:cNvPicPr>
            <a:picLocks noChangeAspect="1"/>
          </p:cNvPicPr>
          <p:nvPr/>
        </p:nvPicPr>
        <p:blipFill rotWithShape="1">
          <a:blip r:embed="rId6">
            <a:extLst>
              <a:ext uri="{837473B0-CC2E-450A-ABE3-18F120FF3D39}">
                <a1611:picAttrSrcUrl xmlns:a1611="http://schemas.microsoft.com/office/drawing/2016/11/main" r:id="rId3"/>
              </a:ext>
            </a:extLst>
          </a:blip>
          <a:srcRect l="7695" r="26348" b="-2"/>
          <a:stretch/>
        </p:blipFill>
        <p:spPr>
          <a:xfrm>
            <a:off x="9053088" y="4197217"/>
            <a:ext cx="3138912" cy="2660795"/>
          </a:xfrm>
          <a:custGeom>
            <a:avLst/>
            <a:gdLst>
              <a:gd name="connsiteX0" fmla="*/ 1723644 w 3138912"/>
              <a:gd name="connsiteY0" fmla="*/ 0 h 2660795"/>
              <a:gd name="connsiteX1" fmla="*/ 3053691 w 3138912"/>
              <a:gd name="connsiteY1" fmla="*/ 627247 h 2660795"/>
              <a:gd name="connsiteX2" fmla="*/ 3138912 w 3138912"/>
              <a:gd name="connsiteY2" fmla="*/ 741211 h 2660795"/>
              <a:gd name="connsiteX3" fmla="*/ 3138912 w 3138912"/>
              <a:gd name="connsiteY3" fmla="*/ 2660795 h 2660795"/>
              <a:gd name="connsiteX4" fmla="*/ 278239 w 3138912"/>
              <a:gd name="connsiteY4" fmla="*/ 2660795 h 2660795"/>
              <a:gd name="connsiteX5" fmla="*/ 208035 w 3138912"/>
              <a:gd name="connsiteY5" fmla="*/ 2545235 h 2660795"/>
              <a:gd name="connsiteX6" fmla="*/ 0 w 3138912"/>
              <a:gd name="connsiteY6" fmla="*/ 1723644 h 2660795"/>
              <a:gd name="connsiteX7" fmla="*/ 1723644 w 3138912"/>
              <a:gd name="connsiteY7" fmla="*/ 0 h 266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278654749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C764B-4171-4774-B4FF-4BEDA8CBEF63}"/>
              </a:ext>
            </a:extLst>
          </p:cNvPr>
          <p:cNvSpPr>
            <a:spLocks noGrp="1"/>
          </p:cNvSpPr>
          <p:nvPr>
            <p:ph type="title"/>
          </p:nvPr>
        </p:nvSpPr>
        <p:spPr>
          <a:xfrm>
            <a:off x="6476999" y="216354"/>
            <a:ext cx="4686301" cy="735255"/>
          </a:xfrm>
        </p:spPr>
        <p:txBody>
          <a:bodyPr vert="horz" lIns="91440" tIns="45720" rIns="91440" bIns="45720" rtlCol="0" anchor="ctr">
            <a:normAutofit fontScale="90000"/>
          </a:bodyPr>
          <a:lstStyle/>
          <a:p>
            <a:r>
              <a:rPr lang="en-US" sz="4400" kern="1200">
                <a:solidFill>
                  <a:srgbClr val="FF0000"/>
                </a:solidFill>
                <a:latin typeface="Arial"/>
                <a:cs typeface="Arial"/>
              </a:rPr>
              <a:t>Appraisal</a:t>
            </a:r>
          </a:p>
        </p:txBody>
      </p:sp>
      <p:pic>
        <p:nvPicPr>
          <p:cNvPr id="5" name="Picture 5" descr="A group of people walking down a sidewalk in front of a building&#10;&#10;Description generated with very high confidence">
            <a:extLst>
              <a:ext uri="{FF2B5EF4-FFF2-40B4-BE49-F238E27FC236}">
                <a16:creationId xmlns:a16="http://schemas.microsoft.com/office/drawing/2014/main" id="{0FF54A74-8E53-4F02-8546-3A567091F42A}"/>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655" r="3" b="3"/>
          <a:stretch/>
        </p:blipFill>
        <p:spPr>
          <a:xfrm>
            <a:off x="20" y="-2"/>
            <a:ext cx="4064296" cy="2281286"/>
          </a:xfrm>
          <a:prstGeom prst="rect">
            <a:avLst/>
          </a:prstGeom>
        </p:spPr>
      </p:pic>
      <p:sp>
        <p:nvSpPr>
          <p:cNvPr id="4" name="Text Placeholder 3">
            <a:extLst>
              <a:ext uri="{FF2B5EF4-FFF2-40B4-BE49-F238E27FC236}">
                <a16:creationId xmlns:a16="http://schemas.microsoft.com/office/drawing/2014/main" id="{27640F52-AEDC-4A23-AA7E-EDB400332D07}"/>
              </a:ext>
            </a:extLst>
          </p:cNvPr>
          <p:cNvSpPr>
            <a:spLocks noGrp="1"/>
          </p:cNvSpPr>
          <p:nvPr>
            <p:ph type="body" sz="half" idx="2"/>
          </p:nvPr>
        </p:nvSpPr>
        <p:spPr>
          <a:xfrm>
            <a:off x="4212053" y="1007997"/>
            <a:ext cx="7706058" cy="5843790"/>
          </a:xfrm>
        </p:spPr>
        <p:txBody>
          <a:bodyPr vert="horz" lIns="91440" tIns="45720" rIns="91440" bIns="45720" rtlCol="0" anchor="t">
            <a:noAutofit/>
          </a:bodyPr>
          <a:lstStyle/>
          <a:p>
            <a:r>
              <a:rPr lang="en-US" sz="1800">
                <a:latin typeface="Arial"/>
                <a:ea typeface="+mn-lt"/>
                <a:cs typeface="+mn-lt"/>
              </a:rPr>
              <a:t>I came here expecting it to be the best hotel I've ever slept in and boy did it deliver. </a:t>
            </a:r>
            <a:br>
              <a:rPr lang="en-US" sz="1800">
                <a:latin typeface="Arial"/>
                <a:ea typeface="+mn-lt"/>
                <a:cs typeface="+mn-lt"/>
              </a:rPr>
            </a:br>
            <a:br>
              <a:rPr lang="en-US" sz="1800">
                <a:latin typeface="Arial"/>
                <a:ea typeface="+mn-lt"/>
                <a:cs typeface="+mn-lt"/>
              </a:rPr>
            </a:br>
            <a:r>
              <a:rPr lang="en-US" sz="1800">
                <a:latin typeface="Arial"/>
                <a:ea typeface="+mn-lt"/>
                <a:cs typeface="+mn-lt"/>
              </a:rPr>
              <a:t>We were upgraded to a Tower suite to celebrate our anniversary and it was all we could have hoped for. The hotel is gorgeous, and we could have lived in that suite for months without any issue as it was so big and had everything we needed. The bed was super comfortable Est the views were just amazing.</a:t>
            </a:r>
            <a:br>
              <a:rPr lang="en-US" sz="1800">
                <a:latin typeface="Arial"/>
                <a:ea typeface="+mn-lt"/>
                <a:cs typeface="+mn-lt"/>
              </a:rPr>
            </a:br>
            <a:br>
              <a:rPr lang="en-US" sz="1800">
                <a:latin typeface="Arial"/>
                <a:ea typeface="+mn-lt"/>
                <a:cs typeface="+mn-lt"/>
              </a:rPr>
            </a:br>
            <a:r>
              <a:rPr lang="en-US" sz="1800">
                <a:latin typeface="Arial"/>
                <a:ea typeface="+mn-lt"/>
                <a:cs typeface="+mn-lt"/>
              </a:rPr>
              <a:t>Although the hotel itself is great, its staff is really what puts it above every other hotel I've been to. We could see they wanted us to be happy and to enjoy our trip and made a ton of small gestures to make it as memorable and enjoyable as possible. We got delayed on arrival and they pushed back our reservation without any issue and always seemed genuinely happy to welcome us back to the hotel after our day out. A special thank to Nanami on that front, her enthusiasm really shows, and we were always welcomed to the hotel with her smile.</a:t>
            </a:r>
            <a:br>
              <a:rPr lang="en-US" sz="1800">
                <a:latin typeface="Arial"/>
                <a:ea typeface="+mn-lt"/>
                <a:cs typeface="+mn-lt"/>
              </a:rPr>
            </a:br>
            <a:br>
              <a:rPr lang="en-US" sz="1800">
                <a:latin typeface="Arial"/>
                <a:ea typeface="+mn-lt"/>
                <a:cs typeface="+mn-lt"/>
              </a:rPr>
            </a:br>
            <a:r>
              <a:rPr lang="en-US" sz="1800">
                <a:latin typeface="Arial"/>
                <a:ea typeface="+mn-lt"/>
                <a:cs typeface="+mn-lt"/>
              </a:rPr>
              <a:t>I recommend the Ritz Tokyo if you want to splurge while in this amazing city. Even if you want to save on meals, there are a lot of options downstairs including the Maison Kayseri bakery that makes wonderful products. </a:t>
            </a:r>
            <a:endParaRPr lang="en-US">
              <a:cs typeface="Calibri" panose="020F0502020204030204"/>
            </a:endParaRPr>
          </a:p>
        </p:txBody>
      </p:sp>
      <p:pic>
        <p:nvPicPr>
          <p:cNvPr id="13" name="Picture 13" descr="A group of people sitting at a table in front of a television&#10;&#10;Description generated with high confidence">
            <a:extLst>
              <a:ext uri="{FF2B5EF4-FFF2-40B4-BE49-F238E27FC236}">
                <a16:creationId xmlns:a16="http://schemas.microsoft.com/office/drawing/2014/main" id="{3C4635C7-48B2-4649-8DD9-AF124EF14508}"/>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3" b="15597"/>
          <a:stretch/>
        </p:blipFill>
        <p:spPr>
          <a:xfrm>
            <a:off x="20" y="2285777"/>
            <a:ext cx="4064292" cy="2281271"/>
          </a:xfrm>
          <a:prstGeom prst="rect">
            <a:avLst/>
          </a:prstGeom>
        </p:spPr>
      </p:pic>
      <p:pic>
        <p:nvPicPr>
          <p:cNvPr id="17" name="Picture 17" descr="A bedroom with a bed and desk in a hotel room&#10;&#10;Description generated with very high confidence">
            <a:extLst>
              <a:ext uri="{FF2B5EF4-FFF2-40B4-BE49-F238E27FC236}">
                <a16:creationId xmlns:a16="http://schemas.microsoft.com/office/drawing/2014/main" id="{631767F9-9602-40E1-9EA4-01039395A91A}"/>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t="22026" r="2" b="4078"/>
          <a:stretch/>
        </p:blipFill>
        <p:spPr>
          <a:xfrm>
            <a:off x="2" y="4605434"/>
            <a:ext cx="4064311" cy="2252566"/>
          </a:xfrm>
          <a:prstGeom prst="rect">
            <a:avLst/>
          </a:prstGeom>
        </p:spPr>
      </p:pic>
    </p:spTree>
    <p:extLst>
      <p:ext uri="{BB962C8B-B14F-4D97-AF65-F5344CB8AC3E}">
        <p14:creationId xmlns:p14="http://schemas.microsoft.com/office/powerpoint/2010/main" val="2865200620"/>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0" name="Rectangle 6">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8">
            <a:extLst>
              <a:ext uri="{FF2B5EF4-FFF2-40B4-BE49-F238E27FC236}">
                <a16:creationId xmlns:a16="http://schemas.microsoft.com/office/drawing/2014/main" id="{E89ED5F7-8269-4F20-B77F-70D4AA7A9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873202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0">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Picture 2" descr="A close up of a logo&#10;&#10;Description generated with high confidence">
            <a:extLst>
              <a:ext uri="{FF2B5EF4-FFF2-40B4-BE49-F238E27FC236}">
                <a16:creationId xmlns:a16="http://schemas.microsoft.com/office/drawing/2014/main" id="{E36EB2AE-6261-4CDE-B447-4158C5BA71CC}"/>
              </a:ext>
            </a:extLst>
          </p:cNvPr>
          <p:cNvPicPr>
            <a:picLocks noChangeAspect="1"/>
          </p:cNvPicPr>
          <p:nvPr/>
        </p:nvPicPr>
        <p:blipFill>
          <a:blip r:embed="rId3"/>
          <a:stretch>
            <a:fillRect/>
          </a:stretch>
        </p:blipFill>
        <p:spPr>
          <a:xfrm>
            <a:off x="250283" y="174622"/>
            <a:ext cx="11608848" cy="6459478"/>
          </a:xfrm>
          <a:prstGeom prst="rect">
            <a:avLst/>
          </a:prstGeom>
        </p:spPr>
      </p:pic>
    </p:spTree>
    <p:extLst>
      <p:ext uri="{BB962C8B-B14F-4D97-AF65-F5344CB8AC3E}">
        <p14:creationId xmlns:p14="http://schemas.microsoft.com/office/powerpoint/2010/main" val="3752960653"/>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descr="A picture containing wall, table, indoor, counter&#10;&#10;Description generated with very high confidence">
            <a:extLst>
              <a:ext uri="{FF2B5EF4-FFF2-40B4-BE49-F238E27FC236}">
                <a16:creationId xmlns:a16="http://schemas.microsoft.com/office/drawing/2014/main" id="{B147BBA7-71C5-457F-9275-F0472BEBEA36}"/>
              </a:ext>
            </a:extLst>
          </p:cNvPr>
          <p:cNvPicPr>
            <a:picLocks noChangeAspect="1"/>
          </p:cNvPicPr>
          <p:nvPr/>
        </p:nvPicPr>
        <p:blipFill rotWithShape="1">
          <a:blip r:embed="rId2">
            <a:duotone>
              <a:prstClr val="black"/>
              <a:schemeClr val="tx2">
                <a:tint val="45000"/>
                <a:satMod val="400000"/>
              </a:schemeClr>
            </a:duotone>
            <a:alphaModFix amt="35000"/>
            <a:extLst>
              <a:ext uri="{837473B0-CC2E-450A-ABE3-18F120FF3D39}">
                <a1611:picAttrSrcUrl xmlns:a1611="http://schemas.microsoft.com/office/drawing/2016/11/main" r:id="rId3"/>
              </a:ext>
            </a:extLst>
          </a:blip>
          <a:srcRect t="18494" b="6528"/>
          <a:stretch/>
        </p:blipFill>
        <p:spPr>
          <a:xfrm>
            <a:off x="-43139" y="43124"/>
            <a:ext cx="12192000" cy="6855958"/>
          </a:xfrm>
          <a:prstGeom prst="rect">
            <a:avLst/>
          </a:prstGeom>
        </p:spPr>
      </p:pic>
      <p:sp>
        <p:nvSpPr>
          <p:cNvPr id="2" name="Title 1">
            <a:extLst>
              <a:ext uri="{FF2B5EF4-FFF2-40B4-BE49-F238E27FC236}">
                <a16:creationId xmlns:a16="http://schemas.microsoft.com/office/drawing/2014/main" id="{901394E2-2814-4592-84A9-21308A46FAB8}"/>
              </a:ext>
            </a:extLst>
          </p:cNvPr>
          <p:cNvSpPr>
            <a:spLocks noGrp="1"/>
          </p:cNvSpPr>
          <p:nvPr>
            <p:ph type="title"/>
          </p:nvPr>
        </p:nvSpPr>
        <p:spPr>
          <a:xfrm>
            <a:off x="2483248" y="116705"/>
            <a:ext cx="4704952" cy="1627488"/>
          </a:xfrm>
        </p:spPr>
        <p:txBody>
          <a:bodyPr vert="horz" lIns="91440" tIns="45720" rIns="91440" bIns="45720" rtlCol="0" anchor="ctr">
            <a:normAutofit/>
          </a:bodyPr>
          <a:lstStyle/>
          <a:p>
            <a:r>
              <a:rPr lang="en-US" sz="4400" kern="1200">
                <a:solidFill>
                  <a:srgbClr val="FF0000"/>
                </a:solidFill>
                <a:latin typeface="Arial"/>
                <a:cs typeface="Arial"/>
              </a:rPr>
              <a:t>Conclusion</a:t>
            </a:r>
          </a:p>
        </p:txBody>
      </p:sp>
      <p:pic>
        <p:nvPicPr>
          <p:cNvPr id="5" name="Picture 5" descr="A view of a city at night&#10;&#10;Description generated with very high confidence">
            <a:extLst>
              <a:ext uri="{FF2B5EF4-FFF2-40B4-BE49-F238E27FC236}">
                <a16:creationId xmlns:a16="http://schemas.microsoft.com/office/drawing/2014/main" id="{5FECC1F2-FFD8-42A3-BC3A-3EB4C5C8ADFE}"/>
              </a:ext>
            </a:extLst>
          </p:cNvPr>
          <p:cNvPicPr>
            <a:picLocks noGrp="1" noChangeAspect="1"/>
          </p:cNvPicPr>
          <p:nvPr>
            <p:ph idx="1"/>
          </p:nvPr>
        </p:nvPicPr>
        <p:blipFill rotWithShape="1">
          <a:blip r:embed="rId4">
            <a:extLst>
              <a:ext uri="{837473B0-CC2E-450A-ABE3-18F120FF3D39}">
                <a1611:picAttrSrcUrl xmlns:a1611="http://schemas.microsoft.com/office/drawing/2016/11/main" r:id="rId5"/>
              </a:ext>
            </a:extLst>
          </a:blip>
          <a:srcRect t="1768" r="-4" b="-4"/>
          <a:stretch/>
        </p:blipFill>
        <p:spPr>
          <a:xfrm>
            <a:off x="7689829" y="-2055"/>
            <a:ext cx="4502173" cy="3316924"/>
          </a:xfrm>
          <a:custGeom>
            <a:avLst/>
            <a:gdLst>
              <a:gd name="connsiteX0" fmla="*/ 154695 w 4502173"/>
              <a:gd name="connsiteY0" fmla="*/ 0 h 3316924"/>
              <a:gd name="connsiteX1" fmla="*/ 4502173 w 4502173"/>
              <a:gd name="connsiteY1" fmla="*/ 0 h 3316924"/>
              <a:gd name="connsiteX2" fmla="*/ 4502173 w 4502173"/>
              <a:gd name="connsiteY2" fmla="*/ 2237639 h 3316924"/>
              <a:gd name="connsiteX3" fmla="*/ 4365663 w 4502173"/>
              <a:gd name="connsiteY3" fmla="*/ 2420191 h 3316924"/>
              <a:gd name="connsiteX4" fmla="*/ 2464181 w 4502173"/>
              <a:gd name="connsiteY4" fmla="*/ 3316924 h 3316924"/>
              <a:gd name="connsiteX5" fmla="*/ 0 w 4502173"/>
              <a:gd name="connsiteY5" fmla="*/ 852743 h 3316924"/>
              <a:gd name="connsiteX6" fmla="*/ 110786 w 4502173"/>
              <a:gd name="connsiteY6" fmla="*/ 119971 h 3316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sp>
        <p:nvSpPr>
          <p:cNvPr id="4" name="Text Placeholder 3">
            <a:extLst>
              <a:ext uri="{FF2B5EF4-FFF2-40B4-BE49-F238E27FC236}">
                <a16:creationId xmlns:a16="http://schemas.microsoft.com/office/drawing/2014/main" id="{90088FD7-F0D4-4D05-A5A4-C00BC8C9C076}"/>
              </a:ext>
            </a:extLst>
          </p:cNvPr>
          <p:cNvSpPr>
            <a:spLocks noGrp="1"/>
          </p:cNvSpPr>
          <p:nvPr>
            <p:ph type="body" sz="half" idx="2"/>
          </p:nvPr>
        </p:nvSpPr>
        <p:spPr>
          <a:xfrm>
            <a:off x="805542" y="1736172"/>
            <a:ext cx="6267639" cy="4676928"/>
          </a:xfrm>
        </p:spPr>
        <p:txBody>
          <a:bodyPr vert="horz" lIns="91440" tIns="45720" rIns="91440" bIns="45720" rtlCol="0" anchor="t">
            <a:noAutofit/>
          </a:bodyPr>
          <a:lstStyle/>
          <a:p>
            <a:pPr indent="-228600">
              <a:buFont typeface="Arial" panose="020B0604020202020204" pitchFamily="34" charset="0"/>
              <a:buChar char="•"/>
            </a:pPr>
            <a:r>
              <a:rPr lang="en-US" sz="2400">
                <a:latin typeface="Arial"/>
                <a:cs typeface="Arial"/>
              </a:rPr>
              <a:t>Being a standout amongst the most luxury hotels is situated on the highest point of the tallest structure on the planet's most populated city, The Ritz-Carlton Tokyo have everything. From luxury and modern rooms, stunning views, granted Michelin stars restaurant and seamless services, it will ensure to fulfill even the most honorable visitor. The staff is committed by placing heart in what they do to guarantee that every one of the visitors are satisfied with the service and leaves the hotel with stunning memories and that is the reason Ritz-Carlton is more than a hotel.</a:t>
            </a:r>
          </a:p>
        </p:txBody>
      </p:sp>
      <p:pic>
        <p:nvPicPr>
          <p:cNvPr id="13" name="Picture 13" descr="A bowl of food on a plate&#10;&#10;Description generated with very high confidence">
            <a:extLst>
              <a:ext uri="{FF2B5EF4-FFF2-40B4-BE49-F238E27FC236}">
                <a16:creationId xmlns:a16="http://schemas.microsoft.com/office/drawing/2014/main" id="{2E62063A-D652-42F6-BAF0-CB0D8EDF978A}"/>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31016" r="848" b="-4"/>
          <a:stretch/>
        </p:blipFill>
        <p:spPr>
          <a:xfrm>
            <a:off x="8768834" y="4082148"/>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2416065823"/>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DF5016-C335-49DC-8B57-A6E4F3769E0C}"/>
              </a:ext>
            </a:extLst>
          </p:cNvPr>
          <p:cNvSpPr txBox="1"/>
          <p:nvPr/>
        </p:nvSpPr>
        <p:spPr>
          <a:xfrm>
            <a:off x="648930" y="629266"/>
            <a:ext cx="9252154" cy="122398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a:lnSpc>
                <a:spcPct val="90000"/>
              </a:lnSpc>
              <a:spcBef>
                <a:spcPct val="0"/>
              </a:spcBef>
              <a:spcAft>
                <a:spcPts val="600"/>
              </a:spcAft>
            </a:pPr>
            <a:endParaRPr lang="en-US" sz="1100" b="0" i="0" kern="1200" dirty="0">
              <a:solidFill>
                <a:schemeClr val="tx2"/>
              </a:solidFill>
              <a:latin typeface="+mj-lt"/>
              <a:ea typeface="+mj-ea"/>
              <a:cs typeface="+mj-cs"/>
            </a:endParaRPr>
          </a:p>
          <a:p>
            <a:pPr>
              <a:lnSpc>
                <a:spcPct val="90000"/>
              </a:lnSpc>
              <a:spcBef>
                <a:spcPct val="0"/>
              </a:spcBef>
              <a:spcAft>
                <a:spcPts val="600"/>
              </a:spcAft>
            </a:pPr>
            <a:endParaRPr lang="en-US" sz="1100" b="0" i="0" kern="1200" dirty="0">
              <a:solidFill>
                <a:schemeClr val="tx2"/>
              </a:solidFill>
              <a:latin typeface="+mj-lt"/>
              <a:ea typeface="+mj-ea"/>
              <a:cs typeface="+mj-cs"/>
            </a:endParaRPr>
          </a:p>
          <a:p>
            <a:pPr>
              <a:lnSpc>
                <a:spcPct val="90000"/>
              </a:lnSpc>
              <a:spcBef>
                <a:spcPct val="0"/>
              </a:spcBef>
              <a:spcAft>
                <a:spcPts val="600"/>
              </a:spcAft>
            </a:pPr>
            <a:r>
              <a:rPr lang="en-US" sz="1100" b="0" i="0" kern="1200" dirty="0">
                <a:solidFill>
                  <a:schemeClr val="tx2"/>
                </a:solidFill>
                <a:latin typeface="+mj-lt"/>
                <a:ea typeface="+mj-ea"/>
                <a:cs typeface="+mj-cs"/>
              </a:rPr>
              <a:t>-</a:t>
            </a:r>
            <a:r>
              <a:rPr lang="en-US" sz="1600" b="0" i="0" kern="1200" dirty="0">
                <a:solidFill>
                  <a:schemeClr val="tx2"/>
                </a:solidFill>
                <a:latin typeface="Arial" panose="020B0604020202020204" pitchFamily="34" charset="0"/>
                <a:ea typeface="+mj-ea"/>
                <a:cs typeface="Arial" panose="020B0604020202020204" pitchFamily="34" charset="0"/>
              </a:rPr>
              <a:t>The Ritz-Carlton Hotel Company, L.L.C., (2019) Hotel Overview. Available at: </a:t>
            </a:r>
            <a:endParaRPr lang="en-US" sz="1600" b="0" i="0" kern="1200" cap="all" dirty="0">
              <a:solidFill>
                <a:schemeClr val="tx2"/>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r>
              <a:rPr lang="en-US" sz="1600" b="0" i="0" kern="1200" dirty="0">
                <a:solidFill>
                  <a:schemeClr val="tx2"/>
                </a:solidFill>
                <a:latin typeface="Arial" panose="020B0604020202020204" pitchFamily="34" charset="0"/>
                <a:ea typeface="+mj-ea"/>
                <a:cs typeface="Arial" panose="020B0604020202020204" pitchFamily="34" charset="0"/>
                <a:hlinkClick r:id="rId3"/>
              </a:rPr>
              <a:t>http://www.ritzcarlton.com/en/hotels/japan/tokyo/hotel-overview</a:t>
            </a:r>
            <a:r>
              <a:rPr lang="en-US" sz="1600" b="0" i="0" kern="1200" dirty="0">
                <a:solidFill>
                  <a:schemeClr val="tx2"/>
                </a:solidFill>
                <a:latin typeface="Arial" panose="020B0604020202020204" pitchFamily="34" charset="0"/>
                <a:ea typeface="+mj-ea"/>
                <a:cs typeface="Arial" panose="020B0604020202020204" pitchFamily="34" charset="0"/>
              </a:rPr>
              <a:t> (Accessed at 21/06/2019).</a:t>
            </a:r>
          </a:p>
          <a:p>
            <a:pPr>
              <a:lnSpc>
                <a:spcPct val="90000"/>
              </a:lnSpc>
              <a:spcBef>
                <a:spcPct val="0"/>
              </a:spcBef>
              <a:spcAft>
                <a:spcPts val="600"/>
              </a:spcAft>
            </a:pPr>
            <a:r>
              <a:rPr lang="en-US" sz="1600" b="0" i="0" kern="1200" dirty="0">
                <a:solidFill>
                  <a:schemeClr val="tx2"/>
                </a:solidFill>
                <a:latin typeface="Arial" panose="020B0604020202020204" pitchFamily="34" charset="0"/>
                <a:ea typeface="+mj-ea"/>
                <a:cs typeface="Arial" panose="020B0604020202020204" pitchFamily="34" charset="0"/>
              </a:rPr>
              <a:t>-The Ritz-Carlton Hotel Company, L.L.C., (2019) The History of The Ritz-Carlton Hotel Company. Available at: </a:t>
            </a:r>
            <a:r>
              <a:rPr lang="en-US" sz="1600" b="0" i="0" kern="1200" dirty="0">
                <a:solidFill>
                  <a:schemeClr val="tx2"/>
                </a:solidFill>
                <a:latin typeface="Arial" panose="020B0604020202020204" pitchFamily="34" charset="0"/>
                <a:ea typeface="+mj-ea"/>
                <a:cs typeface="Arial" panose="020B0604020202020204" pitchFamily="34" charset="0"/>
                <a:hlinkClick r:id="rId4"/>
              </a:rPr>
              <a:t>http://www.ritzcarlton.com/en/about/history</a:t>
            </a:r>
            <a:r>
              <a:rPr lang="en-US" sz="1600" b="0" i="0" kern="1200" dirty="0">
                <a:solidFill>
                  <a:schemeClr val="tx2"/>
                </a:solidFill>
                <a:latin typeface="Arial" panose="020B0604020202020204" pitchFamily="34" charset="0"/>
                <a:ea typeface="+mj-ea"/>
                <a:cs typeface="Arial" panose="020B0604020202020204" pitchFamily="34" charset="0"/>
              </a:rPr>
              <a:t> (Accessed at 20/06/2019).</a:t>
            </a:r>
          </a:p>
        </p:txBody>
      </p:sp>
      <p:sp>
        <p:nvSpPr>
          <p:cNvPr id="5" name="TextBox 4">
            <a:extLst>
              <a:ext uri="{FF2B5EF4-FFF2-40B4-BE49-F238E27FC236}">
                <a16:creationId xmlns:a16="http://schemas.microsoft.com/office/drawing/2014/main" id="{48648A91-93DA-4E88-8863-DCE49D243CB3}"/>
              </a:ext>
            </a:extLst>
          </p:cNvPr>
          <p:cNvSpPr txBox="1"/>
          <p:nvPr/>
        </p:nvSpPr>
        <p:spPr>
          <a:xfrm>
            <a:off x="1103311" y="2052214"/>
            <a:ext cx="5965394" cy="419618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0000" lnSpcReduction="20000"/>
          </a:bodyPr>
          <a:lstStyle/>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dirty="0">
                <a:latin typeface="Arial" panose="020B0604020202020204" pitchFamily="34" charset="0"/>
                <a:ea typeface="+mj-ea"/>
                <a:cs typeface="Arial" panose="020B0604020202020204" pitchFamily="34" charset="0"/>
              </a:rPr>
              <a:t>-</a:t>
            </a:r>
            <a:r>
              <a:rPr lang="en-US" sz="2300" dirty="0">
                <a:latin typeface="Arial" panose="020B0604020202020204" pitchFamily="34" charset="0"/>
                <a:ea typeface="+mj-ea"/>
                <a:cs typeface="Arial" panose="020B0604020202020204" pitchFamily="34" charset="0"/>
              </a:rPr>
              <a:t>Business driven technology</a:t>
            </a:r>
          </a:p>
          <a:p>
            <a:pPr>
              <a:lnSpc>
                <a:spcPct val="90000"/>
              </a:lnSpc>
              <a:spcBef>
                <a:spcPts val="1000"/>
              </a:spcBef>
              <a:buClr>
                <a:schemeClr val="bg2">
                  <a:lumMod val="40000"/>
                  <a:lumOff val="60000"/>
                </a:schemeClr>
              </a:buClr>
              <a:buSzPct val="80000"/>
              <a:buFont typeface="Wingdings 3" charset="2"/>
              <a:buChar char=""/>
            </a:pPr>
            <a:r>
              <a:rPr lang="en-US" sz="2300" dirty="0">
                <a:latin typeface="Arial" panose="020B0604020202020204" pitchFamily="34" charset="0"/>
                <a:ea typeface="+mj-ea"/>
                <a:cs typeface="Arial" panose="020B0604020202020204" pitchFamily="34" charset="0"/>
              </a:rPr>
              <a:t>Baltzan, Paige., Phillips, Amy., Haag, Stephen. and Haag, Stephen.</a:t>
            </a:r>
          </a:p>
          <a:p>
            <a:pPr>
              <a:lnSpc>
                <a:spcPct val="90000"/>
              </a:lnSpc>
              <a:spcBef>
                <a:spcPts val="1000"/>
              </a:spcBef>
              <a:buClr>
                <a:schemeClr val="bg2">
                  <a:lumMod val="40000"/>
                  <a:lumOff val="60000"/>
                </a:schemeClr>
              </a:buClr>
              <a:buSzPct val="80000"/>
              <a:buFont typeface="Wingdings 3" charset="2"/>
              <a:buChar char=""/>
            </a:pPr>
            <a:r>
              <a:rPr lang="en-US" sz="2300" dirty="0">
                <a:latin typeface="Arial" panose="020B0604020202020204" pitchFamily="34" charset="0"/>
                <a:ea typeface="+mj-ea"/>
                <a:cs typeface="Arial" panose="020B0604020202020204" pitchFamily="34" charset="0"/>
              </a:rPr>
              <a:t>2009. Boston: McGraw-Hill Irwin.</a:t>
            </a: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a:t>
            </a:r>
            <a:r>
              <a:rPr lang="en-US" dirty="0">
                <a:latin typeface="Arial" panose="020B0604020202020204" pitchFamily="34" charset="0"/>
                <a:ea typeface="+mj-ea"/>
                <a:cs typeface="Arial" panose="020B0604020202020204" pitchFamily="34" charset="0"/>
              </a:rPr>
              <a:t>Management</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Dessler, Gary.</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2001. Upper Saddle River: Prentice Hall</a:t>
            </a:r>
          </a:p>
          <a:p>
            <a:pPr>
              <a:lnSpc>
                <a:spcPct val="90000"/>
              </a:lnSpc>
              <a:spcBef>
                <a:spcPts val="1000"/>
              </a:spcBef>
              <a:buClr>
                <a:schemeClr val="bg2">
                  <a:lumMod val="40000"/>
                  <a:lumOff val="60000"/>
                </a:schemeClr>
              </a:buClr>
              <a:buSzPct val="80000"/>
              <a:buFont typeface="Wingdings 3" charset="2"/>
              <a:buChar char=""/>
            </a:pPr>
            <a:endParaRPr lang="en-US" dirty="0">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-How Ritz-Carlton applies “TQM”</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C Partlow, 1993</a:t>
            </a:r>
          </a:p>
          <a:p>
            <a:pPr>
              <a:lnSpc>
                <a:spcPct val="90000"/>
              </a:lnSpc>
              <a:spcBef>
                <a:spcPts val="1000"/>
              </a:spcBef>
              <a:buClr>
                <a:schemeClr val="bg2">
                  <a:lumMod val="40000"/>
                  <a:lumOff val="60000"/>
                </a:schemeClr>
              </a:buClr>
              <a:buSzPct val="80000"/>
              <a:buFont typeface="Wingdings 3" charset="2"/>
              <a:buChar char=""/>
            </a:pPr>
            <a:endParaRPr lang="en-US" dirty="0">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&lt;The Cornell Hotel and Restaurant Administration Quarterly journal&gt;</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-Redefining elegance (training at Ritz-Carlton)</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J Gordon, 2007</a:t>
            </a: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p:txBody>
      </p:sp>
      <p:graphicFrame>
        <p:nvGraphicFramePr>
          <p:cNvPr id="4" name="Table 3">
            <a:extLst>
              <a:ext uri="{FF2B5EF4-FFF2-40B4-BE49-F238E27FC236}">
                <a16:creationId xmlns:a16="http://schemas.microsoft.com/office/drawing/2014/main" id="{31B96274-E18A-4D98-A74D-A8D6BD818CD4}"/>
              </a:ext>
            </a:extLst>
          </p:cNvPr>
          <p:cNvGraphicFramePr>
            <a:graphicFrameLocks noGrp="1"/>
          </p:cNvGraphicFramePr>
          <p:nvPr>
            <p:extLst>
              <p:ext uri="{D42A27DB-BD31-4B8C-83A1-F6EECF244321}">
                <p14:modId xmlns:p14="http://schemas.microsoft.com/office/powerpoint/2010/main" val="1913842329"/>
              </p:ext>
            </p:extLst>
          </p:nvPr>
        </p:nvGraphicFramePr>
        <p:xfrm>
          <a:off x="8191984" y="2052213"/>
          <a:ext cx="2694230" cy="4196189"/>
        </p:xfrm>
        <a:graphic>
          <a:graphicData uri="http://schemas.openxmlformats.org/drawingml/2006/table">
            <a:tbl>
              <a:tblPr firstRow="1" bandRow="1">
                <a:noFill/>
                <a:tableStyleId>{5C22544A-7EE6-4342-B048-85BDC9FD1C3A}</a:tableStyleId>
              </a:tblPr>
              <a:tblGrid>
                <a:gridCol w="1347115">
                  <a:extLst>
                    <a:ext uri="{9D8B030D-6E8A-4147-A177-3AD203B41FA5}">
                      <a16:colId xmlns:a16="http://schemas.microsoft.com/office/drawing/2014/main" val="1714007489"/>
                    </a:ext>
                  </a:extLst>
                </a:gridCol>
                <a:gridCol w="1347115">
                  <a:extLst>
                    <a:ext uri="{9D8B030D-6E8A-4147-A177-3AD203B41FA5}">
                      <a16:colId xmlns:a16="http://schemas.microsoft.com/office/drawing/2014/main" val="2907365925"/>
                    </a:ext>
                  </a:extLst>
                </a:gridCol>
              </a:tblGrid>
              <a:tr h="913561">
                <a:tc>
                  <a:txBody>
                    <a:bodyPr/>
                    <a:lstStyle/>
                    <a:p>
                      <a:endParaRPr lang="en-US" sz="2400" b="0" cap="all" spc="150">
                        <a:solidFill>
                          <a:schemeClr val="lt1"/>
                        </a:solidFill>
                        <a:effectLst/>
                      </a:endParaRPr>
                    </a:p>
                  </a:txBody>
                  <a:tcPr marL="209035" marR="209035" marT="209035" marB="209035" anchor="ctr">
                    <a:lnL w="12700" cmpd="sng">
                      <a:noFill/>
                    </a:lnL>
                    <a:lnR w="12700" cmpd="sng">
                      <a:noFill/>
                    </a:lnR>
                    <a:lnT w="12700" cmpd="sng">
                      <a:noFill/>
                    </a:lnT>
                    <a:lnB w="38100" cmpd="sng">
                      <a:noFill/>
                    </a:lnB>
                    <a:solidFill>
                      <a:srgbClr val="505356"/>
                    </a:solidFill>
                  </a:tcPr>
                </a:tc>
                <a:tc>
                  <a:txBody>
                    <a:bodyPr/>
                    <a:lstStyle/>
                    <a:p>
                      <a:endParaRPr lang="en-US" sz="2400" b="0" cap="all" spc="150">
                        <a:solidFill>
                          <a:schemeClr val="lt1"/>
                        </a:solidFill>
                        <a:effectLst/>
                      </a:endParaRPr>
                    </a:p>
                  </a:txBody>
                  <a:tcPr marL="209035" marR="209035" marT="209035" marB="209035" anchor="ctr">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1884245017"/>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38100" cmpd="sng">
                      <a:noFill/>
                    </a:lnT>
                    <a:lnB w="12700" cmpd="sng">
                      <a:noFill/>
                      <a:prstDash val="solid"/>
                    </a:lnB>
                    <a:noFill/>
                  </a:tcPr>
                </a:tc>
                <a:tc>
                  <a:txBody>
                    <a:bodyPr/>
                    <a:lstStyle/>
                    <a:p>
                      <a:endParaRPr lang="en-US" sz="2000" cap="none" spc="0" dirty="0">
                        <a:solidFill>
                          <a:schemeClr val="tx1"/>
                        </a:solidFill>
                        <a:effectLst/>
                      </a:endParaRPr>
                    </a:p>
                  </a:txBody>
                  <a:tcPr marL="209035" marR="209035" marT="209035" marB="209035"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247972537"/>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665878263"/>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noFill/>
                  </a:tcPr>
                </a:tc>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586477654"/>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endParaRPr lang="en-US" sz="2000" cap="none" spc="0" dirty="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935005903"/>
                  </a:ext>
                </a:extLst>
              </a:tr>
            </a:tbl>
          </a:graphicData>
        </a:graphic>
      </p:graphicFrame>
    </p:spTree>
    <p:extLst>
      <p:ext uri="{BB962C8B-B14F-4D97-AF65-F5344CB8AC3E}">
        <p14:creationId xmlns:p14="http://schemas.microsoft.com/office/powerpoint/2010/main" val="1179996701"/>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otalTime>21</TotalTime>
  <Words>431</Words>
  <Application>Microsoft Office PowerPoint</Application>
  <PresentationFormat>Widescreen</PresentationFormat>
  <Paragraphs>82</Paragraphs>
  <Slides>13</Slides>
  <Notes>0</Notes>
  <HiddenSlides>0</HiddenSlides>
  <MMClips>2</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vt:lpstr>
      <vt:lpstr>Welcome to</vt:lpstr>
      <vt:lpstr>PowerPoint Presentation</vt:lpstr>
      <vt:lpstr>PowerPoint Presentation</vt:lpstr>
      <vt:lpstr>The Organization</vt:lpstr>
      <vt:lpstr>Where ?</vt:lpstr>
      <vt:lpstr>History</vt:lpstr>
      <vt:lpstr>PowerPoint Presentation</vt:lpstr>
      <vt:lpstr>Services</vt:lpstr>
      <vt:lpstr>Unique Selling Point (USP)</vt:lpstr>
      <vt:lpstr>Appraisal</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dc:title>
  <dc:creator>Stefan Ilie (1815223)</dc:creator>
  <cp:lastModifiedBy>Stefan Ilie (1815223)</cp:lastModifiedBy>
  <cp:revision>9</cp:revision>
  <dcterms:created xsi:type="dcterms:W3CDTF">2019-06-23T12:36:27Z</dcterms:created>
  <dcterms:modified xsi:type="dcterms:W3CDTF">2019-06-24T13:30:01Z</dcterms:modified>
</cp:coreProperties>
</file>