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9" r:id="rId4"/>
    <p:sldId id="263" r:id="rId5"/>
    <p:sldId id="265"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057" autoAdjust="0"/>
  </p:normalViewPr>
  <p:slideViewPr>
    <p:cSldViewPr snapToGrid="0">
      <p:cViewPr varScale="1">
        <p:scale>
          <a:sx n="51" d="100"/>
          <a:sy n="51" d="100"/>
        </p:scale>
        <p:origin x="1256" y="44"/>
      </p:cViewPr>
      <p:guideLst/>
    </p:cSldViewPr>
  </p:slideViewPr>
  <p:notesTextViewPr>
    <p:cViewPr>
      <p:scale>
        <a:sx n="1" d="1"/>
        <a:sy n="1" d="1"/>
      </p:scale>
      <p:origin x="0" y="0"/>
    </p:cViewPr>
  </p:notesTextViewPr>
  <p:notesViewPr>
    <p:cSldViewPr snapToGrid="0">
      <p:cViewPr varScale="1">
        <p:scale>
          <a:sx n="53" d="100"/>
          <a:sy n="53" d="100"/>
        </p:scale>
        <p:origin x="2922"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7026B4-3714-479C-A051-29BC64DF93A7}" type="datetimeFigureOut">
              <a:rPr lang="en-GB" smtClean="0"/>
              <a:t>16/12/2021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C3B534-A47A-45CA-8135-269CBCD8565E}" type="slidenum">
              <a:rPr lang="en-GB" smtClean="0"/>
              <a:t>‹#›</a:t>
            </a:fld>
            <a:endParaRPr lang="en-GB"/>
          </a:p>
        </p:txBody>
      </p:sp>
    </p:spTree>
    <p:extLst>
      <p:ext uri="{BB962C8B-B14F-4D97-AF65-F5344CB8AC3E}">
        <p14:creationId xmlns:p14="http://schemas.microsoft.com/office/powerpoint/2010/main" val="3863800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business grew and diversified into radio rentals, and the first store opened in the 1950s. Comet expanded during the 1960s and 1970s, and became a publicly listed company in 1972. The company was purchased by Woolworths, owned by Paternoster Stores (later Kingfisher plc) in 1984.</a:t>
            </a:r>
            <a:br>
              <a:rPr lang="en-GB" dirty="0"/>
            </a:br>
            <a:endParaRPr lang="en-GB" dirty="0"/>
          </a:p>
          <a:p>
            <a:r>
              <a:rPr lang="en-GB" dirty="0"/>
              <a:t>In 2011, following sustained losses, </a:t>
            </a:r>
            <a:r>
              <a:rPr lang="en-GB" dirty="0" err="1"/>
              <a:t>Kesa</a:t>
            </a:r>
            <a:r>
              <a:rPr lang="en-GB" dirty="0"/>
              <a:t> sold the company to private equity firm </a:t>
            </a:r>
            <a:r>
              <a:rPr lang="en-GB" dirty="0" err="1"/>
              <a:t>OpCapita</a:t>
            </a:r>
            <a:r>
              <a:rPr lang="en-GB" dirty="0"/>
              <a:t> for a token £2. The firm entered administration in November 2012, and all stores and their stock was liquidated and closed by 18 December. In 2019, The UK Computer Group announced the acquisition of Comet and has relaunched Comet as an online retailer of electrical goods.</a:t>
            </a:r>
          </a:p>
          <a:p>
            <a:endParaRPr lang="en-GB" dirty="0"/>
          </a:p>
        </p:txBody>
      </p:sp>
      <p:sp>
        <p:nvSpPr>
          <p:cNvPr id="4" name="Slide Number Placeholder 3"/>
          <p:cNvSpPr>
            <a:spLocks noGrp="1"/>
          </p:cNvSpPr>
          <p:nvPr>
            <p:ph type="sldNum" sz="quarter" idx="5"/>
          </p:nvPr>
        </p:nvSpPr>
        <p:spPr/>
        <p:txBody>
          <a:bodyPr/>
          <a:lstStyle/>
          <a:p>
            <a:fld id="{F2C3B534-A47A-45CA-8135-269CBCD8565E}" type="slidenum">
              <a:rPr lang="en-GB" smtClean="0"/>
              <a:t>2</a:t>
            </a:fld>
            <a:endParaRPr lang="en-GB"/>
          </a:p>
        </p:txBody>
      </p:sp>
    </p:spTree>
    <p:extLst>
      <p:ext uri="{BB962C8B-B14F-4D97-AF65-F5344CB8AC3E}">
        <p14:creationId xmlns:p14="http://schemas.microsoft.com/office/powerpoint/2010/main" val="149812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7B96A-83D8-47A7-B920-A9508558E1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BE3165-0CA1-4CE1-8EE9-0EA7206FFF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F54EE5-02F9-46EA-B6CF-EE236BD368B3}"/>
              </a:ext>
            </a:extLst>
          </p:cNvPr>
          <p:cNvSpPr>
            <a:spLocks noGrp="1"/>
          </p:cNvSpPr>
          <p:nvPr>
            <p:ph type="dt" sz="half" idx="10"/>
          </p:nvPr>
        </p:nvSpPr>
        <p:spPr/>
        <p:txBody>
          <a:bodyPr/>
          <a:lstStyle/>
          <a:p>
            <a:fld id="{7E655EC0-186B-4C4B-AA04-C9F6023C10B6}" type="datetimeFigureOut">
              <a:rPr lang="en-GB" smtClean="0"/>
              <a:t>16/12/2021</a:t>
            </a:fld>
            <a:endParaRPr lang="en-GB"/>
          </a:p>
        </p:txBody>
      </p:sp>
      <p:sp>
        <p:nvSpPr>
          <p:cNvPr id="5" name="Footer Placeholder 4">
            <a:extLst>
              <a:ext uri="{FF2B5EF4-FFF2-40B4-BE49-F238E27FC236}">
                <a16:creationId xmlns:a16="http://schemas.microsoft.com/office/drawing/2014/main" id="{78571763-4490-4BB5-96A9-16A6F368F5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C0EB5B-A4A8-403C-A51A-2351AE0EAB70}"/>
              </a:ext>
            </a:extLst>
          </p:cNvPr>
          <p:cNvSpPr>
            <a:spLocks noGrp="1"/>
          </p:cNvSpPr>
          <p:nvPr>
            <p:ph type="sldNum" sz="quarter" idx="12"/>
          </p:nvPr>
        </p:nvSpPr>
        <p:spPr/>
        <p:txBody>
          <a:bodyPr/>
          <a:lstStyle/>
          <a:p>
            <a:fld id="{F5CB2C5A-2D3C-412F-8906-8CB846935C1F}" type="slidenum">
              <a:rPr lang="en-GB" smtClean="0"/>
              <a:t>‹#›</a:t>
            </a:fld>
            <a:endParaRPr lang="en-GB"/>
          </a:p>
        </p:txBody>
      </p:sp>
    </p:spTree>
    <p:extLst>
      <p:ext uri="{BB962C8B-B14F-4D97-AF65-F5344CB8AC3E}">
        <p14:creationId xmlns:p14="http://schemas.microsoft.com/office/powerpoint/2010/main" val="2203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993D7-97A0-4977-8DAF-19F8BAC3A3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D908A8-988F-4DAF-A79E-B7D77ADB08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2536E1-519B-442B-AC6D-655D27105D45}"/>
              </a:ext>
            </a:extLst>
          </p:cNvPr>
          <p:cNvSpPr>
            <a:spLocks noGrp="1"/>
          </p:cNvSpPr>
          <p:nvPr>
            <p:ph type="dt" sz="half" idx="10"/>
          </p:nvPr>
        </p:nvSpPr>
        <p:spPr/>
        <p:txBody>
          <a:bodyPr/>
          <a:lstStyle/>
          <a:p>
            <a:fld id="{7E655EC0-186B-4C4B-AA04-C9F6023C10B6}" type="datetimeFigureOut">
              <a:rPr lang="en-GB" smtClean="0"/>
              <a:t>16/12/2021</a:t>
            </a:fld>
            <a:endParaRPr lang="en-GB"/>
          </a:p>
        </p:txBody>
      </p:sp>
      <p:sp>
        <p:nvSpPr>
          <p:cNvPr id="5" name="Footer Placeholder 4">
            <a:extLst>
              <a:ext uri="{FF2B5EF4-FFF2-40B4-BE49-F238E27FC236}">
                <a16:creationId xmlns:a16="http://schemas.microsoft.com/office/drawing/2014/main" id="{7BAA5449-0F38-4026-A464-CA3335211E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944B30-FAF0-4E85-A8FE-7DC79276DFEC}"/>
              </a:ext>
            </a:extLst>
          </p:cNvPr>
          <p:cNvSpPr>
            <a:spLocks noGrp="1"/>
          </p:cNvSpPr>
          <p:nvPr>
            <p:ph type="sldNum" sz="quarter" idx="12"/>
          </p:nvPr>
        </p:nvSpPr>
        <p:spPr/>
        <p:txBody>
          <a:bodyPr/>
          <a:lstStyle/>
          <a:p>
            <a:fld id="{F5CB2C5A-2D3C-412F-8906-8CB846935C1F}" type="slidenum">
              <a:rPr lang="en-GB" smtClean="0"/>
              <a:t>‹#›</a:t>
            </a:fld>
            <a:endParaRPr lang="en-GB"/>
          </a:p>
        </p:txBody>
      </p:sp>
    </p:spTree>
    <p:extLst>
      <p:ext uri="{BB962C8B-B14F-4D97-AF65-F5344CB8AC3E}">
        <p14:creationId xmlns:p14="http://schemas.microsoft.com/office/powerpoint/2010/main" val="343157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308E3-9AA5-42BC-8EF2-02A46028B0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DDFD23-B9F0-45B2-BD44-A74596A0FB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90AEDF-BEC1-4D50-9D48-F445C68E215A}"/>
              </a:ext>
            </a:extLst>
          </p:cNvPr>
          <p:cNvSpPr>
            <a:spLocks noGrp="1"/>
          </p:cNvSpPr>
          <p:nvPr>
            <p:ph type="dt" sz="half" idx="10"/>
          </p:nvPr>
        </p:nvSpPr>
        <p:spPr/>
        <p:txBody>
          <a:bodyPr/>
          <a:lstStyle/>
          <a:p>
            <a:fld id="{7E655EC0-186B-4C4B-AA04-C9F6023C10B6}" type="datetimeFigureOut">
              <a:rPr lang="en-GB" smtClean="0"/>
              <a:t>16/12/2021</a:t>
            </a:fld>
            <a:endParaRPr lang="en-GB"/>
          </a:p>
        </p:txBody>
      </p:sp>
      <p:sp>
        <p:nvSpPr>
          <p:cNvPr id="5" name="Footer Placeholder 4">
            <a:extLst>
              <a:ext uri="{FF2B5EF4-FFF2-40B4-BE49-F238E27FC236}">
                <a16:creationId xmlns:a16="http://schemas.microsoft.com/office/drawing/2014/main" id="{36EE5221-C9E9-46DB-B311-57C151AD27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C4CC1-D627-4C8B-AEE3-D628758C0017}"/>
              </a:ext>
            </a:extLst>
          </p:cNvPr>
          <p:cNvSpPr>
            <a:spLocks noGrp="1"/>
          </p:cNvSpPr>
          <p:nvPr>
            <p:ph type="sldNum" sz="quarter" idx="12"/>
          </p:nvPr>
        </p:nvSpPr>
        <p:spPr/>
        <p:txBody>
          <a:bodyPr/>
          <a:lstStyle/>
          <a:p>
            <a:fld id="{F5CB2C5A-2D3C-412F-8906-8CB846935C1F}" type="slidenum">
              <a:rPr lang="en-GB" smtClean="0"/>
              <a:t>‹#›</a:t>
            </a:fld>
            <a:endParaRPr lang="en-GB"/>
          </a:p>
        </p:txBody>
      </p:sp>
    </p:spTree>
    <p:extLst>
      <p:ext uri="{BB962C8B-B14F-4D97-AF65-F5344CB8AC3E}">
        <p14:creationId xmlns:p14="http://schemas.microsoft.com/office/powerpoint/2010/main" val="1518366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7C835-0338-4F32-AD25-23A4FC4874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D2C866-F316-413F-8B9F-BF7D1DB4FD9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F70F17-5831-431F-847A-ECB88850E0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9CDB9F-221A-423C-98B2-8C0B525CA414}"/>
              </a:ext>
            </a:extLst>
          </p:cNvPr>
          <p:cNvSpPr>
            <a:spLocks noGrp="1"/>
          </p:cNvSpPr>
          <p:nvPr>
            <p:ph type="dt" sz="half" idx="10"/>
          </p:nvPr>
        </p:nvSpPr>
        <p:spPr/>
        <p:txBody>
          <a:bodyPr/>
          <a:lstStyle/>
          <a:p>
            <a:fld id="{7E655EC0-186B-4C4B-AA04-C9F6023C10B6}" type="datetimeFigureOut">
              <a:rPr lang="en-GB" smtClean="0"/>
              <a:t>16/12/2021</a:t>
            </a:fld>
            <a:endParaRPr lang="en-GB"/>
          </a:p>
        </p:txBody>
      </p:sp>
      <p:sp>
        <p:nvSpPr>
          <p:cNvPr id="6" name="Footer Placeholder 5">
            <a:extLst>
              <a:ext uri="{FF2B5EF4-FFF2-40B4-BE49-F238E27FC236}">
                <a16:creationId xmlns:a16="http://schemas.microsoft.com/office/drawing/2014/main" id="{06E2CE0C-7A49-49B7-A201-0542CADA81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B9D3DA-97E4-4C3D-8648-F12A2093D605}"/>
              </a:ext>
            </a:extLst>
          </p:cNvPr>
          <p:cNvSpPr>
            <a:spLocks noGrp="1"/>
          </p:cNvSpPr>
          <p:nvPr>
            <p:ph type="sldNum" sz="quarter" idx="12"/>
          </p:nvPr>
        </p:nvSpPr>
        <p:spPr/>
        <p:txBody>
          <a:bodyPr/>
          <a:lstStyle/>
          <a:p>
            <a:fld id="{F5CB2C5A-2D3C-412F-8906-8CB846935C1F}" type="slidenum">
              <a:rPr lang="en-GB" smtClean="0"/>
              <a:t>‹#›</a:t>
            </a:fld>
            <a:endParaRPr lang="en-GB"/>
          </a:p>
        </p:txBody>
      </p:sp>
    </p:spTree>
    <p:extLst>
      <p:ext uri="{BB962C8B-B14F-4D97-AF65-F5344CB8AC3E}">
        <p14:creationId xmlns:p14="http://schemas.microsoft.com/office/powerpoint/2010/main" val="3371454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22AA5-F61D-44C7-85A9-4F83B813A6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820FC8-0192-410C-B0D0-646A9AAF82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419DA0-7768-4C60-BCEF-C39BB920BE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560512-697F-4762-A1B6-588CA8D608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A83CD7-9FF4-4A19-BED8-DC373DB6CA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ECB3F2-DB5B-485F-9994-3BEC3AFCEC51}"/>
              </a:ext>
            </a:extLst>
          </p:cNvPr>
          <p:cNvSpPr>
            <a:spLocks noGrp="1"/>
          </p:cNvSpPr>
          <p:nvPr>
            <p:ph type="dt" sz="half" idx="10"/>
          </p:nvPr>
        </p:nvSpPr>
        <p:spPr/>
        <p:txBody>
          <a:bodyPr/>
          <a:lstStyle/>
          <a:p>
            <a:fld id="{7E655EC0-186B-4C4B-AA04-C9F6023C10B6}" type="datetimeFigureOut">
              <a:rPr lang="en-GB" smtClean="0"/>
              <a:t>16/12/2021</a:t>
            </a:fld>
            <a:endParaRPr lang="en-GB"/>
          </a:p>
        </p:txBody>
      </p:sp>
      <p:sp>
        <p:nvSpPr>
          <p:cNvPr id="8" name="Footer Placeholder 7">
            <a:extLst>
              <a:ext uri="{FF2B5EF4-FFF2-40B4-BE49-F238E27FC236}">
                <a16:creationId xmlns:a16="http://schemas.microsoft.com/office/drawing/2014/main" id="{E72DF17D-5B37-474A-A0AE-A26A82F2A5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051FFF-180D-4BC3-B3E9-EB47A2A31583}"/>
              </a:ext>
            </a:extLst>
          </p:cNvPr>
          <p:cNvSpPr>
            <a:spLocks noGrp="1"/>
          </p:cNvSpPr>
          <p:nvPr>
            <p:ph type="sldNum" sz="quarter" idx="12"/>
          </p:nvPr>
        </p:nvSpPr>
        <p:spPr/>
        <p:txBody>
          <a:bodyPr/>
          <a:lstStyle/>
          <a:p>
            <a:fld id="{F5CB2C5A-2D3C-412F-8906-8CB846935C1F}" type="slidenum">
              <a:rPr lang="en-GB" smtClean="0"/>
              <a:t>‹#›</a:t>
            </a:fld>
            <a:endParaRPr lang="en-GB"/>
          </a:p>
        </p:txBody>
      </p:sp>
    </p:spTree>
    <p:extLst>
      <p:ext uri="{BB962C8B-B14F-4D97-AF65-F5344CB8AC3E}">
        <p14:creationId xmlns:p14="http://schemas.microsoft.com/office/powerpoint/2010/main" val="159658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4EB5D-B509-4A21-AE4F-7A8B062751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461703-D826-4917-8F2A-166A05C5241D}"/>
              </a:ext>
            </a:extLst>
          </p:cNvPr>
          <p:cNvSpPr>
            <a:spLocks noGrp="1"/>
          </p:cNvSpPr>
          <p:nvPr>
            <p:ph type="dt" sz="half" idx="10"/>
          </p:nvPr>
        </p:nvSpPr>
        <p:spPr/>
        <p:txBody>
          <a:bodyPr/>
          <a:lstStyle/>
          <a:p>
            <a:fld id="{7E655EC0-186B-4C4B-AA04-C9F6023C10B6}" type="datetimeFigureOut">
              <a:rPr lang="en-GB" smtClean="0"/>
              <a:t>16/12/2021</a:t>
            </a:fld>
            <a:endParaRPr lang="en-GB"/>
          </a:p>
        </p:txBody>
      </p:sp>
      <p:sp>
        <p:nvSpPr>
          <p:cNvPr id="4" name="Footer Placeholder 3">
            <a:extLst>
              <a:ext uri="{FF2B5EF4-FFF2-40B4-BE49-F238E27FC236}">
                <a16:creationId xmlns:a16="http://schemas.microsoft.com/office/drawing/2014/main" id="{D9DA1258-217B-4154-B4F5-910A06333E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0423AB-ABDD-44B0-8414-E67F65E19A19}"/>
              </a:ext>
            </a:extLst>
          </p:cNvPr>
          <p:cNvSpPr>
            <a:spLocks noGrp="1"/>
          </p:cNvSpPr>
          <p:nvPr>
            <p:ph type="sldNum" sz="quarter" idx="12"/>
          </p:nvPr>
        </p:nvSpPr>
        <p:spPr/>
        <p:txBody>
          <a:bodyPr/>
          <a:lstStyle/>
          <a:p>
            <a:fld id="{F5CB2C5A-2D3C-412F-8906-8CB846935C1F}" type="slidenum">
              <a:rPr lang="en-GB" smtClean="0"/>
              <a:t>‹#›</a:t>
            </a:fld>
            <a:endParaRPr lang="en-GB"/>
          </a:p>
        </p:txBody>
      </p:sp>
    </p:spTree>
    <p:extLst>
      <p:ext uri="{BB962C8B-B14F-4D97-AF65-F5344CB8AC3E}">
        <p14:creationId xmlns:p14="http://schemas.microsoft.com/office/powerpoint/2010/main" val="1804277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B9BAB9-B595-41E5-B070-8BE6AEE0056A}"/>
              </a:ext>
            </a:extLst>
          </p:cNvPr>
          <p:cNvSpPr>
            <a:spLocks noGrp="1"/>
          </p:cNvSpPr>
          <p:nvPr>
            <p:ph type="dt" sz="half" idx="10"/>
          </p:nvPr>
        </p:nvSpPr>
        <p:spPr/>
        <p:txBody>
          <a:bodyPr/>
          <a:lstStyle/>
          <a:p>
            <a:fld id="{7E655EC0-186B-4C4B-AA04-C9F6023C10B6}" type="datetimeFigureOut">
              <a:rPr lang="en-GB" smtClean="0"/>
              <a:t>16/12/2021</a:t>
            </a:fld>
            <a:endParaRPr lang="en-GB"/>
          </a:p>
        </p:txBody>
      </p:sp>
      <p:sp>
        <p:nvSpPr>
          <p:cNvPr id="3" name="Footer Placeholder 2">
            <a:extLst>
              <a:ext uri="{FF2B5EF4-FFF2-40B4-BE49-F238E27FC236}">
                <a16:creationId xmlns:a16="http://schemas.microsoft.com/office/drawing/2014/main" id="{95C27DDC-81B2-4B32-925F-5423471996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B272D26-6974-4485-ADC4-0D3A1F2E15B1}"/>
              </a:ext>
            </a:extLst>
          </p:cNvPr>
          <p:cNvSpPr>
            <a:spLocks noGrp="1"/>
          </p:cNvSpPr>
          <p:nvPr>
            <p:ph type="sldNum" sz="quarter" idx="12"/>
          </p:nvPr>
        </p:nvSpPr>
        <p:spPr/>
        <p:txBody>
          <a:bodyPr/>
          <a:lstStyle/>
          <a:p>
            <a:fld id="{F5CB2C5A-2D3C-412F-8906-8CB846935C1F}" type="slidenum">
              <a:rPr lang="en-GB" smtClean="0"/>
              <a:t>‹#›</a:t>
            </a:fld>
            <a:endParaRPr lang="en-GB"/>
          </a:p>
        </p:txBody>
      </p:sp>
    </p:spTree>
    <p:extLst>
      <p:ext uri="{BB962C8B-B14F-4D97-AF65-F5344CB8AC3E}">
        <p14:creationId xmlns:p14="http://schemas.microsoft.com/office/powerpoint/2010/main" val="3501700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6F118-8E2E-474E-A0E0-AD44A8CA50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5ED51D-60C3-46BD-A701-2B1FAFE70C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72CFA5-6222-463A-97CA-022B6D4C38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EA512C-0B73-482C-93FF-5CB92522CA36}"/>
              </a:ext>
            </a:extLst>
          </p:cNvPr>
          <p:cNvSpPr>
            <a:spLocks noGrp="1"/>
          </p:cNvSpPr>
          <p:nvPr>
            <p:ph type="dt" sz="half" idx="10"/>
          </p:nvPr>
        </p:nvSpPr>
        <p:spPr/>
        <p:txBody>
          <a:bodyPr/>
          <a:lstStyle/>
          <a:p>
            <a:fld id="{7E655EC0-186B-4C4B-AA04-C9F6023C10B6}" type="datetimeFigureOut">
              <a:rPr lang="en-GB" smtClean="0"/>
              <a:t>16/12/2021</a:t>
            </a:fld>
            <a:endParaRPr lang="en-GB"/>
          </a:p>
        </p:txBody>
      </p:sp>
      <p:sp>
        <p:nvSpPr>
          <p:cNvPr id="6" name="Footer Placeholder 5">
            <a:extLst>
              <a:ext uri="{FF2B5EF4-FFF2-40B4-BE49-F238E27FC236}">
                <a16:creationId xmlns:a16="http://schemas.microsoft.com/office/drawing/2014/main" id="{089B8B75-5153-4014-99F8-FE208D60EB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8CFCAF-51E6-4FE9-8F36-2D748977954A}"/>
              </a:ext>
            </a:extLst>
          </p:cNvPr>
          <p:cNvSpPr>
            <a:spLocks noGrp="1"/>
          </p:cNvSpPr>
          <p:nvPr>
            <p:ph type="sldNum" sz="quarter" idx="12"/>
          </p:nvPr>
        </p:nvSpPr>
        <p:spPr/>
        <p:txBody>
          <a:bodyPr/>
          <a:lstStyle/>
          <a:p>
            <a:fld id="{F5CB2C5A-2D3C-412F-8906-8CB846935C1F}" type="slidenum">
              <a:rPr lang="en-GB" smtClean="0"/>
              <a:t>‹#›</a:t>
            </a:fld>
            <a:endParaRPr lang="en-GB"/>
          </a:p>
        </p:txBody>
      </p:sp>
    </p:spTree>
    <p:extLst>
      <p:ext uri="{BB962C8B-B14F-4D97-AF65-F5344CB8AC3E}">
        <p14:creationId xmlns:p14="http://schemas.microsoft.com/office/powerpoint/2010/main" val="3014955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5406D-4FE7-4884-B673-EBC6227E8B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E7CC96-B4F8-4251-A252-4548E54591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E944D0-21A8-476E-9F95-EA14DA938E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7D7EE0-E118-4E8C-8EDC-82F088F5C525}"/>
              </a:ext>
            </a:extLst>
          </p:cNvPr>
          <p:cNvSpPr>
            <a:spLocks noGrp="1"/>
          </p:cNvSpPr>
          <p:nvPr>
            <p:ph type="dt" sz="half" idx="10"/>
          </p:nvPr>
        </p:nvSpPr>
        <p:spPr/>
        <p:txBody>
          <a:bodyPr/>
          <a:lstStyle/>
          <a:p>
            <a:fld id="{7E655EC0-186B-4C4B-AA04-C9F6023C10B6}" type="datetimeFigureOut">
              <a:rPr lang="en-GB" smtClean="0"/>
              <a:t>16/12/2021</a:t>
            </a:fld>
            <a:endParaRPr lang="en-GB"/>
          </a:p>
        </p:txBody>
      </p:sp>
      <p:sp>
        <p:nvSpPr>
          <p:cNvPr id="6" name="Footer Placeholder 5">
            <a:extLst>
              <a:ext uri="{FF2B5EF4-FFF2-40B4-BE49-F238E27FC236}">
                <a16:creationId xmlns:a16="http://schemas.microsoft.com/office/drawing/2014/main" id="{598D538D-3865-44C7-B9D5-174E1F4D2D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10DCE2-636A-4092-AAB3-33C247F79ACB}"/>
              </a:ext>
            </a:extLst>
          </p:cNvPr>
          <p:cNvSpPr>
            <a:spLocks noGrp="1"/>
          </p:cNvSpPr>
          <p:nvPr>
            <p:ph type="sldNum" sz="quarter" idx="12"/>
          </p:nvPr>
        </p:nvSpPr>
        <p:spPr/>
        <p:txBody>
          <a:bodyPr/>
          <a:lstStyle/>
          <a:p>
            <a:fld id="{F5CB2C5A-2D3C-412F-8906-8CB846935C1F}" type="slidenum">
              <a:rPr lang="en-GB" smtClean="0"/>
              <a:t>‹#›</a:t>
            </a:fld>
            <a:endParaRPr lang="en-GB"/>
          </a:p>
        </p:txBody>
      </p:sp>
    </p:spTree>
    <p:extLst>
      <p:ext uri="{BB962C8B-B14F-4D97-AF65-F5344CB8AC3E}">
        <p14:creationId xmlns:p14="http://schemas.microsoft.com/office/powerpoint/2010/main" val="804937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891B7-1DA9-43C9-ADBE-C1F2386D2F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5CE9F1-C7C7-422C-8B4C-6CFA64121D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5E96D8-5BD2-44F3-96EF-3912D0EE6177}"/>
              </a:ext>
            </a:extLst>
          </p:cNvPr>
          <p:cNvSpPr>
            <a:spLocks noGrp="1"/>
          </p:cNvSpPr>
          <p:nvPr>
            <p:ph type="dt" sz="half" idx="10"/>
          </p:nvPr>
        </p:nvSpPr>
        <p:spPr/>
        <p:txBody>
          <a:bodyPr/>
          <a:lstStyle/>
          <a:p>
            <a:fld id="{7E655EC0-186B-4C4B-AA04-C9F6023C10B6}" type="datetimeFigureOut">
              <a:rPr lang="en-GB" smtClean="0"/>
              <a:t>16/12/2021</a:t>
            </a:fld>
            <a:endParaRPr lang="en-GB"/>
          </a:p>
        </p:txBody>
      </p:sp>
      <p:sp>
        <p:nvSpPr>
          <p:cNvPr id="5" name="Footer Placeholder 4">
            <a:extLst>
              <a:ext uri="{FF2B5EF4-FFF2-40B4-BE49-F238E27FC236}">
                <a16:creationId xmlns:a16="http://schemas.microsoft.com/office/drawing/2014/main" id="{F5ED59E7-01B3-4F3B-BBCE-20406AE12F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E41A5-902C-4B6B-AD97-EB9C0E8A4C45}"/>
              </a:ext>
            </a:extLst>
          </p:cNvPr>
          <p:cNvSpPr>
            <a:spLocks noGrp="1"/>
          </p:cNvSpPr>
          <p:nvPr>
            <p:ph type="sldNum" sz="quarter" idx="12"/>
          </p:nvPr>
        </p:nvSpPr>
        <p:spPr/>
        <p:txBody>
          <a:bodyPr/>
          <a:lstStyle/>
          <a:p>
            <a:fld id="{F5CB2C5A-2D3C-412F-8906-8CB846935C1F}" type="slidenum">
              <a:rPr lang="en-GB" smtClean="0"/>
              <a:t>‹#›</a:t>
            </a:fld>
            <a:endParaRPr lang="en-GB"/>
          </a:p>
        </p:txBody>
      </p:sp>
    </p:spTree>
    <p:extLst>
      <p:ext uri="{BB962C8B-B14F-4D97-AF65-F5344CB8AC3E}">
        <p14:creationId xmlns:p14="http://schemas.microsoft.com/office/powerpoint/2010/main" val="3706348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0CE6DF-AA5A-4C0B-B527-880943E7A7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3FDBD5-9D64-4ADA-A717-665C26FFC0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7899AD-644A-4FA7-ACD5-EADEE38D3592}"/>
              </a:ext>
            </a:extLst>
          </p:cNvPr>
          <p:cNvSpPr>
            <a:spLocks noGrp="1"/>
          </p:cNvSpPr>
          <p:nvPr>
            <p:ph type="dt" sz="half" idx="10"/>
          </p:nvPr>
        </p:nvSpPr>
        <p:spPr/>
        <p:txBody>
          <a:bodyPr/>
          <a:lstStyle/>
          <a:p>
            <a:fld id="{7E655EC0-186B-4C4B-AA04-C9F6023C10B6}" type="datetimeFigureOut">
              <a:rPr lang="en-GB" smtClean="0"/>
              <a:t>16/12/2021</a:t>
            </a:fld>
            <a:endParaRPr lang="en-GB"/>
          </a:p>
        </p:txBody>
      </p:sp>
      <p:sp>
        <p:nvSpPr>
          <p:cNvPr id="5" name="Footer Placeholder 4">
            <a:extLst>
              <a:ext uri="{FF2B5EF4-FFF2-40B4-BE49-F238E27FC236}">
                <a16:creationId xmlns:a16="http://schemas.microsoft.com/office/drawing/2014/main" id="{0DDF5213-8654-4D5D-9AE9-D52B1006AD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648ED3-A4C5-4300-A276-74E7FF8AC0BA}"/>
              </a:ext>
            </a:extLst>
          </p:cNvPr>
          <p:cNvSpPr>
            <a:spLocks noGrp="1"/>
          </p:cNvSpPr>
          <p:nvPr>
            <p:ph type="sldNum" sz="quarter" idx="12"/>
          </p:nvPr>
        </p:nvSpPr>
        <p:spPr/>
        <p:txBody>
          <a:bodyPr/>
          <a:lstStyle/>
          <a:p>
            <a:fld id="{F5CB2C5A-2D3C-412F-8906-8CB846935C1F}" type="slidenum">
              <a:rPr lang="en-GB" smtClean="0"/>
              <a:t>‹#›</a:t>
            </a:fld>
            <a:endParaRPr lang="en-GB"/>
          </a:p>
        </p:txBody>
      </p:sp>
    </p:spTree>
    <p:extLst>
      <p:ext uri="{BB962C8B-B14F-4D97-AF65-F5344CB8AC3E}">
        <p14:creationId xmlns:p14="http://schemas.microsoft.com/office/powerpoint/2010/main" val="1540389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F99319-70FC-4A30-B233-33ED0E539A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CD71C7-646B-4744-8A34-1615EEE36A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047C60-7173-46A3-8529-7AF79C1E68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655EC0-186B-4C4B-AA04-C9F6023C10B6}" type="datetimeFigureOut">
              <a:rPr lang="en-GB" smtClean="0"/>
              <a:t>16/12/2021</a:t>
            </a:fld>
            <a:endParaRPr lang="en-GB"/>
          </a:p>
        </p:txBody>
      </p:sp>
      <p:sp>
        <p:nvSpPr>
          <p:cNvPr id="5" name="Footer Placeholder 4">
            <a:extLst>
              <a:ext uri="{FF2B5EF4-FFF2-40B4-BE49-F238E27FC236}">
                <a16:creationId xmlns:a16="http://schemas.microsoft.com/office/drawing/2014/main" id="{30672363-C60B-455B-B009-BEA894FDBE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87F9EE-55DF-4C7C-88DB-A39A456686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CB2C5A-2D3C-412F-8906-8CB846935C1F}" type="slidenum">
              <a:rPr lang="en-GB" smtClean="0"/>
              <a:t>‹#›</a:t>
            </a:fld>
            <a:endParaRPr lang="en-GB"/>
          </a:p>
        </p:txBody>
      </p:sp>
    </p:spTree>
    <p:extLst>
      <p:ext uri="{BB962C8B-B14F-4D97-AF65-F5344CB8AC3E}">
        <p14:creationId xmlns:p14="http://schemas.microsoft.com/office/powerpoint/2010/main" val="17392360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C7388D-E471-4E73-9ED7-16B92C7D1E80}"/>
              </a:ext>
            </a:extLst>
          </p:cNvPr>
          <p:cNvSpPr>
            <a:spLocks noGrp="1"/>
          </p:cNvSpPr>
          <p:nvPr>
            <p:ph type="ctrTitle"/>
          </p:nvPr>
        </p:nvSpPr>
        <p:spPr>
          <a:xfrm>
            <a:off x="638882" y="2761488"/>
            <a:ext cx="10909640" cy="1156199"/>
          </a:xfrm>
        </p:spPr>
        <p:txBody>
          <a:bodyPr anchor="b">
            <a:normAutofit/>
          </a:bodyPr>
          <a:lstStyle/>
          <a:p>
            <a:r>
              <a:rPr lang="en-GB" sz="6600" dirty="0"/>
              <a:t>The Rise and Fall of a Comet</a:t>
            </a:r>
          </a:p>
        </p:txBody>
      </p:sp>
      <p:pic>
        <p:nvPicPr>
          <p:cNvPr id="5" name="Picture 4">
            <a:extLst>
              <a:ext uri="{FF2B5EF4-FFF2-40B4-BE49-F238E27FC236}">
                <a16:creationId xmlns:a16="http://schemas.microsoft.com/office/drawing/2014/main" id="{A9076004-99D0-4EDE-9844-6E6E10115D30}"/>
              </a:ext>
            </a:extLst>
          </p:cNvPr>
          <p:cNvPicPr>
            <a:picLocks noChangeAspect="1"/>
          </p:cNvPicPr>
          <p:nvPr/>
        </p:nvPicPr>
        <p:blipFill>
          <a:blip r:embed="rId2"/>
          <a:stretch>
            <a:fillRect/>
          </a:stretch>
        </p:blipFill>
        <p:spPr>
          <a:xfrm>
            <a:off x="3534747" y="665011"/>
            <a:ext cx="4844955" cy="1602562"/>
          </a:xfrm>
          <a:prstGeom prst="rect">
            <a:avLst/>
          </a:prstGeom>
        </p:spPr>
      </p:pic>
      <p:sp>
        <p:nvSpPr>
          <p:cNvPr id="12"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363DC1A-0099-4E1C-BA29-46CF51BD45C3}"/>
              </a:ext>
            </a:extLst>
          </p:cNvPr>
          <p:cNvSpPr txBox="1"/>
          <p:nvPr/>
        </p:nvSpPr>
        <p:spPr>
          <a:xfrm>
            <a:off x="3919170" y="4761671"/>
            <a:ext cx="4353660" cy="369332"/>
          </a:xfrm>
          <a:prstGeom prst="rect">
            <a:avLst/>
          </a:prstGeom>
          <a:noFill/>
        </p:spPr>
        <p:txBody>
          <a:bodyPr wrap="square" rtlCol="0">
            <a:spAutoFit/>
          </a:bodyPr>
          <a:lstStyle/>
          <a:p>
            <a:pPr algn="ctr"/>
            <a:r>
              <a:rPr lang="en-GB" b="1" dirty="0"/>
              <a:t>Prepared for Mrs Mary March</a:t>
            </a:r>
          </a:p>
        </p:txBody>
      </p:sp>
      <p:sp>
        <p:nvSpPr>
          <p:cNvPr id="9" name="TextBox 8">
            <a:extLst>
              <a:ext uri="{FF2B5EF4-FFF2-40B4-BE49-F238E27FC236}">
                <a16:creationId xmlns:a16="http://schemas.microsoft.com/office/drawing/2014/main" id="{CB5EE2C8-FFCB-4D61-A434-A843F9A6FE9A}"/>
              </a:ext>
            </a:extLst>
          </p:cNvPr>
          <p:cNvSpPr txBox="1"/>
          <p:nvPr/>
        </p:nvSpPr>
        <p:spPr>
          <a:xfrm>
            <a:off x="4162567" y="5644684"/>
            <a:ext cx="3739487" cy="369332"/>
          </a:xfrm>
          <a:prstGeom prst="rect">
            <a:avLst/>
          </a:prstGeom>
          <a:noFill/>
        </p:spPr>
        <p:txBody>
          <a:bodyPr wrap="square" rtlCol="0">
            <a:spAutoFit/>
          </a:bodyPr>
          <a:lstStyle/>
          <a:p>
            <a:pPr algn="ctr"/>
            <a:r>
              <a:rPr lang="en-GB" b="1" dirty="0"/>
              <a:t>Prepared by Group 5</a:t>
            </a:r>
          </a:p>
        </p:txBody>
      </p:sp>
      <p:sp>
        <p:nvSpPr>
          <p:cNvPr id="11" name="TextBox 10">
            <a:extLst>
              <a:ext uri="{FF2B5EF4-FFF2-40B4-BE49-F238E27FC236}">
                <a16:creationId xmlns:a16="http://schemas.microsoft.com/office/drawing/2014/main" id="{C6B83535-E082-4846-9477-76A09BEF7BC2}"/>
              </a:ext>
            </a:extLst>
          </p:cNvPr>
          <p:cNvSpPr txBox="1"/>
          <p:nvPr/>
        </p:nvSpPr>
        <p:spPr>
          <a:xfrm>
            <a:off x="4708479" y="6392065"/>
            <a:ext cx="2442948" cy="369332"/>
          </a:xfrm>
          <a:prstGeom prst="rect">
            <a:avLst/>
          </a:prstGeom>
          <a:noFill/>
        </p:spPr>
        <p:txBody>
          <a:bodyPr wrap="square" rtlCol="0">
            <a:spAutoFit/>
          </a:bodyPr>
          <a:lstStyle/>
          <a:p>
            <a:pPr algn="ctr"/>
            <a:r>
              <a:rPr lang="en-GB" dirty="0"/>
              <a:t>9</a:t>
            </a:r>
            <a:r>
              <a:rPr lang="en-GB" baseline="30000" dirty="0"/>
              <a:t>th</a:t>
            </a:r>
            <a:r>
              <a:rPr lang="en-GB" dirty="0"/>
              <a:t> Dec 2021</a:t>
            </a:r>
          </a:p>
        </p:txBody>
      </p:sp>
    </p:spTree>
    <p:extLst>
      <p:ext uri="{BB962C8B-B14F-4D97-AF65-F5344CB8AC3E}">
        <p14:creationId xmlns:p14="http://schemas.microsoft.com/office/powerpoint/2010/main" val="583551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C6451-6E42-4F11-A5F6-6805C4E9ECFA}"/>
              </a:ext>
            </a:extLst>
          </p:cNvPr>
          <p:cNvSpPr>
            <a:spLocks noGrp="1"/>
          </p:cNvSpPr>
          <p:nvPr>
            <p:ph type="title"/>
          </p:nvPr>
        </p:nvSpPr>
        <p:spPr>
          <a:xfrm>
            <a:off x="686834" y="1153572"/>
            <a:ext cx="3200400" cy="4461163"/>
          </a:xfrm>
        </p:spPr>
        <p:txBody>
          <a:bodyPr>
            <a:normAutofit/>
          </a:bodyPr>
          <a:lstStyle/>
          <a:p>
            <a:r>
              <a:rPr lang="en-GB">
                <a:solidFill>
                  <a:srgbClr val="FFFFFF"/>
                </a:solidFill>
              </a:rPr>
              <a:t>Introduction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113D238-1A7E-45B4-BE44-18809287E8FA}"/>
              </a:ext>
            </a:extLst>
          </p:cNvPr>
          <p:cNvSpPr>
            <a:spLocks noGrp="1"/>
          </p:cNvSpPr>
          <p:nvPr>
            <p:ph idx="1"/>
          </p:nvPr>
        </p:nvSpPr>
        <p:spPr>
          <a:xfrm>
            <a:off x="4447308" y="591344"/>
            <a:ext cx="6906491" cy="5585619"/>
          </a:xfrm>
        </p:spPr>
        <p:txBody>
          <a:bodyPr anchor="ctr">
            <a:noAutofit/>
          </a:bodyPr>
          <a:lstStyle/>
          <a:p>
            <a:r>
              <a:rPr lang="en-GB" sz="1800" dirty="0"/>
              <a:t>Comet, trading as Comet Group, is an online electrical retail chain based in the United Kingdom. </a:t>
            </a:r>
          </a:p>
          <a:p>
            <a:r>
              <a:rPr lang="en-GB" sz="1800" dirty="0"/>
              <a:t>The company sold consumer electronics and white goods, along with related products and services, and pioneered the concept of the out-of-town discount warehouse in the United Kingdom.</a:t>
            </a:r>
          </a:p>
          <a:p>
            <a:r>
              <a:rPr lang="en-GB" sz="1800" dirty="0"/>
              <a:t>Before its collapse in 2012, it was the UK's second biggest electrical retailer, with 6,000 staff and over 200 stores.</a:t>
            </a:r>
          </a:p>
          <a:p>
            <a:r>
              <a:rPr lang="en-GB" sz="1800" dirty="0"/>
              <a:t>The company was formed in 1933 by George </a:t>
            </a:r>
            <a:r>
              <a:rPr lang="en-GB" sz="1800" dirty="0" err="1"/>
              <a:t>Hollingbery</a:t>
            </a:r>
            <a:r>
              <a:rPr lang="en-GB" sz="1800" dirty="0"/>
              <a:t> as a business charging batteries for customers on a weekly basis. In 2003, Comet was spun out of Kingfisher Group to become part of </a:t>
            </a:r>
            <a:r>
              <a:rPr lang="en-GB" sz="1800" dirty="0" err="1"/>
              <a:t>Kesa</a:t>
            </a:r>
            <a:r>
              <a:rPr lang="en-GB" sz="1800" dirty="0"/>
              <a:t>.</a:t>
            </a:r>
          </a:p>
        </p:txBody>
      </p:sp>
    </p:spTree>
    <p:extLst>
      <p:ext uri="{BB962C8B-B14F-4D97-AF65-F5344CB8AC3E}">
        <p14:creationId xmlns:p14="http://schemas.microsoft.com/office/powerpoint/2010/main" val="2399811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264FF-FA7F-4494-96E6-E1486AC8D89D}"/>
              </a:ext>
            </a:extLst>
          </p:cNvPr>
          <p:cNvSpPr>
            <a:spLocks noGrp="1"/>
          </p:cNvSpPr>
          <p:nvPr>
            <p:ph type="title"/>
          </p:nvPr>
        </p:nvSpPr>
        <p:spPr/>
        <p:txBody>
          <a:bodyPr/>
          <a:lstStyle/>
          <a:p>
            <a:r>
              <a:rPr lang="en-GB" b="1" dirty="0"/>
              <a:t>Changes, External and Internal Factors</a:t>
            </a:r>
          </a:p>
        </p:txBody>
      </p:sp>
      <p:sp>
        <p:nvSpPr>
          <p:cNvPr id="3" name="Content Placeholder 2">
            <a:extLst>
              <a:ext uri="{FF2B5EF4-FFF2-40B4-BE49-F238E27FC236}">
                <a16:creationId xmlns:a16="http://schemas.microsoft.com/office/drawing/2014/main" id="{74B5E015-3217-43BD-A823-61E3259B525D}"/>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58771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62145-ADBF-499A-8E01-01750DFEF56F}"/>
              </a:ext>
            </a:extLst>
          </p:cNvPr>
          <p:cNvSpPr>
            <a:spLocks noGrp="1"/>
          </p:cNvSpPr>
          <p:nvPr>
            <p:ph type="title"/>
          </p:nvPr>
        </p:nvSpPr>
        <p:spPr/>
        <p:txBody>
          <a:bodyPr/>
          <a:lstStyle/>
          <a:p>
            <a:r>
              <a:rPr lang="en-GB" dirty="0"/>
              <a:t>3- The impact of the leadership style </a:t>
            </a:r>
          </a:p>
        </p:txBody>
      </p:sp>
      <p:sp>
        <p:nvSpPr>
          <p:cNvPr id="3" name="Content Placeholder 2">
            <a:extLst>
              <a:ext uri="{FF2B5EF4-FFF2-40B4-BE49-F238E27FC236}">
                <a16:creationId xmlns:a16="http://schemas.microsoft.com/office/drawing/2014/main" id="{D48F83BA-0EBD-4A11-9D33-3305489A7BE0}"/>
              </a:ext>
            </a:extLst>
          </p:cNvPr>
          <p:cNvSpPr>
            <a:spLocks noGrp="1"/>
          </p:cNvSpPr>
          <p:nvPr>
            <p:ph idx="1"/>
          </p:nvPr>
        </p:nvSpPr>
        <p:spPr/>
        <p:txBody>
          <a:bodyPr/>
          <a:lstStyle/>
          <a:p>
            <a:r>
              <a:rPr lang="en-GB" dirty="0"/>
              <a:t>Their leadership resulted in this happening to the company Increasing levels of unemployment</a:t>
            </a:r>
          </a:p>
          <a:p>
            <a:r>
              <a:rPr lang="en-GB" dirty="0"/>
              <a:t>Wage freezes</a:t>
            </a:r>
          </a:p>
          <a:p>
            <a:r>
              <a:rPr lang="en-GB" dirty="0"/>
              <a:t>Closing stores</a:t>
            </a:r>
          </a:p>
          <a:p>
            <a:r>
              <a:rPr lang="en-GB" dirty="0"/>
              <a:t>Axing staff</a:t>
            </a:r>
          </a:p>
          <a:p>
            <a:r>
              <a:rPr lang="en-GB" dirty="0"/>
              <a:t>Also they have lack of customer service that’s why it resulted in comet closing</a:t>
            </a:r>
          </a:p>
          <a:p>
            <a:r>
              <a:rPr lang="en-GB" dirty="0"/>
              <a:t>Comet executives appeared to have little understanding of integrated multi-channel retailing</a:t>
            </a:r>
          </a:p>
        </p:txBody>
      </p:sp>
    </p:spTree>
    <p:extLst>
      <p:ext uri="{BB962C8B-B14F-4D97-AF65-F5344CB8AC3E}">
        <p14:creationId xmlns:p14="http://schemas.microsoft.com/office/powerpoint/2010/main" val="1365855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96FA7-54C3-414D-85FA-3C93685A62C1}"/>
              </a:ext>
            </a:extLst>
          </p:cNvPr>
          <p:cNvSpPr>
            <a:spLocks noGrp="1"/>
          </p:cNvSpPr>
          <p:nvPr>
            <p:ph type="title"/>
          </p:nvPr>
        </p:nvSpPr>
        <p:spPr/>
        <p:txBody>
          <a:bodyPr/>
          <a:lstStyle/>
          <a:p>
            <a:pPr algn="ctr"/>
            <a:r>
              <a:rPr lang="en-GB" dirty="0"/>
              <a:t>5 - </a:t>
            </a:r>
            <a:r>
              <a:rPr lang="en-GB" b="1" dirty="0"/>
              <a:t>Recommendations to the future change programmes</a:t>
            </a:r>
          </a:p>
        </p:txBody>
      </p:sp>
      <p:sp>
        <p:nvSpPr>
          <p:cNvPr id="3" name="Content Placeholder 2">
            <a:extLst>
              <a:ext uri="{FF2B5EF4-FFF2-40B4-BE49-F238E27FC236}">
                <a16:creationId xmlns:a16="http://schemas.microsoft.com/office/drawing/2014/main" id="{DCF8B8AB-C5C2-4BF8-A70B-2552E9F93C22}"/>
              </a:ext>
            </a:extLst>
          </p:cNvPr>
          <p:cNvSpPr>
            <a:spLocks noGrp="1"/>
          </p:cNvSpPr>
          <p:nvPr>
            <p:ph idx="1"/>
          </p:nvPr>
        </p:nvSpPr>
        <p:spPr/>
        <p:txBody>
          <a:bodyPr/>
          <a:lstStyle/>
          <a:p>
            <a:r>
              <a:rPr lang="en-GB" dirty="0"/>
              <a:t>Prepare everyone for the change that’s going to take place, </a:t>
            </a:r>
          </a:p>
          <a:p>
            <a:r>
              <a:rPr lang="en-GB" dirty="0"/>
              <a:t>Explain the change so everyone knows the context, </a:t>
            </a:r>
          </a:p>
          <a:p>
            <a:r>
              <a:rPr lang="en-GB" dirty="0"/>
              <a:t>Understand any losses that will be made, </a:t>
            </a:r>
          </a:p>
          <a:p>
            <a:r>
              <a:rPr lang="en-GB" dirty="0"/>
              <a:t>Build a good plan and finally launch the change and mange it.</a:t>
            </a:r>
          </a:p>
        </p:txBody>
      </p:sp>
    </p:spTree>
    <p:extLst>
      <p:ext uri="{BB962C8B-B14F-4D97-AF65-F5344CB8AC3E}">
        <p14:creationId xmlns:p14="http://schemas.microsoft.com/office/powerpoint/2010/main" val="37041693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10004</TotalTime>
  <Words>359</Words>
  <Application>Microsoft Office PowerPoint</Application>
  <PresentationFormat>Widescreen</PresentationFormat>
  <Paragraphs>25</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The Rise and Fall of a Comet</vt:lpstr>
      <vt:lpstr>Introduction </vt:lpstr>
      <vt:lpstr>Changes, External and Internal Factors</vt:lpstr>
      <vt:lpstr>3- The impact of the leadership style </vt:lpstr>
      <vt:lpstr>5 - Recommendations to the future change programmes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and Fall of a Comet</dc:title>
  <dc:creator>Pinar Altintas (1818319)</dc:creator>
  <cp:lastModifiedBy>Mary March</cp:lastModifiedBy>
  <cp:revision>2</cp:revision>
  <dcterms:created xsi:type="dcterms:W3CDTF">2021-12-09T10:22:32Z</dcterms:created>
  <dcterms:modified xsi:type="dcterms:W3CDTF">2021-12-16T11:09:37Z</dcterms:modified>
</cp:coreProperties>
</file>