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4205" r:id="rId2"/>
  </p:sldMasterIdLst>
  <p:notesMasterIdLst>
    <p:notesMasterId r:id="rId49"/>
  </p:notesMasterIdLst>
  <p:sldIdLst>
    <p:sldId id="256" r:id="rId3"/>
    <p:sldId id="357" r:id="rId4"/>
    <p:sldId id="315" r:id="rId5"/>
    <p:sldId id="379" r:id="rId6"/>
    <p:sldId id="320" r:id="rId7"/>
    <p:sldId id="399" r:id="rId8"/>
    <p:sldId id="387" r:id="rId9"/>
    <p:sldId id="388" r:id="rId10"/>
    <p:sldId id="389" r:id="rId11"/>
    <p:sldId id="391" r:id="rId12"/>
    <p:sldId id="392" r:id="rId13"/>
    <p:sldId id="393" r:id="rId14"/>
    <p:sldId id="322" r:id="rId15"/>
    <p:sldId id="323" r:id="rId16"/>
    <p:sldId id="524" r:id="rId17"/>
    <p:sldId id="263" r:id="rId18"/>
    <p:sldId id="314" r:id="rId19"/>
    <p:sldId id="517" r:id="rId20"/>
    <p:sldId id="349" r:id="rId21"/>
    <p:sldId id="381" r:id="rId22"/>
    <p:sldId id="410" r:id="rId23"/>
    <p:sldId id="408" r:id="rId24"/>
    <p:sldId id="409" r:id="rId25"/>
    <p:sldId id="402" r:id="rId26"/>
    <p:sldId id="411" r:id="rId27"/>
    <p:sldId id="412" r:id="rId28"/>
    <p:sldId id="348" r:id="rId29"/>
    <p:sldId id="519" r:id="rId30"/>
    <p:sldId id="520" r:id="rId31"/>
    <p:sldId id="521" r:id="rId32"/>
    <p:sldId id="370" r:id="rId33"/>
    <p:sldId id="403" r:id="rId34"/>
    <p:sldId id="373" r:id="rId35"/>
    <p:sldId id="401" r:id="rId36"/>
    <p:sldId id="400" r:id="rId37"/>
    <p:sldId id="407" r:id="rId38"/>
    <p:sldId id="346" r:id="rId39"/>
    <p:sldId id="347" r:id="rId40"/>
    <p:sldId id="523" r:id="rId41"/>
    <p:sldId id="522" r:id="rId42"/>
    <p:sldId id="371" r:id="rId43"/>
    <p:sldId id="516" r:id="rId44"/>
    <p:sldId id="386" r:id="rId45"/>
    <p:sldId id="378" r:id="rId46"/>
    <p:sldId id="394" r:id="rId47"/>
    <p:sldId id="518"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14F60E-6AD4-851A-4546-205226E98108}" v="30" dt="2025-11-11T09:19:36.985"/>
    <p1510:client id="{7D439B37-5694-6B09-1690-0086DCD4D8B4}" v="122" dt="2025-11-11T06:41:06.3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59"/>
    <p:restoredTop sz="70068"/>
  </p:normalViewPr>
  <p:slideViewPr>
    <p:cSldViewPr snapToGrid="0">
      <p:cViewPr varScale="1">
        <p:scale>
          <a:sx n="87" d="100"/>
          <a:sy n="87" d="100"/>
        </p:scale>
        <p:origin x="2128"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935F53-C560-4E4E-9A7E-70898766436A}" type="datetimeFigureOut">
              <a:t>11/11/25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1DB85B-3299-49ED-AE41-153F3934A6AF}" type="slidenum">
              <a:t>‹#›</a:t>
            </a:fld>
            <a:endParaRPr lang="en-US"/>
          </a:p>
        </p:txBody>
      </p:sp>
    </p:spTree>
    <p:extLst>
      <p:ext uri="{BB962C8B-B14F-4D97-AF65-F5344CB8AC3E}">
        <p14:creationId xmlns:p14="http://schemas.microsoft.com/office/powerpoint/2010/main" val="41862084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Sans-Serif"/>
              <a:buChar char="•"/>
            </a:pPr>
            <a:r>
              <a:rPr lang="en-US" b="1" dirty="0"/>
              <a:t>Relational construction</a:t>
            </a:r>
            <a:r>
              <a:rPr lang="en-US" dirty="0"/>
              <a:t> – Sexuality is shaped and expressed within relational contexts, not as a fixed trait but through patterns of attachment, intimacy, and recognition.</a:t>
            </a:r>
            <a:endParaRPr lang="en-US" dirty="0">
              <a:solidFill>
                <a:srgbClr val="444444"/>
              </a:solidFill>
            </a:endParaRPr>
          </a:p>
          <a:p>
            <a:pPr marL="285750" indent="-285750">
              <a:buFont typeface="Arial,Sans-Serif"/>
              <a:buChar char="•"/>
            </a:pPr>
            <a:r>
              <a:rPr lang="en-US" b="1" dirty="0"/>
              <a:t>Embodiment and affect</a:t>
            </a:r>
            <a:r>
              <a:rPr lang="en-US" dirty="0"/>
              <a:t> – Desire and sexual experience are understood as embodied emotional processes, linking physiological arousal to meaning and connection.</a:t>
            </a:r>
            <a:endParaRPr lang="en-GB">
              <a:solidFill>
                <a:srgbClr val="444444"/>
              </a:solidFill>
            </a:endParaRPr>
          </a:p>
          <a:p>
            <a:pPr marL="285750" indent="-285750">
              <a:buFont typeface="Arial,Sans-Serif"/>
              <a:buChar char="•"/>
            </a:pPr>
            <a:r>
              <a:rPr lang="en-US" b="1" dirty="0"/>
              <a:t>Intersubjectivity</a:t>
            </a:r>
            <a:r>
              <a:rPr lang="en-US" dirty="0"/>
              <a:t> – Sexuality emerges in the space between self and other, involving mutual influence, projection, and the negotiation of difference.</a:t>
            </a:r>
            <a:endParaRPr lang="en-GB">
              <a:solidFill>
                <a:srgbClr val="444444"/>
              </a:solidFill>
            </a:endParaRPr>
          </a:p>
          <a:p>
            <a:pPr marL="285750" indent="-285750">
              <a:buFont typeface="Arial,Sans-Serif"/>
              <a:buChar char="•"/>
            </a:pPr>
            <a:r>
              <a:rPr lang="en-US" b="1" dirty="0"/>
              <a:t>Integration over pathology</a:t>
            </a:r>
            <a:r>
              <a:rPr lang="en-US" dirty="0"/>
              <a:t> – Distress around sexuality is viewed as a disruption of authenticity or integration rather than a disorder to be corrected.</a:t>
            </a:r>
            <a:endParaRPr lang="en-GB">
              <a:solidFill>
                <a:srgbClr val="444444"/>
              </a:solidFill>
            </a:endParaRPr>
          </a:p>
          <a:p>
            <a:pPr marL="285750" indent="-285750">
              <a:buFont typeface="Arial,Sans-Serif"/>
              <a:buChar char="•"/>
            </a:pPr>
            <a:r>
              <a:rPr lang="en-US" b="1" dirty="0"/>
              <a:t>Contextual sensitivity</a:t>
            </a:r>
            <a:r>
              <a:rPr lang="en-US" dirty="0"/>
              <a:t> – Therapists attend to culture, gender, power, and social narratives that shape sexual identity and expression.</a:t>
            </a:r>
            <a:endParaRPr lang="en-GB">
              <a:solidFill>
                <a:srgbClr val="444444"/>
              </a:solidFill>
            </a:endParaRPr>
          </a:p>
          <a:p>
            <a:pPr marL="285750" indent="-285750">
              <a:buFont typeface="Arial,Sans-Serif"/>
              <a:buChar char="•"/>
            </a:pPr>
            <a:r>
              <a:rPr lang="en-US" b="1" dirty="0"/>
              <a:t>Therapeutic encounter</a:t>
            </a:r>
            <a:r>
              <a:rPr lang="en-US" dirty="0"/>
              <a:t> – The therapeutic relationship itself becomes a site for exploring desire, shame, and vulnerability in a safe, reflective way.</a:t>
            </a:r>
            <a:endParaRPr lang="en-GB" dirty="0">
              <a:solidFill>
                <a:srgbClr val="444444"/>
              </a:solidFill>
            </a:endParaRPr>
          </a:p>
          <a:p>
            <a:endParaRPr lang="en-US" dirty="0">
              <a:solidFill>
                <a:srgbClr val="444444"/>
              </a:solidFill>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GB"/>
              <a:t>1</a:t>
            </a:fld>
            <a:endParaRPr lang="en-GB"/>
          </a:p>
        </p:txBody>
      </p:sp>
    </p:spTree>
    <p:extLst>
      <p:ext uri="{BB962C8B-B14F-4D97-AF65-F5344CB8AC3E}">
        <p14:creationId xmlns:p14="http://schemas.microsoft.com/office/powerpoint/2010/main" val="19036116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My own positionality</a:t>
            </a:r>
          </a:p>
        </p:txBody>
      </p:sp>
      <p:sp>
        <p:nvSpPr>
          <p:cNvPr id="4" name="Slide Number Placeholder 3"/>
          <p:cNvSpPr>
            <a:spLocks noGrp="1"/>
          </p:cNvSpPr>
          <p:nvPr>
            <p:ph type="sldNum" sz="quarter" idx="5"/>
          </p:nvPr>
        </p:nvSpPr>
        <p:spPr/>
        <p:txBody>
          <a:bodyPr/>
          <a:lstStyle/>
          <a:p>
            <a:fld id="{39DDD108-8DDA-49A2-87A9-9E877AD7157A}" type="slidenum">
              <a:rPr lang="en-GB" smtClean="0"/>
              <a:t>2</a:t>
            </a:fld>
            <a:endParaRPr lang="en-GB"/>
          </a:p>
        </p:txBody>
      </p:sp>
    </p:spTree>
    <p:extLst>
      <p:ext uri="{BB962C8B-B14F-4D97-AF65-F5344CB8AC3E}">
        <p14:creationId xmlns:p14="http://schemas.microsoft.com/office/powerpoint/2010/main" val="31473999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a:buChar char="•"/>
            </a:pPr>
            <a:r>
              <a:rPr lang="en-US" b="1" dirty="0"/>
              <a:t>Medieval roots</a:t>
            </a:r>
            <a:r>
              <a:rPr lang="en-US" dirty="0"/>
              <a:t> – Sexual repression and prohibition began in the Middle Ages.</a:t>
            </a:r>
          </a:p>
          <a:p>
            <a:pPr>
              <a:buFont typeface="Arial"/>
              <a:buChar char="•"/>
            </a:pPr>
            <a:r>
              <a:rPr lang="en-US" b="1" dirty="0"/>
              <a:t>Legal control</a:t>
            </a:r>
            <a:r>
              <a:rPr lang="en-US" dirty="0"/>
              <a:t> – The 1533 Buggery Act </a:t>
            </a:r>
            <a:r>
              <a:rPr lang="en-US" dirty="0" err="1"/>
              <a:t>criminalised</a:t>
            </a:r>
            <a:r>
              <a:rPr lang="en-US" dirty="0"/>
              <a:t> anal sex for all genders.</a:t>
            </a:r>
            <a:endParaRPr lang="en-US" dirty="0">
              <a:ea typeface="Calibri"/>
              <a:cs typeface="Calibri"/>
            </a:endParaRPr>
          </a:p>
          <a:p>
            <a:pPr>
              <a:buFont typeface="Arial"/>
              <a:buChar char="•"/>
            </a:pPr>
            <a:r>
              <a:rPr lang="en-US" b="1" dirty="0"/>
              <a:t>Victorian shift</a:t>
            </a:r>
            <a:r>
              <a:rPr lang="en-US" dirty="0"/>
              <a:t> – Homosexuality redefined from sinful act to marker of abnormal identity.</a:t>
            </a:r>
            <a:endParaRPr lang="en-US" dirty="0">
              <a:ea typeface="Calibri"/>
              <a:cs typeface="Calibri"/>
            </a:endParaRPr>
          </a:p>
          <a:p>
            <a:pPr>
              <a:buFont typeface="Arial"/>
              <a:buChar char="•"/>
            </a:pPr>
            <a:r>
              <a:rPr lang="en-US" b="1" dirty="0"/>
              <a:t>Modern categories</a:t>
            </a:r>
            <a:r>
              <a:rPr lang="en-US" dirty="0"/>
              <a:t> – “Heterosexuality” entered the dictionary only in the 1930s, tying sexuality to </a:t>
            </a:r>
            <a:r>
              <a:rPr lang="en-US" dirty="0" err="1"/>
              <a:t>behaviour</a:t>
            </a:r>
            <a:r>
              <a:rPr lang="en-US" dirty="0"/>
              <a:t> and identity.</a:t>
            </a:r>
            <a:endParaRPr lang="en-US" dirty="0">
              <a:ea typeface="Calibri"/>
              <a:cs typeface="Calibri"/>
            </a:endParaRPr>
          </a:p>
          <a:p>
            <a:pPr>
              <a:buFont typeface="Arial"/>
              <a:buChar char="•"/>
            </a:pPr>
            <a:r>
              <a:rPr lang="en-US" b="1" dirty="0"/>
              <a:t>Foucauldian view</a:t>
            </a:r>
            <a:r>
              <a:rPr lang="en-US" dirty="0"/>
              <a:t> – The invention of “the homosexual” created a distinct social species.</a:t>
            </a:r>
            <a:endParaRPr lang="en-US" dirty="0">
              <a:ea typeface="Calibri"/>
              <a:cs typeface="Calibri"/>
            </a:endParaRPr>
          </a:p>
          <a:p>
            <a:pPr>
              <a:buFont typeface="Arial"/>
              <a:buChar char="•"/>
            </a:pPr>
            <a:r>
              <a:rPr lang="en-US" b="1" dirty="0"/>
              <a:t>Power and subjectivity</a:t>
            </a:r>
            <a:r>
              <a:rPr lang="en-US" dirty="0"/>
              <a:t> – Those labelled abnormal </a:t>
            </a:r>
            <a:r>
              <a:rPr lang="en-US" dirty="0" err="1"/>
              <a:t>internalised</a:t>
            </a:r>
            <a:r>
              <a:rPr lang="en-US" dirty="0"/>
              <a:t> power’s gaze, </a:t>
            </a:r>
            <a:r>
              <a:rPr lang="en-US" dirty="0" err="1"/>
              <a:t>organising</a:t>
            </a:r>
            <a:r>
              <a:rPr lang="en-US" dirty="0"/>
              <a:t> their own desires through it.</a:t>
            </a:r>
            <a:endParaRPr lang="en-US" dirty="0">
              <a:ea typeface="Calibri"/>
              <a:cs typeface="Calibri"/>
            </a:endParaRPr>
          </a:p>
          <a:p>
            <a:pPr marL="171450" indent="-228600">
              <a:lnSpc>
                <a:spcPct val="90000"/>
              </a:lnSpc>
              <a:spcAft>
                <a:spcPts val="600"/>
              </a:spcAft>
              <a:buFont typeface="Arial,Sans-Serif"/>
              <a:buChar char="•"/>
            </a:pPr>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3</a:t>
            </a:fld>
            <a:endParaRPr lang="en-US"/>
          </a:p>
        </p:txBody>
      </p:sp>
    </p:spTree>
    <p:extLst>
      <p:ext uri="{BB962C8B-B14F-4D97-AF65-F5344CB8AC3E}">
        <p14:creationId xmlns:p14="http://schemas.microsoft.com/office/powerpoint/2010/main" val="4452355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a:buChar char="•"/>
            </a:pPr>
            <a:r>
              <a:rPr lang="en-US" b="1" dirty="0"/>
              <a:t>Legal codification</a:t>
            </a:r>
            <a:r>
              <a:rPr lang="en-US" dirty="0"/>
              <a:t> – Sexual “abnormality” was inscribed in law, </a:t>
            </a:r>
            <a:r>
              <a:rPr lang="en-US" dirty="0" err="1"/>
              <a:t>criminalising</a:t>
            </a:r>
            <a:r>
              <a:rPr lang="en-US" dirty="0"/>
              <a:t> desire itself.</a:t>
            </a:r>
          </a:p>
          <a:p>
            <a:pPr>
              <a:buFont typeface="Arial"/>
              <a:buChar char="•"/>
            </a:pPr>
            <a:r>
              <a:rPr lang="en-US" b="1" dirty="0"/>
              <a:t>Gradual reform</a:t>
            </a:r>
            <a:r>
              <a:rPr lang="en-US" dirty="0"/>
              <a:t> – Late modernity saw the steady repeal of such laws.</a:t>
            </a:r>
            <a:endParaRPr lang="en-US" dirty="0">
              <a:ea typeface="Calibri"/>
              <a:cs typeface="Calibri"/>
            </a:endParaRPr>
          </a:p>
          <a:p>
            <a:pPr>
              <a:buFont typeface="Arial"/>
              <a:buChar char="•"/>
            </a:pPr>
            <a:r>
              <a:rPr lang="en-US" b="1" dirty="0"/>
              <a:t>1967 Sexual Offences Act</a:t>
            </a:r>
            <a:r>
              <a:rPr lang="en-US" dirty="0"/>
              <a:t> – </a:t>
            </a:r>
            <a:r>
              <a:rPr lang="en-US" dirty="0" err="1"/>
              <a:t>Decriminalised</a:t>
            </a:r>
            <a:r>
              <a:rPr lang="en-US" dirty="0"/>
              <a:t> sex between men over 21.</a:t>
            </a:r>
            <a:endParaRPr lang="en-US" dirty="0">
              <a:ea typeface="Calibri"/>
              <a:cs typeface="Calibri"/>
            </a:endParaRPr>
          </a:p>
          <a:p>
            <a:pPr>
              <a:buFont typeface="Arial"/>
              <a:buChar char="•"/>
            </a:pPr>
            <a:r>
              <a:rPr lang="en-US" b="1" dirty="0"/>
              <a:t>1994–2001 reforms</a:t>
            </a:r>
            <a:r>
              <a:rPr lang="en-US" dirty="0"/>
              <a:t> – Lowered age of consent for gay men from 21 to 18, then to 16.</a:t>
            </a:r>
            <a:endParaRPr lang="en-US" dirty="0">
              <a:ea typeface="Calibri"/>
              <a:cs typeface="Calibri"/>
            </a:endParaRPr>
          </a:p>
          <a:p>
            <a:pPr>
              <a:buFont typeface="Arial"/>
              <a:buChar char="•"/>
            </a:pPr>
            <a:r>
              <a:rPr lang="en-US" b="1" dirty="0"/>
              <a:t>Diagnostic shifts</a:t>
            </a:r>
            <a:r>
              <a:rPr lang="en-US" dirty="0"/>
              <a:t> – Homosexuality removed from WHO disorders (1990); transgender identity </a:t>
            </a:r>
            <a:r>
              <a:rPr lang="en-US" dirty="0" err="1"/>
              <a:t>depathologised</a:t>
            </a:r>
            <a:r>
              <a:rPr lang="en-US" dirty="0"/>
              <a:t> (2019).</a:t>
            </a:r>
            <a:endParaRPr lang="en-US" dirty="0">
              <a:ea typeface="Calibri"/>
              <a:cs typeface="Calibri"/>
            </a:endParaRPr>
          </a:p>
          <a:p>
            <a:pPr>
              <a:buFont typeface="Arial"/>
              <a:buChar char="•"/>
            </a:pPr>
            <a:r>
              <a:rPr lang="en-US" b="1" dirty="0"/>
              <a:t>Cultural change</a:t>
            </a:r>
            <a:r>
              <a:rPr lang="en-US" dirty="0"/>
              <a:t> – Marked expansion of social awareness and acceptance of sexual and gender diversity.</a:t>
            </a:r>
            <a:endParaRPr lang="en-US" dirty="0">
              <a:ea typeface="Calibri"/>
              <a:cs typeface="Calibri"/>
            </a:endParaRPr>
          </a:p>
          <a:p>
            <a:pPr marL="171450" indent="-228600">
              <a:lnSpc>
                <a:spcPct val="90000"/>
              </a:lnSpc>
              <a:spcAft>
                <a:spcPts val="600"/>
              </a:spcAft>
              <a:buFont typeface="Arial,Sans-Serif"/>
              <a:buChar char="•"/>
            </a:pPr>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4</a:t>
            </a:fld>
            <a:endParaRPr lang="en-US"/>
          </a:p>
        </p:txBody>
      </p:sp>
    </p:spTree>
    <p:extLst>
      <p:ext uri="{BB962C8B-B14F-4D97-AF65-F5344CB8AC3E}">
        <p14:creationId xmlns:p14="http://schemas.microsoft.com/office/powerpoint/2010/main" val="33753212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This binary, hierarchical, interlinked understanding of gender, sexuality and relationships largely persist in the field and in society. </a:t>
            </a:r>
          </a:p>
          <a:p>
            <a:pPr marL="171450" indent="-171450">
              <a:buFont typeface="Arial"/>
              <a:buChar char="•"/>
            </a:pPr>
            <a:r>
              <a:rPr lang="en-US">
                <a:ea typeface="Calibri"/>
                <a:cs typeface="Calibri"/>
              </a:rPr>
              <a:t>The vast majority of the field are straight over the age of 40. </a:t>
            </a:r>
          </a:p>
          <a:p>
            <a:pPr marL="171450" indent="-171450">
              <a:buFont typeface="Arial"/>
              <a:buChar char="•"/>
            </a:pPr>
            <a:r>
              <a:rPr lang="en-US">
                <a:cs typeface="Calibri" panose="020F0502020204030204"/>
              </a:rPr>
              <a:t>All of  which pivot on a normality/abnormality axis</a:t>
            </a:r>
            <a:endParaRPr lang="en-US">
              <a:ea typeface="Calibri"/>
              <a:cs typeface="Calibri" panose="020F0502020204030204"/>
            </a:endParaRPr>
          </a:p>
          <a:p>
            <a:pPr marL="171450" indent="-171450">
              <a:buFont typeface="Arial"/>
              <a:buChar char="•"/>
            </a:pPr>
            <a:r>
              <a:rPr lang="en-US">
                <a:ea typeface="Calibri"/>
                <a:cs typeface="Calibri" panose="020F0502020204030204"/>
              </a:rPr>
              <a:t>Traditional Assumptions continue to dominate. </a:t>
            </a:r>
          </a:p>
          <a:p>
            <a:pPr marL="171450" indent="-171450">
              <a:buFont typeface="Arial"/>
              <a:buChar char="•"/>
            </a:pPr>
            <a:endParaRPr lang="en-US">
              <a:ea typeface="Calibri"/>
              <a:cs typeface="Calibri" panose="020F0502020204030204"/>
            </a:endParaRPr>
          </a:p>
          <a:p>
            <a:pPr marL="171450" indent="-171450">
              <a:buFont typeface="Arial"/>
              <a:buChar char="•"/>
            </a:pPr>
            <a:endParaRPr lang="en-US">
              <a:ea typeface="Calibri"/>
              <a:cs typeface="Calibri" panose="020F0502020204030204"/>
            </a:endParaRPr>
          </a:p>
        </p:txBody>
      </p:sp>
      <p:sp>
        <p:nvSpPr>
          <p:cNvPr id="4" name="Slide Number Placeholder 3"/>
          <p:cNvSpPr>
            <a:spLocks noGrp="1"/>
          </p:cNvSpPr>
          <p:nvPr>
            <p:ph type="sldNum" sz="quarter" idx="5"/>
          </p:nvPr>
        </p:nvSpPr>
        <p:spPr/>
        <p:txBody>
          <a:bodyPr/>
          <a:lstStyle/>
          <a:p>
            <a:fld id="{1B1DB85B-3299-49ED-AE41-153F3934A6AF}" type="slidenum">
              <a:rPr lang="en-US"/>
              <a:t>5</a:t>
            </a:fld>
            <a:endParaRPr lang="en-US"/>
          </a:p>
        </p:txBody>
      </p:sp>
    </p:spTree>
    <p:extLst>
      <p:ext uri="{BB962C8B-B14F-4D97-AF65-F5344CB8AC3E}">
        <p14:creationId xmlns:p14="http://schemas.microsoft.com/office/powerpoint/2010/main" val="5769209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constitutes a 'healthy' romantic relationship? </a:t>
            </a:r>
          </a:p>
          <a:p>
            <a:r>
              <a:rPr lang="en-US" dirty="0"/>
              <a:t>Can a romantic or sexual relationship really 'work' when there's more than two people in it? </a:t>
            </a:r>
            <a:endParaRPr lang="en-US" dirty="0">
              <a:ea typeface="Calibri"/>
              <a:cs typeface="Calibri"/>
            </a:endParaRPr>
          </a:p>
          <a:p>
            <a:r>
              <a:rPr lang="en-US" dirty="0"/>
              <a:t>Can sex be 'good' if it involves one person inflicts pain, domination or humiliation on another?  </a:t>
            </a:r>
            <a:endParaRPr lang="en-US" dirty="0">
              <a:ea typeface="Calibri"/>
              <a:cs typeface="Calibri"/>
            </a:endParaRPr>
          </a:p>
          <a:p>
            <a:r>
              <a:rPr lang="en-US" dirty="0"/>
              <a:t>Can a person 'really' be attracted to more than one gender?  </a:t>
            </a:r>
            <a:endParaRPr lang="en-US" dirty="0">
              <a:ea typeface="Calibri"/>
              <a:cs typeface="Calibri"/>
            </a:endParaRPr>
          </a:p>
          <a:p>
            <a:r>
              <a:rPr lang="en-US" dirty="0"/>
              <a:t>How might your own sexual orientation have benefitted your life choices? </a:t>
            </a:r>
            <a:endParaRPr lang="en-US" dirty="0">
              <a:ea typeface="Calibri"/>
              <a:cs typeface="Calibri"/>
            </a:endParaRPr>
          </a:p>
          <a:p>
            <a:r>
              <a:rPr lang="en-US" dirty="0"/>
              <a:t>How might your sexual identity have potentially constrained those same choices?  </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6</a:t>
            </a:fld>
            <a:endParaRPr lang="en-US"/>
          </a:p>
        </p:txBody>
      </p:sp>
    </p:spTree>
    <p:extLst>
      <p:ext uri="{BB962C8B-B14F-4D97-AF65-F5344CB8AC3E}">
        <p14:creationId xmlns:p14="http://schemas.microsoft.com/office/powerpoint/2010/main" val="20970090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Arial"/>
              <a:buChar char="•"/>
            </a:pPr>
            <a:r>
              <a:rPr lang="en-US"/>
              <a:t>What constitutes a </a:t>
            </a:r>
            <a:r>
              <a:rPr lang="en-US" i="1"/>
              <a:t>'healthy' </a:t>
            </a:r>
            <a:r>
              <a:rPr lang="en-US"/>
              <a:t>romantic relationship? </a:t>
            </a:r>
          </a:p>
          <a:p>
            <a:pPr marL="285750" indent="-285750" algn="just">
              <a:buFont typeface="Arial"/>
              <a:buChar char="•"/>
            </a:pPr>
            <a:r>
              <a:rPr lang="en-US"/>
              <a:t>What constitutes a </a:t>
            </a:r>
            <a:r>
              <a:rPr lang="en-US" i="1"/>
              <a:t>‘healthy’ </a:t>
            </a:r>
            <a:r>
              <a:rPr lang="en-US"/>
              <a:t>sexual relationship?  </a:t>
            </a:r>
          </a:p>
          <a:p>
            <a:pPr marL="285750" indent="-285750" algn="just">
              <a:buFont typeface="Arial"/>
              <a:buChar char="•"/>
            </a:pPr>
            <a:r>
              <a:rPr lang="en-US"/>
              <a:t>Can a romantic or sexual relationship </a:t>
            </a:r>
            <a:r>
              <a:rPr lang="en-US" i="1"/>
              <a:t>'work' </a:t>
            </a:r>
            <a:r>
              <a:rPr lang="en-US"/>
              <a:t>when there's more than two people in it? </a:t>
            </a:r>
          </a:p>
          <a:p>
            <a:pPr marL="285750" indent="-285750" algn="just">
              <a:buFont typeface="Arial"/>
              <a:buChar char="•"/>
            </a:pPr>
            <a:r>
              <a:rPr lang="en-US"/>
              <a:t>Can sex be </a:t>
            </a:r>
            <a:r>
              <a:rPr lang="en-US" i="1"/>
              <a:t>'good' </a:t>
            </a:r>
            <a:r>
              <a:rPr lang="en-US"/>
              <a:t>if it involves one person inflicts pain, domination or humiliation on another?  </a:t>
            </a:r>
          </a:p>
          <a:p>
            <a:pPr marL="285750" indent="-285750" algn="just">
              <a:buFont typeface="Arial"/>
              <a:buChar char="•"/>
            </a:pPr>
            <a:r>
              <a:rPr lang="en-US"/>
              <a:t>Can a person </a:t>
            </a:r>
            <a:r>
              <a:rPr lang="en-US" i="1"/>
              <a:t>'really' </a:t>
            </a:r>
            <a:r>
              <a:rPr lang="en-US"/>
              <a:t>be attracted to more than one gender?  </a:t>
            </a:r>
          </a:p>
          <a:p>
            <a:pPr marL="285750" indent="-285750" algn="just">
              <a:buFont typeface="Arial"/>
              <a:buChar char="•"/>
            </a:pPr>
            <a:r>
              <a:rPr lang="en-US"/>
              <a:t>How does your own sexual orientation benefit your life choices? </a:t>
            </a:r>
          </a:p>
          <a:p>
            <a:pPr marL="285750" indent="-285750" algn="just">
              <a:buFont typeface="Arial"/>
              <a:buChar char="•"/>
            </a:pPr>
            <a:r>
              <a:rPr lang="en-US"/>
              <a:t>How might your sexual identity constrain those same choices?  </a:t>
            </a:r>
          </a:p>
          <a:p>
            <a:endParaRPr lang="en-US" dirty="0">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7</a:t>
            </a:fld>
            <a:endParaRPr lang="en-US"/>
          </a:p>
        </p:txBody>
      </p:sp>
    </p:spTree>
    <p:extLst>
      <p:ext uri="{BB962C8B-B14F-4D97-AF65-F5344CB8AC3E}">
        <p14:creationId xmlns:p14="http://schemas.microsoft.com/office/powerpoint/2010/main" val="22505315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Arial"/>
              <a:buChar char="•"/>
            </a:pPr>
            <a:r>
              <a:rPr lang="en-US"/>
              <a:t>What constitutes a </a:t>
            </a:r>
            <a:r>
              <a:rPr lang="en-US" i="1"/>
              <a:t>'healthy' </a:t>
            </a:r>
            <a:r>
              <a:rPr lang="en-US"/>
              <a:t>romantic relationship? </a:t>
            </a:r>
          </a:p>
          <a:p>
            <a:pPr marL="285750" indent="-285750" algn="just">
              <a:buFont typeface="Arial"/>
              <a:buChar char="•"/>
            </a:pPr>
            <a:r>
              <a:rPr lang="en-US"/>
              <a:t>What constitutes a </a:t>
            </a:r>
            <a:r>
              <a:rPr lang="en-US" i="1"/>
              <a:t>‘healthy’ </a:t>
            </a:r>
            <a:r>
              <a:rPr lang="en-US"/>
              <a:t>sexual relationship?  </a:t>
            </a:r>
          </a:p>
          <a:p>
            <a:pPr marL="285750" indent="-285750" algn="just">
              <a:buFont typeface="Arial"/>
              <a:buChar char="•"/>
            </a:pPr>
            <a:r>
              <a:rPr lang="en-US"/>
              <a:t>Can a romantic or sexual relationship </a:t>
            </a:r>
            <a:r>
              <a:rPr lang="en-US" i="1"/>
              <a:t>'work' </a:t>
            </a:r>
            <a:r>
              <a:rPr lang="en-US"/>
              <a:t>when there's more than two people in it? </a:t>
            </a:r>
          </a:p>
          <a:p>
            <a:pPr marL="285750" indent="-285750" algn="just">
              <a:buFont typeface="Arial"/>
              <a:buChar char="•"/>
            </a:pPr>
            <a:r>
              <a:rPr lang="en-US"/>
              <a:t>Can sex be </a:t>
            </a:r>
            <a:r>
              <a:rPr lang="en-US" i="1"/>
              <a:t>'good' </a:t>
            </a:r>
            <a:r>
              <a:rPr lang="en-US"/>
              <a:t>if it involves one person inflicts pain, domination or humiliation on another?  </a:t>
            </a:r>
          </a:p>
          <a:p>
            <a:pPr marL="285750" indent="-285750" algn="just">
              <a:buFont typeface="Arial"/>
              <a:buChar char="•"/>
            </a:pPr>
            <a:r>
              <a:rPr lang="en-US"/>
              <a:t>Can a person </a:t>
            </a:r>
            <a:r>
              <a:rPr lang="en-US" i="1"/>
              <a:t>'really' </a:t>
            </a:r>
            <a:r>
              <a:rPr lang="en-US"/>
              <a:t>be attracted to more than one gender?  </a:t>
            </a:r>
          </a:p>
          <a:p>
            <a:pPr marL="285750" indent="-285750" algn="just">
              <a:buFont typeface="Arial"/>
              <a:buChar char="•"/>
            </a:pPr>
            <a:r>
              <a:rPr lang="en-US"/>
              <a:t>How does your own sexual orientation benefit your life choices? </a:t>
            </a:r>
          </a:p>
          <a:p>
            <a:pPr marL="285750" indent="-285750" algn="just">
              <a:buFont typeface="Arial"/>
              <a:buChar char="•"/>
            </a:pPr>
            <a:r>
              <a:rPr lang="en-US"/>
              <a:t>How might your sexual identity constrain those same choices?  </a:t>
            </a:r>
          </a:p>
          <a:p>
            <a:endParaRPr lang="en-US" dirty="0">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8</a:t>
            </a:fld>
            <a:endParaRPr lang="en-US"/>
          </a:p>
        </p:txBody>
      </p:sp>
    </p:spTree>
    <p:extLst>
      <p:ext uri="{BB962C8B-B14F-4D97-AF65-F5344CB8AC3E}">
        <p14:creationId xmlns:p14="http://schemas.microsoft.com/office/powerpoint/2010/main" val="9917657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Arial"/>
              <a:buChar char="•"/>
            </a:pPr>
            <a:r>
              <a:rPr lang="en-US"/>
              <a:t>What constitutes a </a:t>
            </a:r>
            <a:r>
              <a:rPr lang="en-US" i="1"/>
              <a:t>'healthy' </a:t>
            </a:r>
            <a:r>
              <a:rPr lang="en-US"/>
              <a:t>romantic relationship? </a:t>
            </a:r>
          </a:p>
          <a:p>
            <a:pPr marL="285750" indent="-285750" algn="just">
              <a:buFont typeface="Arial"/>
              <a:buChar char="•"/>
            </a:pPr>
            <a:r>
              <a:rPr lang="en-US"/>
              <a:t>What constitutes a </a:t>
            </a:r>
            <a:r>
              <a:rPr lang="en-US" i="1"/>
              <a:t>‘healthy’ </a:t>
            </a:r>
            <a:r>
              <a:rPr lang="en-US"/>
              <a:t>sexual relationship?  </a:t>
            </a:r>
          </a:p>
          <a:p>
            <a:pPr marL="285750" indent="-285750" algn="just">
              <a:buFont typeface="Arial"/>
              <a:buChar char="•"/>
            </a:pPr>
            <a:r>
              <a:rPr lang="en-US"/>
              <a:t>Can a romantic or sexual relationship </a:t>
            </a:r>
            <a:r>
              <a:rPr lang="en-US" i="1"/>
              <a:t>'work' </a:t>
            </a:r>
            <a:r>
              <a:rPr lang="en-US"/>
              <a:t>when there's more than two people in it? </a:t>
            </a:r>
          </a:p>
          <a:p>
            <a:pPr marL="285750" indent="-285750" algn="just">
              <a:buFont typeface="Arial"/>
              <a:buChar char="•"/>
            </a:pPr>
            <a:r>
              <a:rPr lang="en-US"/>
              <a:t>Can sex be </a:t>
            </a:r>
            <a:r>
              <a:rPr lang="en-US" i="1"/>
              <a:t>'good' </a:t>
            </a:r>
            <a:r>
              <a:rPr lang="en-US"/>
              <a:t>if it involves one person inflicts pain, domination or humiliation on another?  </a:t>
            </a:r>
          </a:p>
          <a:p>
            <a:pPr marL="285750" indent="-285750" algn="just">
              <a:buFont typeface="Arial"/>
              <a:buChar char="•"/>
            </a:pPr>
            <a:r>
              <a:rPr lang="en-US"/>
              <a:t>Can a person </a:t>
            </a:r>
            <a:r>
              <a:rPr lang="en-US" i="1"/>
              <a:t>'really' </a:t>
            </a:r>
            <a:r>
              <a:rPr lang="en-US"/>
              <a:t>be attracted to more than one gender?  </a:t>
            </a:r>
          </a:p>
          <a:p>
            <a:pPr marL="285750" indent="-285750" algn="just">
              <a:buFont typeface="Arial"/>
              <a:buChar char="•"/>
            </a:pPr>
            <a:r>
              <a:rPr lang="en-US"/>
              <a:t>How does your own sexual orientation benefit your life choices? </a:t>
            </a:r>
          </a:p>
          <a:p>
            <a:pPr marL="285750" indent="-285750" algn="just">
              <a:buFont typeface="Arial"/>
              <a:buChar char="•"/>
            </a:pPr>
            <a:r>
              <a:rPr lang="en-US"/>
              <a:t>How might your sexual identity constrain those same choices?  </a:t>
            </a:r>
          </a:p>
          <a:p>
            <a:endParaRPr lang="en-US" dirty="0">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9</a:t>
            </a:fld>
            <a:endParaRPr lang="en-US"/>
          </a:p>
        </p:txBody>
      </p:sp>
    </p:spTree>
    <p:extLst>
      <p:ext uri="{BB962C8B-B14F-4D97-AF65-F5344CB8AC3E}">
        <p14:creationId xmlns:p14="http://schemas.microsoft.com/office/powerpoint/2010/main" val="15133449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Arial"/>
              <a:buChar char="•"/>
            </a:pPr>
            <a:r>
              <a:rPr lang="en-US"/>
              <a:t>What constitutes a </a:t>
            </a:r>
            <a:r>
              <a:rPr lang="en-US" i="1"/>
              <a:t>'healthy' </a:t>
            </a:r>
            <a:r>
              <a:rPr lang="en-US"/>
              <a:t>romantic relationship? </a:t>
            </a:r>
          </a:p>
          <a:p>
            <a:pPr marL="285750" indent="-285750" algn="just">
              <a:buFont typeface="Arial"/>
              <a:buChar char="•"/>
            </a:pPr>
            <a:r>
              <a:rPr lang="en-US"/>
              <a:t>What constitutes a </a:t>
            </a:r>
            <a:r>
              <a:rPr lang="en-US" i="1"/>
              <a:t>‘healthy’ </a:t>
            </a:r>
            <a:r>
              <a:rPr lang="en-US"/>
              <a:t>sexual relationship?  </a:t>
            </a:r>
          </a:p>
          <a:p>
            <a:pPr marL="285750" indent="-285750" algn="just">
              <a:buFont typeface="Arial"/>
              <a:buChar char="•"/>
            </a:pPr>
            <a:r>
              <a:rPr lang="en-US"/>
              <a:t>Can a romantic or sexual relationship </a:t>
            </a:r>
            <a:r>
              <a:rPr lang="en-US" i="1"/>
              <a:t>'work' </a:t>
            </a:r>
            <a:r>
              <a:rPr lang="en-US"/>
              <a:t>when there's more than two people in it? </a:t>
            </a:r>
          </a:p>
          <a:p>
            <a:pPr marL="285750" indent="-285750" algn="just">
              <a:buFont typeface="Arial"/>
              <a:buChar char="•"/>
            </a:pPr>
            <a:r>
              <a:rPr lang="en-US"/>
              <a:t>Can sex be </a:t>
            </a:r>
            <a:r>
              <a:rPr lang="en-US" i="1"/>
              <a:t>'good' </a:t>
            </a:r>
            <a:r>
              <a:rPr lang="en-US"/>
              <a:t>if it involves one person inflicts pain, domination or humiliation on another?  </a:t>
            </a:r>
          </a:p>
          <a:p>
            <a:pPr marL="285750" indent="-285750" algn="just">
              <a:buFont typeface="Arial"/>
              <a:buChar char="•"/>
            </a:pPr>
            <a:r>
              <a:rPr lang="en-US"/>
              <a:t>Can a person </a:t>
            </a:r>
            <a:r>
              <a:rPr lang="en-US" i="1"/>
              <a:t>'really' </a:t>
            </a:r>
            <a:r>
              <a:rPr lang="en-US"/>
              <a:t>be attracted to more than one gender?  </a:t>
            </a:r>
          </a:p>
          <a:p>
            <a:pPr marL="285750" indent="-285750" algn="just">
              <a:buFont typeface="Arial"/>
              <a:buChar char="•"/>
            </a:pPr>
            <a:r>
              <a:rPr lang="en-US"/>
              <a:t>How does your own sexual orientation benefit your life choices? </a:t>
            </a:r>
          </a:p>
          <a:p>
            <a:pPr marL="285750" indent="-285750" algn="just">
              <a:buFont typeface="Arial"/>
              <a:buChar char="•"/>
            </a:pPr>
            <a:r>
              <a:rPr lang="en-US"/>
              <a:t>How might your sexual identity constrain those same choices?  </a:t>
            </a:r>
          </a:p>
          <a:p>
            <a:endParaRPr lang="en-US" dirty="0">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10</a:t>
            </a:fld>
            <a:endParaRPr lang="en-US"/>
          </a:p>
        </p:txBody>
      </p:sp>
    </p:spTree>
    <p:extLst>
      <p:ext uri="{BB962C8B-B14F-4D97-AF65-F5344CB8AC3E}">
        <p14:creationId xmlns:p14="http://schemas.microsoft.com/office/powerpoint/2010/main" val="26845390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Arial"/>
              <a:buChar char="•"/>
            </a:pPr>
            <a:r>
              <a:rPr lang="en-US"/>
              <a:t>What constitutes a </a:t>
            </a:r>
            <a:r>
              <a:rPr lang="en-US" i="1"/>
              <a:t>'healthy' </a:t>
            </a:r>
            <a:r>
              <a:rPr lang="en-US"/>
              <a:t>romantic relationship? </a:t>
            </a:r>
          </a:p>
          <a:p>
            <a:pPr marL="285750" indent="-285750" algn="just">
              <a:buFont typeface="Arial"/>
              <a:buChar char="•"/>
            </a:pPr>
            <a:r>
              <a:rPr lang="en-US"/>
              <a:t>What constitutes a </a:t>
            </a:r>
            <a:r>
              <a:rPr lang="en-US" i="1"/>
              <a:t>‘healthy’ </a:t>
            </a:r>
            <a:r>
              <a:rPr lang="en-US"/>
              <a:t>sexual relationship?  </a:t>
            </a:r>
          </a:p>
          <a:p>
            <a:pPr marL="285750" indent="-285750" algn="just">
              <a:buFont typeface="Arial"/>
              <a:buChar char="•"/>
            </a:pPr>
            <a:r>
              <a:rPr lang="en-US"/>
              <a:t>Can a romantic or sexual relationship </a:t>
            </a:r>
            <a:r>
              <a:rPr lang="en-US" i="1"/>
              <a:t>'work' </a:t>
            </a:r>
            <a:r>
              <a:rPr lang="en-US"/>
              <a:t>when there's more than two people in it? </a:t>
            </a:r>
          </a:p>
          <a:p>
            <a:pPr marL="285750" indent="-285750" algn="just">
              <a:buFont typeface="Arial"/>
              <a:buChar char="•"/>
            </a:pPr>
            <a:r>
              <a:rPr lang="en-US"/>
              <a:t>Can sex be </a:t>
            </a:r>
            <a:r>
              <a:rPr lang="en-US" i="1"/>
              <a:t>'good' </a:t>
            </a:r>
            <a:r>
              <a:rPr lang="en-US"/>
              <a:t>if it involves one person inflicts pain, domination or humiliation on another?  </a:t>
            </a:r>
          </a:p>
          <a:p>
            <a:pPr marL="285750" indent="-285750" algn="just">
              <a:buFont typeface="Arial"/>
              <a:buChar char="•"/>
            </a:pPr>
            <a:r>
              <a:rPr lang="en-US"/>
              <a:t>Can a person </a:t>
            </a:r>
            <a:r>
              <a:rPr lang="en-US" i="1"/>
              <a:t>'really' </a:t>
            </a:r>
            <a:r>
              <a:rPr lang="en-US"/>
              <a:t>be attracted to more than one gender?  </a:t>
            </a:r>
          </a:p>
          <a:p>
            <a:pPr marL="285750" indent="-285750" algn="just">
              <a:buFont typeface="Arial"/>
              <a:buChar char="•"/>
            </a:pPr>
            <a:r>
              <a:rPr lang="en-US"/>
              <a:t>How does your own sexual orientation benefit your life choices? </a:t>
            </a:r>
          </a:p>
          <a:p>
            <a:pPr marL="285750" indent="-285750" algn="just">
              <a:buFont typeface="Arial"/>
              <a:buChar char="•"/>
            </a:pPr>
            <a:r>
              <a:rPr lang="en-US"/>
              <a:t>How might your sexual identity constrain those same choices?  </a:t>
            </a:r>
          </a:p>
          <a:p>
            <a:endParaRPr lang="en-US" dirty="0">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11</a:t>
            </a:fld>
            <a:endParaRPr lang="en-US"/>
          </a:p>
        </p:txBody>
      </p:sp>
    </p:spTree>
    <p:extLst>
      <p:ext uri="{BB962C8B-B14F-4D97-AF65-F5344CB8AC3E}">
        <p14:creationId xmlns:p14="http://schemas.microsoft.com/office/powerpoint/2010/main" val="36250937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Arial"/>
              <a:buChar char="•"/>
            </a:pPr>
            <a:r>
              <a:rPr lang="en-US"/>
              <a:t>What constitutes a </a:t>
            </a:r>
            <a:r>
              <a:rPr lang="en-US" i="1"/>
              <a:t>'healthy' </a:t>
            </a:r>
            <a:r>
              <a:rPr lang="en-US"/>
              <a:t>romantic relationship? </a:t>
            </a:r>
          </a:p>
          <a:p>
            <a:pPr marL="285750" indent="-285750" algn="just">
              <a:buFont typeface="Arial"/>
              <a:buChar char="•"/>
            </a:pPr>
            <a:r>
              <a:rPr lang="en-US"/>
              <a:t>What constitutes a </a:t>
            </a:r>
            <a:r>
              <a:rPr lang="en-US" i="1"/>
              <a:t>‘healthy’ </a:t>
            </a:r>
            <a:r>
              <a:rPr lang="en-US"/>
              <a:t>sexual relationship?  </a:t>
            </a:r>
          </a:p>
          <a:p>
            <a:pPr marL="285750" indent="-285750" algn="just">
              <a:buFont typeface="Arial"/>
              <a:buChar char="•"/>
            </a:pPr>
            <a:r>
              <a:rPr lang="en-US"/>
              <a:t>Can a romantic or sexual relationship </a:t>
            </a:r>
            <a:r>
              <a:rPr lang="en-US" i="1"/>
              <a:t>'work' </a:t>
            </a:r>
            <a:r>
              <a:rPr lang="en-US"/>
              <a:t>when there's more than two people in it? </a:t>
            </a:r>
          </a:p>
          <a:p>
            <a:pPr marL="285750" indent="-285750" algn="just">
              <a:buFont typeface="Arial"/>
              <a:buChar char="•"/>
            </a:pPr>
            <a:r>
              <a:rPr lang="en-US"/>
              <a:t>Can sex be </a:t>
            </a:r>
            <a:r>
              <a:rPr lang="en-US" i="1"/>
              <a:t>'good' </a:t>
            </a:r>
            <a:r>
              <a:rPr lang="en-US"/>
              <a:t>if it involves one person inflicts pain, domination or humiliation on another?  </a:t>
            </a:r>
          </a:p>
          <a:p>
            <a:pPr marL="285750" indent="-285750" algn="just">
              <a:buFont typeface="Arial"/>
              <a:buChar char="•"/>
            </a:pPr>
            <a:r>
              <a:rPr lang="en-US"/>
              <a:t>Can a person </a:t>
            </a:r>
            <a:r>
              <a:rPr lang="en-US" i="1"/>
              <a:t>'really' </a:t>
            </a:r>
            <a:r>
              <a:rPr lang="en-US"/>
              <a:t>be attracted to more than one gender?  </a:t>
            </a:r>
          </a:p>
          <a:p>
            <a:pPr marL="285750" indent="-285750" algn="just">
              <a:buFont typeface="Arial"/>
              <a:buChar char="•"/>
            </a:pPr>
            <a:r>
              <a:rPr lang="en-US"/>
              <a:t>How does your own sexual orientation benefit your life choices? </a:t>
            </a:r>
          </a:p>
          <a:p>
            <a:pPr marL="285750" indent="-285750" algn="just">
              <a:buFont typeface="Arial"/>
              <a:buChar char="•"/>
            </a:pPr>
            <a:r>
              <a:rPr lang="en-US"/>
              <a:t>How might your sexual identity constrain those same choices?  </a:t>
            </a:r>
          </a:p>
          <a:p>
            <a:endParaRPr lang="en-US" dirty="0">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12</a:t>
            </a:fld>
            <a:endParaRPr lang="en-US"/>
          </a:p>
        </p:txBody>
      </p:sp>
    </p:spTree>
    <p:extLst>
      <p:ext uri="{BB962C8B-B14F-4D97-AF65-F5344CB8AC3E}">
        <p14:creationId xmlns:p14="http://schemas.microsoft.com/office/powerpoint/2010/main" val="12443706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b="1" dirty="0"/>
              <a:t>Universal assumption</a:t>
            </a:r>
            <a:r>
              <a:rPr lang="en-US" dirty="0"/>
              <a:t> – Everyone is presumed to </a:t>
            </a:r>
            <a:r>
              <a:rPr lang="en-US" i="1" dirty="0"/>
              <a:t>have</a:t>
            </a:r>
            <a:r>
              <a:rPr lang="en-US" dirty="0"/>
              <a:t> a sexuality.</a:t>
            </a:r>
          </a:p>
          <a:p>
            <a:pPr marL="171450" indent="-171450">
              <a:buFont typeface="Arial"/>
              <a:buChar char="•"/>
            </a:pPr>
            <a:r>
              <a:rPr lang="en-US" b="1" dirty="0"/>
              <a:t>Binary thinking</a:t>
            </a:r>
            <a:r>
              <a:rPr lang="en-US" dirty="0"/>
              <a:t> – Sexuality framed as either straight or gay.</a:t>
            </a:r>
          </a:p>
          <a:p>
            <a:pPr marL="171450" indent="-171450">
              <a:buFont typeface="Arial"/>
              <a:buChar char="•"/>
            </a:pPr>
            <a:r>
              <a:rPr lang="en-US" b="1" dirty="0"/>
              <a:t>Fixed identity</a:t>
            </a:r>
            <a:r>
              <a:rPr lang="en-US" dirty="0"/>
              <a:t> – Belief that sexuality is innate and unchanging.</a:t>
            </a:r>
          </a:p>
          <a:p>
            <a:pPr marL="171450" indent="-171450">
              <a:buFont typeface="Arial"/>
              <a:buChar char="•"/>
            </a:pPr>
            <a:r>
              <a:rPr lang="en-US" b="1" dirty="0"/>
              <a:t>Gender focus</a:t>
            </a:r>
            <a:r>
              <a:rPr lang="en-US" dirty="0"/>
              <a:t> – Defined solely by one’s gender and the gender of attraction.</a:t>
            </a:r>
          </a:p>
          <a:p>
            <a:pPr marL="171450" indent="-171450">
              <a:buFont typeface="Arial"/>
              <a:buChar char="•"/>
            </a:pPr>
            <a:r>
              <a:rPr lang="en-US" b="1" dirty="0"/>
              <a:t>Biological conflation</a:t>
            </a:r>
            <a:r>
              <a:rPr lang="en-US" dirty="0"/>
              <a:t> – Confusing sex characteristics at birth with sexual identity.</a:t>
            </a:r>
          </a:p>
          <a:p>
            <a:pPr marL="171450" indent="-171450">
              <a:buFont typeface="Arial"/>
              <a:buChar char="•"/>
            </a:pPr>
            <a:r>
              <a:rPr lang="en-US" b="1" dirty="0"/>
              <a:t>Gendered stereotypes</a:t>
            </a:r>
            <a:r>
              <a:rPr lang="en-US" dirty="0"/>
              <a:t> – Assuming same-sex attraction entails opposite-gender traits (e.g., feminine gay men, masculine lesbians).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13</a:t>
            </a:fld>
            <a:endParaRPr lang="en-US"/>
          </a:p>
        </p:txBody>
      </p:sp>
    </p:spTree>
    <p:extLst>
      <p:ext uri="{BB962C8B-B14F-4D97-AF65-F5344CB8AC3E}">
        <p14:creationId xmlns:p14="http://schemas.microsoft.com/office/powerpoint/2010/main" val="17022872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b="1" dirty="0"/>
              <a:t>Compulsory romance</a:t>
            </a:r>
            <a:r>
              <a:rPr lang="en-US" dirty="0"/>
              <a:t> – Assumes everyone experiences romantic attraction.</a:t>
            </a:r>
          </a:p>
          <a:p>
            <a:pPr marL="171450" indent="-171450">
              <a:buFont typeface="Arial"/>
              <a:buChar char="•"/>
            </a:pPr>
            <a:r>
              <a:rPr lang="en-US" b="1" dirty="0"/>
              <a:t>Alignment assumption</a:t>
            </a:r>
            <a:r>
              <a:rPr lang="en-US" dirty="0"/>
              <a:t> – Expects sexual and romantic attractions to coincide.</a:t>
            </a:r>
            <a:endParaRPr lang="en-US" dirty="0">
              <a:ea typeface="Calibri"/>
              <a:cs typeface="Calibri"/>
            </a:endParaRPr>
          </a:p>
          <a:p>
            <a:pPr marL="171450" indent="-171450">
              <a:buFont typeface="Arial"/>
              <a:buChar char="•"/>
            </a:pPr>
            <a:r>
              <a:rPr lang="en-US" b="1" dirty="0"/>
              <a:t>Monogamy norm</a:t>
            </a:r>
            <a:r>
              <a:rPr lang="en-US" dirty="0"/>
              <a:t> – </a:t>
            </a:r>
            <a:r>
              <a:rPr lang="en-US" dirty="0" err="1"/>
              <a:t>Idealises</a:t>
            </a:r>
            <a:r>
              <a:rPr lang="en-US" dirty="0"/>
              <a:t> long-term monogamous coupling as healthy and mature.</a:t>
            </a:r>
            <a:endParaRPr lang="en-US" dirty="0">
              <a:ea typeface="Calibri"/>
              <a:cs typeface="Calibri"/>
            </a:endParaRPr>
          </a:p>
          <a:p>
            <a:pPr marL="171450" indent="-171450">
              <a:buFont typeface="Arial"/>
              <a:buChar char="•"/>
            </a:pPr>
            <a:r>
              <a:rPr lang="en-US" b="1" dirty="0" err="1"/>
              <a:t>Pathologising</a:t>
            </a:r>
            <a:r>
              <a:rPr lang="en-US" b="1" dirty="0"/>
              <a:t> difference</a:t>
            </a:r>
            <a:r>
              <a:rPr lang="en-US" dirty="0"/>
              <a:t> – Frames non-monogamy, singleness, or non-romantic sex as deviant or unhealthy.</a:t>
            </a:r>
            <a:endParaRPr lang="en-US" dirty="0">
              <a:ea typeface="Calibri"/>
              <a:cs typeface="Calibri"/>
            </a:endParaRPr>
          </a:p>
          <a:p>
            <a:pPr marL="171450" indent="-171450">
              <a:buFont typeface="Arial"/>
              <a:buChar char="•"/>
            </a:pPr>
            <a:r>
              <a:rPr lang="en-US" b="1" dirty="0"/>
              <a:t>Result</a:t>
            </a:r>
            <a:r>
              <a:rPr lang="en-US" dirty="0"/>
              <a:t> – </a:t>
            </a:r>
            <a:r>
              <a:rPr lang="en-US" dirty="0" err="1"/>
              <a:t>Marginalises</a:t>
            </a:r>
            <a:r>
              <a:rPr lang="en-US" dirty="0"/>
              <a:t> diverse relational forms and reinforces narrow ideals of intimacy and love.</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14</a:t>
            </a:fld>
            <a:endParaRPr lang="en-US"/>
          </a:p>
        </p:txBody>
      </p:sp>
    </p:spTree>
    <p:extLst>
      <p:ext uri="{BB962C8B-B14F-4D97-AF65-F5344CB8AC3E}">
        <p14:creationId xmlns:p14="http://schemas.microsoft.com/office/powerpoint/2010/main" val="5742913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Sans-Serif"/>
              <a:buChar char="•"/>
            </a:pPr>
            <a:r>
              <a:rPr lang="en-US" b="1" dirty="0"/>
              <a:t>Conformity stress</a:t>
            </a:r>
            <a:r>
              <a:rPr lang="en-US" dirty="0"/>
              <a:t> – Those who fit dominant norms may rigidly adhere to them out of fear of stigma, harming mental health.</a:t>
            </a:r>
            <a:endParaRPr lang="en-US" dirty="0">
              <a:ea typeface="Calibri"/>
              <a:cs typeface="Calibri"/>
            </a:endParaRPr>
          </a:p>
          <a:p>
            <a:pPr marL="285750" indent="-285750">
              <a:buFont typeface="Arial,Sans-Serif"/>
              <a:buChar char="•"/>
            </a:pPr>
            <a:r>
              <a:rPr lang="en-US" b="1" dirty="0"/>
              <a:t>Masculinity and suppression</a:t>
            </a:r>
            <a:r>
              <a:rPr lang="en-US" dirty="0"/>
              <a:t> – Cisgender heterosexual men often avoid showing fear or sadness to appear masculine, contributing to elevated suicide rates (Kimmel, 2009).</a:t>
            </a:r>
            <a:endParaRPr lang="en-US" dirty="0">
              <a:ea typeface="Calibri"/>
              <a:cs typeface="Calibri"/>
            </a:endParaRPr>
          </a:p>
          <a:p>
            <a:pPr marL="285750" indent="-285750">
              <a:buFont typeface="Arial,Sans-Serif"/>
              <a:buChar char="•"/>
            </a:pPr>
            <a:r>
              <a:rPr lang="en-US" b="1" dirty="0"/>
              <a:t>Identity essentialism</a:t>
            </a:r>
            <a:r>
              <a:rPr lang="en-US" dirty="0"/>
              <a:t> – Presumes fixed links between identity and self-expression.</a:t>
            </a:r>
            <a:endParaRPr lang="en-US" dirty="0">
              <a:ea typeface="Calibri"/>
              <a:cs typeface="Calibri"/>
            </a:endParaRPr>
          </a:p>
          <a:p>
            <a:pPr marL="285750" indent="-285750">
              <a:buFont typeface="Arial,Sans-Serif"/>
              <a:buChar char="•"/>
            </a:pPr>
            <a:r>
              <a:rPr lang="en-US" b="1" dirty="0"/>
              <a:t>Cultural coding</a:t>
            </a:r>
            <a:r>
              <a:rPr lang="en-US" dirty="0"/>
              <a:t> – Masculinity, femininity, and queerness defined by narrow social scripts.</a:t>
            </a:r>
            <a:endParaRPr lang="en-US" dirty="0">
              <a:ea typeface="Calibri"/>
              <a:cs typeface="Calibri"/>
            </a:endParaRPr>
          </a:p>
          <a:p>
            <a:pPr marL="285750" indent="-285750">
              <a:buFont typeface="Arial,Sans-Serif"/>
              <a:buChar char="•"/>
            </a:pPr>
            <a:r>
              <a:rPr lang="en-US" b="1" dirty="0"/>
              <a:t>Normative pressure</a:t>
            </a:r>
            <a:r>
              <a:rPr lang="en-US" dirty="0"/>
              <a:t> – Affects both those within and outside dominant gender/sexual norms.</a:t>
            </a:r>
            <a:endParaRPr lang="en-US" dirty="0">
              <a:ea typeface="Calibri"/>
              <a:cs typeface="Calibri"/>
            </a:endParaRPr>
          </a:p>
          <a:p>
            <a:pPr marL="285750" indent="-285750">
              <a:buFont typeface="Arial,Sans-Serif"/>
              <a:buChar char="•"/>
            </a:pPr>
            <a:r>
              <a:rPr lang="en-US" b="1" dirty="0"/>
              <a:t>Minority stress</a:t>
            </a:r>
            <a:r>
              <a:rPr lang="en-US" dirty="0"/>
              <a:t> – Non-normative identities face compounded stigma and psychological strain.</a:t>
            </a:r>
            <a:endParaRPr lang="en-US" dirty="0">
              <a:ea typeface="Calibri"/>
              <a:cs typeface="Calibri"/>
            </a:endParaRPr>
          </a:p>
          <a:p>
            <a:pPr marL="171450" indent="-171450">
              <a:buFont typeface="Arial,Sans-Serif"/>
              <a:buChar char="•"/>
            </a:pP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GB"/>
              <a:t>15</a:t>
            </a:fld>
            <a:endParaRPr lang="en-GB"/>
          </a:p>
        </p:txBody>
      </p:sp>
    </p:spTree>
    <p:extLst>
      <p:ext uri="{BB962C8B-B14F-4D97-AF65-F5344CB8AC3E}">
        <p14:creationId xmlns:p14="http://schemas.microsoft.com/office/powerpoint/2010/main" val="10082778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a:buChar char="•"/>
            </a:pPr>
            <a:r>
              <a:rPr lang="en-US" b="1" dirty="0"/>
              <a:t>Selective focus</a:t>
            </a:r>
            <a:r>
              <a:rPr lang="en-US" dirty="0"/>
              <a:t> – LGBT framing implies sexuality and gender matter only for </a:t>
            </a:r>
            <a:r>
              <a:rPr lang="en-US" dirty="0" err="1"/>
              <a:t>marginalised</a:t>
            </a:r>
            <a:r>
              <a:rPr lang="en-US" dirty="0"/>
              <a:t> groups.</a:t>
            </a:r>
          </a:p>
          <a:p>
            <a:pPr>
              <a:buFont typeface="Arial"/>
              <a:buChar char="•"/>
            </a:pPr>
            <a:r>
              <a:rPr lang="en-US" b="1" dirty="0"/>
              <a:t>Universality</a:t>
            </a:r>
            <a:r>
              <a:rPr lang="en-US" dirty="0"/>
              <a:t> – These dynamics also shape the identities and struggles of heterosexual and cisgender people.</a:t>
            </a:r>
            <a:endParaRPr lang="en-US" dirty="0">
              <a:ea typeface="Calibri"/>
              <a:cs typeface="Calibri"/>
            </a:endParaRPr>
          </a:p>
          <a:p>
            <a:pPr>
              <a:buFont typeface="Arial"/>
              <a:buChar char="•"/>
            </a:pPr>
            <a:r>
              <a:rPr lang="en-US" b="1" dirty="0"/>
              <a:t>Evolving language</a:t>
            </a:r>
            <a:r>
              <a:rPr lang="en-US" dirty="0"/>
              <a:t> – Rapidly emerging identities make </a:t>
            </a:r>
            <a:r>
              <a:rPr lang="en-US" i="1" dirty="0"/>
              <a:t>GSRD</a:t>
            </a:r>
            <a:r>
              <a:rPr lang="en-US" dirty="0"/>
              <a:t> (Gender, Sexual, and Relationship Diversity) a broader, more adaptable term.</a:t>
            </a:r>
            <a:endParaRPr lang="en-US" dirty="0">
              <a:ea typeface="Calibri"/>
              <a:cs typeface="Calibri"/>
            </a:endParaRPr>
          </a:p>
          <a:p>
            <a:pPr>
              <a:buFont typeface="Arial"/>
              <a:buChar char="•"/>
            </a:pPr>
            <a:r>
              <a:rPr lang="en-US" b="1" dirty="0"/>
              <a:t>Beyond sexuality</a:t>
            </a:r>
            <a:r>
              <a:rPr lang="en-US" dirty="0"/>
              <a:t> – GSRD includes relationship diversity often excluded from LGBT frameworks.</a:t>
            </a:r>
            <a:endParaRPr lang="en-US" dirty="0">
              <a:ea typeface="Calibri"/>
              <a:cs typeface="Calibri"/>
            </a:endParaRPr>
          </a:p>
          <a:p>
            <a:pPr>
              <a:buFont typeface="Arial"/>
              <a:buChar char="•"/>
            </a:pPr>
            <a:r>
              <a:rPr lang="en-US" b="1" dirty="0"/>
              <a:t>Cultural limits</a:t>
            </a:r>
            <a:r>
              <a:rPr lang="en-US" dirty="0"/>
              <a:t> – LGBT reflects a largely white, Western construction of sexuality and gender.</a:t>
            </a:r>
            <a:endParaRPr lang="en-US" dirty="0">
              <a:ea typeface="Calibri"/>
              <a:cs typeface="Calibri"/>
            </a:endParaRPr>
          </a:p>
          <a:p>
            <a:pPr marL="171450" indent="-171450">
              <a:buFont typeface="Arial"/>
              <a:buChar char="•"/>
            </a:pPr>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t>16</a:t>
            </a:fld>
            <a:endParaRPr lang="en-US"/>
          </a:p>
        </p:txBody>
      </p:sp>
    </p:spTree>
    <p:extLst>
      <p:ext uri="{BB962C8B-B14F-4D97-AF65-F5344CB8AC3E}">
        <p14:creationId xmlns:p14="http://schemas.microsoft.com/office/powerpoint/2010/main" val="13615556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just">
              <a:buFont typeface="Arial"/>
              <a:buChar char="•"/>
            </a:pPr>
            <a:r>
              <a:rPr lang="en-GB" b="1" dirty="0"/>
              <a:t>Spectrum view</a:t>
            </a:r>
            <a:r>
              <a:rPr lang="en-GB" dirty="0"/>
              <a:t> – Everyone exists along a continuum of sexual orientation.</a:t>
            </a:r>
            <a:endParaRPr lang="en-US" dirty="0"/>
          </a:p>
          <a:p>
            <a:pPr marL="171450" indent="-171450" algn="just">
              <a:buFont typeface="Arial"/>
              <a:buChar char="•"/>
            </a:pPr>
            <a:r>
              <a:rPr lang="en-GB" b="1" dirty="0"/>
              <a:t>Individual variation</a:t>
            </a:r>
            <a:r>
              <a:rPr lang="en-GB" dirty="0"/>
              <a:t> – People with the same orientation experience sexuality differently.</a:t>
            </a:r>
            <a:endParaRPr lang="en-GB" dirty="0">
              <a:ea typeface="Calibri"/>
              <a:cs typeface="Calibri"/>
            </a:endParaRPr>
          </a:p>
          <a:p>
            <a:pPr marL="171450" indent="-171450" algn="just">
              <a:buFont typeface="Arial"/>
              <a:buChar char="•"/>
            </a:pPr>
            <a:r>
              <a:rPr lang="en-GB" b="1" dirty="0"/>
              <a:t>Continuum dimensions</a:t>
            </a:r>
            <a:r>
              <a:rPr lang="en-GB" dirty="0"/>
              <a:t> – Includes attraction, behaviour, fantasy, emotional and social preference, lifestyle, and self-identification.</a:t>
            </a:r>
            <a:endParaRPr lang="en-GB" dirty="0">
              <a:ea typeface="Calibri"/>
              <a:cs typeface="Calibri"/>
            </a:endParaRPr>
          </a:p>
          <a:p>
            <a:pPr marL="171450" indent="-171450" algn="just">
              <a:buFont typeface="Arial"/>
              <a:buChar char="•"/>
            </a:pPr>
            <a:r>
              <a:rPr lang="en-GB" b="1" dirty="0"/>
              <a:t>Fluid experience</a:t>
            </a:r>
            <a:r>
              <a:rPr lang="en-GB" dirty="0"/>
              <a:t> – Sexuality is diverse, situational, and evolves over time.</a:t>
            </a:r>
            <a:endParaRPr lang="en-GB" dirty="0">
              <a:ea typeface="Calibri"/>
              <a:cs typeface="Calibri"/>
            </a:endParaRPr>
          </a:p>
          <a:p>
            <a:pPr algn="just">
              <a:lnSpc>
                <a:spcPct val="90000"/>
              </a:lnSpc>
              <a:spcBef>
                <a:spcPts val="1000"/>
              </a:spcBef>
            </a:pPr>
            <a:endParaRPr lang="en-GB"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17</a:t>
            </a:fld>
            <a:endParaRPr lang="en-US"/>
          </a:p>
        </p:txBody>
      </p:sp>
    </p:spTree>
    <p:extLst>
      <p:ext uri="{BB962C8B-B14F-4D97-AF65-F5344CB8AC3E}">
        <p14:creationId xmlns:p14="http://schemas.microsoft.com/office/powerpoint/2010/main" val="11220828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Evolving quick </a:t>
            </a:r>
          </a:p>
          <a:p>
            <a:r>
              <a:rPr lang="en-US">
                <a:ea typeface="Calibri"/>
                <a:cs typeface="Calibri"/>
              </a:rPr>
              <a:t>Liberates as much as it alienates</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GB"/>
              <a:t>18</a:t>
            </a:fld>
            <a:endParaRPr lang="en-GB"/>
          </a:p>
        </p:txBody>
      </p:sp>
    </p:spTree>
    <p:extLst>
      <p:ext uri="{BB962C8B-B14F-4D97-AF65-F5344CB8AC3E}">
        <p14:creationId xmlns:p14="http://schemas.microsoft.com/office/powerpoint/2010/main" val="26562558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b="1"/>
              <a:t>Innate bisexuality</a:t>
            </a:r>
            <a:r>
              <a:rPr lang="en-US"/>
              <a:t> – Freud proposed all humans begin with bisexual potential.</a:t>
            </a:r>
          </a:p>
          <a:p>
            <a:pPr marL="171450" indent="-171450">
              <a:buFont typeface="Arial"/>
              <a:buChar char="•"/>
            </a:pPr>
            <a:r>
              <a:rPr lang="en-US" b="1" dirty="0"/>
              <a:t>Developmental influence</a:t>
            </a:r>
            <a:r>
              <a:rPr lang="en-US" dirty="0"/>
              <a:t> – Orientation shaped by early parental relationships.</a:t>
            </a:r>
            <a:endParaRPr lang="en-US" dirty="0">
              <a:ea typeface="Calibri"/>
              <a:cs typeface="Calibri"/>
            </a:endParaRPr>
          </a:p>
          <a:p>
            <a:pPr marL="171450" indent="-171450">
              <a:buFont typeface="Arial"/>
              <a:buChar char="•"/>
            </a:pPr>
            <a:r>
              <a:rPr lang="en-US" b="1" dirty="0"/>
              <a:t>Psychosexual conflict</a:t>
            </a:r>
            <a:r>
              <a:rPr lang="en-US" dirty="0"/>
              <a:t> – Disruptions in identification (e.g., boy with mother) could influence orientation.</a:t>
            </a:r>
            <a:endParaRPr lang="en-US" dirty="0">
              <a:ea typeface="Calibri"/>
              <a:cs typeface="Calibri"/>
            </a:endParaRPr>
          </a:p>
          <a:p>
            <a:pPr marL="171450" indent="-171450">
              <a:buFont typeface="Arial"/>
              <a:buChar char="•"/>
            </a:pPr>
            <a:r>
              <a:rPr lang="en-US" b="1" dirty="0"/>
              <a:t>Castration anxiety</a:t>
            </a:r>
            <a:r>
              <a:rPr lang="en-US" dirty="0"/>
              <a:t> – Led some boys to reject women as “castrated,” turning desire toward men.</a:t>
            </a:r>
            <a:endParaRPr lang="en-US" dirty="0">
              <a:ea typeface="Calibri"/>
              <a:cs typeface="Calibri"/>
            </a:endParaRPr>
          </a:p>
          <a:p>
            <a:pPr marL="171450" indent="-171450">
              <a:buFont typeface="Arial"/>
              <a:buChar char="•"/>
            </a:pPr>
            <a:r>
              <a:rPr lang="en-US" b="1" dirty="0"/>
              <a:t>Later revision</a:t>
            </a:r>
            <a:r>
              <a:rPr lang="en-US" dirty="0"/>
              <a:t> – By 1935, Freud described homosexuality not as illness or vice, but as a natural variation of sexuality.</a:t>
            </a:r>
            <a:endParaRPr lang="en-US" dirty="0">
              <a:ea typeface="Calibri"/>
              <a:cs typeface="Calibri" panose="020F0502020204030204"/>
            </a:endParaRPr>
          </a:p>
          <a:p>
            <a:endParaRPr lang="en-US" dirty="0">
              <a:ea typeface="Calibri"/>
              <a:cs typeface="Calibri" panose="020F0502020204030204"/>
            </a:endParaRPr>
          </a:p>
        </p:txBody>
      </p:sp>
      <p:sp>
        <p:nvSpPr>
          <p:cNvPr id="4" name="Slide Number Placeholder 3"/>
          <p:cNvSpPr>
            <a:spLocks noGrp="1"/>
          </p:cNvSpPr>
          <p:nvPr>
            <p:ph type="sldNum" sz="quarter" idx="5"/>
          </p:nvPr>
        </p:nvSpPr>
        <p:spPr/>
        <p:txBody>
          <a:bodyPr/>
          <a:lstStyle/>
          <a:p>
            <a:fld id="{1B1DB85B-3299-49ED-AE41-153F3934A6AF}" type="slidenum">
              <a:rPr lang="en-US"/>
              <a:t>19</a:t>
            </a:fld>
            <a:endParaRPr lang="en-US"/>
          </a:p>
        </p:txBody>
      </p:sp>
    </p:spTree>
    <p:extLst>
      <p:ext uri="{BB962C8B-B14F-4D97-AF65-F5344CB8AC3E}">
        <p14:creationId xmlns:p14="http://schemas.microsoft.com/office/powerpoint/2010/main" val="38634658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Post Freudians thought they could </a:t>
            </a:r>
            <a:r>
              <a:rPr lang="en-US" b="1" dirty="0"/>
              <a:t>cure it</a:t>
            </a:r>
            <a:r>
              <a:rPr lang="en-US" dirty="0"/>
              <a:t> through psychoanalysis </a:t>
            </a:r>
          </a:p>
          <a:p>
            <a:pPr marL="171450" indent="-171450">
              <a:buFont typeface="Arial"/>
              <a:buChar char="•"/>
            </a:pPr>
            <a:r>
              <a:rPr lang="en-US" dirty="0"/>
              <a:t>contended that heterosexuality was the </a:t>
            </a:r>
            <a:r>
              <a:rPr lang="en-US" b="1" dirty="0"/>
              <a:t>only natural and normal</a:t>
            </a:r>
            <a:r>
              <a:rPr lang="en-US" dirty="0"/>
              <a:t> form of sexuality.</a:t>
            </a:r>
            <a:endParaRPr lang="en-US" dirty="0">
              <a:ea typeface="Calibri" panose="020F0502020204030204"/>
              <a:cs typeface="Calibri" panose="020F0502020204030204"/>
            </a:endParaRPr>
          </a:p>
          <a:p>
            <a:pPr marL="171450" indent="-171450">
              <a:buFont typeface="Arial"/>
              <a:buChar char="•"/>
            </a:pPr>
            <a:r>
              <a:rPr lang="en-US" dirty="0"/>
              <a:t>Claimed lesbian attraction it was caused by mothers being overly rejecting and critical of their daughters, </a:t>
            </a:r>
          </a:p>
          <a:p>
            <a:pPr marL="171450" indent="-171450">
              <a:buFont typeface="Arial"/>
              <a:buChar char="•"/>
            </a:pPr>
            <a:r>
              <a:rPr lang="en-US" dirty="0"/>
              <a:t>Not dressing their daughter in pretty clothes and not teaching her cooking and housekeeping skills, contributed to homosexuality.</a:t>
            </a:r>
            <a:endParaRPr lang="en-US" dirty="0">
              <a:ea typeface="Calibri" panose="020F0502020204030204"/>
              <a:cs typeface="Calibri" panose="020F0502020204030204"/>
            </a:endParaRPr>
          </a:p>
          <a:p>
            <a:r>
              <a:rPr lang="en-US" dirty="0"/>
              <a:t>These pathological views of homosexuality supplanted Freud’s theories and dominated psychology from the 1940s to the 1970s. </a:t>
            </a:r>
            <a:endParaRPr lang="en-US" dirty="0">
              <a:ea typeface="Calibri"/>
              <a:cs typeface="Calibri"/>
            </a:endParaRPr>
          </a:p>
          <a:p>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20</a:t>
            </a:fld>
            <a:endParaRPr lang="en-US"/>
          </a:p>
        </p:txBody>
      </p:sp>
    </p:spTree>
    <p:extLst>
      <p:ext uri="{BB962C8B-B14F-4D97-AF65-F5344CB8AC3E}">
        <p14:creationId xmlns:p14="http://schemas.microsoft.com/office/powerpoint/2010/main" val="33258017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a:buChar char="•"/>
            </a:pPr>
            <a:r>
              <a:rPr lang="en-US" b="1" dirty="0"/>
              <a:t>Conservative roots</a:t>
            </a:r>
            <a:r>
              <a:rPr lang="en-US" dirty="0"/>
              <a:t> – A restrained Midwestern Protestant upbringing fostered Rogers’ silence on sexuality.</a:t>
            </a:r>
          </a:p>
          <a:p>
            <a:pPr>
              <a:buFont typeface="Arial"/>
              <a:buChar char="•"/>
            </a:pPr>
            <a:r>
              <a:rPr lang="en-US" b="1" dirty="0"/>
              <a:t>Heteronormative lens</a:t>
            </a:r>
            <a:r>
              <a:rPr lang="en-US" dirty="0"/>
              <a:t> – As a mid-century heterosexual man, he assumed binary, “normal” sexual development.</a:t>
            </a:r>
            <a:endParaRPr lang="en-GB" dirty="0"/>
          </a:p>
          <a:p>
            <a:pPr>
              <a:buFont typeface="Arial"/>
              <a:buChar char="•"/>
            </a:pPr>
            <a:r>
              <a:rPr lang="en-US" b="1" dirty="0"/>
              <a:t>Cultural climate</a:t>
            </a:r>
            <a:r>
              <a:rPr lang="en-US" dirty="0"/>
              <a:t> – In an era that </a:t>
            </a:r>
            <a:r>
              <a:rPr lang="en-US" dirty="0" err="1"/>
              <a:t>pathologised</a:t>
            </a:r>
            <a:r>
              <a:rPr lang="en-US" dirty="0"/>
              <a:t> difference, his nonjudgmental stance was quietly radical.</a:t>
            </a:r>
            <a:endParaRPr lang="en-GB" dirty="0"/>
          </a:p>
          <a:p>
            <a:pPr>
              <a:buFont typeface="Arial"/>
              <a:buChar char="•"/>
            </a:pPr>
            <a:r>
              <a:rPr lang="en-US" b="1" dirty="0"/>
              <a:t>Humanistic frame</a:t>
            </a:r>
            <a:r>
              <a:rPr lang="en-US" dirty="0"/>
              <a:t> – Saw sexuality as a natural aspect of the whole person, yet within traditional norms.</a:t>
            </a:r>
            <a:endParaRPr lang="en-GB" dirty="0"/>
          </a:p>
          <a:p>
            <a:pPr>
              <a:buFont typeface="Arial"/>
              <a:buChar char="•"/>
            </a:pPr>
            <a:r>
              <a:rPr lang="en-US" b="1" dirty="0"/>
              <a:t>Cautious professionalism</a:t>
            </a:r>
            <a:r>
              <a:rPr lang="en-US" dirty="0"/>
              <a:t> – Avoided controversy to secure credibility for humanistic psychology.</a:t>
            </a:r>
            <a:endParaRPr lang="en-GB" dirty="0"/>
          </a:p>
          <a:p>
            <a:pPr>
              <a:buFont typeface="Arial"/>
              <a:buChar char="•"/>
            </a:pPr>
            <a:r>
              <a:rPr lang="en-US" b="1" dirty="0"/>
              <a:t>Privileged distance</a:t>
            </a:r>
            <a:r>
              <a:rPr lang="en-US" dirty="0"/>
              <a:t> – Unmarked sexuality limited his grasp of </a:t>
            </a:r>
            <a:r>
              <a:rPr lang="en-US" dirty="0" err="1"/>
              <a:t>marginalised</a:t>
            </a:r>
            <a:r>
              <a:rPr lang="en-US" dirty="0"/>
              <a:t> clients’ lived realities.</a:t>
            </a:r>
            <a:endParaRPr lang="en-GB" dirty="0"/>
          </a:p>
          <a:p>
            <a:pPr marL="285750" indent="-285750">
              <a:buFont typeface="Arial"/>
              <a:buChar char="•"/>
            </a:pPr>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GB"/>
              <a:t>21</a:t>
            </a:fld>
            <a:endParaRPr lang="en-GB"/>
          </a:p>
        </p:txBody>
      </p:sp>
    </p:spTree>
    <p:extLst>
      <p:ext uri="{BB962C8B-B14F-4D97-AF65-F5344CB8AC3E}">
        <p14:creationId xmlns:p14="http://schemas.microsoft.com/office/powerpoint/2010/main" val="13406515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GB" b="1" dirty="0"/>
              <a:t>Whole-person view</a:t>
            </a:r>
            <a:r>
              <a:rPr lang="en-GB" dirty="0"/>
              <a:t> – Sexuality seen as one dimension of self-actualisation and authentic living.</a:t>
            </a:r>
          </a:p>
          <a:p>
            <a:pPr marL="171450" indent="-171450">
              <a:buFont typeface="Arial"/>
              <a:buChar char="•"/>
            </a:pPr>
            <a:r>
              <a:rPr lang="en-GB" b="1" dirty="0"/>
              <a:t>Unconditional positive regard</a:t>
            </a:r>
            <a:r>
              <a:rPr lang="en-GB" dirty="0"/>
              <a:t> – Sexual identities and desires met with acceptance, not judgment.</a:t>
            </a:r>
            <a:endParaRPr lang="en-GB" dirty="0">
              <a:ea typeface="Calibri"/>
              <a:cs typeface="Calibri"/>
            </a:endParaRPr>
          </a:p>
          <a:p>
            <a:pPr marL="171450" indent="-171450">
              <a:buFont typeface="Arial"/>
              <a:buChar char="•"/>
            </a:pPr>
            <a:r>
              <a:rPr lang="en-GB" b="1" dirty="0"/>
              <a:t>Congruence</a:t>
            </a:r>
            <a:r>
              <a:rPr lang="en-GB" dirty="0"/>
              <a:t> – Sexual distress understood as conflict between self-concept and lived experience.</a:t>
            </a:r>
            <a:endParaRPr lang="en-GB" dirty="0">
              <a:ea typeface="Calibri"/>
              <a:cs typeface="Calibri"/>
            </a:endParaRPr>
          </a:p>
          <a:p>
            <a:pPr marL="171450" indent="-171450">
              <a:buFont typeface="Arial"/>
              <a:buChar char="•"/>
            </a:pPr>
            <a:r>
              <a:rPr lang="en-GB" b="1" dirty="0"/>
              <a:t>Growth focus</a:t>
            </a:r>
            <a:r>
              <a:rPr lang="en-GB" dirty="0"/>
              <a:t> – Sexual development framed as natural movement toward self-acceptance.</a:t>
            </a:r>
            <a:endParaRPr lang="en-GB" dirty="0">
              <a:ea typeface="Calibri"/>
              <a:cs typeface="Calibri"/>
            </a:endParaRPr>
          </a:p>
          <a:p>
            <a:pPr marL="171450" indent="-171450">
              <a:buFont typeface="Arial"/>
              <a:buChar char="•"/>
            </a:pPr>
            <a:r>
              <a:rPr lang="en-GB" b="1" dirty="0"/>
              <a:t>Anti-reductionism</a:t>
            </a:r>
            <a:r>
              <a:rPr lang="en-GB" dirty="0"/>
              <a:t> – Rejected psychoanalytic </a:t>
            </a:r>
            <a:r>
              <a:rPr lang="en-GB" dirty="0" err="1"/>
              <a:t>pathologising</a:t>
            </a:r>
            <a:r>
              <a:rPr lang="en-GB" dirty="0"/>
              <a:t> and behavioural simplification of sex.</a:t>
            </a:r>
            <a:endParaRPr lang="en-GB" dirty="0">
              <a:ea typeface="Calibri"/>
              <a:cs typeface="Calibri"/>
            </a:endParaRPr>
          </a:p>
          <a:p>
            <a:pPr marL="171450" indent="-171450">
              <a:buFont typeface="Arial"/>
              <a:buChar char="•"/>
            </a:pPr>
            <a:r>
              <a:rPr lang="en-GB" b="1" dirty="0"/>
              <a:t>Client autonomy</a:t>
            </a:r>
            <a:r>
              <a:rPr lang="en-GB" dirty="0"/>
              <a:t> – Supported personal meaning-making over imposed sexual norms.</a:t>
            </a:r>
            <a:endParaRPr lang="en-GB" dirty="0">
              <a:ea typeface="Calibri"/>
              <a:cs typeface="Calibri"/>
            </a:endParaRPr>
          </a:p>
          <a:p>
            <a:endParaRPr lang="en-GB" b="1"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GB"/>
              <a:t>22</a:t>
            </a:fld>
            <a:endParaRPr lang="en-GB"/>
          </a:p>
        </p:txBody>
      </p:sp>
    </p:spTree>
    <p:extLst>
      <p:ext uri="{BB962C8B-B14F-4D97-AF65-F5344CB8AC3E}">
        <p14:creationId xmlns:p14="http://schemas.microsoft.com/office/powerpoint/2010/main" val="21704747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GB" b="1" dirty="0"/>
              <a:t>Fluidity</a:t>
            </a:r>
            <a:r>
              <a:rPr lang="en-GB" dirty="0"/>
              <a:t> – Sexual identity and practice understood as dynamic and context-dependent.</a:t>
            </a:r>
          </a:p>
          <a:p>
            <a:pPr marL="171450" indent="-171450">
              <a:buFont typeface="Arial"/>
              <a:buChar char="•"/>
            </a:pPr>
            <a:r>
              <a:rPr lang="en-GB" b="1" dirty="0"/>
              <a:t>Diversity</a:t>
            </a:r>
            <a:r>
              <a:rPr lang="en-GB" dirty="0"/>
              <a:t> – Affirmation of LGBTQ+, non-binary, poly, and kink identities within inclusive, justice-oriented practice.</a:t>
            </a:r>
            <a:endParaRPr lang="en-GB" dirty="0">
              <a:ea typeface="Calibri"/>
              <a:cs typeface="Calibri"/>
            </a:endParaRPr>
          </a:p>
          <a:p>
            <a:pPr marL="171450" indent="-171450">
              <a:buFont typeface="Arial"/>
              <a:buChar char="•"/>
            </a:pPr>
            <a:r>
              <a:rPr lang="en-GB" b="1" dirty="0"/>
              <a:t>Conditions of worth</a:t>
            </a:r>
            <a:r>
              <a:rPr lang="en-GB" dirty="0"/>
              <a:t> – Sexual shame linked to systemic oppression and heteronormativity.</a:t>
            </a:r>
            <a:endParaRPr lang="en-GB" dirty="0">
              <a:ea typeface="Calibri"/>
              <a:cs typeface="Calibri"/>
            </a:endParaRPr>
          </a:p>
          <a:p>
            <a:pPr marL="171450" indent="-171450">
              <a:buFont typeface="Arial"/>
              <a:buChar char="•"/>
            </a:pPr>
            <a:r>
              <a:rPr lang="en-GB" b="1" dirty="0"/>
              <a:t>Intersectionality</a:t>
            </a:r>
            <a:r>
              <a:rPr lang="en-GB" dirty="0"/>
              <a:t> – Sexuality explored alongside race, class, gender, culture, and spirituality.</a:t>
            </a:r>
            <a:endParaRPr lang="en-GB" dirty="0">
              <a:ea typeface="Calibri"/>
              <a:cs typeface="Calibri"/>
            </a:endParaRPr>
          </a:p>
          <a:p>
            <a:pPr marL="171450" indent="-171450">
              <a:buFont typeface="Arial"/>
              <a:buChar char="•"/>
            </a:pPr>
            <a:r>
              <a:rPr lang="en-GB" b="1" dirty="0"/>
              <a:t>Therapist congruence</a:t>
            </a:r>
            <a:r>
              <a:rPr lang="en-GB" dirty="0"/>
              <a:t> – Calls for openness, humility, and reflexivity with diverse clients.</a:t>
            </a:r>
            <a:endParaRPr lang="en-GB" dirty="0">
              <a:ea typeface="Calibri"/>
              <a:cs typeface="Calibri"/>
            </a:endParaRPr>
          </a:p>
          <a:p>
            <a:pPr marL="171450" indent="-171450">
              <a:buFont typeface="Arial"/>
              <a:buChar char="•"/>
            </a:pPr>
            <a:r>
              <a:rPr lang="en-GB" b="1" dirty="0"/>
              <a:t>Relational view</a:t>
            </a:r>
            <a:r>
              <a:rPr lang="en-GB" dirty="0"/>
              <a:t> – Sexuality seen as co-constructed within relationships and cultural narratives.</a:t>
            </a:r>
            <a:endParaRPr lang="en-GB" dirty="0">
              <a:ea typeface="Calibri"/>
              <a:cs typeface="Calibri"/>
            </a:endParaRPr>
          </a:p>
          <a:p>
            <a:endParaRPr lang="en-GB" b="1"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GB"/>
              <a:t>23</a:t>
            </a:fld>
            <a:endParaRPr lang="en-GB"/>
          </a:p>
        </p:txBody>
      </p:sp>
    </p:spTree>
    <p:extLst>
      <p:ext uri="{BB962C8B-B14F-4D97-AF65-F5344CB8AC3E}">
        <p14:creationId xmlns:p14="http://schemas.microsoft.com/office/powerpoint/2010/main" val="19570157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98422C-04F3-5802-C1B8-CCB134820D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48930B-EE54-BBD6-C74A-2DCD1E04E39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13E6EBA-C270-4289-77C6-D4F95E9CD92E}"/>
              </a:ext>
            </a:extLst>
          </p:cNvPr>
          <p:cNvSpPr>
            <a:spLocks noGrp="1"/>
          </p:cNvSpPr>
          <p:nvPr>
            <p:ph type="body" idx="1"/>
          </p:nvPr>
        </p:nvSpPr>
        <p:spPr/>
        <p:txBody>
          <a:bodyPr/>
          <a:lstStyle/>
          <a:p>
            <a:pPr>
              <a:buFont typeface="Arial"/>
              <a:buChar char="•"/>
            </a:pPr>
            <a:r>
              <a:rPr lang="en-US" b="1" dirty="0"/>
              <a:t>Self-definition</a:t>
            </a:r>
            <a:r>
              <a:rPr lang="en-US" dirty="0"/>
              <a:t> – Each person defines their own sexual values and expressions; no single “right” sexuality.</a:t>
            </a:r>
          </a:p>
          <a:p>
            <a:pPr>
              <a:buFont typeface="Arial"/>
              <a:buChar char="•"/>
            </a:pPr>
            <a:r>
              <a:rPr lang="en-US" b="1" dirty="0"/>
              <a:t>Whole-person lens</a:t>
            </a:r>
            <a:r>
              <a:rPr lang="en-US" dirty="0"/>
              <a:t> – Sexual distress reflects broader personal struggle, not a discrete disorder.</a:t>
            </a:r>
            <a:endParaRPr lang="en-US" dirty="0">
              <a:ea typeface="Calibri"/>
              <a:cs typeface="Calibri"/>
            </a:endParaRPr>
          </a:p>
          <a:p>
            <a:pPr>
              <a:buFont typeface="Arial"/>
              <a:buChar char="•"/>
            </a:pPr>
            <a:r>
              <a:rPr lang="en-US" b="1" dirty="0"/>
              <a:t>Incongruence</a:t>
            </a:r>
            <a:r>
              <a:rPr lang="en-US" dirty="0"/>
              <a:t> – Repression or fear alienates individuals from their embodied experience.</a:t>
            </a:r>
            <a:endParaRPr lang="en-US" dirty="0">
              <a:ea typeface="Calibri"/>
              <a:cs typeface="Calibri"/>
            </a:endParaRPr>
          </a:p>
          <a:p>
            <a:pPr>
              <a:buFont typeface="Arial"/>
              <a:buChar char="•"/>
            </a:pPr>
            <a:r>
              <a:rPr lang="en-US" b="1" dirty="0"/>
              <a:t>Actualizing tendency</a:t>
            </a:r>
            <a:r>
              <a:rPr lang="en-US" dirty="0"/>
              <a:t> – Sexual expression mirrors the drive toward growth and authenticity.</a:t>
            </a:r>
            <a:endParaRPr lang="en-US" dirty="0">
              <a:ea typeface="Calibri"/>
              <a:cs typeface="Calibri"/>
            </a:endParaRPr>
          </a:p>
          <a:p>
            <a:pPr>
              <a:buFont typeface="Arial"/>
              <a:buChar char="•"/>
            </a:pPr>
            <a:r>
              <a:rPr lang="en-US" b="1" dirty="0"/>
              <a:t>Therapeutic conditions</a:t>
            </a:r>
            <a:r>
              <a:rPr lang="en-US" dirty="0"/>
              <a:t> – Empathy and unconditional regard enable acceptance of sexual diversity.</a:t>
            </a:r>
            <a:endParaRPr lang="en-US" dirty="0">
              <a:ea typeface="Calibri"/>
              <a:cs typeface="Calibri"/>
            </a:endParaRPr>
          </a:p>
          <a:p>
            <a:pPr>
              <a:buFont typeface="Arial"/>
              <a:buChar char="•"/>
            </a:pPr>
            <a:r>
              <a:rPr lang="en-US" b="1" dirty="0"/>
              <a:t>Affirming relationships</a:t>
            </a:r>
            <a:r>
              <a:rPr lang="en-US" dirty="0"/>
              <a:t> – Authentic, inclusive therapy supports integration of sexuality and identity.</a:t>
            </a:r>
            <a:endParaRPr lang="en-US" dirty="0">
              <a:ea typeface="Calibri"/>
              <a:cs typeface="Calibri"/>
            </a:endParaRPr>
          </a:p>
          <a:p>
            <a:pPr>
              <a:buFont typeface="Arial"/>
              <a:buChar char="•"/>
            </a:pPr>
            <a:endParaRPr lang="en-US" dirty="0">
              <a:ea typeface="Calibri"/>
              <a:cs typeface="Calibri"/>
            </a:endParaRPr>
          </a:p>
        </p:txBody>
      </p:sp>
      <p:sp>
        <p:nvSpPr>
          <p:cNvPr id="4" name="Slide Number Placeholder 3">
            <a:extLst>
              <a:ext uri="{FF2B5EF4-FFF2-40B4-BE49-F238E27FC236}">
                <a16:creationId xmlns:a16="http://schemas.microsoft.com/office/drawing/2014/main" id="{14BEA3D1-4232-B616-908A-3789FF054F42}"/>
              </a:ext>
            </a:extLst>
          </p:cNvPr>
          <p:cNvSpPr>
            <a:spLocks noGrp="1"/>
          </p:cNvSpPr>
          <p:nvPr>
            <p:ph type="sldNum" sz="quarter" idx="5"/>
          </p:nvPr>
        </p:nvSpPr>
        <p:spPr/>
        <p:txBody>
          <a:bodyPr/>
          <a:lstStyle/>
          <a:p>
            <a:fld id="{1B1DB85B-3299-49ED-AE41-153F3934A6AF}" type="slidenum">
              <a:rPr lang="en-US"/>
              <a:t>24</a:t>
            </a:fld>
            <a:endParaRPr lang="en-US"/>
          </a:p>
        </p:txBody>
      </p:sp>
    </p:spTree>
    <p:extLst>
      <p:ext uri="{BB962C8B-B14F-4D97-AF65-F5344CB8AC3E}">
        <p14:creationId xmlns:p14="http://schemas.microsoft.com/office/powerpoint/2010/main" val="28868552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GB" b="1" dirty="0"/>
              <a:t>Kierkegaard</a:t>
            </a:r>
            <a:r>
              <a:rPr lang="en-GB" dirty="0"/>
              <a:t> – Sexual desire belongs to the aesthetic stage; without integration through responsibility and faith, it leads to despair.</a:t>
            </a:r>
          </a:p>
          <a:p>
            <a:pPr marL="171450" indent="-171450">
              <a:buFont typeface="Arial"/>
              <a:buChar char="•"/>
            </a:pPr>
            <a:r>
              <a:rPr lang="en-GB" b="1" dirty="0"/>
              <a:t>Nietzsche</a:t>
            </a:r>
            <a:r>
              <a:rPr lang="en-GB" dirty="0"/>
              <a:t> – Framed sexuality as life-affirming instinct and creative force repressed by moralism.</a:t>
            </a:r>
            <a:endParaRPr lang="en-GB" dirty="0">
              <a:ea typeface="Calibri"/>
              <a:cs typeface="Calibri"/>
            </a:endParaRPr>
          </a:p>
          <a:p>
            <a:pPr marL="171450" indent="-171450">
              <a:buFont typeface="Arial"/>
              <a:buChar char="•"/>
            </a:pPr>
            <a:r>
              <a:rPr lang="en-GB" b="1" dirty="0"/>
              <a:t>Heidegger</a:t>
            </a:r>
            <a:r>
              <a:rPr lang="en-GB" dirty="0"/>
              <a:t> – Though not explicit on sex, saw sexuality as part of our embodied, thrown existence.</a:t>
            </a:r>
            <a:endParaRPr lang="en-GB" dirty="0">
              <a:ea typeface="Calibri"/>
              <a:cs typeface="Calibri"/>
            </a:endParaRPr>
          </a:p>
          <a:p>
            <a:pPr marL="171450" indent="-171450">
              <a:buFont typeface="Arial"/>
              <a:buChar char="•"/>
            </a:pPr>
            <a:r>
              <a:rPr lang="en-GB" b="1" dirty="0"/>
              <a:t>Sartre</a:t>
            </a:r>
            <a:r>
              <a:rPr lang="en-GB" dirty="0"/>
              <a:t> – Desire exposes tension between freedom and objectification in relating to the Other.</a:t>
            </a:r>
            <a:endParaRPr lang="en-GB" dirty="0">
              <a:ea typeface="Calibri"/>
              <a:cs typeface="Calibri"/>
            </a:endParaRPr>
          </a:p>
          <a:p>
            <a:pPr marL="171450" indent="-171450">
              <a:buFont typeface="Arial"/>
              <a:buChar char="•"/>
            </a:pPr>
            <a:r>
              <a:rPr lang="en-GB" b="1" dirty="0"/>
              <a:t>Beauvoir</a:t>
            </a:r>
            <a:r>
              <a:rPr lang="en-GB" dirty="0"/>
              <a:t> – Critiqued patriarchal shaping of women’s sexuality; called for embodied sexual freedom.</a:t>
            </a:r>
            <a:endParaRPr lang="en-GB" dirty="0">
              <a:ea typeface="Calibri"/>
              <a:cs typeface="Calibri"/>
            </a:endParaRPr>
          </a:p>
          <a:p>
            <a:pPr marL="171450" indent="-171450">
              <a:buFont typeface="Arial"/>
              <a:buChar char="•"/>
            </a:pPr>
            <a:r>
              <a:rPr lang="en-GB" b="1" dirty="0"/>
              <a:t>Merleau-Ponty</a:t>
            </a:r>
            <a:r>
              <a:rPr lang="en-GB" dirty="0"/>
              <a:t> – Located sexuality in lived, pre-reflective bodily perception—neither purely biological nor social.</a:t>
            </a:r>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GB"/>
              <a:t>25</a:t>
            </a:fld>
            <a:endParaRPr lang="en-GB"/>
          </a:p>
        </p:txBody>
      </p:sp>
    </p:spTree>
    <p:extLst>
      <p:ext uri="{BB962C8B-B14F-4D97-AF65-F5344CB8AC3E}">
        <p14:creationId xmlns:p14="http://schemas.microsoft.com/office/powerpoint/2010/main" val="236245251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GB" b="1" dirty="0"/>
              <a:t>Sexuality as encounter</a:t>
            </a:r>
            <a:r>
              <a:rPr lang="en-GB" dirty="0"/>
              <a:t> – Following Sartre and Beauvoir, May framed sex as a meeting of freedom and responsibility, risking objectification yet enabling authenticity.</a:t>
            </a:r>
          </a:p>
          <a:p>
            <a:pPr marL="171450" indent="-171450">
              <a:buFont typeface="Arial"/>
              <a:buChar char="•"/>
            </a:pPr>
            <a:r>
              <a:rPr lang="en-GB" b="1" dirty="0"/>
              <a:t>Embodiment</a:t>
            </a:r>
            <a:r>
              <a:rPr lang="en-GB" dirty="0"/>
              <a:t> – Influenced by Merleau-Ponty, therapists explored sexuality through lived bodily experience and felt being.</a:t>
            </a:r>
            <a:endParaRPr lang="en-GB" dirty="0">
              <a:ea typeface="Calibri"/>
              <a:cs typeface="Calibri"/>
            </a:endParaRPr>
          </a:p>
          <a:p>
            <a:pPr marL="171450" indent="-171450">
              <a:buFont typeface="Arial"/>
              <a:buChar char="•"/>
            </a:pPr>
            <a:r>
              <a:rPr lang="en-GB" b="1" dirty="0"/>
              <a:t>Anxiety and desire</a:t>
            </a:r>
            <a:r>
              <a:rPr lang="en-GB" dirty="0"/>
              <a:t> – May viewed sexual intimacy as evoking existential anxieties around rejection, freedom, and death.</a:t>
            </a:r>
            <a:endParaRPr lang="en-GB" dirty="0">
              <a:ea typeface="Calibri"/>
              <a:cs typeface="Calibri"/>
            </a:endParaRPr>
          </a:p>
          <a:p>
            <a:pPr marL="171450" indent="-171450">
              <a:buFont typeface="Arial"/>
              <a:buChar char="•"/>
            </a:pPr>
            <a:r>
              <a:rPr lang="en-GB" b="1" dirty="0"/>
              <a:t>Authenticity and choice</a:t>
            </a:r>
            <a:r>
              <a:rPr lang="en-GB" dirty="0"/>
              <a:t> – Yalom treated sexual issues as matters of freedom, meaning, and responsibility, not pathology.</a:t>
            </a:r>
            <a:endParaRPr lang="en-GB" dirty="0">
              <a:ea typeface="Calibri"/>
              <a:cs typeface="Calibri"/>
            </a:endParaRPr>
          </a:p>
          <a:p>
            <a:pPr marL="171450" indent="-171450">
              <a:buFont typeface="Arial"/>
              <a:buChar char="•"/>
            </a:pPr>
            <a:r>
              <a:rPr lang="en-GB" b="1" dirty="0"/>
              <a:t>Therapeutic presence</a:t>
            </a:r>
            <a:r>
              <a:rPr lang="en-GB" dirty="0"/>
              <a:t> – </a:t>
            </a:r>
            <a:r>
              <a:rPr lang="en-GB" dirty="0" err="1"/>
              <a:t>Bugenthal</a:t>
            </a:r>
            <a:r>
              <a:rPr lang="en-GB" dirty="0"/>
              <a:t> saw sexual dynamics as openings for genuine encounter and vulnerability in therapy.</a:t>
            </a:r>
            <a:endParaRPr lang="en-GB" dirty="0">
              <a:ea typeface="Calibri"/>
              <a:cs typeface="Calibri"/>
            </a:endParaRPr>
          </a:p>
          <a:p>
            <a:pPr marL="171450" indent="-171450">
              <a:buFont typeface="Arial"/>
              <a:buChar char="•"/>
            </a:pPr>
            <a:r>
              <a:rPr lang="en-GB" b="1" dirty="0"/>
              <a:t>Meaning and isolation</a:t>
            </a:r>
            <a:r>
              <a:rPr lang="en-GB" dirty="0"/>
              <a:t> – Sexuality both bridges and exposes existential isolation; therapy aids clients in finding meaning in that tension.</a:t>
            </a:r>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GB"/>
              <a:t>26</a:t>
            </a:fld>
            <a:endParaRPr lang="en-GB"/>
          </a:p>
        </p:txBody>
      </p:sp>
    </p:spTree>
    <p:extLst>
      <p:ext uri="{BB962C8B-B14F-4D97-AF65-F5344CB8AC3E}">
        <p14:creationId xmlns:p14="http://schemas.microsoft.com/office/powerpoint/2010/main" val="30781230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a:t>Countering the psychopathology perspective was the work of </a:t>
            </a:r>
            <a:r>
              <a:rPr lang="en-US" b="1" dirty="0"/>
              <a:t>Alfred Kinsey</a:t>
            </a:r>
            <a:r>
              <a:rPr lang="en-US" dirty="0"/>
              <a:t> and </a:t>
            </a:r>
            <a:r>
              <a:rPr lang="en-US" b="1" dirty="0"/>
              <a:t>Evelyn Hooker  </a:t>
            </a:r>
            <a:endParaRPr lang="en-US" b="1" dirty="0">
              <a:ea typeface="Calibri"/>
              <a:cs typeface="Calibri"/>
            </a:endParaRPr>
          </a:p>
          <a:p>
            <a:pPr marL="171450" indent="-171450">
              <a:buFont typeface="Arial"/>
              <a:buChar char="•"/>
            </a:pPr>
            <a:r>
              <a:rPr lang="en-US" dirty="0"/>
              <a:t>which forwarded that </a:t>
            </a:r>
            <a:r>
              <a:rPr lang="en-US" b="1" dirty="0"/>
              <a:t>homosexuality was a normal variation</a:t>
            </a:r>
            <a:r>
              <a:rPr lang="en-US" dirty="0"/>
              <a:t> in human sexuality. </a:t>
            </a:r>
            <a:endParaRPr lang="en-US" dirty="0">
              <a:ea typeface="Calibri"/>
              <a:cs typeface="Calibri"/>
            </a:endParaRPr>
          </a:p>
          <a:p>
            <a:pPr marL="171450" indent="-171450">
              <a:buFont typeface="Arial"/>
              <a:buChar char="•"/>
            </a:pPr>
            <a:r>
              <a:rPr lang="en-US" dirty="0"/>
              <a:t>Unlike prior psychoanalytic studies, Kinsey and his colleagues </a:t>
            </a:r>
            <a:r>
              <a:rPr lang="en-US" b="1" dirty="0"/>
              <a:t>used non-psychiatric samples</a:t>
            </a:r>
            <a:endParaRPr lang="en-US" b="1" dirty="0">
              <a:ea typeface="Calibri"/>
              <a:cs typeface="Calibri"/>
            </a:endParaRPr>
          </a:p>
          <a:p>
            <a:pPr marL="171450" indent="-171450">
              <a:buFont typeface="Arial"/>
              <a:buChar char="•"/>
            </a:pPr>
            <a:r>
              <a:rPr lang="en-US" dirty="0"/>
              <a:t>found that homosexuality was </a:t>
            </a:r>
            <a:r>
              <a:rPr lang="en-US" b="1" dirty="0"/>
              <a:t>not uncommon </a:t>
            </a:r>
            <a:r>
              <a:rPr lang="en-US" dirty="0"/>
              <a:t>among men and women in the United States </a:t>
            </a:r>
            <a:endParaRPr lang="en-US" dirty="0">
              <a:ea typeface="Calibri" panose="020F0502020204030204"/>
              <a:cs typeface="Calibri"/>
            </a:endParaRPr>
          </a:p>
          <a:p>
            <a:pPr marL="171450" indent="-171450">
              <a:buFont typeface="Arial"/>
              <a:buChar char="•"/>
            </a:pPr>
            <a:r>
              <a:rPr lang="en-US" dirty="0"/>
              <a:t>Hooker concluded that homosexuality was </a:t>
            </a:r>
            <a:r>
              <a:rPr lang="en-US" b="1" dirty="0"/>
              <a:t>not inherently psychopathological. </a:t>
            </a:r>
            <a:endParaRPr lang="en-US" b="1"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1B1DB85B-3299-49ED-AE41-153F3934A6AF}" type="slidenum">
              <a:rPr lang="en-US"/>
              <a:t>27</a:t>
            </a:fld>
            <a:endParaRPr lang="en-US"/>
          </a:p>
        </p:txBody>
      </p:sp>
    </p:spTree>
    <p:extLst>
      <p:ext uri="{BB962C8B-B14F-4D97-AF65-F5344CB8AC3E}">
        <p14:creationId xmlns:p14="http://schemas.microsoft.com/office/powerpoint/2010/main" val="24549807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dirty="0"/>
              <a:t>Core thesis – shame as developmental wound:</a:t>
            </a:r>
            <a:br>
              <a:rPr lang="en-US" b="1" dirty="0">
                <a:cs typeface="+mn-lt"/>
              </a:rPr>
            </a:br>
            <a:r>
              <a:rPr lang="en-US" dirty="0"/>
              <a:t> Downs argues that many gay men </a:t>
            </a:r>
            <a:r>
              <a:rPr lang="en-US" err="1"/>
              <a:t>internalise</a:t>
            </a:r>
            <a:r>
              <a:rPr lang="en-US" dirty="0"/>
              <a:t> shame early in life due to growing up in a heteronormative culture that renders their authentic desires unacceptable; this shame becomes the </a:t>
            </a:r>
            <a:r>
              <a:rPr lang="en-US" err="1"/>
              <a:t>organising</a:t>
            </a:r>
            <a:r>
              <a:rPr lang="en-US" dirty="0"/>
              <a:t> principle of selfhood.</a:t>
            </a:r>
          </a:p>
          <a:p>
            <a:pPr marL="285750" indent="-285750">
              <a:buFont typeface="Arial"/>
              <a:buChar char="•"/>
            </a:pPr>
            <a:r>
              <a:rPr lang="en-US" b="1" dirty="0"/>
              <a:t>Three-stage model of gay male development:</a:t>
            </a:r>
            <a:endParaRPr lang="en-GB" dirty="0"/>
          </a:p>
          <a:p>
            <a:pPr marL="285750" indent="-285750">
              <a:buFont typeface="Arial"/>
              <a:buChar char="•"/>
            </a:pPr>
            <a:r>
              <a:rPr lang="en-US" i="1" dirty="0"/>
              <a:t>Stage 1:</a:t>
            </a:r>
            <a:r>
              <a:rPr lang="en-US" dirty="0"/>
              <a:t> Overwhelmed by </a:t>
            </a:r>
            <a:r>
              <a:rPr lang="en-US" b="1" dirty="0"/>
              <a:t>shame </a:t>
            </a:r>
            <a:r>
              <a:rPr lang="en-US" dirty="0"/>
              <a:t>(concealment, denial).</a:t>
            </a:r>
            <a:endParaRPr lang="en-GB" dirty="0"/>
          </a:p>
          <a:p>
            <a:pPr marL="285750" indent="-285750">
              <a:buFont typeface="Arial"/>
              <a:buChar char="•"/>
            </a:pPr>
            <a:r>
              <a:rPr lang="en-US" i="1" dirty="0"/>
              <a:t>Stage 2:</a:t>
            </a:r>
            <a:r>
              <a:rPr lang="en-US" dirty="0"/>
              <a:t> Compensation through </a:t>
            </a:r>
            <a:r>
              <a:rPr lang="en-US" b="1" dirty="0"/>
              <a:t>achievement</a:t>
            </a:r>
            <a:r>
              <a:rPr lang="en-US" dirty="0"/>
              <a:t>, beauty, or status (the “velvet rage” of perfectionism and validation-seeking).</a:t>
            </a:r>
            <a:endParaRPr lang="en-GB" dirty="0"/>
          </a:p>
          <a:p>
            <a:pPr marL="285750" indent="-285750">
              <a:buFont typeface="Arial"/>
              <a:buChar char="•"/>
            </a:pPr>
            <a:r>
              <a:rPr lang="en-US" i="1" dirty="0"/>
              <a:t>Stage 3:</a:t>
            </a:r>
            <a:r>
              <a:rPr lang="en-US" dirty="0"/>
              <a:t> Cultivating </a:t>
            </a:r>
            <a:r>
              <a:rPr lang="en-US" b="1" dirty="0"/>
              <a:t>authenticity </a:t>
            </a:r>
            <a:r>
              <a:rPr lang="en-US" dirty="0"/>
              <a:t>and self-acceptance (moving beyond shame).</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GB"/>
              <a:t>28</a:t>
            </a:fld>
            <a:endParaRPr lang="en-GB"/>
          </a:p>
        </p:txBody>
      </p:sp>
    </p:spTree>
    <p:extLst>
      <p:ext uri="{BB962C8B-B14F-4D97-AF65-F5344CB8AC3E}">
        <p14:creationId xmlns:p14="http://schemas.microsoft.com/office/powerpoint/2010/main" val="202960682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a:buChar char="•"/>
            </a:pPr>
            <a:r>
              <a:rPr lang="en-US" b="1" dirty="0"/>
              <a:t>Velvet rage defined</a:t>
            </a:r>
            <a:r>
              <a:rPr lang="en-US" dirty="0"/>
              <a:t> – A refined, </a:t>
            </a:r>
            <a:r>
              <a:rPr lang="en-US" dirty="0" err="1"/>
              <a:t>internalised</a:t>
            </a:r>
            <a:r>
              <a:rPr lang="en-US" dirty="0"/>
              <a:t> anger rooted in shame and the relentless pursuit of validation.</a:t>
            </a:r>
            <a:endParaRPr lang="en-GB" dirty="0"/>
          </a:p>
          <a:p>
            <a:pPr>
              <a:buFont typeface="Arial"/>
              <a:buChar char="•"/>
            </a:pPr>
            <a:r>
              <a:rPr lang="en-US" b="1" dirty="0"/>
              <a:t>Source of anger</a:t>
            </a:r>
            <a:r>
              <a:rPr lang="en-US" dirty="0"/>
              <a:t> – Denial of the authentic self breeds self-directed hostility.</a:t>
            </a:r>
            <a:endParaRPr lang="en-US" dirty="0">
              <a:ea typeface="Calibri"/>
              <a:cs typeface="Calibri"/>
            </a:endParaRPr>
          </a:p>
          <a:p>
            <a:pPr>
              <a:buFont typeface="Arial"/>
              <a:buChar char="•"/>
            </a:pPr>
            <a:r>
              <a:rPr lang="en-US" b="1" dirty="0"/>
              <a:t>Core shame</a:t>
            </a:r>
            <a:r>
              <a:rPr lang="en-US" dirty="0"/>
              <a:t> – The belief that one’s sexuality is wrong, bad, or dangerous.</a:t>
            </a:r>
            <a:endParaRPr lang="en-US" dirty="0">
              <a:ea typeface="Calibri"/>
              <a:cs typeface="Calibri"/>
            </a:endParaRPr>
          </a:p>
          <a:p>
            <a:pPr>
              <a:buFont typeface="Arial"/>
              <a:buChar char="•"/>
            </a:pPr>
            <a:r>
              <a:rPr lang="en-US" b="1" dirty="0"/>
              <a:t>Emotional consequence</a:t>
            </a:r>
            <a:r>
              <a:rPr lang="en-US" dirty="0"/>
              <a:t> – Heightened sensitivity and overreaction to perceived invalidation.</a:t>
            </a:r>
            <a:endParaRPr lang="en-US" dirty="0">
              <a:ea typeface="Calibri"/>
              <a:cs typeface="Calibri"/>
            </a:endParaRPr>
          </a:p>
          <a:p>
            <a:pPr marL="285750" indent="-285750">
              <a:buFont typeface="Arial,Sans-Serif"/>
              <a:buChar char="•"/>
            </a:pPr>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GB"/>
              <a:t>29</a:t>
            </a:fld>
            <a:endParaRPr lang="en-GB"/>
          </a:p>
        </p:txBody>
      </p:sp>
    </p:spTree>
    <p:extLst>
      <p:ext uri="{BB962C8B-B14F-4D97-AF65-F5344CB8AC3E}">
        <p14:creationId xmlns:p14="http://schemas.microsoft.com/office/powerpoint/2010/main" val="309192646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a:buChar char="•"/>
            </a:pPr>
            <a:r>
              <a:rPr lang="en-US" b="1" dirty="0"/>
              <a:t>Perfectionism as </a:t>
            </a:r>
            <a:r>
              <a:rPr lang="en-US" b="1" dirty="0" err="1"/>
              <a:t>defence</a:t>
            </a:r>
            <a:r>
              <a:rPr lang="en-US" dirty="0"/>
              <a:t> – Downs links gay men’s pursuit of beauty, success, or sexual prowess to shame and the need for validation in a rejecting culture.</a:t>
            </a:r>
          </a:p>
          <a:p>
            <a:pPr>
              <a:buFont typeface="Arial"/>
              <a:buChar char="•"/>
            </a:pPr>
            <a:r>
              <a:rPr lang="en-US" b="1" dirty="0"/>
              <a:t>Normativity within the group</a:t>
            </a:r>
            <a:r>
              <a:rPr lang="en-US" dirty="0"/>
              <a:t> – Identity often shaped by internal codes of pride, fashion, fitness, and effeminacy.</a:t>
            </a:r>
            <a:endParaRPr lang="en-US" dirty="0">
              <a:ea typeface="Calibri"/>
              <a:cs typeface="Calibri"/>
            </a:endParaRPr>
          </a:p>
          <a:p>
            <a:pPr>
              <a:buFont typeface="Arial"/>
              <a:buChar char="•"/>
            </a:pPr>
            <a:r>
              <a:rPr lang="en-US" b="1" dirty="0"/>
              <a:t>Therapeutic aim</a:t>
            </a:r>
            <a:r>
              <a:rPr lang="en-US" dirty="0"/>
              <a:t> – Move from performance to integration by mourning the false self and reclaiming authenticity and intimacy.</a:t>
            </a:r>
            <a:endParaRPr lang="en-US" dirty="0">
              <a:ea typeface="Calibri"/>
              <a:cs typeface="Calibri"/>
            </a:endParaRPr>
          </a:p>
          <a:p>
            <a:pPr>
              <a:buFont typeface="Arial"/>
              <a:buChar char="•"/>
            </a:pPr>
            <a:r>
              <a:rPr lang="en-US" b="1" dirty="0"/>
              <a:t>Critical view</a:t>
            </a:r>
            <a:r>
              <a:rPr lang="en-US" dirty="0"/>
              <a:t> – Though critiqued for </a:t>
            </a:r>
            <a:r>
              <a:rPr lang="en-US" dirty="0" err="1"/>
              <a:t>pathologising</a:t>
            </a:r>
            <a:r>
              <a:rPr lang="en-US" dirty="0"/>
              <a:t> and </a:t>
            </a:r>
            <a:r>
              <a:rPr lang="en-US" dirty="0" err="1"/>
              <a:t>centring</a:t>
            </a:r>
            <a:r>
              <a:rPr lang="en-US" dirty="0"/>
              <a:t> white, Western, middle-class men, Downs’ work remains valuable for understanding shame and </a:t>
            </a:r>
            <a:r>
              <a:rPr lang="en-US" dirty="0" err="1"/>
              <a:t>internalised</a:t>
            </a:r>
            <a:r>
              <a:rPr lang="en-US" dirty="0"/>
              <a:t> stigma.</a:t>
            </a:r>
            <a:endParaRPr lang="en-US" dirty="0">
              <a:ea typeface="Calibri"/>
              <a:cs typeface="Calibri"/>
            </a:endParaRPr>
          </a:p>
          <a:p>
            <a:pPr marL="285750" indent="-285750">
              <a:buFont typeface="Arial,Sans-Serif"/>
              <a:buChar char="•"/>
            </a:pPr>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GB"/>
              <a:t>30</a:t>
            </a:fld>
            <a:endParaRPr lang="en-GB"/>
          </a:p>
        </p:txBody>
      </p:sp>
    </p:spTree>
    <p:extLst>
      <p:ext uri="{BB962C8B-B14F-4D97-AF65-F5344CB8AC3E}">
        <p14:creationId xmlns:p14="http://schemas.microsoft.com/office/powerpoint/2010/main" val="277692679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a:buChar char="•"/>
            </a:pPr>
            <a:r>
              <a:rPr lang="en-US" b="1" dirty="0"/>
              <a:t>Homonormativity</a:t>
            </a:r>
            <a:r>
              <a:rPr lang="en-US" dirty="0"/>
              <a:t> – Assumes lesbians conform to masculine or butch identities.</a:t>
            </a:r>
          </a:p>
          <a:p>
            <a:pPr>
              <a:buFont typeface="Arial"/>
              <a:buChar char="•"/>
            </a:pPr>
            <a:r>
              <a:rPr lang="en-US" b="1" dirty="0"/>
              <a:t>Femme invisibility</a:t>
            </a:r>
            <a:r>
              <a:rPr lang="en-US" dirty="0"/>
              <a:t> – Feminine-presenting lesbians often overlooked, even in therapy.</a:t>
            </a:r>
            <a:endParaRPr lang="en-US" dirty="0">
              <a:ea typeface="Calibri"/>
              <a:cs typeface="Calibri"/>
            </a:endParaRPr>
          </a:p>
          <a:p>
            <a:pPr>
              <a:buFont typeface="Arial"/>
              <a:buChar char="•"/>
            </a:pPr>
            <a:r>
              <a:rPr lang="en-US" b="1" dirty="0"/>
              <a:t>Professional bias</a:t>
            </a:r>
            <a:r>
              <a:rPr lang="en-US" dirty="0"/>
              <a:t> – Research shows greater restraint discussing lesbian than gay male sexuality.</a:t>
            </a:r>
            <a:endParaRPr lang="en-US" dirty="0">
              <a:ea typeface="Calibri"/>
              <a:cs typeface="Calibri"/>
            </a:endParaRPr>
          </a:p>
          <a:p>
            <a:pPr>
              <a:buFont typeface="Arial"/>
              <a:buChar char="•"/>
            </a:pPr>
            <a:r>
              <a:rPr lang="en-US" b="1" dirty="0"/>
              <a:t>Therapeutic challenge</a:t>
            </a:r>
            <a:r>
              <a:rPr lang="en-US" dirty="0"/>
              <a:t> – Heterosexual female therapists must engage openly with erotic transference and desire dynamics.</a:t>
            </a:r>
            <a:endParaRPr lang="en-US" dirty="0">
              <a:ea typeface="Calibri" panose="020F0502020204030204"/>
              <a:cs typeface="Calibri"/>
            </a:endParaRPr>
          </a:p>
          <a:p>
            <a:pPr marL="285750" indent="-285750">
              <a:lnSpc>
                <a:spcPct val="90000"/>
              </a:lnSpc>
              <a:spcBef>
                <a:spcPts val="1000"/>
              </a:spcBef>
              <a:buFont typeface="Arial"/>
              <a:buChar char="•"/>
            </a:pPr>
            <a:endParaRPr lang="en-US" dirty="0">
              <a:ea typeface="Calibri" panose="020F0502020204030204"/>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31</a:t>
            </a:fld>
            <a:endParaRPr lang="en-US"/>
          </a:p>
        </p:txBody>
      </p:sp>
    </p:spTree>
    <p:extLst>
      <p:ext uri="{BB962C8B-B14F-4D97-AF65-F5344CB8AC3E}">
        <p14:creationId xmlns:p14="http://schemas.microsoft.com/office/powerpoint/2010/main" val="384850819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a:buChar char="•"/>
            </a:pPr>
            <a:r>
              <a:rPr lang="en-US" b="1" dirty="0"/>
              <a:t>Help-seeking norms</a:t>
            </a:r>
            <a:r>
              <a:rPr lang="en-US" dirty="0"/>
              <a:t> – Gay and lesbian clients often more likely to access mental health support, partly shaped by community responses to the HIV crisis.</a:t>
            </a:r>
            <a:endParaRPr lang="en-US" dirty="0">
              <a:ea typeface="Calibri"/>
              <a:cs typeface="Calibri"/>
            </a:endParaRPr>
          </a:p>
          <a:p>
            <a:pPr>
              <a:buFont typeface="Arial"/>
              <a:buChar char="•"/>
            </a:pPr>
            <a:r>
              <a:rPr lang="en-US" b="1" dirty="0"/>
              <a:t>Intersectional barriers</a:t>
            </a:r>
            <a:r>
              <a:rPr lang="en-US" dirty="0"/>
              <a:t> – Cultural norms in </a:t>
            </a:r>
            <a:r>
              <a:rPr lang="en-US" dirty="0" err="1"/>
              <a:t>marginalised</a:t>
            </a:r>
            <a:r>
              <a:rPr lang="en-US" dirty="0"/>
              <a:t> groups can complicate coming out or self-identification.</a:t>
            </a:r>
            <a:endParaRPr lang="en-US" dirty="0">
              <a:ea typeface="Calibri"/>
              <a:cs typeface="Calibri"/>
            </a:endParaRPr>
          </a:p>
          <a:p>
            <a:pPr>
              <a:buFont typeface="Arial"/>
              <a:buChar char="•"/>
            </a:pPr>
            <a:r>
              <a:rPr lang="en-US" b="1" dirty="0"/>
              <a:t>Class bias in research</a:t>
            </a:r>
            <a:r>
              <a:rPr lang="en-US" dirty="0"/>
              <a:t> – Much literature reflects experiences of higher-SES gay and lesbian clients.</a:t>
            </a:r>
            <a:endParaRPr lang="en-US" dirty="0">
              <a:ea typeface="Calibri"/>
              <a:cs typeface="Calibri"/>
            </a:endParaRPr>
          </a:p>
          <a:p>
            <a:pPr>
              <a:buFont typeface="Arial"/>
              <a:buChar char="•"/>
            </a:pPr>
            <a:r>
              <a:rPr lang="en-US" b="1" dirty="0"/>
              <a:t>Risk and exclusion</a:t>
            </a:r>
            <a:r>
              <a:rPr lang="en-US" dirty="0"/>
              <a:t> – Clients from minority or faith communities may still face expulsion or physical danger.</a:t>
            </a:r>
            <a:endParaRPr lang="en-US" dirty="0">
              <a:ea typeface="Calibri"/>
              <a:cs typeface="Calibri"/>
            </a:endParaRPr>
          </a:p>
          <a:p>
            <a:pPr marL="285750" indent="-285750">
              <a:lnSpc>
                <a:spcPct val="90000"/>
              </a:lnSpc>
              <a:spcBef>
                <a:spcPts val="1000"/>
              </a:spcBef>
              <a:buFont typeface="Arial,Sans-Serif"/>
              <a:buChar char="•"/>
            </a:pPr>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32</a:t>
            </a:fld>
            <a:endParaRPr lang="en-US"/>
          </a:p>
        </p:txBody>
      </p:sp>
    </p:spTree>
    <p:extLst>
      <p:ext uri="{BB962C8B-B14F-4D97-AF65-F5344CB8AC3E}">
        <p14:creationId xmlns:p14="http://schemas.microsoft.com/office/powerpoint/2010/main" val="139624745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b="1"/>
              <a:t>Sexuality ≠ identity</a:t>
            </a:r>
            <a:r>
              <a:rPr lang="en-US"/>
              <a:t> – For some, especially bisexual clients, sexuality may not define selfhood.</a:t>
            </a:r>
          </a:p>
          <a:p>
            <a:pPr marL="171450" indent="-171450">
              <a:buFont typeface="Arial"/>
              <a:buChar char="•"/>
            </a:pPr>
            <a:r>
              <a:rPr lang="en-US" b="1"/>
              <a:t>Historical tension</a:t>
            </a:r>
            <a:r>
              <a:rPr lang="en-US"/>
              <a:t> – Bisexuality has at times been dismissed by gay and lesbian activists as diluting the movement.</a:t>
            </a:r>
          </a:p>
          <a:p>
            <a:pPr marL="171450" indent="-171450">
              <a:buFont typeface="Arial"/>
              <a:buChar char="•"/>
            </a:pPr>
            <a:r>
              <a:rPr lang="en-US" b="1"/>
              <a:t>Disavowal and invisibility</a:t>
            </a:r>
            <a:r>
              <a:rPr lang="en-US"/>
              <a:t> – Bisexual identities often lack recognition or validation.</a:t>
            </a:r>
          </a:p>
          <a:p>
            <a:pPr marL="171450" indent="-171450">
              <a:buFont typeface="Arial"/>
              <a:buChar char="•"/>
            </a:pPr>
            <a:r>
              <a:rPr lang="en-US" b="1"/>
              <a:t>Empirical insight</a:t>
            </a:r>
            <a:r>
              <a:rPr lang="en-US"/>
              <a:t> – Pew Research shows persistent stigma and limited social acceptance of bisexual people.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33</a:t>
            </a:fld>
            <a:endParaRPr lang="en-US"/>
          </a:p>
        </p:txBody>
      </p:sp>
    </p:spTree>
    <p:extLst>
      <p:ext uri="{BB962C8B-B14F-4D97-AF65-F5344CB8AC3E}">
        <p14:creationId xmlns:p14="http://schemas.microsoft.com/office/powerpoint/2010/main" val="218133156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Pansexuality refers to romantic, emotional, and/or sexual attraction to people regardless of their gender identity, meaning that gender is not a determining factor in attraction. </a:t>
            </a:r>
          </a:p>
          <a:p>
            <a:r>
              <a:rPr lang="en-US" dirty="0">
                <a:ea typeface="Calibri"/>
                <a:cs typeface="Calibri"/>
              </a:rPr>
              <a:t>All genders and gender orientations</a:t>
            </a:r>
          </a:p>
          <a:p>
            <a:r>
              <a:rPr lang="en-US" dirty="0">
                <a:ea typeface="Calibri"/>
                <a:cs typeface="Calibri"/>
              </a:rPr>
              <a:t>Recognition. Empathy. </a:t>
            </a:r>
          </a:p>
          <a:p>
            <a:r>
              <a:rPr lang="en-US" dirty="0">
                <a:ea typeface="Calibri"/>
                <a:cs typeface="Calibri"/>
              </a:rPr>
              <a:t>Getting beyond a binary of he – she</a:t>
            </a:r>
          </a:p>
          <a:p>
            <a:r>
              <a:rPr lang="en-US" dirty="0"/>
              <a:t>One could assert that such thinking entrenches a hetero/homo binary, imposing even more </a:t>
            </a:r>
            <a:r>
              <a:rPr lang="en-US" dirty="0" err="1"/>
              <a:t>categorisation</a:t>
            </a:r>
            <a:r>
              <a:rPr lang="en-US" dirty="0"/>
              <a:t> and constrains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34</a:t>
            </a:fld>
            <a:endParaRPr lang="en-US"/>
          </a:p>
        </p:txBody>
      </p:sp>
    </p:spTree>
    <p:extLst>
      <p:ext uri="{BB962C8B-B14F-4D97-AF65-F5344CB8AC3E}">
        <p14:creationId xmlns:p14="http://schemas.microsoft.com/office/powerpoint/2010/main" val="42870194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a:buChar char="•"/>
            </a:pPr>
            <a:r>
              <a:rPr lang="en-US" b="1" dirty="0"/>
              <a:t>Asexual/aromantic identity</a:t>
            </a:r>
            <a:r>
              <a:rPr lang="en-US" dirty="0"/>
              <a:t> – </a:t>
            </a:r>
            <a:r>
              <a:rPr lang="en-US" dirty="0" err="1"/>
              <a:t>Characterised</a:t>
            </a:r>
            <a:r>
              <a:rPr lang="en-US" dirty="0"/>
              <a:t> by little or no romantic attraction or desire for relationships.</a:t>
            </a:r>
            <a:endParaRPr lang="en-US" dirty="0">
              <a:ea typeface="Calibri"/>
              <a:cs typeface="Calibri"/>
            </a:endParaRPr>
          </a:p>
          <a:p>
            <a:pPr>
              <a:buFont typeface="Arial"/>
              <a:buChar char="•"/>
            </a:pPr>
            <a:r>
              <a:rPr lang="en-US" b="1" dirty="0" err="1"/>
              <a:t>Amatonormativity</a:t>
            </a:r>
            <a:r>
              <a:rPr lang="en-US" dirty="0"/>
              <a:t> – The cultural assumption that romantic partnership is universal and ideal.</a:t>
            </a:r>
            <a:endParaRPr lang="en-US" dirty="0">
              <a:ea typeface="Calibri"/>
              <a:cs typeface="Calibri"/>
            </a:endParaRPr>
          </a:p>
          <a:p>
            <a:pPr>
              <a:buFont typeface="Arial"/>
              <a:buChar char="•"/>
            </a:pPr>
            <a:r>
              <a:rPr lang="en-US" b="1" dirty="0"/>
              <a:t>Social pressure</a:t>
            </a:r>
            <a:r>
              <a:rPr lang="en-US" dirty="0"/>
              <a:t> – Expectation to </a:t>
            </a:r>
            <a:r>
              <a:rPr lang="en-US" dirty="0" err="1"/>
              <a:t>prioritise</a:t>
            </a:r>
            <a:r>
              <a:rPr lang="en-US" dirty="0"/>
              <a:t> romantic relationships reinforces </a:t>
            </a:r>
            <a:r>
              <a:rPr lang="en-US" dirty="0" err="1"/>
              <a:t>marginalisation</a:t>
            </a:r>
            <a:r>
              <a:rPr lang="en-US" dirty="0"/>
              <a:t>.</a:t>
            </a:r>
            <a:endParaRPr lang="en-US" dirty="0">
              <a:ea typeface="Calibri"/>
              <a:cs typeface="Calibri"/>
            </a:endParaRPr>
          </a:p>
          <a:p>
            <a:pPr>
              <a:buFont typeface="Arial"/>
              <a:buChar char="•"/>
            </a:pPr>
            <a:r>
              <a:rPr lang="en-US" b="1" dirty="0"/>
              <a:t>Stigma and otherness</a:t>
            </a:r>
            <a:r>
              <a:rPr lang="en-US" dirty="0"/>
              <a:t> – Many experience </a:t>
            </a:r>
            <a:r>
              <a:rPr lang="en-US" dirty="0" err="1"/>
              <a:t>internalised</a:t>
            </a:r>
            <a:r>
              <a:rPr lang="en-US" dirty="0"/>
              <a:t> shame or exclusion.</a:t>
            </a:r>
            <a:endParaRPr lang="en-US" dirty="0">
              <a:ea typeface="Calibri"/>
              <a:cs typeface="Calibri"/>
            </a:endParaRPr>
          </a:p>
          <a:p>
            <a:pPr>
              <a:buFont typeface="Arial"/>
              <a:buChar char="•"/>
            </a:pPr>
            <a:r>
              <a:rPr lang="en-US" b="1" dirty="0"/>
              <a:t>Relational navigation</a:t>
            </a:r>
            <a:r>
              <a:rPr lang="en-US" dirty="0"/>
              <a:t> – Challenges arise when relating to alloromantic or allosexual partners.</a:t>
            </a:r>
            <a:endParaRPr lang="en-US" dirty="0">
              <a:ea typeface="Calibri"/>
              <a:cs typeface="Calibri"/>
            </a:endParaRPr>
          </a:p>
          <a:p>
            <a:pPr>
              <a:buFont typeface="Arial"/>
              <a:buChar char="•"/>
            </a:pPr>
            <a:r>
              <a:rPr lang="en-US" b="1" dirty="0"/>
              <a:t>Therapeutic stance</a:t>
            </a:r>
            <a:r>
              <a:rPr lang="en-US" dirty="0"/>
              <a:t> – </a:t>
            </a:r>
            <a:r>
              <a:rPr lang="en-US" dirty="0" err="1"/>
              <a:t>Emphasises</a:t>
            </a:r>
            <a:r>
              <a:rPr lang="en-US" dirty="0"/>
              <a:t> curiosity, openness, and affirmation that asexuality is not pathological.</a:t>
            </a:r>
            <a:endParaRPr lang="en-US" dirty="0">
              <a:ea typeface="Calibri"/>
              <a:cs typeface="Calibri"/>
            </a:endParaRPr>
          </a:p>
          <a:p>
            <a:pPr marL="171450" indent="-171450">
              <a:buFont typeface="Arial"/>
              <a:buChar char="•"/>
            </a:pPr>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35</a:t>
            </a:fld>
            <a:endParaRPr lang="en-US"/>
          </a:p>
        </p:txBody>
      </p:sp>
    </p:spTree>
    <p:extLst>
      <p:ext uri="{BB962C8B-B14F-4D97-AF65-F5344CB8AC3E}">
        <p14:creationId xmlns:p14="http://schemas.microsoft.com/office/powerpoint/2010/main" val="405540240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b="1" dirty="0">
                <a:solidFill>
                  <a:srgbClr val="001D35"/>
                </a:solidFill>
              </a:rPr>
              <a:t>Definition</a:t>
            </a:r>
            <a:r>
              <a:rPr lang="en-US" dirty="0">
                <a:solidFill>
                  <a:srgbClr val="001D35"/>
                </a:solidFill>
              </a:rPr>
              <a:t> – </a:t>
            </a:r>
            <a:r>
              <a:rPr lang="en-US" dirty="0" err="1">
                <a:solidFill>
                  <a:srgbClr val="001D35"/>
                </a:solidFill>
              </a:rPr>
              <a:t>Graysexual</a:t>
            </a:r>
            <a:r>
              <a:rPr lang="en-US" dirty="0">
                <a:solidFill>
                  <a:srgbClr val="001D35"/>
                </a:solidFill>
              </a:rPr>
              <a:t> (or greysexual) describes infrequent or low-intensity sexual attraction.</a:t>
            </a:r>
            <a:endParaRPr lang="en-US" dirty="0"/>
          </a:p>
          <a:p>
            <a:pPr marL="171450" indent="-171450">
              <a:buFont typeface="Arial"/>
              <a:buChar char="•"/>
            </a:pPr>
            <a:r>
              <a:rPr lang="en-US" b="1" dirty="0">
                <a:solidFill>
                  <a:srgbClr val="001D35"/>
                </a:solidFill>
              </a:rPr>
              <a:t>Spectrum position</a:t>
            </a:r>
            <a:r>
              <a:rPr lang="en-US" dirty="0">
                <a:solidFill>
                  <a:srgbClr val="001D35"/>
                </a:solidFill>
              </a:rPr>
              <a:t> – Falls between asexual (no attraction) and allosexual (regular attraction).</a:t>
            </a:r>
            <a:endParaRPr lang="en-US" dirty="0"/>
          </a:p>
          <a:p>
            <a:pPr marL="171450" indent="-171450">
              <a:buFont typeface="Arial"/>
              <a:buChar char="•"/>
            </a:pPr>
            <a:r>
              <a:rPr lang="en-US" b="1" dirty="0">
                <a:solidFill>
                  <a:srgbClr val="001D35"/>
                </a:solidFill>
              </a:rPr>
              <a:t>Variability</a:t>
            </a:r>
            <a:r>
              <a:rPr lang="en-US" dirty="0">
                <a:solidFill>
                  <a:srgbClr val="001D35"/>
                </a:solidFill>
              </a:rPr>
              <a:t> – Attraction may occur rarely, only in specific contexts, or with shifting intensity.</a:t>
            </a:r>
            <a:endParaRPr lang="en-US" dirty="0"/>
          </a:p>
          <a:p>
            <a:endParaRPr lang="en-US" dirty="0">
              <a:solidFill>
                <a:srgbClr val="001D35"/>
              </a:solidFill>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36</a:t>
            </a:fld>
            <a:endParaRPr lang="en-US"/>
          </a:p>
        </p:txBody>
      </p:sp>
    </p:spTree>
    <p:extLst>
      <p:ext uri="{BB962C8B-B14F-4D97-AF65-F5344CB8AC3E}">
        <p14:creationId xmlns:p14="http://schemas.microsoft.com/office/powerpoint/2010/main" val="421321482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CA0A23-827C-218A-9038-DCCBC6484E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C746B8-D3F6-0EED-3A48-490ACE01EC5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EDCB7E-D5E3-9716-C294-31BC7F8FA3D7}"/>
              </a:ext>
            </a:extLst>
          </p:cNvPr>
          <p:cNvSpPr>
            <a:spLocks noGrp="1"/>
          </p:cNvSpPr>
          <p:nvPr>
            <p:ph type="body" idx="1"/>
          </p:nvPr>
        </p:nvSpPr>
        <p:spPr/>
        <p:txBody>
          <a:bodyPr/>
          <a:lstStyle/>
          <a:p>
            <a:pPr marL="171450" indent="-171450">
              <a:buFont typeface="Arial"/>
              <a:buChar char="•"/>
            </a:pPr>
            <a:r>
              <a:rPr lang="en-US" b="1" cap="all" dirty="0"/>
              <a:t>Beyond pathology</a:t>
            </a:r>
            <a:r>
              <a:rPr lang="en-US" cap="all" dirty="0"/>
              <a:t> – By the 1970s, focus shifted from “curing” homosexuality to understanding how it is lived.</a:t>
            </a:r>
            <a:endParaRPr lang="en-US" dirty="0"/>
          </a:p>
          <a:p>
            <a:pPr marL="171450" indent="-171450">
              <a:buFont typeface="Arial"/>
              <a:buChar char="•"/>
            </a:pPr>
            <a:r>
              <a:rPr lang="en-US" b="1" cap="all" dirty="0"/>
              <a:t>Identity stage awareness</a:t>
            </a:r>
            <a:r>
              <a:rPr lang="en-US" cap="all" dirty="0"/>
              <a:t> – Use Cass’s (1979, 1996) model to gauge where clients are in their sexual orientation identity development.</a:t>
            </a:r>
            <a:endParaRPr lang="en-US" dirty="0"/>
          </a:p>
          <a:p>
            <a:pPr marL="171450" indent="-171450">
              <a:buFont typeface="Arial"/>
              <a:buChar char="•"/>
            </a:pPr>
            <a:r>
              <a:rPr lang="en-US" b="1" cap="all" dirty="0"/>
              <a:t>Client self-definition</a:t>
            </a:r>
            <a:r>
              <a:rPr lang="en-US" cap="all" dirty="0"/>
              <a:t> – Ask clients directly how they identify in terms of sexuality and gender.</a:t>
            </a:r>
            <a:endParaRPr lang="en-US" dirty="0"/>
          </a:p>
          <a:p>
            <a:pPr marL="171450" indent="-171450">
              <a:buFont typeface="Arial"/>
              <a:buChar char="•"/>
            </a:pPr>
            <a:r>
              <a:rPr lang="en-US" b="1" cap="all" dirty="0"/>
              <a:t>Contextual understanding</a:t>
            </a:r>
            <a:r>
              <a:rPr lang="en-US" cap="all" dirty="0"/>
              <a:t> – Identity stage offers insight into self-acceptance and presenting concerns.</a:t>
            </a:r>
            <a:endParaRPr lang="en-US" cap="all" dirty="0">
              <a:ea typeface="Calibri"/>
              <a:cs typeface="Calibri"/>
            </a:endParaRPr>
          </a:p>
          <a:p>
            <a:pPr marL="171450" indent="-171450">
              <a:buFont typeface="Arial"/>
              <a:buChar char="•"/>
            </a:pPr>
            <a:r>
              <a:rPr lang="en-US" b="1" cap="all" dirty="0"/>
              <a:t>Intersectional factors</a:t>
            </a:r>
            <a:r>
              <a:rPr lang="en-US" cap="all" dirty="0"/>
              <a:t> – Consider how gender, race, class, religion, and disability shape each client’s experience.</a:t>
            </a:r>
            <a:endParaRPr lang="en-US" dirty="0"/>
          </a:p>
          <a:p>
            <a:pPr>
              <a:lnSpc>
                <a:spcPct val="90000"/>
              </a:lnSpc>
              <a:spcBef>
                <a:spcPts val="1000"/>
              </a:spcBef>
            </a:pPr>
            <a:endParaRPr lang="en-US" cap="all" dirty="0">
              <a:ea typeface="Calibri"/>
              <a:cs typeface="Calibri"/>
            </a:endParaRPr>
          </a:p>
        </p:txBody>
      </p:sp>
      <p:sp>
        <p:nvSpPr>
          <p:cNvPr id="4" name="Slide Number Placeholder 3">
            <a:extLst>
              <a:ext uri="{FF2B5EF4-FFF2-40B4-BE49-F238E27FC236}">
                <a16:creationId xmlns:a16="http://schemas.microsoft.com/office/drawing/2014/main" id="{5E3536E4-D2F2-F99B-CBA4-31B7185B4194}"/>
              </a:ext>
            </a:extLst>
          </p:cNvPr>
          <p:cNvSpPr>
            <a:spLocks noGrp="1"/>
          </p:cNvSpPr>
          <p:nvPr>
            <p:ph type="sldNum" sz="quarter" idx="5"/>
          </p:nvPr>
        </p:nvSpPr>
        <p:spPr/>
        <p:txBody>
          <a:bodyPr/>
          <a:lstStyle/>
          <a:p>
            <a:fld id="{1B1DB85B-3299-49ED-AE41-153F3934A6AF}" type="slidenum">
              <a:rPr lang="en-US"/>
              <a:t>37</a:t>
            </a:fld>
            <a:endParaRPr lang="en-US"/>
          </a:p>
        </p:txBody>
      </p:sp>
    </p:spTree>
    <p:extLst>
      <p:ext uri="{BB962C8B-B14F-4D97-AF65-F5344CB8AC3E}">
        <p14:creationId xmlns:p14="http://schemas.microsoft.com/office/powerpoint/2010/main" val="377170094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CC41F0-EFBC-90F4-6513-4042DF78BA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58F205-28D5-651E-80D5-DBE8F23DE8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D5B962-5A74-CF18-5B94-2AD3D516299C}"/>
              </a:ext>
            </a:extLst>
          </p:cNvPr>
          <p:cNvSpPr>
            <a:spLocks noGrp="1"/>
          </p:cNvSpPr>
          <p:nvPr>
            <p:ph type="body" idx="1"/>
          </p:nvPr>
        </p:nvSpPr>
        <p:spPr/>
        <p:txBody>
          <a:bodyPr/>
          <a:lstStyle/>
          <a:p>
            <a:pPr>
              <a:buFont typeface="Arial"/>
              <a:buChar char="•"/>
            </a:pPr>
            <a:r>
              <a:rPr lang="en-US" b="1"/>
              <a:t>Milestones</a:t>
            </a:r>
            <a:r>
              <a:rPr lang="en-US"/>
              <a:t> – Key life events marking change or achievement in sexual identity development.</a:t>
            </a:r>
          </a:p>
          <a:p>
            <a:pPr>
              <a:buFont typeface="Arial"/>
              <a:buChar char="•"/>
            </a:pPr>
            <a:r>
              <a:rPr lang="en-US" b="1"/>
              <a:t>Beyond stages</a:t>
            </a:r>
            <a:r>
              <a:rPr lang="en-US"/>
              <a:t> – Milestone research rejects fixed or </a:t>
            </a:r>
            <a:r>
              <a:rPr lang="en-US" err="1"/>
              <a:t>idealised</a:t>
            </a:r>
            <a:r>
              <a:rPr lang="en-US"/>
              <a:t> developmental pathways.</a:t>
            </a:r>
          </a:p>
          <a:p>
            <a:pPr>
              <a:buFont typeface="Arial"/>
              <a:buChar char="•"/>
            </a:pPr>
            <a:r>
              <a:rPr lang="en-US" b="1"/>
              <a:t>Group variation</a:t>
            </a:r>
            <a:r>
              <a:rPr lang="en-US"/>
              <a:t> – Different LGB+ groups follow distinct identity trajectories.</a:t>
            </a:r>
          </a:p>
          <a:p>
            <a:pPr>
              <a:buFont typeface="Arial"/>
              <a:buChar char="•"/>
            </a:pPr>
            <a:r>
              <a:rPr lang="en-US" b="1"/>
              <a:t>Focus on patterns</a:t>
            </a:r>
            <a:r>
              <a:rPr lang="en-US"/>
              <a:t> – Examines how timing and sequence of milestones vary across individuals and contexts.</a:t>
            </a:r>
          </a:p>
          <a:p>
            <a:pPr marL="171450" indent="-171450">
              <a:buFont typeface="Arial"/>
              <a:buChar char="•"/>
            </a:pPr>
            <a:endParaRPr lang="en-US" dirty="0">
              <a:ea typeface="Calibri" panose="020F0502020204030204"/>
              <a:cs typeface="Calibri"/>
            </a:endParaRPr>
          </a:p>
        </p:txBody>
      </p:sp>
      <p:sp>
        <p:nvSpPr>
          <p:cNvPr id="4" name="Slide Number Placeholder 3">
            <a:extLst>
              <a:ext uri="{FF2B5EF4-FFF2-40B4-BE49-F238E27FC236}">
                <a16:creationId xmlns:a16="http://schemas.microsoft.com/office/drawing/2014/main" id="{950CCDDE-8CB9-548A-B23A-CCA6C8548816}"/>
              </a:ext>
            </a:extLst>
          </p:cNvPr>
          <p:cNvSpPr>
            <a:spLocks noGrp="1"/>
          </p:cNvSpPr>
          <p:nvPr>
            <p:ph type="sldNum" sz="quarter" idx="5"/>
          </p:nvPr>
        </p:nvSpPr>
        <p:spPr/>
        <p:txBody>
          <a:bodyPr/>
          <a:lstStyle/>
          <a:p>
            <a:fld id="{1B1DB85B-3299-49ED-AE41-153F3934A6AF}" type="slidenum">
              <a:rPr lang="en-US"/>
              <a:t>38</a:t>
            </a:fld>
            <a:endParaRPr lang="en-US"/>
          </a:p>
        </p:txBody>
      </p:sp>
    </p:spTree>
    <p:extLst>
      <p:ext uri="{BB962C8B-B14F-4D97-AF65-F5344CB8AC3E}">
        <p14:creationId xmlns:p14="http://schemas.microsoft.com/office/powerpoint/2010/main" val="249816956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901035-FE23-53F5-9EF4-11B8690EA0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3DF465-79DB-3D4A-BA64-28A7DD9182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1CC14A-7E79-D8C8-E97B-6BA5418ECA46}"/>
              </a:ext>
            </a:extLst>
          </p:cNvPr>
          <p:cNvSpPr>
            <a:spLocks noGrp="1"/>
          </p:cNvSpPr>
          <p:nvPr>
            <p:ph type="body" idx="1"/>
          </p:nvPr>
        </p:nvSpPr>
        <p:spPr/>
        <p:txBody>
          <a:bodyPr/>
          <a:lstStyle/>
          <a:p>
            <a:pPr marL="171450" indent="-171450">
              <a:buFont typeface="Arial"/>
              <a:buChar char="•"/>
            </a:pPr>
            <a:r>
              <a:rPr lang="en-US" b="1" dirty="0" err="1"/>
              <a:t>dentity</a:t>
            </a:r>
            <a:r>
              <a:rPr lang="en-US" b="1" dirty="0"/>
              <a:t> beyond practice</a:t>
            </a:r>
            <a:r>
              <a:rPr lang="en-US" dirty="0"/>
              <a:t> – Sexual identity can reflect community, politics, or ethics rather than </a:t>
            </a:r>
            <a:r>
              <a:rPr lang="en-US" dirty="0" err="1"/>
              <a:t>behaviour</a:t>
            </a:r>
            <a:r>
              <a:rPr lang="en-US" dirty="0"/>
              <a:t>.</a:t>
            </a:r>
          </a:p>
          <a:p>
            <a:pPr marL="171450" indent="-171450">
              <a:buFont typeface="Arial"/>
              <a:buChar char="•"/>
            </a:pPr>
            <a:r>
              <a:rPr lang="en-US" b="1" dirty="0"/>
              <a:t>Non-</a:t>
            </a:r>
            <a:r>
              <a:rPr lang="en-US" b="1" dirty="0" err="1"/>
              <a:t>practising</a:t>
            </a:r>
            <a:r>
              <a:rPr lang="en-US" b="1" dirty="0"/>
              <a:t> identities</a:t>
            </a:r>
            <a:r>
              <a:rPr lang="en-US" dirty="0"/>
              <a:t> – Includes asexual, celibate, or non-</a:t>
            </a:r>
            <a:r>
              <a:rPr lang="en-US" dirty="0" err="1"/>
              <a:t>practising</a:t>
            </a:r>
            <a:r>
              <a:rPr lang="en-US" dirty="0"/>
              <a:t> queer identifications.</a:t>
            </a:r>
            <a:endParaRPr lang="en-US" dirty="0">
              <a:ea typeface="Calibri"/>
              <a:cs typeface="Calibri"/>
            </a:endParaRPr>
          </a:p>
          <a:p>
            <a:pPr marL="171450" indent="-171450">
              <a:buFont typeface="Arial"/>
              <a:buChar char="•"/>
            </a:pPr>
            <a:r>
              <a:rPr lang="en-US" b="1" dirty="0"/>
              <a:t>Generational shift</a:t>
            </a:r>
            <a:r>
              <a:rPr lang="en-US" dirty="0"/>
              <a:t> – Younger cohorts claim more diverse identities while reporting less sexual activity.</a:t>
            </a:r>
            <a:endParaRPr lang="en-US" dirty="0">
              <a:ea typeface="Calibri"/>
              <a:cs typeface="Calibri"/>
            </a:endParaRPr>
          </a:p>
          <a:p>
            <a:pPr marL="171450" indent="-171450">
              <a:buFont typeface="Arial"/>
              <a:buChar char="•"/>
            </a:pPr>
            <a:r>
              <a:rPr lang="en-US" b="1" dirty="0"/>
              <a:t>Safety anxieties</a:t>
            </a:r>
            <a:r>
              <a:rPr lang="en-US" dirty="0"/>
              <a:t> – Concerns about risk and consent contribute to reduced partnered sex.</a:t>
            </a:r>
            <a:endParaRPr lang="en-US" dirty="0">
              <a:ea typeface="Calibri"/>
              <a:cs typeface="Calibri"/>
            </a:endParaRPr>
          </a:p>
          <a:p>
            <a:pPr marL="171450" indent="-171450">
              <a:buFont typeface="Arial"/>
              <a:buChar char="•"/>
            </a:pPr>
            <a:r>
              <a:rPr lang="en-US" b="1" dirty="0"/>
              <a:t>Narrative identity</a:t>
            </a:r>
            <a:r>
              <a:rPr lang="en-US" dirty="0"/>
              <a:t> – Sexual identity forms through storytelling and recognition, not solely sexual acts.</a:t>
            </a:r>
            <a:endParaRPr lang="en-US" dirty="0">
              <a:ea typeface="Calibri"/>
              <a:cs typeface="Calibri"/>
            </a:endParaRPr>
          </a:p>
          <a:p>
            <a:endParaRPr lang="en-US" dirty="0">
              <a:ea typeface="Calibri"/>
              <a:cs typeface="Calibri"/>
            </a:endParaRPr>
          </a:p>
        </p:txBody>
      </p:sp>
      <p:sp>
        <p:nvSpPr>
          <p:cNvPr id="4" name="Slide Number Placeholder 3">
            <a:extLst>
              <a:ext uri="{FF2B5EF4-FFF2-40B4-BE49-F238E27FC236}">
                <a16:creationId xmlns:a16="http://schemas.microsoft.com/office/drawing/2014/main" id="{7A96A42A-394F-96C7-934D-D4E9D2DC6A29}"/>
              </a:ext>
            </a:extLst>
          </p:cNvPr>
          <p:cNvSpPr>
            <a:spLocks noGrp="1"/>
          </p:cNvSpPr>
          <p:nvPr>
            <p:ph type="sldNum" sz="quarter" idx="5"/>
          </p:nvPr>
        </p:nvSpPr>
        <p:spPr/>
        <p:txBody>
          <a:bodyPr/>
          <a:lstStyle/>
          <a:p>
            <a:fld id="{1B1DB85B-3299-49ED-AE41-153F3934A6AF}" type="slidenum">
              <a:rPr lang="en-GB"/>
              <a:t>39</a:t>
            </a:fld>
            <a:endParaRPr lang="en-GB"/>
          </a:p>
        </p:txBody>
      </p:sp>
    </p:spTree>
    <p:extLst>
      <p:ext uri="{BB962C8B-B14F-4D97-AF65-F5344CB8AC3E}">
        <p14:creationId xmlns:p14="http://schemas.microsoft.com/office/powerpoint/2010/main" val="351034869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b="1"/>
              <a:t>Assuming heterosexuality</a:t>
            </a:r>
            <a:r>
              <a:rPr lang="en-US"/>
              <a:t> – Presuming clients are straight without asking.</a:t>
            </a:r>
          </a:p>
          <a:p>
            <a:pPr marL="171450" indent="-171450">
              <a:buFont typeface="Arial"/>
              <a:buChar char="•"/>
            </a:pPr>
            <a:r>
              <a:rPr lang="en-US" b="1"/>
              <a:t>Imbalance of focus</a:t>
            </a:r>
            <a:r>
              <a:rPr lang="en-US"/>
              <a:t> – </a:t>
            </a:r>
            <a:r>
              <a:rPr lang="en-US" err="1"/>
              <a:t>Overemphasising</a:t>
            </a:r>
            <a:r>
              <a:rPr lang="en-US"/>
              <a:t> or </a:t>
            </a:r>
            <a:r>
              <a:rPr lang="en-US" err="1"/>
              <a:t>minimising</a:t>
            </a:r>
            <a:r>
              <a:rPr lang="en-US"/>
              <a:t> sexual orientation in therapy.</a:t>
            </a:r>
          </a:p>
          <a:p>
            <a:pPr marL="171450" indent="-171450">
              <a:buFont typeface="Arial"/>
              <a:buChar char="•"/>
            </a:pPr>
            <a:r>
              <a:rPr lang="en-US" b="1" dirty="0"/>
              <a:t>Stereotyping</a:t>
            </a:r>
            <a:r>
              <a:rPr lang="en-US" dirty="0"/>
              <a:t> – Relying on clichés or displaying subtle heteronormative bias.</a:t>
            </a:r>
            <a:endParaRPr lang="en-US" dirty="0">
              <a:ea typeface="Calibri"/>
              <a:cs typeface="Calibri"/>
            </a:endParaRPr>
          </a:p>
          <a:p>
            <a:pPr marL="171450" indent="-171450">
              <a:buFont typeface="Arial"/>
              <a:buChar char="•"/>
            </a:pPr>
            <a:r>
              <a:rPr lang="en-US" b="1" dirty="0"/>
              <a:t>Denial of systems</a:t>
            </a:r>
            <a:r>
              <a:rPr lang="en-US" dirty="0"/>
              <a:t> – Ignoring heterosexism, privilege, and cultural normativity.</a:t>
            </a:r>
            <a:endParaRPr lang="en-US" dirty="0">
              <a:ea typeface="Calibri"/>
              <a:cs typeface="Calibri"/>
            </a:endParaRPr>
          </a:p>
          <a:p>
            <a:pPr marL="171450" indent="-171450">
              <a:buFont typeface="Arial"/>
              <a:buChar char="•"/>
            </a:pPr>
            <a:r>
              <a:rPr lang="en-US" b="1" dirty="0"/>
              <a:t>Causal myths</a:t>
            </a:r>
            <a:r>
              <a:rPr lang="en-US" dirty="0"/>
              <a:t> – Attributing non-heterosexuality to trauma with the opposite sex.</a:t>
            </a:r>
            <a:endParaRPr lang="en-US" dirty="0">
              <a:ea typeface="Calibri"/>
              <a:cs typeface="Calibri"/>
            </a:endParaRPr>
          </a:p>
          <a:p>
            <a:pPr marL="171450" indent="-171450">
              <a:buFont typeface="Arial"/>
              <a:buChar char="•"/>
            </a:pPr>
            <a:r>
              <a:rPr lang="en-US" b="1" dirty="0"/>
              <a:t>Biased language</a:t>
            </a:r>
            <a:r>
              <a:rPr lang="en-US" dirty="0"/>
              <a:t> – Using terms like </a:t>
            </a:r>
            <a:r>
              <a:rPr lang="en-US" i="1" dirty="0"/>
              <a:t>sexual preference</a:t>
            </a:r>
            <a:r>
              <a:rPr lang="en-US" dirty="0"/>
              <a:t> or </a:t>
            </a:r>
            <a:r>
              <a:rPr lang="en-US" i="1" dirty="0"/>
              <a:t>homosexual</a:t>
            </a:r>
            <a:r>
              <a:rPr lang="en-US" dirty="0"/>
              <a:t> instead of affirming language.</a:t>
            </a:r>
            <a:endParaRPr lang="en-US" dirty="0">
              <a:ea typeface="Calibri"/>
              <a:cs typeface="Calibri"/>
            </a:endParaRPr>
          </a:p>
          <a:p>
            <a:pPr marL="171450" indent="-171450">
              <a:buFont typeface="Arial"/>
              <a:buChar char="•"/>
            </a:pPr>
            <a:r>
              <a:rPr lang="en-US" b="1" dirty="0"/>
              <a:t>Context blindness</a:t>
            </a:r>
            <a:r>
              <a:rPr lang="en-US" dirty="0"/>
              <a:t> – Overlooking sociopolitical realities shaping minority stress.</a:t>
            </a:r>
            <a:endParaRPr lang="en-US" dirty="0">
              <a:ea typeface="Calibri"/>
              <a:cs typeface="Calibri"/>
            </a:endParaRPr>
          </a:p>
          <a:p>
            <a:pPr marL="171450" indent="-171450">
              <a:buFont typeface="Arial"/>
              <a:buChar char="•"/>
            </a:pPr>
            <a:r>
              <a:rPr lang="en-US" b="1" dirty="0"/>
              <a:t>Emotional neglect</a:t>
            </a:r>
            <a:r>
              <a:rPr lang="en-US" dirty="0"/>
              <a:t> – Missing clients’ conflicting identities and feelings.</a:t>
            </a:r>
            <a:endParaRPr lang="en-US" dirty="0">
              <a:ea typeface="Calibri"/>
              <a:cs typeface="Calibri"/>
            </a:endParaRPr>
          </a:p>
          <a:p>
            <a:pPr marL="171450" indent="-171450">
              <a:buFont typeface="Arial"/>
              <a:buChar char="•"/>
            </a:pPr>
            <a:r>
              <a:rPr lang="en-US" b="1" dirty="0"/>
              <a:t>Rigidity</a:t>
            </a:r>
            <a:r>
              <a:rPr lang="en-US" dirty="0"/>
              <a:t> – Failing to allow space for ambiguity and fluidity.</a:t>
            </a:r>
            <a:endParaRPr lang="en-US" dirty="0">
              <a:ea typeface="Calibri"/>
              <a:cs typeface="Calibri" panose="020F0502020204030204"/>
            </a:endParaRPr>
          </a:p>
          <a:p>
            <a:pPr>
              <a:lnSpc>
                <a:spcPct val="90000"/>
              </a:lnSpc>
              <a:spcBef>
                <a:spcPts val="1000"/>
              </a:spcBef>
            </a:pPr>
            <a:endParaRPr lang="en-US" dirty="0">
              <a:ea typeface="Calibri"/>
              <a:cs typeface="Calibri" panose="020F0502020204030204"/>
            </a:endParaRPr>
          </a:p>
        </p:txBody>
      </p:sp>
      <p:sp>
        <p:nvSpPr>
          <p:cNvPr id="4" name="Slide Number Placeholder 3"/>
          <p:cNvSpPr>
            <a:spLocks noGrp="1"/>
          </p:cNvSpPr>
          <p:nvPr>
            <p:ph type="sldNum" sz="quarter" idx="5"/>
          </p:nvPr>
        </p:nvSpPr>
        <p:spPr/>
        <p:txBody>
          <a:bodyPr/>
          <a:lstStyle/>
          <a:p>
            <a:fld id="{1B1DB85B-3299-49ED-AE41-153F3934A6AF}" type="slidenum">
              <a:rPr lang="en-US"/>
              <a:t>41</a:t>
            </a:fld>
            <a:endParaRPr lang="en-US"/>
          </a:p>
        </p:txBody>
      </p:sp>
    </p:spTree>
    <p:extLst>
      <p:ext uri="{BB962C8B-B14F-4D97-AF65-F5344CB8AC3E}">
        <p14:creationId xmlns:p14="http://schemas.microsoft.com/office/powerpoint/2010/main" val="67215774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Wingdings,Sans-Serif"/>
              <a:buChar char="q"/>
            </a:pPr>
            <a:r>
              <a:rPr lang="en-GB" dirty="0"/>
              <a:t>People of all genders, identities and expressions have sex.</a:t>
            </a:r>
            <a:endParaRPr lang="en-US" dirty="0"/>
          </a:p>
          <a:p>
            <a:pPr marL="285750" indent="-285750">
              <a:buFont typeface="Wingdings,Sans-Serif"/>
              <a:buChar char="q"/>
            </a:pPr>
            <a:r>
              <a:rPr lang="en-GB" dirty="0"/>
              <a:t>Some men have vaginas and some women have penises.</a:t>
            </a:r>
            <a:endParaRPr lang="en-US" dirty="0"/>
          </a:p>
          <a:p>
            <a:pPr marL="285750" indent="-285750">
              <a:buFont typeface="Wingdings,Sans-Serif"/>
              <a:buChar char="q"/>
            </a:pPr>
            <a:r>
              <a:rPr lang="en-GB" dirty="0"/>
              <a:t>Some folks have both penises and vaginas, and some </a:t>
            </a:r>
            <a:r>
              <a:rPr lang="en-GB" dirty="0" err="1"/>
              <a:t>havenone</a:t>
            </a:r>
            <a:r>
              <a:rPr lang="en-GB" dirty="0"/>
              <a:t> </a:t>
            </a:r>
            <a:endParaRPr lang="en-US" dirty="0"/>
          </a:p>
          <a:p>
            <a:pPr marL="285750" indent="-285750">
              <a:buFont typeface="Wingdings,Sans-Serif"/>
              <a:buChar char="q"/>
            </a:pPr>
            <a:r>
              <a:rPr lang="en-GB" dirty="0"/>
              <a:t>Sex and or relationships aren’t necessary for a happy life.</a:t>
            </a:r>
            <a:endParaRPr lang="en-US" dirty="0"/>
          </a:p>
          <a:p>
            <a:pPr marL="285750" indent="-285750">
              <a:buFont typeface="Wingdings,Sans-Serif"/>
              <a:buChar char="q"/>
            </a:pPr>
            <a:r>
              <a:rPr lang="en-GB" dirty="0"/>
              <a:t>Some folk who have sex are aromantic.</a:t>
            </a:r>
            <a:endParaRPr lang="en-US" dirty="0"/>
          </a:p>
          <a:p>
            <a:pPr marL="285750" indent="-285750">
              <a:buFont typeface="Wingdings,Sans-Serif"/>
              <a:buChar char="q"/>
            </a:pPr>
            <a:r>
              <a:rPr lang="en-GB" dirty="0"/>
              <a:t>Sex doesn’t need to involve penetration</a:t>
            </a:r>
            <a:endParaRPr lang="en-US" dirty="0"/>
          </a:p>
          <a:p>
            <a:pPr marL="285750" indent="-285750">
              <a:buFont typeface="Wingdings,Sans-Serif"/>
              <a:buChar char="q"/>
            </a:pPr>
            <a:r>
              <a:rPr lang="en-GB" dirty="0"/>
              <a:t>You can be in love with more than one person at a time.</a:t>
            </a:r>
            <a:endParaRPr lang="en-US" dirty="0"/>
          </a:p>
          <a:p>
            <a:pPr marL="285750" indent="-285750">
              <a:buFont typeface="Wingdings,Sans-Serif"/>
              <a:buChar char="q"/>
            </a:pPr>
            <a:r>
              <a:rPr lang="en-GB" dirty="0"/>
              <a:t>Children aren’t necessary for a meaningful life.</a:t>
            </a:r>
            <a:endParaRPr lang="en-US" dirty="0"/>
          </a:p>
          <a:p>
            <a:pPr marL="285750" indent="-285750">
              <a:buFont typeface="Wingdings,Sans-Serif"/>
              <a:buChar char="q"/>
            </a:pPr>
            <a:r>
              <a:rPr lang="en-GB" dirty="0"/>
              <a:t>Children don’t need a parent of each gender to be healthy.</a:t>
            </a:r>
            <a:endParaRPr lang="en-US" dirty="0"/>
          </a:p>
          <a:p>
            <a:pPr marL="285750" indent="-285750">
              <a:buFont typeface="Wingdings,Sans-Serif"/>
              <a:buChar char="q"/>
            </a:pPr>
            <a:r>
              <a:rPr lang="en-GB" dirty="0"/>
              <a:t>Sex without intimacy can be hot</a:t>
            </a:r>
            <a:endParaRPr lang="en-US" dirty="0"/>
          </a:p>
          <a:p>
            <a:pPr marL="285750" indent="-285750">
              <a:buFont typeface="Wingdings,Sans-Serif"/>
              <a:buChar char="q"/>
            </a:pPr>
            <a:r>
              <a:rPr lang="en-GB" dirty="0"/>
              <a:t>You can have great sex and orgasms without using </a:t>
            </a:r>
            <a:r>
              <a:rPr lang="en-GB" dirty="0" err="1"/>
              <a:t>yourgenitals</a:t>
            </a:r>
            <a:r>
              <a:rPr lang="en-GB" dirty="0"/>
              <a:t>.</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GB"/>
              <a:t>42</a:t>
            </a:fld>
            <a:endParaRPr lang="en-GB"/>
          </a:p>
        </p:txBody>
      </p:sp>
    </p:spTree>
    <p:extLst>
      <p:ext uri="{BB962C8B-B14F-4D97-AF65-F5344CB8AC3E}">
        <p14:creationId xmlns:p14="http://schemas.microsoft.com/office/powerpoint/2010/main" val="177726734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a:buChar char="•"/>
            </a:pPr>
            <a:r>
              <a:rPr lang="en-US" b="1" dirty="0"/>
              <a:t>Constructive view</a:t>
            </a:r>
            <a:r>
              <a:rPr lang="en-US" dirty="0"/>
              <a:t> – Human sexuality, like human nature, is inherently constructive and trustworthy, not dangerous or taboo.</a:t>
            </a:r>
            <a:endParaRPr lang="en-US" dirty="0">
              <a:ea typeface="Calibri"/>
              <a:cs typeface="Calibri"/>
            </a:endParaRPr>
          </a:p>
          <a:p>
            <a:pPr>
              <a:buFont typeface="Arial"/>
              <a:buChar char="•"/>
            </a:pPr>
            <a:r>
              <a:rPr lang="en-US" b="1" dirty="0"/>
              <a:t>Congruence</a:t>
            </a:r>
            <a:r>
              <a:rPr lang="en-US" dirty="0"/>
              <a:t> – Genuine sexuality arises from alignment between felt desire and its authentic expression.</a:t>
            </a:r>
            <a:endParaRPr lang="en-US" dirty="0">
              <a:ea typeface="Calibri"/>
              <a:cs typeface="Calibri"/>
            </a:endParaRPr>
          </a:p>
          <a:p>
            <a:pPr>
              <a:buFont typeface="Arial"/>
              <a:buChar char="•"/>
            </a:pPr>
            <a:r>
              <a:rPr lang="en-US" b="1" dirty="0"/>
              <a:t>Fulfilment</a:t>
            </a:r>
            <a:r>
              <a:rPr lang="en-US" dirty="0"/>
              <a:t> – Sexual wellbeing involves freely </a:t>
            </a:r>
            <a:r>
              <a:rPr lang="en-US" dirty="0" err="1"/>
              <a:t>realising</a:t>
            </a:r>
            <a:r>
              <a:rPr lang="en-US" dirty="0"/>
              <a:t> one’s inherent erotic potential.</a:t>
            </a:r>
            <a:endParaRPr lang="en-US" dirty="0">
              <a:ea typeface="Calibri"/>
              <a:cs typeface="Calibri"/>
            </a:endParaRPr>
          </a:p>
          <a:p>
            <a:pPr>
              <a:buFont typeface="Arial"/>
              <a:buChar char="•"/>
            </a:pPr>
            <a:r>
              <a:rPr lang="en-US" b="1" dirty="0"/>
              <a:t>Formative tendency</a:t>
            </a:r>
            <a:r>
              <a:rPr lang="en-US" dirty="0"/>
              <a:t> – Sexuality reflects the creative, generative impulse at the heart of human growth.</a:t>
            </a:r>
            <a:endParaRPr lang="en-US" dirty="0">
              <a:ea typeface="Calibri"/>
              <a:cs typeface="Calibri"/>
            </a:endParaRPr>
          </a:p>
          <a:p>
            <a:pPr marL="171450" indent="-171450">
              <a:buFont typeface="Arial,Sans-Serif"/>
              <a:buChar char="•"/>
            </a:pPr>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43</a:t>
            </a:fld>
            <a:endParaRPr lang="en-US"/>
          </a:p>
        </p:txBody>
      </p:sp>
    </p:spTree>
    <p:extLst>
      <p:ext uri="{BB962C8B-B14F-4D97-AF65-F5344CB8AC3E}">
        <p14:creationId xmlns:p14="http://schemas.microsoft.com/office/powerpoint/2010/main" val="193179985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a:buChar char="•"/>
            </a:pPr>
            <a:r>
              <a:rPr lang="en-US" b="1" dirty="0"/>
              <a:t>Beyond teleology</a:t>
            </a:r>
            <a:r>
              <a:rPr lang="en-US" dirty="0"/>
              <a:t> – Challenges the idea of </a:t>
            </a:r>
            <a:r>
              <a:rPr lang="en-US" dirty="0" err="1"/>
              <a:t>actualisation</a:t>
            </a:r>
            <a:r>
              <a:rPr lang="en-US" dirty="0"/>
              <a:t> as a fixed endpoint or moral progression.</a:t>
            </a:r>
          </a:p>
          <a:p>
            <a:pPr>
              <a:buFont typeface="Arial"/>
              <a:buChar char="•"/>
            </a:pPr>
            <a:r>
              <a:rPr lang="en-US" b="1" dirty="0"/>
              <a:t>Limits of stage models</a:t>
            </a:r>
            <a:r>
              <a:rPr lang="en-US" dirty="0"/>
              <a:t> – Sexual development stages risk confining clients to singular, normative identities rather than multidirectional self-formation.</a:t>
            </a:r>
            <a:endParaRPr lang="en-US" dirty="0">
              <a:ea typeface="Calibri"/>
              <a:cs typeface="Calibri"/>
            </a:endParaRPr>
          </a:p>
          <a:p>
            <a:pPr>
              <a:buFont typeface="Arial"/>
              <a:buChar char="•"/>
            </a:pPr>
            <a:r>
              <a:rPr lang="en-US" b="1" dirty="0"/>
              <a:t>Narratives of </a:t>
            </a:r>
            <a:r>
              <a:rPr lang="en-US" b="1" dirty="0" err="1"/>
              <a:t>marginalisation</a:t>
            </a:r>
            <a:r>
              <a:rPr lang="en-US" dirty="0"/>
              <a:t> – Overemphasis on oppression may trap clients within the gaze of the Other.</a:t>
            </a:r>
            <a:endParaRPr lang="en-US" dirty="0">
              <a:ea typeface="Calibri"/>
              <a:cs typeface="Calibri"/>
            </a:endParaRPr>
          </a:p>
          <a:p>
            <a:pPr>
              <a:buFont typeface="Arial"/>
              <a:buChar char="•"/>
            </a:pPr>
            <a:r>
              <a:rPr lang="en-US" b="1" dirty="0"/>
              <a:t>Existential neglect</a:t>
            </a:r>
            <a:r>
              <a:rPr lang="en-US" dirty="0"/>
              <a:t> – Focusing solely on power and affirmation can obscure universal givens—anxiety, meaning, isolation, freedom.</a:t>
            </a:r>
            <a:endParaRPr lang="en-US" dirty="0">
              <a:ea typeface="Calibri"/>
              <a:cs typeface="Calibri"/>
            </a:endParaRPr>
          </a:p>
          <a:p>
            <a:pPr>
              <a:buFont typeface="Arial"/>
              <a:buChar char="•"/>
            </a:pPr>
            <a:r>
              <a:rPr lang="en-US" b="1" dirty="0"/>
              <a:t>Depth of affirmation</a:t>
            </a:r>
            <a:r>
              <a:rPr lang="en-US" dirty="0"/>
              <a:t> – True affirmation entails a non-</a:t>
            </a:r>
            <a:r>
              <a:rPr lang="en-US" dirty="0" err="1"/>
              <a:t>pathologising</a:t>
            </a:r>
            <a:r>
              <a:rPr lang="en-US" dirty="0"/>
              <a:t>, context-aware, and uniquely attuned encounter.</a:t>
            </a:r>
            <a:endParaRPr lang="en-US" dirty="0">
              <a:ea typeface="Calibri"/>
              <a:cs typeface="Calibri"/>
            </a:endParaRPr>
          </a:p>
          <a:p>
            <a:pPr>
              <a:buFont typeface="Arial"/>
              <a:buChar char="•"/>
            </a:pPr>
            <a:r>
              <a:rPr lang="en-US" b="1" dirty="0"/>
              <a:t>Balanced stance</a:t>
            </a:r>
            <a:r>
              <a:rPr lang="en-US" dirty="0"/>
              <a:t> – Therapists can </a:t>
            </a:r>
            <a:r>
              <a:rPr lang="en-US" dirty="0" err="1"/>
              <a:t>honour</a:t>
            </a:r>
            <a:r>
              <a:rPr lang="en-US" dirty="0"/>
              <a:t> context and power while remaining open to the full being of the client.</a:t>
            </a:r>
            <a:endParaRPr lang="en-US" dirty="0">
              <a:ea typeface="Calibri"/>
              <a:cs typeface="Calibri"/>
            </a:endParaRPr>
          </a:p>
          <a:p>
            <a:pPr marL="213995" indent="-213995">
              <a:lnSpc>
                <a:spcPct val="90000"/>
              </a:lnSpc>
              <a:spcBef>
                <a:spcPts val="938"/>
              </a:spcBef>
              <a:spcAft>
                <a:spcPct val="0"/>
              </a:spcAft>
              <a:buFont typeface="Arial"/>
              <a:buChar char="•"/>
            </a:pPr>
            <a:endParaRPr lang="en-US" dirty="0">
              <a:ea typeface="Calibri"/>
              <a:cs typeface="Calibri"/>
            </a:endParaRPr>
          </a:p>
        </p:txBody>
      </p:sp>
      <p:sp>
        <p:nvSpPr>
          <p:cNvPr id="4" name="Slide Number Placeholder 3"/>
          <p:cNvSpPr>
            <a:spLocks noGrp="1"/>
          </p:cNvSpPr>
          <p:nvPr>
            <p:ph type="sldNum" sz="quarter" idx="5"/>
          </p:nvPr>
        </p:nvSpPr>
        <p:spPr/>
        <p:txBody>
          <a:bodyPr/>
          <a:lstStyle/>
          <a:p>
            <a:fld id="{1B1DB85B-3299-49ED-AE41-153F3934A6AF}" type="slidenum">
              <a:rPr lang="en-US"/>
              <a:t>44</a:t>
            </a:fld>
            <a:endParaRPr lang="en-US"/>
          </a:p>
        </p:txBody>
      </p:sp>
    </p:spTree>
    <p:extLst>
      <p:ext uri="{BB962C8B-B14F-4D97-AF65-F5344CB8AC3E}">
        <p14:creationId xmlns:p14="http://schemas.microsoft.com/office/powerpoint/2010/main" val="23458785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11/11/25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460491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26676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11/11/25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683135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11/11/25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5175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11/11/25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441795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11/11/25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942366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11/11/25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711777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725883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52203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72899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390041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5657"/>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263"/>
            </a:lvl1pPr>
            <a:lvl2pPr marL="431026" indent="0" algn="ctr">
              <a:buNone/>
              <a:defRPr sz="1886"/>
            </a:lvl2pPr>
            <a:lvl3pPr marL="862052" indent="0" algn="ctr">
              <a:buNone/>
              <a:defRPr sz="1697"/>
            </a:lvl3pPr>
            <a:lvl4pPr marL="1293077" indent="0" algn="ctr">
              <a:buNone/>
              <a:defRPr sz="1508"/>
            </a:lvl4pPr>
            <a:lvl5pPr marL="1724103" indent="0" algn="ctr">
              <a:buNone/>
              <a:defRPr sz="1508"/>
            </a:lvl5pPr>
            <a:lvl6pPr marL="2155129" indent="0" algn="ctr">
              <a:buNone/>
              <a:defRPr sz="1508"/>
            </a:lvl6pPr>
            <a:lvl7pPr marL="2586155" indent="0" algn="ctr">
              <a:buNone/>
              <a:defRPr sz="1508"/>
            </a:lvl7pPr>
            <a:lvl8pPr marL="3017181" indent="0" algn="ctr">
              <a:buNone/>
              <a:defRPr sz="1508"/>
            </a:lvl8pPr>
            <a:lvl9pPr marL="3448206" indent="0" algn="ctr">
              <a:buNone/>
              <a:defRPr sz="1508"/>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110C41B-EE1B-850E-47C7-A59B3DD28392}"/>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38A7BDBB-F02D-0DCD-1C25-DAEC8BEEC78A}"/>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18713F4E-F7D7-6420-D16F-C647EAF7C03C}"/>
              </a:ext>
            </a:extLst>
          </p:cNvPr>
          <p:cNvSpPr>
            <a:spLocks noGrp="1"/>
          </p:cNvSpPr>
          <p:nvPr>
            <p:ph type="sldNum" sz="quarter" idx="12"/>
          </p:nvPr>
        </p:nvSpPr>
        <p:spPr/>
        <p:txBody>
          <a:bodyPr/>
          <a:lstStyle>
            <a:lvl1pPr>
              <a:defRPr/>
            </a:lvl1pPr>
          </a:lstStyle>
          <a:p>
            <a:pPr>
              <a:defRPr/>
            </a:pPr>
            <a:fld id="{C4352307-59C2-4ED9-84A1-E6CECA7EA5CD}" type="slidenum">
              <a:rPr lang="en-US" altLang="en-US"/>
              <a:pPr>
                <a:defRPr/>
              </a:pPr>
              <a:t>‹#›</a:t>
            </a:fld>
            <a:endParaRPr lang="en-US" altLang="en-US"/>
          </a:p>
        </p:txBody>
      </p:sp>
    </p:spTree>
    <p:extLst>
      <p:ext uri="{BB962C8B-B14F-4D97-AF65-F5344CB8AC3E}">
        <p14:creationId xmlns:p14="http://schemas.microsoft.com/office/powerpoint/2010/main" val="289182232"/>
      </p:ext>
    </p:extLst>
  </p:cSld>
  <p:clrMapOvr>
    <a:masterClrMapping/>
  </p:clrMapOvr>
  <p:transition spd="med">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1598FBB-85B0-F1A6-12EC-BEA40FAFFB5F}"/>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735748D5-A6E3-5EAC-AC22-4F8D5649F0F9}"/>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093B6EB2-861B-9344-4F96-CDF9B03DCB30}"/>
              </a:ext>
            </a:extLst>
          </p:cNvPr>
          <p:cNvSpPr>
            <a:spLocks noGrp="1"/>
          </p:cNvSpPr>
          <p:nvPr>
            <p:ph type="sldNum" sz="quarter" idx="12"/>
          </p:nvPr>
        </p:nvSpPr>
        <p:spPr/>
        <p:txBody>
          <a:bodyPr/>
          <a:lstStyle>
            <a:lvl1pPr>
              <a:defRPr/>
            </a:lvl1pPr>
          </a:lstStyle>
          <a:p>
            <a:pPr>
              <a:defRPr/>
            </a:pPr>
            <a:fld id="{8BC8664F-392F-4D40-9AAC-F26338B9915C}" type="slidenum">
              <a:rPr lang="en-US" altLang="en-US"/>
              <a:pPr>
                <a:defRPr/>
              </a:pPr>
              <a:t>‹#›</a:t>
            </a:fld>
            <a:endParaRPr lang="en-US" altLang="en-US"/>
          </a:p>
        </p:txBody>
      </p:sp>
    </p:spTree>
    <p:extLst>
      <p:ext uri="{BB962C8B-B14F-4D97-AF65-F5344CB8AC3E}">
        <p14:creationId xmlns:p14="http://schemas.microsoft.com/office/powerpoint/2010/main" val="3110473678"/>
      </p:ext>
    </p:extLst>
  </p:cSld>
  <p:clrMapOvr>
    <a:masterClrMapping/>
  </p:clrMapOvr>
  <p:transition spd="med">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5657"/>
            </a:lvl1pPr>
          </a:lstStyle>
          <a:p>
            <a:r>
              <a:rPr lang="en-GB"/>
              <a:t>Click to edit Master title style</a:t>
            </a:r>
            <a:endParaRPr lang="en-US"/>
          </a:p>
        </p:txBody>
      </p:sp>
      <p:sp>
        <p:nvSpPr>
          <p:cNvPr id="3" name="Text Placeholder 2"/>
          <p:cNvSpPr>
            <a:spLocks noGrp="1"/>
          </p:cNvSpPr>
          <p:nvPr>
            <p:ph type="body" idx="1"/>
          </p:nvPr>
        </p:nvSpPr>
        <p:spPr>
          <a:xfrm>
            <a:off x="831851" y="4589466"/>
            <a:ext cx="10515600" cy="1500187"/>
          </a:xfrm>
        </p:spPr>
        <p:txBody>
          <a:bodyPr/>
          <a:lstStyle>
            <a:lvl1pPr marL="0" indent="0">
              <a:buNone/>
              <a:defRPr sz="2263">
                <a:solidFill>
                  <a:schemeClr val="tx1"/>
                </a:solidFill>
              </a:defRPr>
            </a:lvl1pPr>
            <a:lvl2pPr marL="431026" indent="0">
              <a:buNone/>
              <a:defRPr sz="1886">
                <a:solidFill>
                  <a:schemeClr val="tx1">
                    <a:tint val="75000"/>
                  </a:schemeClr>
                </a:solidFill>
              </a:defRPr>
            </a:lvl2pPr>
            <a:lvl3pPr marL="862052" indent="0">
              <a:buNone/>
              <a:defRPr sz="1697">
                <a:solidFill>
                  <a:schemeClr val="tx1">
                    <a:tint val="75000"/>
                  </a:schemeClr>
                </a:solidFill>
              </a:defRPr>
            </a:lvl3pPr>
            <a:lvl4pPr marL="1293077" indent="0">
              <a:buNone/>
              <a:defRPr sz="1508">
                <a:solidFill>
                  <a:schemeClr val="tx1">
                    <a:tint val="75000"/>
                  </a:schemeClr>
                </a:solidFill>
              </a:defRPr>
            </a:lvl4pPr>
            <a:lvl5pPr marL="1724103" indent="0">
              <a:buNone/>
              <a:defRPr sz="1508">
                <a:solidFill>
                  <a:schemeClr val="tx1">
                    <a:tint val="75000"/>
                  </a:schemeClr>
                </a:solidFill>
              </a:defRPr>
            </a:lvl5pPr>
            <a:lvl6pPr marL="2155129" indent="0">
              <a:buNone/>
              <a:defRPr sz="1508">
                <a:solidFill>
                  <a:schemeClr val="tx1">
                    <a:tint val="75000"/>
                  </a:schemeClr>
                </a:solidFill>
              </a:defRPr>
            </a:lvl6pPr>
            <a:lvl7pPr marL="2586155" indent="0">
              <a:buNone/>
              <a:defRPr sz="1508">
                <a:solidFill>
                  <a:schemeClr val="tx1">
                    <a:tint val="75000"/>
                  </a:schemeClr>
                </a:solidFill>
              </a:defRPr>
            </a:lvl7pPr>
            <a:lvl8pPr marL="3017181" indent="0">
              <a:buNone/>
              <a:defRPr sz="1508">
                <a:solidFill>
                  <a:schemeClr val="tx1">
                    <a:tint val="75000"/>
                  </a:schemeClr>
                </a:solidFill>
              </a:defRPr>
            </a:lvl8pPr>
            <a:lvl9pPr marL="3448206" indent="0">
              <a:buNone/>
              <a:defRPr sz="1508">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49F57B1-20FA-C002-793E-578215A388A5}"/>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611FFB5E-0701-22BB-61FD-92DA03061333}"/>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BC28A24E-47F2-AB11-0568-76B82B77438A}"/>
              </a:ext>
            </a:extLst>
          </p:cNvPr>
          <p:cNvSpPr>
            <a:spLocks noGrp="1"/>
          </p:cNvSpPr>
          <p:nvPr>
            <p:ph type="sldNum" sz="quarter" idx="12"/>
          </p:nvPr>
        </p:nvSpPr>
        <p:spPr/>
        <p:txBody>
          <a:bodyPr/>
          <a:lstStyle>
            <a:lvl1pPr>
              <a:defRPr/>
            </a:lvl1pPr>
          </a:lstStyle>
          <a:p>
            <a:pPr>
              <a:defRPr/>
            </a:pPr>
            <a:fld id="{8079B241-8034-4EEA-AA43-BBE7E1ADF3B2}" type="slidenum">
              <a:rPr lang="en-US" altLang="en-US"/>
              <a:pPr>
                <a:defRPr/>
              </a:pPr>
              <a:t>‹#›</a:t>
            </a:fld>
            <a:endParaRPr lang="en-US" altLang="en-US"/>
          </a:p>
        </p:txBody>
      </p:sp>
    </p:spTree>
    <p:extLst>
      <p:ext uri="{BB962C8B-B14F-4D97-AF65-F5344CB8AC3E}">
        <p14:creationId xmlns:p14="http://schemas.microsoft.com/office/powerpoint/2010/main" val="4289845020"/>
      </p:ext>
    </p:extLst>
  </p:cSld>
  <p:clrMapOvr>
    <a:masterClrMapping/>
  </p:clrMapOvr>
  <p:transition spd="med">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F7D8AA96-28A3-FFCA-48B3-5D3D87CD1641}"/>
              </a:ext>
            </a:extLst>
          </p:cNvPr>
          <p:cNvSpPr>
            <a:spLocks noGrp="1"/>
          </p:cNvSpPr>
          <p:nvPr>
            <p:ph type="dt" sz="half" idx="10"/>
          </p:nvPr>
        </p:nvSpPr>
        <p:spPr/>
        <p:txBody>
          <a:bodyPr/>
          <a:lstStyle>
            <a:lvl1pPr>
              <a:defRPr/>
            </a:lvl1pPr>
          </a:lstStyle>
          <a:p>
            <a:pPr>
              <a:defRPr/>
            </a:pPr>
            <a:endParaRPr lang="en-US"/>
          </a:p>
        </p:txBody>
      </p:sp>
      <p:sp>
        <p:nvSpPr>
          <p:cNvPr id="6" name="Footer Placeholder 4">
            <a:extLst>
              <a:ext uri="{FF2B5EF4-FFF2-40B4-BE49-F238E27FC236}">
                <a16:creationId xmlns:a16="http://schemas.microsoft.com/office/drawing/2014/main" id="{CDA4AD5A-BC1C-8366-D70A-09EBE54FECBF}"/>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BCE38562-B274-9E21-537C-C5EDBDB5677D}"/>
              </a:ext>
            </a:extLst>
          </p:cNvPr>
          <p:cNvSpPr>
            <a:spLocks noGrp="1"/>
          </p:cNvSpPr>
          <p:nvPr>
            <p:ph type="sldNum" sz="quarter" idx="12"/>
          </p:nvPr>
        </p:nvSpPr>
        <p:spPr/>
        <p:txBody>
          <a:bodyPr/>
          <a:lstStyle>
            <a:lvl1pPr>
              <a:defRPr/>
            </a:lvl1pPr>
          </a:lstStyle>
          <a:p>
            <a:pPr>
              <a:defRPr/>
            </a:pPr>
            <a:fld id="{6B50D2CA-A0B9-4893-8483-20D0E5C93E0A}" type="slidenum">
              <a:rPr lang="en-US" altLang="en-US"/>
              <a:pPr>
                <a:defRPr/>
              </a:pPr>
              <a:t>‹#›</a:t>
            </a:fld>
            <a:endParaRPr lang="en-US" altLang="en-US"/>
          </a:p>
        </p:txBody>
      </p:sp>
    </p:spTree>
    <p:extLst>
      <p:ext uri="{BB962C8B-B14F-4D97-AF65-F5344CB8AC3E}">
        <p14:creationId xmlns:p14="http://schemas.microsoft.com/office/powerpoint/2010/main" val="218382696"/>
      </p:ext>
    </p:extLst>
  </p:cSld>
  <p:clrMapOvr>
    <a:masterClrMapping/>
  </p:clrMapOvr>
  <p:transition spd="med">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8"/>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263" b="1"/>
            </a:lvl1pPr>
            <a:lvl2pPr marL="431026" indent="0">
              <a:buNone/>
              <a:defRPr sz="1886" b="1"/>
            </a:lvl2pPr>
            <a:lvl3pPr marL="862052" indent="0">
              <a:buNone/>
              <a:defRPr sz="1697" b="1"/>
            </a:lvl3pPr>
            <a:lvl4pPr marL="1293077" indent="0">
              <a:buNone/>
              <a:defRPr sz="1508" b="1"/>
            </a:lvl4pPr>
            <a:lvl5pPr marL="1724103" indent="0">
              <a:buNone/>
              <a:defRPr sz="1508" b="1"/>
            </a:lvl5pPr>
            <a:lvl6pPr marL="2155129" indent="0">
              <a:buNone/>
              <a:defRPr sz="1508" b="1"/>
            </a:lvl6pPr>
            <a:lvl7pPr marL="2586155" indent="0">
              <a:buNone/>
              <a:defRPr sz="1508" b="1"/>
            </a:lvl7pPr>
            <a:lvl8pPr marL="3017181" indent="0">
              <a:buNone/>
              <a:defRPr sz="1508" b="1"/>
            </a:lvl8pPr>
            <a:lvl9pPr marL="3448206" indent="0">
              <a:buNone/>
              <a:defRPr sz="1508"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263" b="1"/>
            </a:lvl1pPr>
            <a:lvl2pPr marL="431026" indent="0">
              <a:buNone/>
              <a:defRPr sz="1886" b="1"/>
            </a:lvl2pPr>
            <a:lvl3pPr marL="862052" indent="0">
              <a:buNone/>
              <a:defRPr sz="1697" b="1"/>
            </a:lvl3pPr>
            <a:lvl4pPr marL="1293077" indent="0">
              <a:buNone/>
              <a:defRPr sz="1508" b="1"/>
            </a:lvl4pPr>
            <a:lvl5pPr marL="1724103" indent="0">
              <a:buNone/>
              <a:defRPr sz="1508" b="1"/>
            </a:lvl5pPr>
            <a:lvl6pPr marL="2155129" indent="0">
              <a:buNone/>
              <a:defRPr sz="1508" b="1"/>
            </a:lvl6pPr>
            <a:lvl7pPr marL="2586155" indent="0">
              <a:buNone/>
              <a:defRPr sz="1508" b="1"/>
            </a:lvl7pPr>
            <a:lvl8pPr marL="3017181" indent="0">
              <a:buNone/>
              <a:defRPr sz="1508" b="1"/>
            </a:lvl8pPr>
            <a:lvl9pPr marL="3448206" indent="0">
              <a:buNone/>
              <a:defRPr sz="1508"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a:extLst>
              <a:ext uri="{FF2B5EF4-FFF2-40B4-BE49-F238E27FC236}">
                <a16:creationId xmlns:a16="http://schemas.microsoft.com/office/drawing/2014/main" id="{49DCAEC8-475C-C036-1E67-B1BEFA124618}"/>
              </a:ext>
            </a:extLst>
          </p:cNvPr>
          <p:cNvSpPr>
            <a:spLocks noGrp="1"/>
          </p:cNvSpPr>
          <p:nvPr>
            <p:ph type="dt" sz="half" idx="10"/>
          </p:nvPr>
        </p:nvSpPr>
        <p:spPr/>
        <p:txBody>
          <a:bodyPr/>
          <a:lstStyle>
            <a:lvl1pPr>
              <a:defRPr/>
            </a:lvl1pPr>
          </a:lstStyle>
          <a:p>
            <a:pPr>
              <a:defRPr/>
            </a:pPr>
            <a:endParaRPr lang="en-US"/>
          </a:p>
        </p:txBody>
      </p:sp>
      <p:sp>
        <p:nvSpPr>
          <p:cNvPr id="8" name="Footer Placeholder 4">
            <a:extLst>
              <a:ext uri="{FF2B5EF4-FFF2-40B4-BE49-F238E27FC236}">
                <a16:creationId xmlns:a16="http://schemas.microsoft.com/office/drawing/2014/main" id="{2A653D1B-945B-C07E-C89C-18CC383A2CE0}"/>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70F52D3D-533C-4E5A-A1C0-71D38BE9D117}"/>
              </a:ext>
            </a:extLst>
          </p:cNvPr>
          <p:cNvSpPr>
            <a:spLocks noGrp="1"/>
          </p:cNvSpPr>
          <p:nvPr>
            <p:ph type="sldNum" sz="quarter" idx="12"/>
          </p:nvPr>
        </p:nvSpPr>
        <p:spPr/>
        <p:txBody>
          <a:bodyPr/>
          <a:lstStyle>
            <a:lvl1pPr>
              <a:defRPr/>
            </a:lvl1pPr>
          </a:lstStyle>
          <a:p>
            <a:pPr>
              <a:defRPr/>
            </a:pPr>
            <a:fld id="{DC624233-3A84-4F51-814C-2698771011F1}" type="slidenum">
              <a:rPr lang="en-US" altLang="en-US"/>
              <a:pPr>
                <a:defRPr/>
              </a:pPr>
              <a:t>‹#›</a:t>
            </a:fld>
            <a:endParaRPr lang="en-US" altLang="en-US"/>
          </a:p>
        </p:txBody>
      </p:sp>
    </p:spTree>
    <p:extLst>
      <p:ext uri="{BB962C8B-B14F-4D97-AF65-F5344CB8AC3E}">
        <p14:creationId xmlns:p14="http://schemas.microsoft.com/office/powerpoint/2010/main" val="883524193"/>
      </p:ext>
    </p:extLst>
  </p:cSld>
  <p:clrMapOvr>
    <a:masterClrMapping/>
  </p:clrMapOvr>
  <p:transition spd="med">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3">
            <a:extLst>
              <a:ext uri="{FF2B5EF4-FFF2-40B4-BE49-F238E27FC236}">
                <a16:creationId xmlns:a16="http://schemas.microsoft.com/office/drawing/2014/main" id="{442FB180-4290-7ECA-A0BC-0AF7B69A348F}"/>
              </a:ext>
            </a:extLst>
          </p:cNvPr>
          <p:cNvSpPr>
            <a:spLocks noGrp="1"/>
          </p:cNvSpPr>
          <p:nvPr>
            <p:ph type="dt" sz="half" idx="10"/>
          </p:nvPr>
        </p:nvSpPr>
        <p:spPr/>
        <p:txBody>
          <a:bodyPr/>
          <a:lstStyle>
            <a:lvl1pPr>
              <a:defRPr/>
            </a:lvl1pPr>
          </a:lstStyle>
          <a:p>
            <a:pPr>
              <a:defRPr/>
            </a:pPr>
            <a:endParaRPr lang="en-US"/>
          </a:p>
        </p:txBody>
      </p:sp>
      <p:sp>
        <p:nvSpPr>
          <p:cNvPr id="4" name="Footer Placeholder 4">
            <a:extLst>
              <a:ext uri="{FF2B5EF4-FFF2-40B4-BE49-F238E27FC236}">
                <a16:creationId xmlns:a16="http://schemas.microsoft.com/office/drawing/2014/main" id="{4A1503DA-3409-C79A-F353-95D2B93CF426}"/>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891D2220-27C3-5CD0-7B98-EEC878E0AD33}"/>
              </a:ext>
            </a:extLst>
          </p:cNvPr>
          <p:cNvSpPr>
            <a:spLocks noGrp="1"/>
          </p:cNvSpPr>
          <p:nvPr>
            <p:ph type="sldNum" sz="quarter" idx="12"/>
          </p:nvPr>
        </p:nvSpPr>
        <p:spPr/>
        <p:txBody>
          <a:bodyPr/>
          <a:lstStyle>
            <a:lvl1pPr>
              <a:defRPr/>
            </a:lvl1pPr>
          </a:lstStyle>
          <a:p>
            <a:pPr>
              <a:defRPr/>
            </a:pPr>
            <a:fld id="{013ADC67-C23A-483B-BC76-B4554C873AAA}" type="slidenum">
              <a:rPr lang="en-US" altLang="en-US"/>
              <a:pPr>
                <a:defRPr/>
              </a:pPr>
              <a:t>‹#›</a:t>
            </a:fld>
            <a:endParaRPr lang="en-US" altLang="en-US"/>
          </a:p>
        </p:txBody>
      </p:sp>
    </p:spTree>
    <p:extLst>
      <p:ext uri="{BB962C8B-B14F-4D97-AF65-F5344CB8AC3E}">
        <p14:creationId xmlns:p14="http://schemas.microsoft.com/office/powerpoint/2010/main" val="3543211973"/>
      </p:ext>
    </p:extLst>
  </p:cSld>
  <p:clrMapOvr>
    <a:masterClrMapping/>
  </p:clrMapOvr>
  <p:transition spd="med">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193822C-BBF1-C8B5-4387-8C4C0E877119}"/>
              </a:ext>
            </a:extLst>
          </p:cNvPr>
          <p:cNvSpPr>
            <a:spLocks noGrp="1"/>
          </p:cNvSpPr>
          <p:nvPr>
            <p:ph type="dt" sz="half" idx="10"/>
          </p:nvPr>
        </p:nvSpPr>
        <p:spPr/>
        <p:txBody>
          <a:bodyPr/>
          <a:lstStyle>
            <a:lvl1pPr>
              <a:defRPr/>
            </a:lvl1pPr>
          </a:lstStyle>
          <a:p>
            <a:pPr>
              <a:defRPr/>
            </a:pPr>
            <a:endParaRPr lang="en-US"/>
          </a:p>
        </p:txBody>
      </p:sp>
      <p:sp>
        <p:nvSpPr>
          <p:cNvPr id="3" name="Footer Placeholder 4">
            <a:extLst>
              <a:ext uri="{FF2B5EF4-FFF2-40B4-BE49-F238E27FC236}">
                <a16:creationId xmlns:a16="http://schemas.microsoft.com/office/drawing/2014/main" id="{106578B6-47CC-FF6C-E25D-9AE74965CA9C}"/>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1A9B5AFA-2320-26D7-387E-A4CEBD42672C}"/>
              </a:ext>
            </a:extLst>
          </p:cNvPr>
          <p:cNvSpPr>
            <a:spLocks noGrp="1"/>
          </p:cNvSpPr>
          <p:nvPr>
            <p:ph type="sldNum" sz="quarter" idx="12"/>
          </p:nvPr>
        </p:nvSpPr>
        <p:spPr/>
        <p:txBody>
          <a:bodyPr/>
          <a:lstStyle>
            <a:lvl1pPr>
              <a:defRPr/>
            </a:lvl1pPr>
          </a:lstStyle>
          <a:p>
            <a:pPr>
              <a:defRPr/>
            </a:pPr>
            <a:fld id="{963CCBDC-851D-4958-BC12-C371270371F6}" type="slidenum">
              <a:rPr lang="en-US" altLang="en-US"/>
              <a:pPr>
                <a:defRPr/>
              </a:pPr>
              <a:t>‹#›</a:t>
            </a:fld>
            <a:endParaRPr lang="en-US" altLang="en-US"/>
          </a:p>
        </p:txBody>
      </p:sp>
    </p:spTree>
    <p:extLst>
      <p:ext uri="{BB962C8B-B14F-4D97-AF65-F5344CB8AC3E}">
        <p14:creationId xmlns:p14="http://schemas.microsoft.com/office/powerpoint/2010/main" val="270216403"/>
      </p:ext>
    </p:extLst>
  </p:cSld>
  <p:clrMapOvr>
    <a:masterClrMapping/>
  </p:clrMapOvr>
  <p:transition spd="med">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017"/>
            </a:lvl1pPr>
          </a:lstStyle>
          <a:p>
            <a:r>
              <a:rPr lang="en-GB"/>
              <a:t>Click to edit Master title style</a:t>
            </a:r>
            <a:endParaRPr lang="en-US"/>
          </a:p>
        </p:txBody>
      </p:sp>
      <p:sp>
        <p:nvSpPr>
          <p:cNvPr id="3" name="Content Placeholder 2"/>
          <p:cNvSpPr>
            <a:spLocks noGrp="1"/>
          </p:cNvSpPr>
          <p:nvPr>
            <p:ph idx="1"/>
          </p:nvPr>
        </p:nvSpPr>
        <p:spPr>
          <a:xfrm>
            <a:off x="5183188" y="987428"/>
            <a:ext cx="6172200" cy="4873625"/>
          </a:xfrm>
        </p:spPr>
        <p:txBody>
          <a:bodyPr/>
          <a:lstStyle>
            <a:lvl1pPr>
              <a:defRPr sz="3017"/>
            </a:lvl1pPr>
            <a:lvl2pPr>
              <a:defRPr sz="2640"/>
            </a:lvl2pPr>
            <a:lvl3pPr>
              <a:defRPr sz="2263"/>
            </a:lvl3pPr>
            <a:lvl4pPr>
              <a:defRPr sz="1886"/>
            </a:lvl4pPr>
            <a:lvl5pPr>
              <a:defRPr sz="1886"/>
            </a:lvl5pPr>
            <a:lvl6pPr>
              <a:defRPr sz="1886"/>
            </a:lvl6pPr>
            <a:lvl7pPr>
              <a:defRPr sz="1886"/>
            </a:lvl7pPr>
            <a:lvl8pPr>
              <a:defRPr sz="1886"/>
            </a:lvl8pPr>
            <a:lvl9pPr>
              <a:defRPr sz="1886"/>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508"/>
            </a:lvl1pPr>
            <a:lvl2pPr marL="431026" indent="0">
              <a:buNone/>
              <a:defRPr sz="1320"/>
            </a:lvl2pPr>
            <a:lvl3pPr marL="862052" indent="0">
              <a:buNone/>
              <a:defRPr sz="1131"/>
            </a:lvl3pPr>
            <a:lvl4pPr marL="1293077" indent="0">
              <a:buNone/>
              <a:defRPr sz="943"/>
            </a:lvl4pPr>
            <a:lvl5pPr marL="1724103" indent="0">
              <a:buNone/>
              <a:defRPr sz="943"/>
            </a:lvl5pPr>
            <a:lvl6pPr marL="2155129" indent="0">
              <a:buNone/>
              <a:defRPr sz="943"/>
            </a:lvl6pPr>
            <a:lvl7pPr marL="2586155" indent="0">
              <a:buNone/>
              <a:defRPr sz="943"/>
            </a:lvl7pPr>
            <a:lvl8pPr marL="3017181" indent="0">
              <a:buNone/>
              <a:defRPr sz="943"/>
            </a:lvl8pPr>
            <a:lvl9pPr marL="3448206" indent="0">
              <a:buNone/>
              <a:defRPr sz="943"/>
            </a:lvl9pPr>
          </a:lstStyle>
          <a:p>
            <a:pPr lvl="0"/>
            <a:r>
              <a:rPr lang="en-GB"/>
              <a:t>Click to edit Master text styles</a:t>
            </a:r>
          </a:p>
        </p:txBody>
      </p:sp>
      <p:sp>
        <p:nvSpPr>
          <p:cNvPr id="5" name="Date Placeholder 3">
            <a:extLst>
              <a:ext uri="{FF2B5EF4-FFF2-40B4-BE49-F238E27FC236}">
                <a16:creationId xmlns:a16="http://schemas.microsoft.com/office/drawing/2014/main" id="{84C68964-AEA3-FFEB-342C-5B6A3DA61DA1}"/>
              </a:ext>
            </a:extLst>
          </p:cNvPr>
          <p:cNvSpPr>
            <a:spLocks noGrp="1"/>
          </p:cNvSpPr>
          <p:nvPr>
            <p:ph type="dt" sz="half" idx="10"/>
          </p:nvPr>
        </p:nvSpPr>
        <p:spPr/>
        <p:txBody>
          <a:bodyPr/>
          <a:lstStyle>
            <a:lvl1pPr>
              <a:defRPr/>
            </a:lvl1pPr>
          </a:lstStyle>
          <a:p>
            <a:pPr>
              <a:defRPr/>
            </a:pPr>
            <a:endParaRPr lang="en-US"/>
          </a:p>
        </p:txBody>
      </p:sp>
      <p:sp>
        <p:nvSpPr>
          <p:cNvPr id="6" name="Footer Placeholder 4">
            <a:extLst>
              <a:ext uri="{FF2B5EF4-FFF2-40B4-BE49-F238E27FC236}">
                <a16:creationId xmlns:a16="http://schemas.microsoft.com/office/drawing/2014/main" id="{39023229-F6FA-66B2-0010-6308B698AA6A}"/>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4529A9A6-0289-9E54-25E8-AA6BD0BC7ABA}"/>
              </a:ext>
            </a:extLst>
          </p:cNvPr>
          <p:cNvSpPr>
            <a:spLocks noGrp="1"/>
          </p:cNvSpPr>
          <p:nvPr>
            <p:ph type="sldNum" sz="quarter" idx="12"/>
          </p:nvPr>
        </p:nvSpPr>
        <p:spPr/>
        <p:txBody>
          <a:bodyPr/>
          <a:lstStyle>
            <a:lvl1pPr>
              <a:defRPr/>
            </a:lvl1pPr>
          </a:lstStyle>
          <a:p>
            <a:pPr>
              <a:defRPr/>
            </a:pPr>
            <a:fld id="{520083A4-C278-40FB-8F0C-F4573E60BB64}" type="slidenum">
              <a:rPr lang="en-US" altLang="en-US"/>
              <a:pPr>
                <a:defRPr/>
              </a:pPr>
              <a:t>‹#›</a:t>
            </a:fld>
            <a:endParaRPr lang="en-US" altLang="en-US"/>
          </a:p>
        </p:txBody>
      </p:sp>
    </p:spTree>
    <p:extLst>
      <p:ext uri="{BB962C8B-B14F-4D97-AF65-F5344CB8AC3E}">
        <p14:creationId xmlns:p14="http://schemas.microsoft.com/office/powerpoint/2010/main" val="3753977426"/>
      </p:ext>
    </p:extLst>
  </p:cSld>
  <p:clrMapOvr>
    <a:masterClrMapping/>
  </p:clrMapOvr>
  <p:transition spd="med">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017"/>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8"/>
            <a:ext cx="6172200" cy="4873625"/>
          </a:xfrm>
        </p:spPr>
        <p:txBody>
          <a:bodyPr rtlCol="0">
            <a:normAutofit/>
          </a:bodyPr>
          <a:lstStyle>
            <a:lvl1pPr marL="0" indent="0">
              <a:buNone/>
              <a:defRPr sz="3017"/>
            </a:lvl1pPr>
            <a:lvl2pPr marL="431026" indent="0">
              <a:buNone/>
              <a:defRPr sz="2640"/>
            </a:lvl2pPr>
            <a:lvl3pPr marL="862052" indent="0">
              <a:buNone/>
              <a:defRPr sz="2263"/>
            </a:lvl3pPr>
            <a:lvl4pPr marL="1293077" indent="0">
              <a:buNone/>
              <a:defRPr sz="1886"/>
            </a:lvl4pPr>
            <a:lvl5pPr marL="1724103" indent="0">
              <a:buNone/>
              <a:defRPr sz="1886"/>
            </a:lvl5pPr>
            <a:lvl6pPr marL="2155129" indent="0">
              <a:buNone/>
              <a:defRPr sz="1886"/>
            </a:lvl6pPr>
            <a:lvl7pPr marL="2586155" indent="0">
              <a:buNone/>
              <a:defRPr sz="1886"/>
            </a:lvl7pPr>
            <a:lvl8pPr marL="3017181" indent="0">
              <a:buNone/>
              <a:defRPr sz="1886"/>
            </a:lvl8pPr>
            <a:lvl9pPr marL="3448206" indent="0">
              <a:buNone/>
              <a:defRPr sz="1886"/>
            </a:lvl9pPr>
          </a:lstStyle>
          <a:p>
            <a:pPr lvl="0"/>
            <a:r>
              <a:rPr lang="en-GB" noProof="0"/>
              <a:t>Click icon to add picture</a:t>
            </a:r>
            <a:endParaRPr lang="en-US" noProof="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508"/>
            </a:lvl1pPr>
            <a:lvl2pPr marL="431026" indent="0">
              <a:buNone/>
              <a:defRPr sz="1320"/>
            </a:lvl2pPr>
            <a:lvl3pPr marL="862052" indent="0">
              <a:buNone/>
              <a:defRPr sz="1131"/>
            </a:lvl3pPr>
            <a:lvl4pPr marL="1293077" indent="0">
              <a:buNone/>
              <a:defRPr sz="943"/>
            </a:lvl4pPr>
            <a:lvl5pPr marL="1724103" indent="0">
              <a:buNone/>
              <a:defRPr sz="943"/>
            </a:lvl5pPr>
            <a:lvl6pPr marL="2155129" indent="0">
              <a:buNone/>
              <a:defRPr sz="943"/>
            </a:lvl6pPr>
            <a:lvl7pPr marL="2586155" indent="0">
              <a:buNone/>
              <a:defRPr sz="943"/>
            </a:lvl7pPr>
            <a:lvl8pPr marL="3017181" indent="0">
              <a:buNone/>
              <a:defRPr sz="943"/>
            </a:lvl8pPr>
            <a:lvl9pPr marL="3448206" indent="0">
              <a:buNone/>
              <a:defRPr sz="943"/>
            </a:lvl9pPr>
          </a:lstStyle>
          <a:p>
            <a:pPr lvl="0"/>
            <a:r>
              <a:rPr lang="en-GB"/>
              <a:t>Click to edit Master text styles</a:t>
            </a:r>
          </a:p>
        </p:txBody>
      </p:sp>
      <p:sp>
        <p:nvSpPr>
          <p:cNvPr id="5" name="Date Placeholder 3">
            <a:extLst>
              <a:ext uri="{FF2B5EF4-FFF2-40B4-BE49-F238E27FC236}">
                <a16:creationId xmlns:a16="http://schemas.microsoft.com/office/drawing/2014/main" id="{AF1BC8FA-2FE2-1161-C638-23F9B2FD78EB}"/>
              </a:ext>
            </a:extLst>
          </p:cNvPr>
          <p:cNvSpPr>
            <a:spLocks noGrp="1"/>
          </p:cNvSpPr>
          <p:nvPr>
            <p:ph type="dt" sz="half" idx="10"/>
          </p:nvPr>
        </p:nvSpPr>
        <p:spPr/>
        <p:txBody>
          <a:bodyPr/>
          <a:lstStyle>
            <a:lvl1pPr>
              <a:defRPr/>
            </a:lvl1pPr>
          </a:lstStyle>
          <a:p>
            <a:pPr>
              <a:defRPr/>
            </a:pPr>
            <a:endParaRPr lang="en-US"/>
          </a:p>
        </p:txBody>
      </p:sp>
      <p:sp>
        <p:nvSpPr>
          <p:cNvPr id="6" name="Footer Placeholder 4">
            <a:extLst>
              <a:ext uri="{FF2B5EF4-FFF2-40B4-BE49-F238E27FC236}">
                <a16:creationId xmlns:a16="http://schemas.microsoft.com/office/drawing/2014/main" id="{28565847-D07A-2C2C-9156-F8403FA447A1}"/>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B99AF9EC-A286-8972-CF3D-975817C27292}"/>
              </a:ext>
            </a:extLst>
          </p:cNvPr>
          <p:cNvSpPr>
            <a:spLocks noGrp="1"/>
          </p:cNvSpPr>
          <p:nvPr>
            <p:ph type="sldNum" sz="quarter" idx="12"/>
          </p:nvPr>
        </p:nvSpPr>
        <p:spPr/>
        <p:txBody>
          <a:bodyPr/>
          <a:lstStyle>
            <a:lvl1pPr>
              <a:defRPr/>
            </a:lvl1pPr>
          </a:lstStyle>
          <a:p>
            <a:pPr>
              <a:defRPr/>
            </a:pPr>
            <a:fld id="{48228A5F-6EC5-4495-B983-A652C0D8AF9E}" type="slidenum">
              <a:rPr lang="en-US" altLang="en-US"/>
              <a:pPr>
                <a:defRPr/>
              </a:pPr>
              <a:t>‹#›</a:t>
            </a:fld>
            <a:endParaRPr lang="en-US" altLang="en-US"/>
          </a:p>
        </p:txBody>
      </p:sp>
    </p:spTree>
    <p:extLst>
      <p:ext uri="{BB962C8B-B14F-4D97-AF65-F5344CB8AC3E}">
        <p14:creationId xmlns:p14="http://schemas.microsoft.com/office/powerpoint/2010/main" val="1291304130"/>
      </p:ext>
    </p:extLst>
  </p:cSld>
  <p:clrMapOvr>
    <a:masterClrMapping/>
  </p:clrMapOvr>
  <p:transition spd="med">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A7F2984-9C73-B87B-903E-6A693B504F6E}"/>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00127DDA-08B6-73D1-08C0-5BD6AC366620}"/>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838A82DE-B358-F9F1-5AA7-92F7EB28C520}"/>
              </a:ext>
            </a:extLst>
          </p:cNvPr>
          <p:cNvSpPr>
            <a:spLocks noGrp="1"/>
          </p:cNvSpPr>
          <p:nvPr>
            <p:ph type="sldNum" sz="quarter" idx="12"/>
          </p:nvPr>
        </p:nvSpPr>
        <p:spPr/>
        <p:txBody>
          <a:bodyPr/>
          <a:lstStyle>
            <a:lvl1pPr>
              <a:defRPr/>
            </a:lvl1pPr>
          </a:lstStyle>
          <a:p>
            <a:pPr>
              <a:defRPr/>
            </a:pPr>
            <a:fld id="{0590136E-D34A-442F-B729-4FF35E7A7B96}" type="slidenum">
              <a:rPr lang="en-US" altLang="en-US"/>
              <a:pPr>
                <a:defRPr/>
              </a:pPr>
              <a:t>‹#›</a:t>
            </a:fld>
            <a:endParaRPr lang="en-US" altLang="en-US"/>
          </a:p>
        </p:txBody>
      </p:sp>
    </p:spTree>
    <p:extLst>
      <p:ext uri="{BB962C8B-B14F-4D97-AF65-F5344CB8AC3E}">
        <p14:creationId xmlns:p14="http://schemas.microsoft.com/office/powerpoint/2010/main" val="1830569443"/>
      </p:ext>
    </p:extLst>
  </p:cSld>
  <p:clrMapOvr>
    <a:masterClrMapping/>
  </p:clrMapOvr>
  <p:transition spd="med">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2"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2"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F266105-739B-30B7-46B0-34B3904DE46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D9F9C24C-72F6-7DBB-014B-E0A045679F37}"/>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F88D95E0-5E41-DB4C-0029-EF964761EA65}"/>
              </a:ext>
            </a:extLst>
          </p:cNvPr>
          <p:cNvSpPr>
            <a:spLocks noGrp="1"/>
          </p:cNvSpPr>
          <p:nvPr>
            <p:ph type="sldNum" sz="quarter" idx="12"/>
          </p:nvPr>
        </p:nvSpPr>
        <p:spPr/>
        <p:txBody>
          <a:bodyPr/>
          <a:lstStyle>
            <a:lvl1pPr>
              <a:defRPr/>
            </a:lvl1pPr>
          </a:lstStyle>
          <a:p>
            <a:pPr>
              <a:defRPr/>
            </a:pPr>
            <a:fld id="{F72013E6-2ED2-427C-85D5-853DF0DDD393}" type="slidenum">
              <a:rPr lang="en-US" altLang="en-US"/>
              <a:pPr>
                <a:defRPr/>
              </a:pPr>
              <a:t>‹#›</a:t>
            </a:fld>
            <a:endParaRPr lang="en-US" altLang="en-US"/>
          </a:p>
        </p:txBody>
      </p:sp>
    </p:spTree>
    <p:extLst>
      <p:ext uri="{BB962C8B-B14F-4D97-AF65-F5344CB8AC3E}">
        <p14:creationId xmlns:p14="http://schemas.microsoft.com/office/powerpoint/2010/main" val="999226970"/>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11/11/25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41025741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18D2DEBE-57FB-764D-1FD1-C3E4CE4EFC6F}"/>
              </a:ext>
            </a:extLst>
          </p:cNvPr>
          <p:cNvSpPr>
            <a:spLocks noGrp="1" noChangeArrowheads="1"/>
          </p:cNvSpPr>
          <p:nvPr>
            <p:ph type="title"/>
          </p:nvPr>
        </p:nvSpPr>
        <p:spPr bwMode="auto">
          <a:xfrm>
            <a:off x="838200" y="365126"/>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endParaRPr lang="en-US" altLang="en-US"/>
          </a:p>
        </p:txBody>
      </p:sp>
      <p:sp>
        <p:nvSpPr>
          <p:cNvPr id="1027" name="Text Placeholder 2">
            <a:extLst>
              <a:ext uri="{FF2B5EF4-FFF2-40B4-BE49-F238E27FC236}">
                <a16:creationId xmlns:a16="http://schemas.microsoft.com/office/drawing/2014/main" id="{BEB5DE0E-9666-9D77-634D-46FEAFC31EEF}"/>
              </a:ext>
            </a:extLst>
          </p:cNvPr>
          <p:cNvSpPr>
            <a:spLocks noGrp="1" noChangeArrowheads="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endParaRPr lang="en-US" altLang="en-US"/>
          </a:p>
        </p:txBody>
      </p:sp>
      <p:sp>
        <p:nvSpPr>
          <p:cNvPr id="4" name="Date Placeholder 3">
            <a:extLst>
              <a:ext uri="{FF2B5EF4-FFF2-40B4-BE49-F238E27FC236}">
                <a16:creationId xmlns:a16="http://schemas.microsoft.com/office/drawing/2014/main" id="{9199B9A1-68B5-AEB2-3F86-23101546E1D8}"/>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defTabSz="3504298" eaLnBrk="1" fontAlgn="auto" hangingPunct="1">
              <a:spcBef>
                <a:spcPts val="0"/>
              </a:spcBef>
              <a:spcAft>
                <a:spcPts val="0"/>
              </a:spcAft>
              <a:defRPr sz="1131">
                <a:solidFill>
                  <a:schemeClr val="tx1">
                    <a:tint val="75000"/>
                  </a:schemeClr>
                </a:solidFill>
                <a:latin typeface="+mn-lt"/>
              </a:defRPr>
            </a:lvl1pPr>
          </a:lstStyle>
          <a:p>
            <a:pPr>
              <a:defRPr/>
            </a:pPr>
            <a:endParaRPr lang="en-US"/>
          </a:p>
        </p:txBody>
      </p:sp>
      <p:sp>
        <p:nvSpPr>
          <p:cNvPr id="5" name="Footer Placeholder 4">
            <a:extLst>
              <a:ext uri="{FF2B5EF4-FFF2-40B4-BE49-F238E27FC236}">
                <a16:creationId xmlns:a16="http://schemas.microsoft.com/office/drawing/2014/main" id="{5364F01C-675C-7473-7527-93174426E42B}"/>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defTabSz="3504298" eaLnBrk="1" fontAlgn="auto" hangingPunct="1">
              <a:spcBef>
                <a:spcPts val="0"/>
              </a:spcBef>
              <a:spcAft>
                <a:spcPts val="0"/>
              </a:spcAft>
              <a:defRPr sz="1131">
                <a:solidFill>
                  <a:schemeClr val="tx1">
                    <a:tint val="75000"/>
                  </a:schemeClr>
                </a:solidFill>
                <a:latin typeface="+mn-lt"/>
              </a:defRPr>
            </a:lvl1pPr>
          </a:lstStyle>
          <a:p>
            <a:pPr>
              <a:defRPr/>
            </a:pPr>
            <a:endParaRPr lang="en-US"/>
          </a:p>
        </p:txBody>
      </p:sp>
      <p:sp>
        <p:nvSpPr>
          <p:cNvPr id="6" name="Slide Number Placeholder 5">
            <a:extLst>
              <a:ext uri="{FF2B5EF4-FFF2-40B4-BE49-F238E27FC236}">
                <a16:creationId xmlns:a16="http://schemas.microsoft.com/office/drawing/2014/main" id="{49438B01-ABA7-8859-1E18-22D550D64526}"/>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defTabSz="3504298" eaLnBrk="1" fontAlgn="auto" hangingPunct="1">
              <a:spcBef>
                <a:spcPts val="0"/>
              </a:spcBef>
              <a:spcAft>
                <a:spcPts val="0"/>
              </a:spcAft>
              <a:defRPr sz="1131">
                <a:solidFill>
                  <a:schemeClr val="tx1">
                    <a:tint val="75000"/>
                  </a:schemeClr>
                </a:solidFill>
                <a:latin typeface="+mn-lt"/>
              </a:defRPr>
            </a:lvl1pPr>
          </a:lstStyle>
          <a:p>
            <a:pPr>
              <a:defRPr/>
            </a:pPr>
            <a:fld id="{923B054D-C838-4BB4-B7A0-326019794BDC}" type="slidenum">
              <a:rPr lang="en-US" altLang="en-US"/>
              <a:pPr>
                <a:defRPr/>
              </a:pPr>
              <a:t>‹#›</a:t>
            </a:fld>
            <a:endParaRPr lang="en-US" altLang="en-US"/>
          </a:p>
        </p:txBody>
      </p:sp>
      <p:sp>
        <p:nvSpPr>
          <p:cNvPr id="3" name="TextBox 2">
            <a:extLst>
              <a:ext uri="{FF2B5EF4-FFF2-40B4-BE49-F238E27FC236}">
                <a16:creationId xmlns:a16="http://schemas.microsoft.com/office/drawing/2014/main" id="{03299C1D-B79C-D923-C2C9-D1257E2FDE7E}"/>
              </a:ext>
            </a:extLst>
          </p:cNvPr>
          <p:cNvSpPr txBox="1"/>
          <p:nvPr>
            <p:extLst>
              <p:ext uri="{1162E1C5-73C7-4A58-AE30-91384D911F3F}">
                <p184:classification xmlns:p184="http://schemas.microsoft.com/office/powerpoint/2018/4/main" val="hdr"/>
              </p:ext>
            </p:extLst>
          </p:nvPr>
        </p:nvSpPr>
        <p:spPr>
          <a:xfrm>
            <a:off x="10689167" y="0"/>
            <a:ext cx="1540933" cy="152400"/>
          </a:xfrm>
          <a:prstGeom prst="rect">
            <a:avLst/>
          </a:prstGeom>
        </p:spPr>
        <p:txBody>
          <a:bodyPr horzOverflow="overflow" lIns="0" tIns="0" rIns="0" bIns="0">
            <a:spAutoFit/>
          </a:bodyPr>
          <a:lstStyle/>
          <a:p>
            <a:pPr algn="l"/>
            <a:r>
              <a:rPr lang="en-US" sz="1000">
                <a:solidFill>
                  <a:srgbClr val="000000"/>
                </a:solidFill>
                <a:latin typeface="Calibri" panose="020F0502020204030204" pitchFamily="34" charset="0"/>
                <a:cs typeface="Calibri" panose="020F0502020204030204" pitchFamily="34" charset="0"/>
              </a:rPr>
              <a:t>PUBLIC / CYHOEDDUS</a:t>
            </a:r>
          </a:p>
        </p:txBody>
      </p:sp>
    </p:spTree>
  </p:cSld>
  <p:clrMap bg1="lt1" tx1="dk1" bg2="lt2" tx2="dk2" accent1="accent1" accent2="accent2" accent3="accent3" accent4="accent4" accent5="accent5" accent6="accent6" hlink="hlink" folHlink="folHlink"/>
  <p:sldLayoutIdLst>
    <p:sldLayoutId id="2147484242" r:id="rId1"/>
    <p:sldLayoutId id="2147484243" r:id="rId2"/>
    <p:sldLayoutId id="2147484244" r:id="rId3"/>
    <p:sldLayoutId id="2147484245" r:id="rId4"/>
    <p:sldLayoutId id="2147484246" r:id="rId5"/>
    <p:sldLayoutId id="2147484247" r:id="rId6"/>
    <p:sldLayoutId id="2147484248" r:id="rId7"/>
    <p:sldLayoutId id="2147484249" r:id="rId8"/>
    <p:sldLayoutId id="2147484250" r:id="rId9"/>
    <p:sldLayoutId id="2147484251" r:id="rId10"/>
    <p:sldLayoutId id="2147484252" r:id="rId11"/>
  </p:sldLayoutIdLst>
  <p:transition spd="med">
    <p:fade/>
  </p:transition>
  <p:txStyles>
    <p:titleStyle>
      <a:lvl1pPr algn="l" defTabSz="862013" rtl="0" eaLnBrk="0" fontAlgn="base" hangingPunct="0">
        <a:lnSpc>
          <a:spcPct val="90000"/>
        </a:lnSpc>
        <a:spcBef>
          <a:spcPct val="0"/>
        </a:spcBef>
        <a:spcAft>
          <a:spcPct val="0"/>
        </a:spcAft>
        <a:defRPr sz="4100" kern="1200">
          <a:solidFill>
            <a:schemeClr val="tx1"/>
          </a:solidFill>
          <a:latin typeface="+mj-lt"/>
          <a:ea typeface="+mj-ea"/>
          <a:cs typeface="+mj-cs"/>
        </a:defRPr>
      </a:lvl1pPr>
      <a:lvl2pPr algn="l" defTabSz="862013" rtl="0" eaLnBrk="0" fontAlgn="base" hangingPunct="0">
        <a:lnSpc>
          <a:spcPct val="90000"/>
        </a:lnSpc>
        <a:spcBef>
          <a:spcPct val="0"/>
        </a:spcBef>
        <a:spcAft>
          <a:spcPct val="0"/>
        </a:spcAft>
        <a:defRPr sz="4100">
          <a:solidFill>
            <a:schemeClr val="tx1"/>
          </a:solidFill>
          <a:latin typeface="Calibri Light" panose="020F0302020204030204" pitchFamily="34" charset="0"/>
        </a:defRPr>
      </a:lvl2pPr>
      <a:lvl3pPr algn="l" defTabSz="862013" rtl="0" eaLnBrk="0" fontAlgn="base" hangingPunct="0">
        <a:lnSpc>
          <a:spcPct val="90000"/>
        </a:lnSpc>
        <a:spcBef>
          <a:spcPct val="0"/>
        </a:spcBef>
        <a:spcAft>
          <a:spcPct val="0"/>
        </a:spcAft>
        <a:defRPr sz="4100">
          <a:solidFill>
            <a:schemeClr val="tx1"/>
          </a:solidFill>
          <a:latin typeface="Calibri Light" panose="020F0302020204030204" pitchFamily="34" charset="0"/>
        </a:defRPr>
      </a:lvl3pPr>
      <a:lvl4pPr algn="l" defTabSz="862013" rtl="0" eaLnBrk="0" fontAlgn="base" hangingPunct="0">
        <a:lnSpc>
          <a:spcPct val="90000"/>
        </a:lnSpc>
        <a:spcBef>
          <a:spcPct val="0"/>
        </a:spcBef>
        <a:spcAft>
          <a:spcPct val="0"/>
        </a:spcAft>
        <a:defRPr sz="4100">
          <a:solidFill>
            <a:schemeClr val="tx1"/>
          </a:solidFill>
          <a:latin typeface="Calibri Light" panose="020F0302020204030204" pitchFamily="34" charset="0"/>
        </a:defRPr>
      </a:lvl4pPr>
      <a:lvl5pPr algn="l" defTabSz="862013" rtl="0" eaLnBrk="0" fontAlgn="base" hangingPunct="0">
        <a:lnSpc>
          <a:spcPct val="90000"/>
        </a:lnSpc>
        <a:spcBef>
          <a:spcPct val="0"/>
        </a:spcBef>
        <a:spcAft>
          <a:spcPct val="0"/>
        </a:spcAft>
        <a:defRPr sz="4100">
          <a:solidFill>
            <a:schemeClr val="tx1"/>
          </a:solidFill>
          <a:latin typeface="Calibri Light" panose="020F0302020204030204" pitchFamily="34" charset="0"/>
        </a:defRPr>
      </a:lvl5pPr>
      <a:lvl6pPr marL="457200" algn="l" defTabSz="862013" rtl="0" fontAlgn="base">
        <a:lnSpc>
          <a:spcPct val="90000"/>
        </a:lnSpc>
        <a:spcBef>
          <a:spcPct val="0"/>
        </a:spcBef>
        <a:spcAft>
          <a:spcPct val="0"/>
        </a:spcAft>
        <a:defRPr sz="4100">
          <a:solidFill>
            <a:schemeClr val="tx1"/>
          </a:solidFill>
          <a:latin typeface="Calibri Light" panose="020F0302020204030204" pitchFamily="34" charset="0"/>
        </a:defRPr>
      </a:lvl6pPr>
      <a:lvl7pPr marL="914400" algn="l" defTabSz="862013" rtl="0" fontAlgn="base">
        <a:lnSpc>
          <a:spcPct val="90000"/>
        </a:lnSpc>
        <a:spcBef>
          <a:spcPct val="0"/>
        </a:spcBef>
        <a:spcAft>
          <a:spcPct val="0"/>
        </a:spcAft>
        <a:defRPr sz="4100">
          <a:solidFill>
            <a:schemeClr val="tx1"/>
          </a:solidFill>
          <a:latin typeface="Calibri Light" panose="020F0302020204030204" pitchFamily="34" charset="0"/>
        </a:defRPr>
      </a:lvl7pPr>
      <a:lvl8pPr marL="1371600" algn="l" defTabSz="862013" rtl="0" fontAlgn="base">
        <a:lnSpc>
          <a:spcPct val="90000"/>
        </a:lnSpc>
        <a:spcBef>
          <a:spcPct val="0"/>
        </a:spcBef>
        <a:spcAft>
          <a:spcPct val="0"/>
        </a:spcAft>
        <a:defRPr sz="4100">
          <a:solidFill>
            <a:schemeClr val="tx1"/>
          </a:solidFill>
          <a:latin typeface="Calibri Light" panose="020F0302020204030204" pitchFamily="34" charset="0"/>
        </a:defRPr>
      </a:lvl8pPr>
      <a:lvl9pPr marL="1828800" algn="l" defTabSz="862013" rtl="0" fontAlgn="base">
        <a:lnSpc>
          <a:spcPct val="90000"/>
        </a:lnSpc>
        <a:spcBef>
          <a:spcPct val="0"/>
        </a:spcBef>
        <a:spcAft>
          <a:spcPct val="0"/>
        </a:spcAft>
        <a:defRPr sz="4100">
          <a:solidFill>
            <a:schemeClr val="tx1"/>
          </a:solidFill>
          <a:latin typeface="Calibri Light" panose="020F0302020204030204" pitchFamily="34" charset="0"/>
        </a:defRPr>
      </a:lvl9pPr>
    </p:titleStyle>
    <p:bodyStyle>
      <a:lvl1pPr marL="214313" indent="-214313" algn="l" defTabSz="862013" rtl="0" eaLnBrk="0" fontAlgn="base" hangingPunct="0">
        <a:lnSpc>
          <a:spcPct val="90000"/>
        </a:lnSpc>
        <a:spcBef>
          <a:spcPts val="938"/>
        </a:spcBef>
        <a:spcAft>
          <a:spcPct val="0"/>
        </a:spcAft>
        <a:buFont typeface="Arial" panose="020B0604020202020204" pitchFamily="34" charset="0"/>
        <a:buChar char="•"/>
        <a:defRPr sz="2600" kern="1200">
          <a:solidFill>
            <a:schemeClr val="tx1"/>
          </a:solidFill>
          <a:latin typeface="+mn-lt"/>
          <a:ea typeface="+mn-ea"/>
          <a:cs typeface="+mn-cs"/>
        </a:defRPr>
      </a:lvl1pPr>
      <a:lvl2pPr marL="646113" indent="-214313" algn="l" defTabSz="862013" rtl="0" eaLnBrk="0" fontAlgn="base" hangingPunct="0">
        <a:lnSpc>
          <a:spcPct val="90000"/>
        </a:lnSpc>
        <a:spcBef>
          <a:spcPts val="475"/>
        </a:spcBef>
        <a:spcAft>
          <a:spcPct val="0"/>
        </a:spcAft>
        <a:buFont typeface="Arial" panose="020B0604020202020204" pitchFamily="34" charset="0"/>
        <a:buChar char="•"/>
        <a:defRPr sz="2200" kern="1200">
          <a:solidFill>
            <a:schemeClr val="tx1"/>
          </a:solidFill>
          <a:latin typeface="+mn-lt"/>
          <a:ea typeface="+mn-ea"/>
          <a:cs typeface="+mn-cs"/>
        </a:defRPr>
      </a:lvl2pPr>
      <a:lvl3pPr marL="1076325" indent="-214313" algn="l" defTabSz="862013" rtl="0" eaLnBrk="0" fontAlgn="base" hangingPunct="0">
        <a:lnSpc>
          <a:spcPct val="90000"/>
        </a:lnSpc>
        <a:spcBef>
          <a:spcPts val="475"/>
        </a:spcBef>
        <a:spcAft>
          <a:spcPct val="0"/>
        </a:spcAft>
        <a:buFont typeface="Arial" panose="020B0604020202020204" pitchFamily="34" charset="0"/>
        <a:buChar char="•"/>
        <a:defRPr kern="1200">
          <a:solidFill>
            <a:schemeClr val="tx1"/>
          </a:solidFill>
          <a:latin typeface="+mn-lt"/>
          <a:ea typeface="+mn-ea"/>
          <a:cs typeface="+mn-cs"/>
        </a:defRPr>
      </a:lvl3pPr>
      <a:lvl4pPr marL="1508125" indent="-214313" algn="l" defTabSz="862013" rtl="0" eaLnBrk="0" fontAlgn="base" hangingPunct="0">
        <a:lnSpc>
          <a:spcPct val="90000"/>
        </a:lnSpc>
        <a:spcBef>
          <a:spcPts val="475"/>
        </a:spcBef>
        <a:spcAft>
          <a:spcPct val="0"/>
        </a:spcAft>
        <a:buFont typeface="Arial" panose="020B0604020202020204" pitchFamily="34" charset="0"/>
        <a:buChar char="•"/>
        <a:defRPr sz="1600" kern="1200">
          <a:solidFill>
            <a:schemeClr val="tx1"/>
          </a:solidFill>
          <a:latin typeface="+mn-lt"/>
          <a:ea typeface="+mn-ea"/>
          <a:cs typeface="+mn-cs"/>
        </a:defRPr>
      </a:lvl4pPr>
      <a:lvl5pPr marL="1938338" indent="-214313" algn="l" defTabSz="862013" rtl="0" eaLnBrk="0" fontAlgn="base" hangingPunct="0">
        <a:lnSpc>
          <a:spcPct val="90000"/>
        </a:lnSpc>
        <a:spcBef>
          <a:spcPts val="475"/>
        </a:spcBef>
        <a:spcAft>
          <a:spcPct val="0"/>
        </a:spcAft>
        <a:buFont typeface="Arial" panose="020B0604020202020204" pitchFamily="34" charset="0"/>
        <a:buChar char="•"/>
        <a:defRPr sz="1600" kern="1200">
          <a:solidFill>
            <a:schemeClr val="tx1"/>
          </a:solidFill>
          <a:latin typeface="+mn-lt"/>
          <a:ea typeface="+mn-ea"/>
          <a:cs typeface="+mn-cs"/>
        </a:defRPr>
      </a:lvl5pPr>
      <a:lvl6pPr marL="2370642" indent="-215513" algn="l" defTabSz="862052" rtl="0" eaLnBrk="1" latinLnBrk="0" hangingPunct="1">
        <a:lnSpc>
          <a:spcPct val="90000"/>
        </a:lnSpc>
        <a:spcBef>
          <a:spcPts val="471"/>
        </a:spcBef>
        <a:buFont typeface="Arial" panose="020B0604020202020204" pitchFamily="34" charset="0"/>
        <a:buChar char="•"/>
        <a:defRPr sz="1697" kern="1200">
          <a:solidFill>
            <a:schemeClr val="tx1"/>
          </a:solidFill>
          <a:latin typeface="+mn-lt"/>
          <a:ea typeface="+mn-ea"/>
          <a:cs typeface="+mn-cs"/>
        </a:defRPr>
      </a:lvl6pPr>
      <a:lvl7pPr marL="2801668" indent="-215513" algn="l" defTabSz="862052" rtl="0" eaLnBrk="1" latinLnBrk="0" hangingPunct="1">
        <a:lnSpc>
          <a:spcPct val="90000"/>
        </a:lnSpc>
        <a:spcBef>
          <a:spcPts val="471"/>
        </a:spcBef>
        <a:buFont typeface="Arial" panose="020B0604020202020204" pitchFamily="34" charset="0"/>
        <a:buChar char="•"/>
        <a:defRPr sz="1697" kern="1200">
          <a:solidFill>
            <a:schemeClr val="tx1"/>
          </a:solidFill>
          <a:latin typeface="+mn-lt"/>
          <a:ea typeface="+mn-ea"/>
          <a:cs typeface="+mn-cs"/>
        </a:defRPr>
      </a:lvl7pPr>
      <a:lvl8pPr marL="3232694" indent="-215513" algn="l" defTabSz="862052" rtl="0" eaLnBrk="1" latinLnBrk="0" hangingPunct="1">
        <a:lnSpc>
          <a:spcPct val="90000"/>
        </a:lnSpc>
        <a:spcBef>
          <a:spcPts val="471"/>
        </a:spcBef>
        <a:buFont typeface="Arial" panose="020B0604020202020204" pitchFamily="34" charset="0"/>
        <a:buChar char="•"/>
        <a:defRPr sz="1697" kern="1200">
          <a:solidFill>
            <a:schemeClr val="tx1"/>
          </a:solidFill>
          <a:latin typeface="+mn-lt"/>
          <a:ea typeface="+mn-ea"/>
          <a:cs typeface="+mn-cs"/>
        </a:defRPr>
      </a:lvl8pPr>
      <a:lvl9pPr marL="3663719" indent="-215513" algn="l" defTabSz="862052" rtl="0" eaLnBrk="1" latinLnBrk="0" hangingPunct="1">
        <a:lnSpc>
          <a:spcPct val="90000"/>
        </a:lnSpc>
        <a:spcBef>
          <a:spcPts val="471"/>
        </a:spcBef>
        <a:buFont typeface="Arial" panose="020B0604020202020204" pitchFamily="34" charset="0"/>
        <a:buChar char="•"/>
        <a:defRPr sz="1697" kern="1200">
          <a:solidFill>
            <a:schemeClr val="tx1"/>
          </a:solidFill>
          <a:latin typeface="+mn-lt"/>
          <a:ea typeface="+mn-ea"/>
          <a:cs typeface="+mn-cs"/>
        </a:defRPr>
      </a:lvl9pPr>
    </p:bodyStyle>
    <p:otherStyle>
      <a:defPPr>
        <a:defRPr lang="en-US"/>
      </a:defPPr>
      <a:lvl1pPr marL="0" algn="l" defTabSz="862052" rtl="0" eaLnBrk="1" latinLnBrk="0" hangingPunct="1">
        <a:defRPr sz="1697" kern="1200">
          <a:solidFill>
            <a:schemeClr val="tx1"/>
          </a:solidFill>
          <a:latin typeface="+mn-lt"/>
          <a:ea typeface="+mn-ea"/>
          <a:cs typeface="+mn-cs"/>
        </a:defRPr>
      </a:lvl1pPr>
      <a:lvl2pPr marL="431026" algn="l" defTabSz="862052" rtl="0" eaLnBrk="1" latinLnBrk="0" hangingPunct="1">
        <a:defRPr sz="1697" kern="1200">
          <a:solidFill>
            <a:schemeClr val="tx1"/>
          </a:solidFill>
          <a:latin typeface="+mn-lt"/>
          <a:ea typeface="+mn-ea"/>
          <a:cs typeface="+mn-cs"/>
        </a:defRPr>
      </a:lvl2pPr>
      <a:lvl3pPr marL="862052" algn="l" defTabSz="862052" rtl="0" eaLnBrk="1" latinLnBrk="0" hangingPunct="1">
        <a:defRPr sz="1697" kern="1200">
          <a:solidFill>
            <a:schemeClr val="tx1"/>
          </a:solidFill>
          <a:latin typeface="+mn-lt"/>
          <a:ea typeface="+mn-ea"/>
          <a:cs typeface="+mn-cs"/>
        </a:defRPr>
      </a:lvl3pPr>
      <a:lvl4pPr marL="1293077" algn="l" defTabSz="862052" rtl="0" eaLnBrk="1" latinLnBrk="0" hangingPunct="1">
        <a:defRPr sz="1697" kern="1200">
          <a:solidFill>
            <a:schemeClr val="tx1"/>
          </a:solidFill>
          <a:latin typeface="+mn-lt"/>
          <a:ea typeface="+mn-ea"/>
          <a:cs typeface="+mn-cs"/>
        </a:defRPr>
      </a:lvl4pPr>
      <a:lvl5pPr marL="1724103" algn="l" defTabSz="862052" rtl="0" eaLnBrk="1" latinLnBrk="0" hangingPunct="1">
        <a:defRPr sz="1697" kern="1200">
          <a:solidFill>
            <a:schemeClr val="tx1"/>
          </a:solidFill>
          <a:latin typeface="+mn-lt"/>
          <a:ea typeface="+mn-ea"/>
          <a:cs typeface="+mn-cs"/>
        </a:defRPr>
      </a:lvl5pPr>
      <a:lvl6pPr marL="2155129" algn="l" defTabSz="862052" rtl="0" eaLnBrk="1" latinLnBrk="0" hangingPunct="1">
        <a:defRPr sz="1697" kern="1200">
          <a:solidFill>
            <a:schemeClr val="tx1"/>
          </a:solidFill>
          <a:latin typeface="+mn-lt"/>
          <a:ea typeface="+mn-ea"/>
          <a:cs typeface="+mn-cs"/>
        </a:defRPr>
      </a:lvl6pPr>
      <a:lvl7pPr marL="2586155" algn="l" defTabSz="862052" rtl="0" eaLnBrk="1" latinLnBrk="0" hangingPunct="1">
        <a:defRPr sz="1697" kern="1200">
          <a:solidFill>
            <a:schemeClr val="tx1"/>
          </a:solidFill>
          <a:latin typeface="+mn-lt"/>
          <a:ea typeface="+mn-ea"/>
          <a:cs typeface="+mn-cs"/>
        </a:defRPr>
      </a:lvl7pPr>
      <a:lvl8pPr marL="3017181" algn="l" defTabSz="862052" rtl="0" eaLnBrk="1" latinLnBrk="0" hangingPunct="1">
        <a:defRPr sz="1697" kern="1200">
          <a:solidFill>
            <a:schemeClr val="tx1"/>
          </a:solidFill>
          <a:latin typeface="+mn-lt"/>
          <a:ea typeface="+mn-ea"/>
          <a:cs typeface="+mn-cs"/>
        </a:defRPr>
      </a:lvl8pPr>
      <a:lvl9pPr marL="3448206" algn="l" defTabSz="862052" rtl="0" eaLnBrk="1" latinLnBrk="0" hangingPunct="1">
        <a:defRPr sz="169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17.jpeg"/><Relationship Id="rId4" Type="http://schemas.openxmlformats.org/officeDocument/2006/relationships/image" Target="../media/image16.jpeg"/></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23.jpeg"/><Relationship Id="rId4" Type="http://schemas.openxmlformats.org/officeDocument/2006/relationships/image" Target="../media/image22.jpeg"/></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28.jpeg"/><Relationship Id="rId4" Type="http://schemas.openxmlformats.org/officeDocument/2006/relationships/image" Target="../media/image27.jpeg"/></Relationships>
</file>

<file path=ppt/slides/_rels/slide2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image" Target="../media/image31.jpeg"/><Relationship Id="rId4" Type="http://schemas.openxmlformats.org/officeDocument/2006/relationships/image" Target="../media/image30.jpeg"/></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2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3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3.xml"/><Relationship Id="rId1" Type="http://schemas.openxmlformats.org/officeDocument/2006/relationships/slideLayout" Target="../slideLayouts/slideLayout2.xml"/><Relationship Id="rId5" Type="http://schemas.openxmlformats.org/officeDocument/2006/relationships/image" Target="../media/image42.jpeg"/><Relationship Id="rId4" Type="http://schemas.openxmlformats.org/officeDocument/2006/relationships/image" Target="../media/image41.jpeg"/></Relationships>
</file>

<file path=ppt/slides/_rels/slide34.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39.xml"/><Relationship Id="rId1" Type="http://schemas.openxmlformats.org/officeDocument/2006/relationships/slideLayout" Target="../slideLayouts/slideLayout2.xml"/><Relationship Id="rId5" Type="http://schemas.openxmlformats.org/officeDocument/2006/relationships/image" Target="../media/image50.jpeg"/><Relationship Id="rId4" Type="http://schemas.openxmlformats.org/officeDocument/2006/relationships/image" Target="../media/image49.jpe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2.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4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43.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olorful pattern of wavy lines&#10;&#10;Description automatically generated">
            <a:extLst>
              <a:ext uri="{FF2B5EF4-FFF2-40B4-BE49-F238E27FC236}">
                <a16:creationId xmlns:a16="http://schemas.microsoft.com/office/drawing/2014/main" id="{2B075F84-DDF0-A37C-EC2C-2C5BAAB0E372}"/>
              </a:ext>
            </a:extLst>
          </p:cNvPr>
          <p:cNvPicPr>
            <a:picLocks noChangeAspect="1"/>
          </p:cNvPicPr>
          <p:nvPr/>
        </p:nvPicPr>
        <p:blipFill rotWithShape="1">
          <a:blip r:embed="rId3"/>
          <a:srcRect l="4072" r="7040"/>
          <a:stretch/>
        </p:blipFill>
        <p:spPr>
          <a:xfrm>
            <a:off x="20" y="10"/>
            <a:ext cx="12191980" cy="6857990"/>
          </a:xfrm>
          <a:prstGeom prst="rect">
            <a:avLst/>
          </a:prstGeom>
        </p:spPr>
      </p:pic>
      <p:sp>
        <p:nvSpPr>
          <p:cNvPr id="6" name="Rectangle 5">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3875" y="5317240"/>
            <a:ext cx="11210925" cy="744836"/>
          </a:xfrm>
        </p:spPr>
        <p:txBody>
          <a:bodyPr vert="horz" lIns="91440" tIns="45720" rIns="91440" bIns="45720" rtlCol="0" anchor="ctr">
            <a:normAutofit/>
          </a:bodyPr>
          <a:lstStyle/>
          <a:p>
            <a:r>
              <a:rPr lang="en-US" sz="3600" dirty="0">
                <a:solidFill>
                  <a:schemeClr val="tx1">
                    <a:lumMod val="85000"/>
                    <a:lumOff val="15000"/>
                  </a:schemeClr>
                </a:solidFill>
              </a:rPr>
              <a:t>Working With Sexual Diversity</a:t>
            </a:r>
            <a:endParaRPr lang="en-US" sz="3600" dirty="0">
              <a:solidFill>
                <a:schemeClr val="tx1">
                  <a:lumMod val="85000"/>
                  <a:lumOff val="15000"/>
                </a:schemeClr>
              </a:solidFill>
              <a:ea typeface="Calibri Light"/>
              <a:cs typeface="Calibri Light"/>
            </a:endParaRPr>
          </a:p>
        </p:txBody>
      </p:sp>
      <p:cxnSp>
        <p:nvCxnSpPr>
          <p:cNvPr id="7" name="Straight Connector 6">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440A548-C0D4-4418-940E-EDC2F1D9A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708B267-8CD2-4684-A57B-9F1070769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FB3D9E-5448-B163-B1A0-9485D4E75BC9}"/>
              </a:ext>
            </a:extLst>
          </p:cNvPr>
          <p:cNvSpPr>
            <a:spLocks noGrp="1"/>
          </p:cNvSpPr>
          <p:nvPr>
            <p:ph type="title"/>
          </p:nvPr>
        </p:nvSpPr>
        <p:spPr>
          <a:xfrm>
            <a:off x="6617740" y="802955"/>
            <a:ext cx="4766330" cy="1454051"/>
          </a:xfrm>
        </p:spPr>
        <p:txBody>
          <a:bodyPr>
            <a:normAutofit/>
          </a:bodyPr>
          <a:lstStyle/>
          <a:p>
            <a:r>
              <a:rPr lang="en-US" sz="3300">
                <a:solidFill>
                  <a:schemeClr val="tx2"/>
                </a:solidFill>
                <a:ea typeface="Calibri Light"/>
                <a:cs typeface="Calibri Light"/>
              </a:rPr>
              <a:t>BACP Workforce Mapping Survey Report (2021) </a:t>
            </a:r>
            <a:endParaRPr lang="en-US" sz="3300">
              <a:solidFill>
                <a:schemeClr val="tx2"/>
              </a:solidFill>
            </a:endParaRPr>
          </a:p>
        </p:txBody>
      </p:sp>
      <p:grpSp>
        <p:nvGrpSpPr>
          <p:cNvPr id="14" name="Group 13">
            <a:extLst>
              <a:ext uri="{FF2B5EF4-FFF2-40B4-BE49-F238E27FC236}">
                <a16:creationId xmlns:a16="http://schemas.microsoft.com/office/drawing/2014/main" id="{41E5AB36-9328-47E9-95AD-E38AC1C0E1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369"/>
            <a:ext cx="6091008" cy="6858000"/>
            <a:chOff x="305" y="-369"/>
            <a:chExt cx="6091008" cy="6858000"/>
          </a:xfrm>
        </p:grpSpPr>
        <p:sp>
          <p:nvSpPr>
            <p:cNvPr id="15" name="Freeform: Shape 14">
              <a:extLst>
                <a:ext uri="{FF2B5EF4-FFF2-40B4-BE49-F238E27FC236}">
                  <a16:creationId xmlns:a16="http://schemas.microsoft.com/office/drawing/2014/main" id="{4532450F-A219-4BF5-88FA-A4708423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7007" cy="6858000"/>
            </a:xfrm>
            <a:custGeom>
              <a:avLst/>
              <a:gdLst>
                <a:gd name="connsiteX0" fmla="*/ 1423825 w 6057007"/>
                <a:gd name="connsiteY0" fmla="*/ 0 h 6858000"/>
                <a:gd name="connsiteX1" fmla="*/ 4262456 w 6057007"/>
                <a:gd name="connsiteY1" fmla="*/ 0 h 6858000"/>
                <a:gd name="connsiteX2" fmla="*/ 4371584 w 6057007"/>
                <a:gd name="connsiteY2" fmla="*/ 79625 h 6858000"/>
                <a:gd name="connsiteX3" fmla="*/ 5400299 w 6057007"/>
                <a:gd name="connsiteY3" fmla="*/ 1779691 h 6858000"/>
                <a:gd name="connsiteX4" fmla="*/ 5961759 w 6057007"/>
                <a:gd name="connsiteY4" fmla="*/ 4554903 h 6858000"/>
                <a:gd name="connsiteX5" fmla="*/ 4326541 w 6057007"/>
                <a:gd name="connsiteY5" fmla="*/ 6729688 h 6858000"/>
                <a:gd name="connsiteX6" fmla="*/ 4109121 w 6057007"/>
                <a:gd name="connsiteY6" fmla="*/ 6858000 h 6858000"/>
                <a:gd name="connsiteX7" fmla="*/ 1145358 w 6057007"/>
                <a:gd name="connsiteY7" fmla="*/ 6858000 h 6858000"/>
                <a:gd name="connsiteX8" fmla="*/ 1143587 w 6057007"/>
                <a:gd name="connsiteY8" fmla="*/ 6856705 h 6858000"/>
                <a:gd name="connsiteX9" fmla="*/ 162579 w 6057007"/>
                <a:gd name="connsiteY9" fmla="*/ 6240990 h 6858000"/>
                <a:gd name="connsiteX10" fmla="*/ 0 w 6057007"/>
                <a:gd name="connsiteY10" fmla="*/ 6125553 h 6858000"/>
                <a:gd name="connsiteX11" fmla="*/ 0 w 6057007"/>
                <a:gd name="connsiteY11" fmla="*/ 4670879 h 6858000"/>
                <a:gd name="connsiteX12" fmla="*/ 38388 w 6057007"/>
                <a:gd name="connsiteY12" fmla="*/ 4778792 h 6858000"/>
                <a:gd name="connsiteX13" fmla="*/ 155449 w 6057007"/>
                <a:gd name="connsiteY13" fmla="*/ 5029879 h 6858000"/>
                <a:gd name="connsiteX14" fmla="*/ 411802 w 6057007"/>
                <a:gd name="connsiteY14" fmla="*/ 5399531 h 6858000"/>
                <a:gd name="connsiteX15" fmla="*/ 806388 w 6057007"/>
                <a:gd name="connsiteY15" fmla="*/ 5659633 h 6858000"/>
                <a:gd name="connsiteX16" fmla="*/ 1801512 w 6057007"/>
                <a:gd name="connsiteY16" fmla="*/ 6314010 h 6858000"/>
                <a:gd name="connsiteX17" fmla="*/ 2653483 w 6057007"/>
                <a:gd name="connsiteY17" fmla="*/ 6529898 h 6858000"/>
                <a:gd name="connsiteX18" fmla="*/ 3666486 w 6057007"/>
                <a:gd name="connsiteY18" fmla="*/ 6190615 h 6858000"/>
                <a:gd name="connsiteX19" fmla="*/ 4658657 w 6057007"/>
                <a:gd name="connsiteY19" fmla="*/ 5428179 h 6858000"/>
                <a:gd name="connsiteX20" fmla="*/ 5222967 w 6057007"/>
                <a:gd name="connsiteY20" fmla="*/ 4356944 h 6858000"/>
                <a:gd name="connsiteX21" fmla="*/ 4724795 w 6057007"/>
                <a:gd name="connsiteY21" fmla="*/ 2210416 h 6858000"/>
                <a:gd name="connsiteX22" fmla="*/ 4473185 w 6057007"/>
                <a:gd name="connsiteY22" fmla="*/ 1691554 h 6858000"/>
                <a:gd name="connsiteX23" fmla="*/ 4046677 w 6057007"/>
                <a:gd name="connsiteY23" fmla="*/ 911781 h 6858000"/>
                <a:gd name="connsiteX24" fmla="*/ 3555564 w 6057007"/>
                <a:gd name="connsiteY24" fmla="*/ 585888 h 6858000"/>
                <a:gd name="connsiteX25" fmla="*/ 2405914 w 6057007"/>
                <a:gd name="connsiteY25" fmla="*/ 536282 h 6858000"/>
                <a:gd name="connsiteX26" fmla="*/ 1345719 w 6057007"/>
                <a:gd name="connsiteY26" fmla="*/ 957619 h 6858000"/>
                <a:gd name="connsiteX27" fmla="*/ 73341 w 6057007"/>
                <a:gd name="connsiteY27" fmla="*/ 2571698 h 6858000"/>
                <a:gd name="connsiteX28" fmla="*/ 0 w 6057007"/>
                <a:gd name="connsiteY28" fmla="*/ 2803810 h 6858000"/>
                <a:gd name="connsiteX29" fmla="*/ 0 w 6057007"/>
                <a:gd name="connsiteY29" fmla="*/ 1147591 h 6858000"/>
                <a:gd name="connsiteX30" fmla="*/ 142706 w 6057007"/>
                <a:gd name="connsiteY30" fmla="*/ 968763 h 6858000"/>
                <a:gd name="connsiteX31" fmla="*/ 971831 w 6057007"/>
                <a:gd name="connsiteY31" fmla="*/ 249890 h 6858000"/>
                <a:gd name="connsiteX32" fmla="*/ 1288677 w 6057007"/>
                <a:gd name="connsiteY32" fmla="*/ 6583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057007" h="6858000">
                  <a:moveTo>
                    <a:pt x="1423825" y="0"/>
                  </a:moveTo>
                  <a:lnTo>
                    <a:pt x="4262456" y="0"/>
                  </a:lnTo>
                  <a:lnTo>
                    <a:pt x="4371584" y="79625"/>
                  </a:lnTo>
                  <a:cubicBezTo>
                    <a:pt x="4860533" y="476670"/>
                    <a:pt x="5063885" y="1132812"/>
                    <a:pt x="5400299" y="1779691"/>
                  </a:cubicBezTo>
                  <a:cubicBezTo>
                    <a:pt x="5848849" y="2642194"/>
                    <a:pt x="6244956" y="3497996"/>
                    <a:pt x="5961759" y="4554903"/>
                  </a:cubicBezTo>
                  <a:cubicBezTo>
                    <a:pt x="5691575" y="5563242"/>
                    <a:pt x="5092427" y="6238887"/>
                    <a:pt x="4326541" y="6729688"/>
                  </a:cubicBezTo>
                  <a:lnTo>
                    <a:pt x="4109121" y="6858000"/>
                  </a:lnTo>
                  <a:lnTo>
                    <a:pt x="1145358" y="6858000"/>
                  </a:lnTo>
                  <a:lnTo>
                    <a:pt x="1143587" y="6856705"/>
                  </a:lnTo>
                  <a:cubicBezTo>
                    <a:pt x="699546" y="6541440"/>
                    <a:pt x="399287" y="6392433"/>
                    <a:pt x="162579" y="6240990"/>
                  </a:cubicBezTo>
                  <a:lnTo>
                    <a:pt x="0" y="6125553"/>
                  </a:lnTo>
                  <a:lnTo>
                    <a:pt x="0" y="4670879"/>
                  </a:lnTo>
                  <a:lnTo>
                    <a:pt x="38388" y="4778792"/>
                  </a:lnTo>
                  <a:cubicBezTo>
                    <a:pt x="72793" y="4862402"/>
                    <a:pt x="111802" y="4945953"/>
                    <a:pt x="155449" y="5029879"/>
                  </a:cubicBezTo>
                  <a:cubicBezTo>
                    <a:pt x="273464" y="5256810"/>
                    <a:pt x="351295" y="5344113"/>
                    <a:pt x="411802" y="5399531"/>
                  </a:cubicBezTo>
                  <a:cubicBezTo>
                    <a:pt x="500065" y="5480405"/>
                    <a:pt x="628514" y="5555615"/>
                    <a:pt x="806388" y="5659633"/>
                  </a:cubicBezTo>
                  <a:cubicBezTo>
                    <a:pt x="1044358" y="5798926"/>
                    <a:pt x="1370396" y="5989780"/>
                    <a:pt x="1801512" y="6314010"/>
                  </a:cubicBezTo>
                  <a:cubicBezTo>
                    <a:pt x="2037213" y="6491324"/>
                    <a:pt x="2315885" y="6561958"/>
                    <a:pt x="2653483" y="6529898"/>
                  </a:cubicBezTo>
                  <a:cubicBezTo>
                    <a:pt x="2962383" y="6500529"/>
                    <a:pt x="3312661" y="6383221"/>
                    <a:pt x="3666486" y="6190615"/>
                  </a:cubicBezTo>
                  <a:cubicBezTo>
                    <a:pt x="4083218" y="5963697"/>
                    <a:pt x="4407642" y="5714350"/>
                    <a:pt x="4658657" y="5428179"/>
                  </a:cubicBezTo>
                  <a:cubicBezTo>
                    <a:pt x="4927319" y="5121947"/>
                    <a:pt x="5111907" y="4771422"/>
                    <a:pt x="5222967" y="4356944"/>
                  </a:cubicBezTo>
                  <a:cubicBezTo>
                    <a:pt x="5418167" y="3628447"/>
                    <a:pt x="5139747" y="3007703"/>
                    <a:pt x="4724795" y="2210416"/>
                  </a:cubicBezTo>
                  <a:cubicBezTo>
                    <a:pt x="4631776" y="2031551"/>
                    <a:pt x="4551122" y="1858737"/>
                    <a:pt x="4473185" y="1691554"/>
                  </a:cubicBezTo>
                  <a:cubicBezTo>
                    <a:pt x="4326842" y="1377756"/>
                    <a:pt x="4200559" y="1106810"/>
                    <a:pt x="4046677" y="911781"/>
                  </a:cubicBezTo>
                  <a:cubicBezTo>
                    <a:pt x="3910561" y="739097"/>
                    <a:pt x="3763658" y="641647"/>
                    <a:pt x="3555564" y="585888"/>
                  </a:cubicBezTo>
                  <a:cubicBezTo>
                    <a:pt x="3178534" y="484863"/>
                    <a:pt x="2791842" y="468166"/>
                    <a:pt x="2405914" y="536282"/>
                  </a:cubicBezTo>
                  <a:cubicBezTo>
                    <a:pt x="2032757" y="602054"/>
                    <a:pt x="1676044" y="743871"/>
                    <a:pt x="1345719" y="957619"/>
                  </a:cubicBezTo>
                  <a:cubicBezTo>
                    <a:pt x="762775" y="1334788"/>
                    <a:pt x="318714" y="1900690"/>
                    <a:pt x="73341" y="2571698"/>
                  </a:cubicBezTo>
                  <a:lnTo>
                    <a:pt x="0" y="2803810"/>
                  </a:lnTo>
                  <a:lnTo>
                    <a:pt x="0" y="1147591"/>
                  </a:lnTo>
                  <a:lnTo>
                    <a:pt x="142706" y="968763"/>
                  </a:lnTo>
                  <a:cubicBezTo>
                    <a:pt x="388539" y="688063"/>
                    <a:pt x="668237" y="446316"/>
                    <a:pt x="971831" y="249890"/>
                  </a:cubicBezTo>
                  <a:cubicBezTo>
                    <a:pt x="1074829" y="183240"/>
                    <a:pt x="1180574" y="121805"/>
                    <a:pt x="1288677" y="6583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35AC662-4000-411A-9E33-6A4B6C0FCB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91008" cy="6858000"/>
            </a:xfrm>
            <a:custGeom>
              <a:avLst/>
              <a:gdLst>
                <a:gd name="connsiteX0" fmla="*/ 0 w 6091008"/>
                <a:gd name="connsiteY0" fmla="*/ 5476844 h 6858000"/>
                <a:gd name="connsiteX1" fmla="*/ 15220 w 6091008"/>
                <a:gd name="connsiteY1" fmla="*/ 5501668 h 6858000"/>
                <a:gd name="connsiteX2" fmla="*/ 198940 w 6091008"/>
                <a:gd name="connsiteY2" fmla="*/ 5717964 h 6858000"/>
                <a:gd name="connsiteX3" fmla="*/ 251499 w 6091008"/>
                <a:gd name="connsiteY3" fmla="*/ 5763842 h 6858000"/>
                <a:gd name="connsiteX4" fmla="*/ 308460 w 6091008"/>
                <a:gd name="connsiteY4" fmla="*/ 5806337 h 6858000"/>
                <a:gd name="connsiteX5" fmla="*/ 368305 w 6091008"/>
                <a:gd name="connsiteY5" fmla="*/ 5847248 h 6858000"/>
                <a:gd name="connsiteX6" fmla="*/ 430451 w 6091008"/>
                <a:gd name="connsiteY6" fmla="*/ 5887305 h 6858000"/>
                <a:gd name="connsiteX7" fmla="*/ 975811 w 6091008"/>
                <a:gd name="connsiteY7" fmla="*/ 6205653 h 6858000"/>
                <a:gd name="connsiteX8" fmla="*/ 1510250 w 6091008"/>
                <a:gd name="connsiteY8" fmla="*/ 6575390 h 6858000"/>
                <a:gd name="connsiteX9" fmla="*/ 2002437 w 6091008"/>
                <a:gd name="connsiteY9" fmla="*/ 6825029 h 6858000"/>
                <a:gd name="connsiteX10" fmla="*/ 2137670 w 6091008"/>
                <a:gd name="connsiteY10" fmla="*/ 6856874 h 6858000"/>
                <a:gd name="connsiteX11" fmla="*/ 2145778 w 6091008"/>
                <a:gd name="connsiteY11" fmla="*/ 6858000 h 6858000"/>
                <a:gd name="connsiteX12" fmla="*/ 1098858 w 6091008"/>
                <a:gd name="connsiteY12" fmla="*/ 6858000 h 6858000"/>
                <a:gd name="connsiteX13" fmla="*/ 1004166 w 6091008"/>
                <a:gd name="connsiteY13" fmla="*/ 6786858 h 6858000"/>
                <a:gd name="connsiteX14" fmla="*/ 751974 w 6091008"/>
                <a:gd name="connsiteY14" fmla="*/ 6608169 h 6858000"/>
                <a:gd name="connsiteX15" fmla="*/ 623305 w 6091008"/>
                <a:gd name="connsiteY15" fmla="*/ 6522172 h 6858000"/>
                <a:gd name="connsiteX16" fmla="*/ 492346 w 6091008"/>
                <a:gd name="connsiteY16" fmla="*/ 6437477 h 6858000"/>
                <a:gd name="connsiteX17" fmla="*/ 358536 w 6091008"/>
                <a:gd name="connsiteY17" fmla="*/ 6352312 h 6858000"/>
                <a:gd name="connsiteX18" fmla="*/ 290710 w 6091008"/>
                <a:gd name="connsiteY18" fmla="*/ 6308820 h 6858000"/>
                <a:gd name="connsiteX19" fmla="*/ 221792 w 6091008"/>
                <a:gd name="connsiteY19" fmla="*/ 6263122 h 6858000"/>
                <a:gd name="connsiteX20" fmla="*/ 152460 w 6091008"/>
                <a:gd name="connsiteY20" fmla="*/ 6215106 h 6858000"/>
                <a:gd name="connsiteX21" fmla="*/ 83055 w 6091008"/>
                <a:gd name="connsiteY21" fmla="*/ 6163978 h 6858000"/>
                <a:gd name="connsiteX22" fmla="*/ 14161 w 6091008"/>
                <a:gd name="connsiteY22" fmla="*/ 6109014 h 6858000"/>
                <a:gd name="connsiteX23" fmla="*/ 0 w 6091008"/>
                <a:gd name="connsiteY23" fmla="*/ 6096195 h 6858000"/>
                <a:gd name="connsiteX24" fmla="*/ 3707444 w 6091008"/>
                <a:gd name="connsiteY24" fmla="*/ 0 h 6858000"/>
                <a:gd name="connsiteX25" fmla="*/ 4265528 w 6091008"/>
                <a:gd name="connsiteY25" fmla="*/ 0 h 6858000"/>
                <a:gd name="connsiteX26" fmla="*/ 4291472 w 6091008"/>
                <a:gd name="connsiteY26" fmla="*/ 15596 h 6858000"/>
                <a:gd name="connsiteX27" fmla="*/ 4431124 w 6091008"/>
                <a:gd name="connsiteY27" fmla="*/ 119052 h 6858000"/>
                <a:gd name="connsiteX28" fmla="*/ 4899570 w 6091008"/>
                <a:gd name="connsiteY28" fmla="*/ 643769 h 6858000"/>
                <a:gd name="connsiteX29" fmla="*/ 5247925 w 6091008"/>
                <a:gd name="connsiteY29" fmla="*/ 1232134 h 6858000"/>
                <a:gd name="connsiteX30" fmla="*/ 5401234 w 6091008"/>
                <a:gd name="connsiteY30" fmla="*/ 1518442 h 6858000"/>
                <a:gd name="connsiteX31" fmla="*/ 5480921 w 6091008"/>
                <a:gd name="connsiteY31" fmla="*/ 1662114 h 6858000"/>
                <a:gd name="connsiteX32" fmla="*/ 5561804 w 6091008"/>
                <a:gd name="connsiteY32" fmla="*/ 1812436 h 6858000"/>
                <a:gd name="connsiteX33" fmla="*/ 5855037 w 6091008"/>
                <a:gd name="connsiteY33" fmla="*/ 2457716 h 6858000"/>
                <a:gd name="connsiteX34" fmla="*/ 6052254 w 6091008"/>
                <a:gd name="connsiteY34" fmla="*/ 3193699 h 6858000"/>
                <a:gd name="connsiteX35" fmla="*/ 6073151 w 6091008"/>
                <a:gd name="connsiteY35" fmla="*/ 4004612 h 6858000"/>
                <a:gd name="connsiteX36" fmla="*/ 6067309 w 6091008"/>
                <a:gd name="connsiteY36" fmla="*/ 4055890 h 6858000"/>
                <a:gd name="connsiteX37" fmla="*/ 6059979 w 6091008"/>
                <a:gd name="connsiteY37" fmla="*/ 4106917 h 6858000"/>
                <a:gd name="connsiteX38" fmla="*/ 6052371 w 6091008"/>
                <a:gd name="connsiteY38" fmla="*/ 4158016 h 6858000"/>
                <a:gd name="connsiteX39" fmla="*/ 6043434 w 6091008"/>
                <a:gd name="connsiteY39" fmla="*/ 4208759 h 6858000"/>
                <a:gd name="connsiteX40" fmla="*/ 6023229 w 6091008"/>
                <a:gd name="connsiteY40" fmla="*/ 4309769 h 6858000"/>
                <a:gd name="connsiteX41" fmla="*/ 5999922 w 6091008"/>
                <a:gd name="connsiteY41" fmla="*/ 4409799 h 6858000"/>
                <a:gd name="connsiteX42" fmla="*/ 5987157 w 6091008"/>
                <a:gd name="connsiteY42" fmla="*/ 4459369 h 6858000"/>
                <a:gd name="connsiteX43" fmla="*/ 5973731 w 6091008"/>
                <a:gd name="connsiteY43" fmla="*/ 4508027 h 6858000"/>
                <a:gd name="connsiteX44" fmla="*/ 5944653 w 6091008"/>
                <a:gd name="connsiteY44" fmla="*/ 4602538 h 6858000"/>
                <a:gd name="connsiteX45" fmla="*/ 5915334 w 6091008"/>
                <a:gd name="connsiteY45" fmla="*/ 4696982 h 6858000"/>
                <a:gd name="connsiteX46" fmla="*/ 5881786 w 6091008"/>
                <a:gd name="connsiteY46" fmla="*/ 4790295 h 6858000"/>
                <a:gd name="connsiteX47" fmla="*/ 5539609 w 6091008"/>
                <a:gd name="connsiteY47" fmla="*/ 5504511 h 6858000"/>
                <a:gd name="connsiteX48" fmla="*/ 5432400 w 6091008"/>
                <a:gd name="connsiteY48" fmla="*/ 5669348 h 6858000"/>
                <a:gd name="connsiteX49" fmla="*/ 5404330 w 6091008"/>
                <a:gd name="connsiteY49" fmla="*/ 5709372 h 6858000"/>
                <a:gd name="connsiteX50" fmla="*/ 5375525 w 6091008"/>
                <a:gd name="connsiteY50" fmla="*/ 5748757 h 6858000"/>
                <a:gd name="connsiteX51" fmla="*/ 5317831 w 6091008"/>
                <a:gd name="connsiteY51" fmla="*/ 5827355 h 6858000"/>
                <a:gd name="connsiteX52" fmla="*/ 5288208 w 6091008"/>
                <a:gd name="connsiteY52" fmla="*/ 5865932 h 6858000"/>
                <a:gd name="connsiteX53" fmla="*/ 5273251 w 6091008"/>
                <a:gd name="connsiteY53" fmla="*/ 5885035 h 6858000"/>
                <a:gd name="connsiteX54" fmla="*/ 5256656 w 6091008"/>
                <a:gd name="connsiteY54" fmla="*/ 5902520 h 6858000"/>
                <a:gd name="connsiteX55" fmla="*/ 5189858 w 6091008"/>
                <a:gd name="connsiteY55" fmla="*/ 5971616 h 6858000"/>
                <a:gd name="connsiteX56" fmla="*/ 5156287 w 6091008"/>
                <a:gd name="connsiteY56" fmla="*/ 6005600 h 6858000"/>
                <a:gd name="connsiteX57" fmla="*/ 5121598 w 6091008"/>
                <a:gd name="connsiteY57" fmla="*/ 6037962 h 6858000"/>
                <a:gd name="connsiteX58" fmla="*/ 5051798 w 6091008"/>
                <a:gd name="connsiteY58" fmla="*/ 6101838 h 6858000"/>
                <a:gd name="connsiteX59" fmla="*/ 4463594 w 6091008"/>
                <a:gd name="connsiteY59" fmla="*/ 6532280 h 6858000"/>
                <a:gd name="connsiteX60" fmla="*/ 4388637 w 6091008"/>
                <a:gd name="connsiteY60" fmla="*/ 6579169 h 6858000"/>
                <a:gd name="connsiteX61" fmla="*/ 4312856 w 6091008"/>
                <a:gd name="connsiteY61" fmla="*/ 6623337 h 6858000"/>
                <a:gd name="connsiteX62" fmla="*/ 4237558 w 6091008"/>
                <a:gd name="connsiteY62" fmla="*/ 6667632 h 6858000"/>
                <a:gd name="connsiteX63" fmla="*/ 4161774 w 6091008"/>
                <a:gd name="connsiteY63" fmla="*/ 6709883 h 6858000"/>
                <a:gd name="connsiteX64" fmla="*/ 4010448 w 6091008"/>
                <a:gd name="connsiteY64" fmla="*/ 6792981 h 6858000"/>
                <a:gd name="connsiteX65" fmla="*/ 3935163 w 6091008"/>
                <a:gd name="connsiteY65" fmla="*/ 6834338 h 6858000"/>
                <a:gd name="connsiteX66" fmla="*/ 3892887 w 6091008"/>
                <a:gd name="connsiteY66" fmla="*/ 6858000 h 6858000"/>
                <a:gd name="connsiteX67" fmla="*/ 2743942 w 6091008"/>
                <a:gd name="connsiteY67" fmla="*/ 6858000 h 6858000"/>
                <a:gd name="connsiteX68" fmla="*/ 2852577 w 6091008"/>
                <a:gd name="connsiteY68" fmla="*/ 6838910 h 6858000"/>
                <a:gd name="connsiteX69" fmla="*/ 3143255 w 6091008"/>
                <a:gd name="connsiteY69" fmla="*/ 6759775 h 6858000"/>
                <a:gd name="connsiteX70" fmla="*/ 3430899 w 6091008"/>
                <a:gd name="connsiteY70" fmla="*/ 6650056 h 6858000"/>
                <a:gd name="connsiteX71" fmla="*/ 3713289 w 6091008"/>
                <a:gd name="connsiteY71" fmla="*/ 6514054 h 6858000"/>
                <a:gd name="connsiteX72" fmla="*/ 3981228 w 6091008"/>
                <a:gd name="connsiteY72" fmla="*/ 6334878 h 6858000"/>
                <a:gd name="connsiteX73" fmla="*/ 4107885 w 6091008"/>
                <a:gd name="connsiteY73" fmla="*/ 6233689 h 6858000"/>
                <a:gd name="connsiteX74" fmla="*/ 4169795 w 6091008"/>
                <a:gd name="connsiteY74" fmla="*/ 6181389 h 6858000"/>
                <a:gd name="connsiteX75" fmla="*/ 4229189 w 6091008"/>
                <a:gd name="connsiteY75" fmla="*/ 6125914 h 6858000"/>
                <a:gd name="connsiteX76" fmla="*/ 4652064 w 6091008"/>
                <a:gd name="connsiteY76" fmla="*/ 5641457 h 6858000"/>
                <a:gd name="connsiteX77" fmla="*/ 4697555 w 6091008"/>
                <a:gd name="connsiteY77" fmla="*/ 5576516 h 6858000"/>
                <a:gd name="connsiteX78" fmla="*/ 4720492 w 6091008"/>
                <a:gd name="connsiteY78" fmla="*/ 5544537 h 6858000"/>
                <a:gd name="connsiteX79" fmla="*/ 4741922 w 6091008"/>
                <a:gd name="connsiteY79" fmla="*/ 5511420 h 6858000"/>
                <a:gd name="connsiteX80" fmla="*/ 4784179 w 6091008"/>
                <a:gd name="connsiteY80" fmla="*/ 5445022 h 6858000"/>
                <a:gd name="connsiteX81" fmla="*/ 4794796 w 6091008"/>
                <a:gd name="connsiteY81" fmla="*/ 5428584 h 6858000"/>
                <a:gd name="connsiteX82" fmla="*/ 4807173 w 6091008"/>
                <a:gd name="connsiteY82" fmla="*/ 5413795 h 6858000"/>
                <a:gd name="connsiteX83" fmla="*/ 4830010 w 6091008"/>
                <a:gd name="connsiteY83" fmla="*/ 5382674 h 6858000"/>
                <a:gd name="connsiteX84" fmla="*/ 4874298 w 6091008"/>
                <a:gd name="connsiteY84" fmla="*/ 5319323 h 6858000"/>
                <a:gd name="connsiteX85" fmla="*/ 4896484 w 6091008"/>
                <a:gd name="connsiteY85" fmla="*/ 5287734 h 6858000"/>
                <a:gd name="connsiteX86" fmla="*/ 4918019 w 6091008"/>
                <a:gd name="connsiteY86" fmla="*/ 5255673 h 6858000"/>
                <a:gd name="connsiteX87" fmla="*/ 4999238 w 6091008"/>
                <a:gd name="connsiteY87" fmla="*/ 5124058 h 6858000"/>
                <a:gd name="connsiteX88" fmla="*/ 5251271 w 6091008"/>
                <a:gd name="connsiteY88" fmla="*/ 4554965 h 6858000"/>
                <a:gd name="connsiteX89" fmla="*/ 5276136 w 6091008"/>
                <a:gd name="connsiteY89" fmla="*/ 4480521 h 6858000"/>
                <a:gd name="connsiteX90" fmla="*/ 5297442 w 6091008"/>
                <a:gd name="connsiteY90" fmla="*/ 4404389 h 6858000"/>
                <a:gd name="connsiteX91" fmla="*/ 5318953 w 6091008"/>
                <a:gd name="connsiteY91" fmla="*/ 4328458 h 6858000"/>
                <a:gd name="connsiteX92" fmla="*/ 5328684 w 6091008"/>
                <a:gd name="connsiteY92" fmla="*/ 4291175 h 6858000"/>
                <a:gd name="connsiteX93" fmla="*/ 5337470 w 6091008"/>
                <a:gd name="connsiteY93" fmla="*/ 4254522 h 6858000"/>
                <a:gd name="connsiteX94" fmla="*/ 5353277 w 6091008"/>
                <a:gd name="connsiteY94" fmla="*/ 4181038 h 6858000"/>
                <a:gd name="connsiteX95" fmla="*/ 5366762 w 6091008"/>
                <a:gd name="connsiteY95" fmla="*/ 4107520 h 6858000"/>
                <a:gd name="connsiteX96" fmla="*/ 5373105 w 6091008"/>
                <a:gd name="connsiteY96" fmla="*/ 4070802 h 6858000"/>
                <a:gd name="connsiteX97" fmla="*/ 5378288 w 6091008"/>
                <a:gd name="connsiteY97" fmla="*/ 4034066 h 6858000"/>
                <a:gd name="connsiteX98" fmla="*/ 5383471 w 6091008"/>
                <a:gd name="connsiteY98" fmla="*/ 3997331 h 6858000"/>
                <a:gd name="connsiteX99" fmla="*/ 5387373 w 6091008"/>
                <a:gd name="connsiteY99" fmla="*/ 3960547 h 6858000"/>
                <a:gd name="connsiteX100" fmla="*/ 5375699 w 6091008"/>
                <a:gd name="connsiteY100" fmla="*/ 3369810 h 6858000"/>
                <a:gd name="connsiteX101" fmla="*/ 5225695 w 6091008"/>
                <a:gd name="connsiteY101" fmla="*/ 2777923 h 6858000"/>
                <a:gd name="connsiteX102" fmla="*/ 4989893 w 6091008"/>
                <a:gd name="connsiteY102" fmla="*/ 2181595 h 6858000"/>
                <a:gd name="connsiteX103" fmla="*/ 4856777 w 6091008"/>
                <a:gd name="connsiteY103" fmla="*/ 1872581 h 6858000"/>
                <a:gd name="connsiteX104" fmla="*/ 4729367 w 6091008"/>
                <a:gd name="connsiteY104" fmla="*/ 1547581 h 6858000"/>
                <a:gd name="connsiteX105" fmla="*/ 4510575 w 6091008"/>
                <a:gd name="connsiteY105" fmla="*/ 917244 h 6858000"/>
                <a:gd name="connsiteX106" fmla="*/ 4387446 w 6091008"/>
                <a:gd name="connsiteY106" fmla="*/ 626512 h 6858000"/>
                <a:gd name="connsiteX107" fmla="*/ 4227716 w 6091008"/>
                <a:gd name="connsiteY107" fmla="*/ 368510 h 6858000"/>
                <a:gd name="connsiteX108" fmla="*/ 4017774 w 6091008"/>
                <a:gd name="connsiteY108" fmla="*/ 161674 h 6858000"/>
                <a:gd name="connsiteX109" fmla="*/ 3761542 w 6091008"/>
                <a:gd name="connsiteY109" fmla="*/ 19860 h 6858000"/>
                <a:gd name="connsiteX110" fmla="*/ 3727185 w 6091008"/>
                <a:gd name="connsiteY110" fmla="*/ 6533 h 6858000"/>
                <a:gd name="connsiteX111" fmla="*/ 1325680 w 6091008"/>
                <a:gd name="connsiteY111" fmla="*/ 0 h 6858000"/>
                <a:gd name="connsiteX112" fmla="*/ 2347354 w 6091008"/>
                <a:gd name="connsiteY112" fmla="*/ 0 h 6858000"/>
                <a:gd name="connsiteX113" fmla="*/ 2262734 w 6091008"/>
                <a:gd name="connsiteY113" fmla="*/ 20581 h 6858000"/>
                <a:gd name="connsiteX114" fmla="*/ 1969830 w 6091008"/>
                <a:gd name="connsiteY114" fmla="*/ 118108 h 6858000"/>
                <a:gd name="connsiteX115" fmla="*/ 1897367 w 6091008"/>
                <a:gd name="connsiteY115" fmla="*/ 145059 h 6858000"/>
                <a:gd name="connsiteX116" fmla="*/ 1825860 w 6091008"/>
                <a:gd name="connsiteY116" fmla="*/ 175210 h 6858000"/>
                <a:gd name="connsiteX117" fmla="*/ 1754258 w 6091008"/>
                <a:gd name="connsiteY117" fmla="*/ 204746 h 6858000"/>
                <a:gd name="connsiteX118" fmla="*/ 1683442 w 6091008"/>
                <a:gd name="connsiteY118" fmla="*/ 237143 h 6858000"/>
                <a:gd name="connsiteX119" fmla="*/ 1612330 w 6091008"/>
                <a:gd name="connsiteY119" fmla="*/ 268724 h 6858000"/>
                <a:gd name="connsiteX120" fmla="*/ 1542244 w 6091008"/>
                <a:gd name="connsiteY120" fmla="*/ 303229 h 6858000"/>
                <a:gd name="connsiteX121" fmla="*/ 1471990 w 6091008"/>
                <a:gd name="connsiteY121" fmla="*/ 337395 h 6858000"/>
                <a:gd name="connsiteX122" fmla="*/ 1402813 w 6091008"/>
                <a:gd name="connsiteY122" fmla="*/ 374794 h 6858000"/>
                <a:gd name="connsiteX123" fmla="*/ 1333886 w 6091008"/>
                <a:gd name="connsiteY123" fmla="*/ 412702 h 6858000"/>
                <a:gd name="connsiteX124" fmla="*/ 1266278 w 6091008"/>
                <a:gd name="connsiteY124" fmla="*/ 453907 h 6858000"/>
                <a:gd name="connsiteX125" fmla="*/ 1199136 w 6091008"/>
                <a:gd name="connsiteY125" fmla="*/ 496266 h 6858000"/>
                <a:gd name="connsiteX126" fmla="*/ 1182302 w 6091008"/>
                <a:gd name="connsiteY126" fmla="*/ 506917 h 6858000"/>
                <a:gd name="connsiteX127" fmla="*/ 1166009 w 6091008"/>
                <a:gd name="connsiteY127" fmla="*/ 518449 h 6858000"/>
                <a:gd name="connsiteX128" fmla="*/ 1133302 w 6091008"/>
                <a:gd name="connsiteY128" fmla="*/ 541479 h 6858000"/>
                <a:gd name="connsiteX129" fmla="*/ 1067923 w 6091008"/>
                <a:gd name="connsiteY129" fmla="*/ 587403 h 6858000"/>
                <a:gd name="connsiteX130" fmla="*/ 1051509 w 6091008"/>
                <a:gd name="connsiteY130" fmla="*/ 598902 h 6858000"/>
                <a:gd name="connsiteX131" fmla="*/ 1035673 w 6091008"/>
                <a:gd name="connsiteY131" fmla="*/ 611145 h 6858000"/>
                <a:gd name="connsiteX132" fmla="*/ 1003878 w 6091008"/>
                <a:gd name="connsiteY132" fmla="*/ 635598 h 6858000"/>
                <a:gd name="connsiteX133" fmla="*/ 877673 w 6091008"/>
                <a:gd name="connsiteY133" fmla="*/ 735582 h 6858000"/>
                <a:gd name="connsiteX134" fmla="*/ 417533 w 6091008"/>
                <a:gd name="connsiteY134" fmla="*/ 1198720 h 6858000"/>
                <a:gd name="connsiteX135" fmla="*/ 54935 w 6091008"/>
                <a:gd name="connsiteY135" fmla="*/ 1756293 h 6858000"/>
                <a:gd name="connsiteX136" fmla="*/ 17844 w 6091008"/>
                <a:gd name="connsiteY136" fmla="*/ 1831433 h 6858000"/>
                <a:gd name="connsiteX137" fmla="*/ 0 w 6091008"/>
                <a:gd name="connsiteY137" fmla="*/ 1869131 h 6858000"/>
                <a:gd name="connsiteX138" fmla="*/ 0 w 6091008"/>
                <a:gd name="connsiteY138" fmla="*/ 1198550 h 6858000"/>
                <a:gd name="connsiteX139" fmla="*/ 185957 w 6091008"/>
                <a:gd name="connsiteY139" fmla="*/ 961506 h 6858000"/>
                <a:gd name="connsiteX140" fmla="*/ 689746 w 6091008"/>
                <a:gd name="connsiteY140" fmla="*/ 447064 h 6858000"/>
                <a:gd name="connsiteX141" fmla="*/ 827126 w 6091008"/>
                <a:gd name="connsiteY141" fmla="*/ 333881 h 6858000"/>
                <a:gd name="connsiteX142" fmla="*/ 968997 w 6091008"/>
                <a:gd name="connsiteY142" fmla="*/ 228085 h 6858000"/>
                <a:gd name="connsiteX143" fmla="*/ 1004883 w 6091008"/>
                <a:gd name="connsiteY143" fmla="*/ 202373 h 6858000"/>
                <a:gd name="connsiteX144" fmla="*/ 1022826 w 6091008"/>
                <a:gd name="connsiteY144" fmla="*/ 189517 h 6858000"/>
                <a:gd name="connsiteX145" fmla="*/ 1041187 w 6091008"/>
                <a:gd name="connsiteY145" fmla="*/ 177509 h 6858000"/>
                <a:gd name="connsiteX146" fmla="*/ 1114760 w 6091008"/>
                <a:gd name="connsiteY146" fmla="*/ 129512 h 6858000"/>
                <a:gd name="connsiteX147" fmla="*/ 1188498 w 6091008"/>
                <a:gd name="connsiteY147" fmla="*/ 81854 h 6858000"/>
                <a:gd name="connsiteX148" fmla="*/ 1263461 w 6091008"/>
                <a:gd name="connsiteY148" fmla="*/ 3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6091008" h="6858000">
                  <a:moveTo>
                    <a:pt x="0" y="5476844"/>
                  </a:moveTo>
                  <a:lnTo>
                    <a:pt x="15220" y="5501668"/>
                  </a:lnTo>
                  <a:cubicBezTo>
                    <a:pt x="69097" y="5585141"/>
                    <a:pt x="130925" y="5654403"/>
                    <a:pt x="198940" y="5717964"/>
                  </a:cubicBezTo>
                  <a:lnTo>
                    <a:pt x="251499" y="5763842"/>
                  </a:lnTo>
                  <a:lnTo>
                    <a:pt x="308460" y="5806337"/>
                  </a:lnTo>
                  <a:cubicBezTo>
                    <a:pt x="326685" y="5820934"/>
                    <a:pt x="348384" y="5833667"/>
                    <a:pt x="368305" y="5847248"/>
                  </a:cubicBezTo>
                  <a:cubicBezTo>
                    <a:pt x="388782" y="5860683"/>
                    <a:pt x="408424" y="5874336"/>
                    <a:pt x="430451" y="5887305"/>
                  </a:cubicBezTo>
                  <a:cubicBezTo>
                    <a:pt x="601703" y="5991186"/>
                    <a:pt x="792871" y="6091279"/>
                    <a:pt x="975811" y="6205653"/>
                  </a:cubicBezTo>
                  <a:cubicBezTo>
                    <a:pt x="1159565" y="6318920"/>
                    <a:pt x="1337666" y="6443625"/>
                    <a:pt x="1510250" y="6575390"/>
                  </a:cubicBezTo>
                  <a:cubicBezTo>
                    <a:pt x="1658997" y="6690317"/>
                    <a:pt x="1824862" y="6774210"/>
                    <a:pt x="2002437" y="6825029"/>
                  </a:cubicBezTo>
                  <a:cubicBezTo>
                    <a:pt x="2046812" y="6837803"/>
                    <a:pt x="2091936" y="6848385"/>
                    <a:pt x="2137670" y="6856874"/>
                  </a:cubicBezTo>
                  <a:lnTo>
                    <a:pt x="2145778" y="6858000"/>
                  </a:lnTo>
                  <a:lnTo>
                    <a:pt x="1098858" y="6858000"/>
                  </a:lnTo>
                  <a:lnTo>
                    <a:pt x="1004166" y="6786858"/>
                  </a:lnTo>
                  <a:cubicBezTo>
                    <a:pt x="920997" y="6725805"/>
                    <a:pt x="837118" y="6666016"/>
                    <a:pt x="751974" y="6608169"/>
                  </a:cubicBezTo>
                  <a:lnTo>
                    <a:pt x="623305" y="6522172"/>
                  </a:lnTo>
                  <a:lnTo>
                    <a:pt x="492346" y="6437477"/>
                  </a:lnTo>
                  <a:lnTo>
                    <a:pt x="358536" y="6352312"/>
                  </a:lnTo>
                  <a:lnTo>
                    <a:pt x="290710" y="6308820"/>
                  </a:lnTo>
                  <a:lnTo>
                    <a:pt x="221792" y="6263122"/>
                  </a:lnTo>
                  <a:cubicBezTo>
                    <a:pt x="198889" y="6248595"/>
                    <a:pt x="175526" y="6231442"/>
                    <a:pt x="152460" y="6215106"/>
                  </a:cubicBezTo>
                  <a:cubicBezTo>
                    <a:pt x="129301" y="6198154"/>
                    <a:pt x="105988" y="6183223"/>
                    <a:pt x="83055" y="6163978"/>
                  </a:cubicBezTo>
                  <a:lnTo>
                    <a:pt x="14161" y="6109014"/>
                  </a:lnTo>
                  <a:lnTo>
                    <a:pt x="0" y="6096195"/>
                  </a:lnTo>
                  <a:close/>
                  <a:moveTo>
                    <a:pt x="3707444" y="0"/>
                  </a:moveTo>
                  <a:lnTo>
                    <a:pt x="4265528" y="0"/>
                  </a:lnTo>
                  <a:lnTo>
                    <a:pt x="4291472" y="15596"/>
                  </a:lnTo>
                  <a:cubicBezTo>
                    <a:pt x="4339292" y="47637"/>
                    <a:pt x="4385917" y="82210"/>
                    <a:pt x="4431124" y="119052"/>
                  </a:cubicBezTo>
                  <a:cubicBezTo>
                    <a:pt x="4612085" y="266897"/>
                    <a:pt x="4766658" y="451392"/>
                    <a:pt x="4899570" y="643769"/>
                  </a:cubicBezTo>
                  <a:cubicBezTo>
                    <a:pt x="5032421" y="836866"/>
                    <a:pt x="5144168" y="1037706"/>
                    <a:pt x="5247925" y="1232134"/>
                  </a:cubicBezTo>
                  <a:cubicBezTo>
                    <a:pt x="5299886" y="1329516"/>
                    <a:pt x="5349860" y="1425631"/>
                    <a:pt x="5401234" y="1518442"/>
                  </a:cubicBezTo>
                  <a:lnTo>
                    <a:pt x="5480921" y="1662114"/>
                  </a:lnTo>
                  <a:cubicBezTo>
                    <a:pt x="5508162" y="1711659"/>
                    <a:pt x="5535098" y="1761858"/>
                    <a:pt x="5561804" y="1812436"/>
                  </a:cubicBezTo>
                  <a:cubicBezTo>
                    <a:pt x="5668394" y="2015131"/>
                    <a:pt x="5769309" y="2228374"/>
                    <a:pt x="5855037" y="2457716"/>
                  </a:cubicBezTo>
                  <a:cubicBezTo>
                    <a:pt x="5940757" y="2686612"/>
                    <a:pt x="6011031" y="2932566"/>
                    <a:pt x="6052254" y="3193699"/>
                  </a:cubicBezTo>
                  <a:cubicBezTo>
                    <a:pt x="6093625" y="3454283"/>
                    <a:pt x="6103924" y="3730828"/>
                    <a:pt x="6073151" y="4004612"/>
                  </a:cubicBezTo>
                  <a:lnTo>
                    <a:pt x="6067309" y="4055890"/>
                  </a:lnTo>
                  <a:cubicBezTo>
                    <a:pt x="6065066" y="4072953"/>
                    <a:pt x="6062462" y="4089919"/>
                    <a:pt x="6059979" y="4106917"/>
                  </a:cubicBezTo>
                  <a:lnTo>
                    <a:pt x="6052371" y="4158016"/>
                  </a:lnTo>
                  <a:cubicBezTo>
                    <a:pt x="6049766" y="4174982"/>
                    <a:pt x="6046401" y="4191890"/>
                    <a:pt x="6043434" y="4208759"/>
                  </a:cubicBezTo>
                  <a:cubicBezTo>
                    <a:pt x="6037102" y="4242536"/>
                    <a:pt x="6031011" y="4276380"/>
                    <a:pt x="6023229" y="4309769"/>
                  </a:cubicBezTo>
                  <a:cubicBezTo>
                    <a:pt x="6015690" y="4343223"/>
                    <a:pt x="6008874" y="4376870"/>
                    <a:pt x="5999922" y="4409799"/>
                  </a:cubicBezTo>
                  <a:lnTo>
                    <a:pt x="5987157" y="4459369"/>
                  </a:lnTo>
                  <a:cubicBezTo>
                    <a:pt x="5982945" y="4476053"/>
                    <a:pt x="5978687" y="4492427"/>
                    <a:pt x="5973731" y="4508027"/>
                  </a:cubicBezTo>
                  <a:lnTo>
                    <a:pt x="5944653" y="4602538"/>
                  </a:lnTo>
                  <a:lnTo>
                    <a:pt x="5915334" y="4696982"/>
                  </a:lnTo>
                  <a:cubicBezTo>
                    <a:pt x="5905346" y="4728457"/>
                    <a:pt x="5892944" y="4759283"/>
                    <a:pt x="5881786" y="4790295"/>
                  </a:cubicBezTo>
                  <a:cubicBezTo>
                    <a:pt x="5791737" y="5038923"/>
                    <a:pt x="5677271" y="5280123"/>
                    <a:pt x="5539609" y="5504511"/>
                  </a:cubicBezTo>
                  <a:lnTo>
                    <a:pt x="5432400" y="5669348"/>
                  </a:lnTo>
                  <a:cubicBezTo>
                    <a:pt x="5423763" y="5683225"/>
                    <a:pt x="5413823" y="5696165"/>
                    <a:pt x="5404330" y="5709372"/>
                  </a:cubicBezTo>
                  <a:lnTo>
                    <a:pt x="5375525" y="5748757"/>
                  </a:lnTo>
                  <a:lnTo>
                    <a:pt x="5317831" y="5827355"/>
                  </a:lnTo>
                  <a:cubicBezTo>
                    <a:pt x="5308217" y="5840529"/>
                    <a:pt x="5298639" y="5853567"/>
                    <a:pt x="5288208" y="5865932"/>
                  </a:cubicBezTo>
                  <a:cubicBezTo>
                    <a:pt x="5283153" y="5872232"/>
                    <a:pt x="5278509" y="5878936"/>
                    <a:pt x="5273251" y="5885035"/>
                  </a:cubicBezTo>
                  <a:cubicBezTo>
                    <a:pt x="5267908" y="5890963"/>
                    <a:pt x="5262120" y="5896624"/>
                    <a:pt x="5256656" y="5902520"/>
                  </a:cubicBezTo>
                  <a:lnTo>
                    <a:pt x="5189858" y="5971616"/>
                  </a:lnTo>
                  <a:cubicBezTo>
                    <a:pt x="5178681" y="5982899"/>
                    <a:pt x="5167959" y="5994892"/>
                    <a:pt x="5156287" y="6005600"/>
                  </a:cubicBezTo>
                  <a:lnTo>
                    <a:pt x="5121598" y="6037962"/>
                  </a:lnTo>
                  <a:lnTo>
                    <a:pt x="5051798" y="6101838"/>
                  </a:lnTo>
                  <a:cubicBezTo>
                    <a:pt x="4864110" y="6268956"/>
                    <a:pt x="4663874" y="6407541"/>
                    <a:pt x="4463594" y="6532280"/>
                  </a:cubicBezTo>
                  <a:cubicBezTo>
                    <a:pt x="4438472" y="6547774"/>
                    <a:pt x="4413434" y="6563439"/>
                    <a:pt x="4388637" y="6579169"/>
                  </a:cubicBezTo>
                  <a:lnTo>
                    <a:pt x="4312856" y="6623337"/>
                  </a:lnTo>
                  <a:lnTo>
                    <a:pt x="4237558" y="6667632"/>
                  </a:lnTo>
                  <a:cubicBezTo>
                    <a:pt x="4212548" y="6682715"/>
                    <a:pt x="4186842" y="6695553"/>
                    <a:pt x="4161774" y="6709883"/>
                  </a:cubicBezTo>
                  <a:cubicBezTo>
                    <a:pt x="4111167" y="6737392"/>
                    <a:pt x="4061123" y="6766670"/>
                    <a:pt x="4010448" y="6792981"/>
                  </a:cubicBezTo>
                  <a:cubicBezTo>
                    <a:pt x="3985322" y="6806562"/>
                    <a:pt x="3960037" y="6820248"/>
                    <a:pt x="3935163" y="6834338"/>
                  </a:cubicBezTo>
                  <a:lnTo>
                    <a:pt x="3892887" y="6858000"/>
                  </a:lnTo>
                  <a:lnTo>
                    <a:pt x="2743942" y="6858000"/>
                  </a:lnTo>
                  <a:lnTo>
                    <a:pt x="2852577" y="6838910"/>
                  </a:lnTo>
                  <a:cubicBezTo>
                    <a:pt x="2949686" y="6818527"/>
                    <a:pt x="3046805" y="6791706"/>
                    <a:pt x="3143255" y="6759775"/>
                  </a:cubicBezTo>
                  <a:cubicBezTo>
                    <a:pt x="3239807" y="6727945"/>
                    <a:pt x="3335416" y="6689975"/>
                    <a:pt x="3430899" y="6650056"/>
                  </a:cubicBezTo>
                  <a:cubicBezTo>
                    <a:pt x="3526299" y="6609969"/>
                    <a:pt x="3621242" y="6565786"/>
                    <a:pt x="3713289" y="6514054"/>
                  </a:cubicBezTo>
                  <a:cubicBezTo>
                    <a:pt x="3805137" y="6460650"/>
                    <a:pt x="3895762" y="6401178"/>
                    <a:pt x="3981228" y="6334878"/>
                  </a:cubicBezTo>
                  <a:cubicBezTo>
                    <a:pt x="4024934" y="6303166"/>
                    <a:pt x="4066572" y="6268544"/>
                    <a:pt x="4107885" y="6233689"/>
                  </a:cubicBezTo>
                  <a:cubicBezTo>
                    <a:pt x="4128602" y="6216277"/>
                    <a:pt x="4149365" y="6199173"/>
                    <a:pt x="4169795" y="6181389"/>
                  </a:cubicBezTo>
                  <a:cubicBezTo>
                    <a:pt x="4189729" y="6163032"/>
                    <a:pt x="4209542" y="6144643"/>
                    <a:pt x="4229189" y="6125914"/>
                  </a:cubicBezTo>
                  <a:cubicBezTo>
                    <a:pt x="4387326" y="5978255"/>
                    <a:pt x="4528049" y="5812977"/>
                    <a:pt x="4652064" y="5641457"/>
                  </a:cubicBezTo>
                  <a:lnTo>
                    <a:pt x="4697555" y="5576516"/>
                  </a:lnTo>
                  <a:lnTo>
                    <a:pt x="4720492" y="5544537"/>
                  </a:lnTo>
                  <a:cubicBezTo>
                    <a:pt x="4728246" y="5533956"/>
                    <a:pt x="4734819" y="5522469"/>
                    <a:pt x="4741922" y="5511420"/>
                  </a:cubicBezTo>
                  <a:lnTo>
                    <a:pt x="4784179" y="5445022"/>
                  </a:lnTo>
                  <a:cubicBezTo>
                    <a:pt x="4787730" y="5439497"/>
                    <a:pt x="4791161" y="5433940"/>
                    <a:pt x="4794796" y="5428584"/>
                  </a:cubicBezTo>
                  <a:cubicBezTo>
                    <a:pt x="4798637" y="5423432"/>
                    <a:pt x="4803091" y="5418884"/>
                    <a:pt x="4807173" y="5413795"/>
                  </a:cubicBezTo>
                  <a:cubicBezTo>
                    <a:pt x="4815384" y="5403926"/>
                    <a:pt x="4822656" y="5393214"/>
                    <a:pt x="4830010" y="5382674"/>
                  </a:cubicBezTo>
                  <a:lnTo>
                    <a:pt x="4874298" y="5319323"/>
                  </a:lnTo>
                  <a:lnTo>
                    <a:pt x="4896484" y="5287734"/>
                  </a:lnTo>
                  <a:cubicBezTo>
                    <a:pt x="4903839" y="5277191"/>
                    <a:pt x="4911520" y="5266885"/>
                    <a:pt x="4918019" y="5255673"/>
                  </a:cubicBezTo>
                  <a:lnTo>
                    <a:pt x="4999238" y="5124058"/>
                  </a:lnTo>
                  <a:cubicBezTo>
                    <a:pt x="5102559" y="4945225"/>
                    <a:pt x="5185787" y="4753943"/>
                    <a:pt x="5251271" y="4554965"/>
                  </a:cubicBezTo>
                  <a:cubicBezTo>
                    <a:pt x="5259371" y="4530051"/>
                    <a:pt x="5268846" y="4505799"/>
                    <a:pt x="5276136" y="4480521"/>
                  </a:cubicBezTo>
                  <a:lnTo>
                    <a:pt x="5297442" y="4404389"/>
                  </a:lnTo>
                  <a:lnTo>
                    <a:pt x="5318953" y="4328458"/>
                  </a:lnTo>
                  <a:cubicBezTo>
                    <a:pt x="5322895" y="4315679"/>
                    <a:pt x="5325929" y="4303390"/>
                    <a:pt x="5328684" y="4291175"/>
                  </a:cubicBezTo>
                  <a:lnTo>
                    <a:pt x="5337470" y="4254522"/>
                  </a:lnTo>
                  <a:cubicBezTo>
                    <a:pt x="5343899" y="4230045"/>
                    <a:pt x="5348129" y="4205565"/>
                    <a:pt x="5353277" y="4181038"/>
                  </a:cubicBezTo>
                  <a:cubicBezTo>
                    <a:pt x="5358786" y="4156608"/>
                    <a:pt x="5362533" y="4132000"/>
                    <a:pt x="5366762" y="4107520"/>
                  </a:cubicBezTo>
                  <a:cubicBezTo>
                    <a:pt x="5368877" y="4095280"/>
                    <a:pt x="5371390" y="4083000"/>
                    <a:pt x="5373105" y="4070802"/>
                  </a:cubicBezTo>
                  <a:lnTo>
                    <a:pt x="5378288" y="4034066"/>
                  </a:lnTo>
                  <a:lnTo>
                    <a:pt x="5383471" y="3997331"/>
                  </a:lnTo>
                  <a:lnTo>
                    <a:pt x="5387373" y="3960547"/>
                  </a:lnTo>
                  <a:cubicBezTo>
                    <a:pt x="5408513" y="3764258"/>
                    <a:pt x="5404752" y="3567184"/>
                    <a:pt x="5375699" y="3369810"/>
                  </a:cubicBezTo>
                  <a:cubicBezTo>
                    <a:pt x="5347044" y="3172396"/>
                    <a:pt x="5293473" y="2975222"/>
                    <a:pt x="5225695" y="2777923"/>
                  </a:cubicBezTo>
                  <a:cubicBezTo>
                    <a:pt x="5157675" y="2580560"/>
                    <a:pt x="5075729" y="2382997"/>
                    <a:pt x="4989893" y="2181595"/>
                  </a:cubicBezTo>
                  <a:lnTo>
                    <a:pt x="4856777" y="1872581"/>
                  </a:lnTo>
                  <a:cubicBezTo>
                    <a:pt x="4811108" y="1763784"/>
                    <a:pt x="4768691" y="1655416"/>
                    <a:pt x="4729367" y="1547581"/>
                  </a:cubicBezTo>
                  <a:cubicBezTo>
                    <a:pt x="4650320" y="1331954"/>
                    <a:pt x="4585048" y="1118545"/>
                    <a:pt x="4510575" y="917244"/>
                  </a:cubicBezTo>
                  <a:cubicBezTo>
                    <a:pt x="4473339" y="816594"/>
                    <a:pt x="4433491" y="718925"/>
                    <a:pt x="4387446" y="626512"/>
                  </a:cubicBezTo>
                  <a:cubicBezTo>
                    <a:pt x="4341559" y="533993"/>
                    <a:pt x="4289352" y="446701"/>
                    <a:pt x="4227716" y="368510"/>
                  </a:cubicBezTo>
                  <a:cubicBezTo>
                    <a:pt x="4166554" y="290006"/>
                    <a:pt x="4096194" y="220222"/>
                    <a:pt x="4017774" y="161674"/>
                  </a:cubicBezTo>
                  <a:cubicBezTo>
                    <a:pt x="3939391" y="102989"/>
                    <a:pt x="3853034" y="55709"/>
                    <a:pt x="3761542" y="19860"/>
                  </a:cubicBezTo>
                  <a:lnTo>
                    <a:pt x="3727185" y="6533"/>
                  </a:lnTo>
                  <a:close/>
                  <a:moveTo>
                    <a:pt x="1325680" y="0"/>
                  </a:moveTo>
                  <a:lnTo>
                    <a:pt x="2347354" y="0"/>
                  </a:lnTo>
                  <a:lnTo>
                    <a:pt x="2262734" y="20581"/>
                  </a:lnTo>
                  <a:cubicBezTo>
                    <a:pt x="2164073" y="49233"/>
                    <a:pt x="2066423" y="82020"/>
                    <a:pt x="1969830" y="118108"/>
                  </a:cubicBezTo>
                  <a:cubicBezTo>
                    <a:pt x="1945675" y="127092"/>
                    <a:pt x="1921391" y="135598"/>
                    <a:pt x="1897367" y="145059"/>
                  </a:cubicBezTo>
                  <a:cubicBezTo>
                    <a:pt x="1873522" y="155302"/>
                    <a:pt x="1849679" y="165546"/>
                    <a:pt x="1825860" y="175210"/>
                  </a:cubicBezTo>
                  <a:lnTo>
                    <a:pt x="1754258" y="204746"/>
                  </a:lnTo>
                  <a:lnTo>
                    <a:pt x="1683442" y="237143"/>
                  </a:lnTo>
                  <a:cubicBezTo>
                    <a:pt x="1659851" y="247896"/>
                    <a:pt x="1636127" y="258172"/>
                    <a:pt x="1612330" y="268724"/>
                  </a:cubicBezTo>
                  <a:lnTo>
                    <a:pt x="1542244" y="303229"/>
                  </a:lnTo>
                  <a:lnTo>
                    <a:pt x="1471990" y="337395"/>
                  </a:lnTo>
                  <a:cubicBezTo>
                    <a:pt x="1448660" y="349103"/>
                    <a:pt x="1425927" y="362441"/>
                    <a:pt x="1402813" y="374794"/>
                  </a:cubicBezTo>
                  <a:lnTo>
                    <a:pt x="1333886" y="412702"/>
                  </a:lnTo>
                  <a:cubicBezTo>
                    <a:pt x="1310940" y="425394"/>
                    <a:pt x="1288842" y="440228"/>
                    <a:pt x="1266278" y="453907"/>
                  </a:cubicBezTo>
                  <a:lnTo>
                    <a:pt x="1199136" y="496266"/>
                  </a:lnTo>
                  <a:lnTo>
                    <a:pt x="1182302" y="506917"/>
                  </a:lnTo>
                  <a:lnTo>
                    <a:pt x="1166009" y="518449"/>
                  </a:lnTo>
                  <a:lnTo>
                    <a:pt x="1133302" y="541479"/>
                  </a:lnTo>
                  <a:lnTo>
                    <a:pt x="1067923" y="587403"/>
                  </a:lnTo>
                  <a:lnTo>
                    <a:pt x="1051509" y="598902"/>
                  </a:lnTo>
                  <a:lnTo>
                    <a:pt x="1035673" y="611145"/>
                  </a:lnTo>
                  <a:lnTo>
                    <a:pt x="1003878" y="635598"/>
                  </a:lnTo>
                  <a:cubicBezTo>
                    <a:pt x="961473" y="668248"/>
                    <a:pt x="918407" y="699983"/>
                    <a:pt x="877673" y="735582"/>
                  </a:cubicBezTo>
                  <a:cubicBezTo>
                    <a:pt x="711850" y="872792"/>
                    <a:pt x="555901" y="1026776"/>
                    <a:pt x="417533" y="1198720"/>
                  </a:cubicBezTo>
                  <a:cubicBezTo>
                    <a:pt x="278999" y="1370325"/>
                    <a:pt x="156917" y="1557820"/>
                    <a:pt x="54935" y="1756293"/>
                  </a:cubicBezTo>
                  <a:lnTo>
                    <a:pt x="17844" y="1831433"/>
                  </a:lnTo>
                  <a:lnTo>
                    <a:pt x="0" y="1869131"/>
                  </a:lnTo>
                  <a:lnTo>
                    <a:pt x="0" y="1198550"/>
                  </a:lnTo>
                  <a:lnTo>
                    <a:pt x="185957" y="961506"/>
                  </a:lnTo>
                  <a:cubicBezTo>
                    <a:pt x="342426" y="776600"/>
                    <a:pt x="509755" y="602849"/>
                    <a:pt x="689746" y="447064"/>
                  </a:cubicBezTo>
                  <a:cubicBezTo>
                    <a:pt x="733932" y="406795"/>
                    <a:pt x="780859" y="370795"/>
                    <a:pt x="827126" y="333881"/>
                  </a:cubicBezTo>
                  <a:cubicBezTo>
                    <a:pt x="872886" y="295949"/>
                    <a:pt x="921195" y="262526"/>
                    <a:pt x="968997" y="228085"/>
                  </a:cubicBezTo>
                  <a:lnTo>
                    <a:pt x="1004883" y="202373"/>
                  </a:lnTo>
                  <a:lnTo>
                    <a:pt x="1022826" y="189517"/>
                  </a:lnTo>
                  <a:lnTo>
                    <a:pt x="1041187" y="177509"/>
                  </a:lnTo>
                  <a:lnTo>
                    <a:pt x="1114760" y="129512"/>
                  </a:lnTo>
                  <a:cubicBezTo>
                    <a:pt x="1139435" y="113750"/>
                    <a:pt x="1163439" y="96630"/>
                    <a:pt x="1188498" y="81854"/>
                  </a:cubicBezTo>
                  <a:lnTo>
                    <a:pt x="1263461" y="36880"/>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01D44A9-1D51-461B-A228-06F6C500B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5600" cy="6858000"/>
            </a:xfrm>
            <a:custGeom>
              <a:avLst/>
              <a:gdLst>
                <a:gd name="connsiteX0" fmla="*/ 0 w 6055600"/>
                <a:gd name="connsiteY0" fmla="*/ 5960220 h 6858000"/>
                <a:gd name="connsiteX1" fmla="*/ 36039 w 6055600"/>
                <a:gd name="connsiteY1" fmla="*/ 6002605 h 6858000"/>
                <a:gd name="connsiteX2" fmla="*/ 92950 w 6055600"/>
                <a:gd name="connsiteY2" fmla="*/ 6059050 h 6858000"/>
                <a:gd name="connsiteX3" fmla="*/ 153706 w 6055600"/>
                <a:gd name="connsiteY3" fmla="*/ 6111427 h 6858000"/>
                <a:gd name="connsiteX4" fmla="*/ 216806 w 6055600"/>
                <a:gd name="connsiteY4" fmla="*/ 6161603 h 6858000"/>
                <a:gd name="connsiteX5" fmla="*/ 281945 w 6055600"/>
                <a:gd name="connsiteY5" fmla="*/ 6209777 h 6858000"/>
                <a:gd name="connsiteX6" fmla="*/ 553337 w 6055600"/>
                <a:gd name="connsiteY6" fmla="*/ 6391500 h 6858000"/>
                <a:gd name="connsiteX7" fmla="*/ 690543 w 6055600"/>
                <a:gd name="connsiteY7" fmla="*/ 6481634 h 6858000"/>
                <a:gd name="connsiteX8" fmla="*/ 827127 w 6055600"/>
                <a:gd name="connsiteY8" fmla="*/ 6573159 h 6858000"/>
                <a:gd name="connsiteX9" fmla="*/ 1095915 w 6055600"/>
                <a:gd name="connsiteY9" fmla="*/ 6762202 h 6858000"/>
                <a:gd name="connsiteX10" fmla="*/ 1224853 w 6055600"/>
                <a:gd name="connsiteY10" fmla="*/ 6858000 h 6858000"/>
                <a:gd name="connsiteX11" fmla="*/ 1154072 w 6055600"/>
                <a:gd name="connsiteY11" fmla="*/ 6858000 h 6858000"/>
                <a:gd name="connsiteX12" fmla="*/ 1073489 w 6055600"/>
                <a:gd name="connsiteY12" fmla="*/ 6799140 h 6858000"/>
                <a:gd name="connsiteX13" fmla="*/ 800175 w 6055600"/>
                <a:gd name="connsiteY13" fmla="*/ 6620441 h 6858000"/>
                <a:gd name="connsiteX14" fmla="*/ 231518 w 6055600"/>
                <a:gd name="connsiteY14" fmla="*/ 6299323 h 6858000"/>
                <a:gd name="connsiteX15" fmla="*/ 160401 w 6055600"/>
                <a:gd name="connsiteY15" fmla="*/ 6256627 h 6858000"/>
                <a:gd name="connsiteX16" fmla="*/ 89697 w 6055600"/>
                <a:gd name="connsiteY16" fmla="*/ 6211916 h 6858000"/>
                <a:gd name="connsiteX17" fmla="*/ 20148 w 6055600"/>
                <a:gd name="connsiteY17" fmla="*/ 6163835 h 6858000"/>
                <a:gd name="connsiteX18" fmla="*/ 0 w 6055600"/>
                <a:gd name="connsiteY18" fmla="*/ 6147796 h 6858000"/>
                <a:gd name="connsiteX19" fmla="*/ 3748345 w 6055600"/>
                <a:gd name="connsiteY19" fmla="*/ 0 h 6858000"/>
                <a:gd name="connsiteX20" fmla="*/ 4277792 w 6055600"/>
                <a:gd name="connsiteY20" fmla="*/ 0 h 6858000"/>
                <a:gd name="connsiteX21" fmla="*/ 4339531 w 6055600"/>
                <a:gd name="connsiteY21" fmla="*/ 40262 h 6858000"/>
                <a:gd name="connsiteX22" fmla="*/ 4476306 w 6055600"/>
                <a:gd name="connsiteY22" fmla="*/ 153922 h 6858000"/>
                <a:gd name="connsiteX23" fmla="*/ 4713639 w 6055600"/>
                <a:gd name="connsiteY23" fmla="*/ 422076 h 6858000"/>
                <a:gd name="connsiteX24" fmla="*/ 4906991 w 6055600"/>
                <a:gd name="connsiteY24" fmla="*/ 723463 h 6858000"/>
                <a:gd name="connsiteX25" fmla="*/ 5070511 w 6055600"/>
                <a:gd name="connsiteY25" fmla="*/ 1037524 h 6858000"/>
                <a:gd name="connsiteX26" fmla="*/ 5219493 w 6055600"/>
                <a:gd name="connsiteY26" fmla="*/ 1352079 h 6858000"/>
                <a:gd name="connsiteX27" fmla="*/ 5367779 w 6055600"/>
                <a:gd name="connsiteY27" fmla="*/ 1658945 h 6858000"/>
                <a:gd name="connsiteX28" fmla="*/ 5446095 w 6055600"/>
                <a:gd name="connsiteY28" fmla="*/ 1811301 h 6858000"/>
                <a:gd name="connsiteX29" fmla="*/ 5525115 w 6055600"/>
                <a:gd name="connsiteY29" fmla="*/ 1967103 h 6858000"/>
                <a:gd name="connsiteX30" fmla="*/ 5816642 w 6055600"/>
                <a:gd name="connsiteY30" fmla="*/ 2618837 h 6858000"/>
                <a:gd name="connsiteX31" fmla="*/ 6015787 w 6055600"/>
                <a:gd name="connsiteY31" fmla="*/ 3339957 h 6858000"/>
                <a:gd name="connsiteX32" fmla="*/ 6054206 w 6055600"/>
                <a:gd name="connsiteY32" fmla="*/ 3727239 h 6858000"/>
                <a:gd name="connsiteX33" fmla="*/ 6039811 w 6055600"/>
                <a:gd name="connsiteY33" fmla="*/ 4122735 h 6858000"/>
                <a:gd name="connsiteX34" fmla="*/ 5971601 w 6055600"/>
                <a:gd name="connsiteY34" fmla="*/ 4514288 h 6858000"/>
                <a:gd name="connsiteX35" fmla="*/ 5946751 w 6055600"/>
                <a:gd name="connsiteY35" fmla="*/ 4609838 h 6858000"/>
                <a:gd name="connsiteX36" fmla="*/ 5919986 w 6055600"/>
                <a:gd name="connsiteY36" fmla="*/ 4703178 h 6858000"/>
                <a:gd name="connsiteX37" fmla="*/ 5890731 w 6055600"/>
                <a:gd name="connsiteY37" fmla="*/ 4795992 h 6858000"/>
                <a:gd name="connsiteX38" fmla="*/ 5859058 w 6055600"/>
                <a:gd name="connsiteY38" fmla="*/ 4888015 h 6858000"/>
                <a:gd name="connsiteX39" fmla="*/ 5525053 w 6055600"/>
                <a:gd name="connsiteY39" fmla="*/ 5588449 h 6858000"/>
                <a:gd name="connsiteX40" fmla="*/ 5058962 w 6055600"/>
                <a:gd name="connsiteY40" fmla="*/ 6189929 h 6858000"/>
                <a:gd name="connsiteX41" fmla="*/ 4787706 w 6055600"/>
                <a:gd name="connsiteY41" fmla="*/ 6442985 h 6858000"/>
                <a:gd name="connsiteX42" fmla="*/ 4498686 w 6055600"/>
                <a:gd name="connsiteY42" fmla="*/ 6663678 h 6858000"/>
                <a:gd name="connsiteX43" fmla="*/ 4197167 w 6055600"/>
                <a:gd name="connsiteY43" fmla="*/ 6854053 h 6858000"/>
                <a:gd name="connsiteX44" fmla="*/ 4189720 w 6055600"/>
                <a:gd name="connsiteY44" fmla="*/ 6858000 h 6858000"/>
                <a:gd name="connsiteX45" fmla="*/ 3651929 w 6055600"/>
                <a:gd name="connsiteY45" fmla="*/ 6858000 h 6858000"/>
                <a:gd name="connsiteX46" fmla="*/ 3789040 w 6055600"/>
                <a:gd name="connsiteY46" fmla="*/ 6778034 h 6858000"/>
                <a:gd name="connsiteX47" fmla="*/ 4335568 w 6055600"/>
                <a:gd name="connsiteY47" fmla="*/ 6382709 h 6858000"/>
                <a:gd name="connsiteX48" fmla="*/ 4586923 w 6055600"/>
                <a:gd name="connsiteY48" fmla="*/ 6158577 h 6858000"/>
                <a:gd name="connsiteX49" fmla="*/ 4819585 w 6055600"/>
                <a:gd name="connsiteY49" fmla="*/ 5915847 h 6858000"/>
                <a:gd name="connsiteX50" fmla="*/ 5214727 w 6055600"/>
                <a:gd name="connsiteY50" fmla="*/ 5371094 h 6858000"/>
                <a:gd name="connsiteX51" fmla="*/ 5495409 w 6055600"/>
                <a:gd name="connsiteY51" fmla="*/ 4752778 h 6858000"/>
                <a:gd name="connsiteX52" fmla="*/ 5522322 w 6055600"/>
                <a:gd name="connsiteY52" fmla="*/ 4671511 h 6858000"/>
                <a:gd name="connsiteX53" fmla="*/ 5547631 w 6055600"/>
                <a:gd name="connsiteY53" fmla="*/ 4589675 h 6858000"/>
                <a:gd name="connsiteX54" fmla="*/ 5570792 w 6055600"/>
                <a:gd name="connsiteY54" fmla="*/ 4506978 h 6858000"/>
                <a:gd name="connsiteX55" fmla="*/ 5591541 w 6055600"/>
                <a:gd name="connsiteY55" fmla="*/ 4425334 h 6858000"/>
                <a:gd name="connsiteX56" fmla="*/ 5649500 w 6055600"/>
                <a:gd name="connsiteY56" fmla="*/ 4097286 h 6858000"/>
                <a:gd name="connsiteX57" fmla="*/ 5637615 w 6055600"/>
                <a:gd name="connsiteY57" fmla="*/ 3437524 h 6858000"/>
                <a:gd name="connsiteX58" fmla="*/ 5475454 w 6055600"/>
                <a:gd name="connsiteY58" fmla="*/ 2791575 h 6858000"/>
                <a:gd name="connsiteX59" fmla="*/ 5217600 w 6055600"/>
                <a:gd name="connsiteY59" fmla="*/ 2164719 h 6858000"/>
                <a:gd name="connsiteX60" fmla="*/ 5144941 w 6055600"/>
                <a:gd name="connsiteY60" fmla="*/ 2009490 h 6858000"/>
                <a:gd name="connsiteX61" fmla="*/ 5070052 w 6055600"/>
                <a:gd name="connsiteY61" fmla="*/ 1851823 h 6858000"/>
                <a:gd name="connsiteX62" fmla="*/ 4926984 w 6055600"/>
                <a:gd name="connsiteY62" fmla="*/ 1529226 h 6858000"/>
                <a:gd name="connsiteX63" fmla="*/ 4790925 w 6055600"/>
                <a:gd name="connsiteY63" fmla="*/ 1209923 h 6858000"/>
                <a:gd name="connsiteX64" fmla="*/ 4650559 w 6055600"/>
                <a:gd name="connsiteY64" fmla="*/ 902490 h 6858000"/>
                <a:gd name="connsiteX65" fmla="*/ 4491930 w 6055600"/>
                <a:gd name="connsiteY65" fmla="*/ 616919 h 6858000"/>
                <a:gd name="connsiteX66" fmla="*/ 4302323 w 6055600"/>
                <a:gd name="connsiteY66" fmla="*/ 366083 h 6858000"/>
                <a:gd name="connsiteX67" fmla="*/ 4072203 w 6055600"/>
                <a:gd name="connsiteY67" fmla="*/ 164982 h 6858000"/>
                <a:gd name="connsiteX68" fmla="*/ 3803964 w 6055600"/>
                <a:gd name="connsiteY68" fmla="*/ 21052 h 6858000"/>
                <a:gd name="connsiteX69" fmla="*/ 3768314 w 6055600"/>
                <a:gd name="connsiteY69" fmla="*/ 6826 h 6858000"/>
                <a:gd name="connsiteX70" fmla="*/ 1589779 w 6055600"/>
                <a:gd name="connsiteY70" fmla="*/ 0 h 6858000"/>
                <a:gd name="connsiteX71" fmla="*/ 1918056 w 6055600"/>
                <a:gd name="connsiteY71" fmla="*/ 0 h 6858000"/>
                <a:gd name="connsiteX72" fmla="*/ 1764243 w 6055600"/>
                <a:gd name="connsiteY72" fmla="*/ 55145 h 6858000"/>
                <a:gd name="connsiteX73" fmla="*/ 1313330 w 6055600"/>
                <a:gd name="connsiteY73" fmla="*/ 274424 h 6858000"/>
                <a:gd name="connsiteX74" fmla="*/ 295673 w 6055600"/>
                <a:gd name="connsiteY74" fmla="*/ 1187630 h 6858000"/>
                <a:gd name="connsiteX75" fmla="*/ 96207 w 6055600"/>
                <a:gd name="connsiteY75" fmla="*/ 1474327 h 6858000"/>
                <a:gd name="connsiteX76" fmla="*/ 0 w 6055600"/>
                <a:gd name="connsiteY76" fmla="*/ 1641460 h 6858000"/>
                <a:gd name="connsiteX77" fmla="*/ 0 w 6055600"/>
                <a:gd name="connsiteY77" fmla="*/ 1224218 h 6858000"/>
                <a:gd name="connsiteX78" fmla="*/ 150937 w 6055600"/>
                <a:gd name="connsiteY78" fmla="*/ 1040975 h 6858000"/>
                <a:gd name="connsiteX79" fmla="*/ 1264907 w 6055600"/>
                <a:gd name="connsiteY79" fmla="*/ 158248 h 6858000"/>
                <a:gd name="connsiteX80" fmla="*/ 1575167 w 6055600"/>
                <a:gd name="connsiteY80" fmla="*/ 56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055600" h="6858000">
                  <a:moveTo>
                    <a:pt x="0" y="5960220"/>
                  </a:moveTo>
                  <a:lnTo>
                    <a:pt x="36039" y="6002605"/>
                  </a:lnTo>
                  <a:cubicBezTo>
                    <a:pt x="54896" y="6021530"/>
                    <a:pt x="73635" y="6040425"/>
                    <a:pt x="92950" y="6059050"/>
                  </a:cubicBezTo>
                  <a:lnTo>
                    <a:pt x="153706" y="6111427"/>
                  </a:lnTo>
                  <a:cubicBezTo>
                    <a:pt x="173546" y="6129485"/>
                    <a:pt x="195722" y="6144912"/>
                    <a:pt x="216806" y="6161603"/>
                  </a:cubicBezTo>
                  <a:cubicBezTo>
                    <a:pt x="238229" y="6177961"/>
                    <a:pt x="259466" y="6194551"/>
                    <a:pt x="281945" y="6209777"/>
                  </a:cubicBezTo>
                  <a:cubicBezTo>
                    <a:pt x="369940" y="6272709"/>
                    <a:pt x="461791" y="6332004"/>
                    <a:pt x="553337" y="6391500"/>
                  </a:cubicBezTo>
                  <a:lnTo>
                    <a:pt x="690543" y="6481634"/>
                  </a:lnTo>
                  <a:lnTo>
                    <a:pt x="827127" y="6573159"/>
                  </a:lnTo>
                  <a:cubicBezTo>
                    <a:pt x="917674" y="6634511"/>
                    <a:pt x="1007156" y="6697737"/>
                    <a:pt x="1095915" y="6762202"/>
                  </a:cubicBezTo>
                  <a:lnTo>
                    <a:pt x="1224853" y="6858000"/>
                  </a:lnTo>
                  <a:lnTo>
                    <a:pt x="1154072" y="6858000"/>
                  </a:lnTo>
                  <a:lnTo>
                    <a:pt x="1073489" y="6799140"/>
                  </a:lnTo>
                  <a:cubicBezTo>
                    <a:pt x="983882" y="6736908"/>
                    <a:pt x="892851" y="6677125"/>
                    <a:pt x="800175" y="6620441"/>
                  </a:cubicBezTo>
                  <a:cubicBezTo>
                    <a:pt x="615108" y="6506015"/>
                    <a:pt x="422939" y="6407807"/>
                    <a:pt x="231518" y="6299323"/>
                  </a:cubicBezTo>
                  <a:cubicBezTo>
                    <a:pt x="207467" y="6286226"/>
                    <a:pt x="184098" y="6271045"/>
                    <a:pt x="160401" y="6256627"/>
                  </a:cubicBezTo>
                  <a:cubicBezTo>
                    <a:pt x="136809" y="6241811"/>
                    <a:pt x="112558" y="6228518"/>
                    <a:pt x="89697" y="6211916"/>
                  </a:cubicBezTo>
                  <a:lnTo>
                    <a:pt x="20148" y="6163835"/>
                  </a:lnTo>
                  <a:lnTo>
                    <a:pt x="0" y="6147796"/>
                  </a:lnTo>
                  <a:close/>
                  <a:moveTo>
                    <a:pt x="3748345" y="0"/>
                  </a:moveTo>
                  <a:lnTo>
                    <a:pt x="4277792" y="0"/>
                  </a:lnTo>
                  <a:lnTo>
                    <a:pt x="4339531" y="40262"/>
                  </a:lnTo>
                  <a:cubicBezTo>
                    <a:pt x="4386991" y="75346"/>
                    <a:pt x="4432680" y="113353"/>
                    <a:pt x="4476306" y="153922"/>
                  </a:cubicBezTo>
                  <a:cubicBezTo>
                    <a:pt x="4563779" y="234693"/>
                    <a:pt x="4642423" y="325982"/>
                    <a:pt x="4713639" y="422076"/>
                  </a:cubicBezTo>
                  <a:cubicBezTo>
                    <a:pt x="4784481" y="518635"/>
                    <a:pt x="4848552" y="619893"/>
                    <a:pt x="4906991" y="723463"/>
                  </a:cubicBezTo>
                  <a:cubicBezTo>
                    <a:pt x="4965582" y="826932"/>
                    <a:pt x="5019421" y="932243"/>
                    <a:pt x="5070511" y="1037524"/>
                  </a:cubicBezTo>
                  <a:cubicBezTo>
                    <a:pt x="5121871" y="1142738"/>
                    <a:pt x="5170833" y="1248016"/>
                    <a:pt x="5219493" y="1352079"/>
                  </a:cubicBezTo>
                  <a:cubicBezTo>
                    <a:pt x="5268459" y="1455943"/>
                    <a:pt x="5317204" y="1558756"/>
                    <a:pt x="5367779" y="1658945"/>
                  </a:cubicBezTo>
                  <a:lnTo>
                    <a:pt x="5446095" y="1811301"/>
                  </a:lnTo>
                  <a:cubicBezTo>
                    <a:pt x="5472584" y="1862992"/>
                    <a:pt x="5498885" y="1914915"/>
                    <a:pt x="5525115" y="1967103"/>
                  </a:cubicBezTo>
                  <a:cubicBezTo>
                    <a:pt x="5629428" y="2176256"/>
                    <a:pt x="5730254" y="2391411"/>
                    <a:pt x="5816642" y="2618837"/>
                  </a:cubicBezTo>
                  <a:cubicBezTo>
                    <a:pt x="5902562" y="2846137"/>
                    <a:pt x="5974641" y="3086291"/>
                    <a:pt x="6015787" y="3339957"/>
                  </a:cubicBezTo>
                  <a:cubicBezTo>
                    <a:pt x="6036373" y="3466512"/>
                    <a:pt x="6050262" y="3596084"/>
                    <a:pt x="6054206" y="3727239"/>
                  </a:cubicBezTo>
                  <a:cubicBezTo>
                    <a:pt x="6058266" y="3858425"/>
                    <a:pt x="6053460" y="3990915"/>
                    <a:pt x="6039811" y="4122735"/>
                  </a:cubicBezTo>
                  <a:cubicBezTo>
                    <a:pt x="6026397" y="4254618"/>
                    <a:pt x="6002552" y="4385688"/>
                    <a:pt x="5971601" y="4514288"/>
                  </a:cubicBezTo>
                  <a:cubicBezTo>
                    <a:pt x="5963342" y="4546050"/>
                    <a:pt x="5955885" y="4579019"/>
                    <a:pt x="5946751" y="4609838"/>
                  </a:cubicBezTo>
                  <a:lnTo>
                    <a:pt x="5919986" y="4703178"/>
                  </a:lnTo>
                  <a:lnTo>
                    <a:pt x="5890731" y="4795992"/>
                  </a:lnTo>
                  <a:cubicBezTo>
                    <a:pt x="5880825" y="4826888"/>
                    <a:pt x="5869667" y="4857307"/>
                    <a:pt x="5859058" y="4888015"/>
                  </a:cubicBezTo>
                  <a:cubicBezTo>
                    <a:pt x="5772112" y="5132558"/>
                    <a:pt x="5660551" y="5369373"/>
                    <a:pt x="5525053" y="5588449"/>
                  </a:cubicBezTo>
                  <a:cubicBezTo>
                    <a:pt x="5389674" y="5807557"/>
                    <a:pt x="5232835" y="6010440"/>
                    <a:pt x="5058962" y="6189929"/>
                  </a:cubicBezTo>
                  <a:cubicBezTo>
                    <a:pt x="4972125" y="6279771"/>
                    <a:pt x="4880998" y="6363650"/>
                    <a:pt x="4787706" y="6442985"/>
                  </a:cubicBezTo>
                  <a:cubicBezTo>
                    <a:pt x="4693655" y="6521410"/>
                    <a:pt x="4597439" y="6595290"/>
                    <a:pt x="4498686" y="6663678"/>
                  </a:cubicBezTo>
                  <a:cubicBezTo>
                    <a:pt x="4399893" y="6731984"/>
                    <a:pt x="4299240" y="6795191"/>
                    <a:pt x="4197167" y="6854053"/>
                  </a:cubicBezTo>
                  <a:lnTo>
                    <a:pt x="4189720" y="6858000"/>
                  </a:lnTo>
                  <a:lnTo>
                    <a:pt x="3651929" y="6858000"/>
                  </a:lnTo>
                  <a:lnTo>
                    <a:pt x="3789040" y="6778034"/>
                  </a:lnTo>
                  <a:cubicBezTo>
                    <a:pt x="3978462" y="6656931"/>
                    <a:pt x="4162446" y="6525734"/>
                    <a:pt x="4335568" y="6382709"/>
                  </a:cubicBezTo>
                  <a:cubicBezTo>
                    <a:pt x="4422084" y="6310901"/>
                    <a:pt x="4506335" y="6236787"/>
                    <a:pt x="4586923" y="6158577"/>
                  </a:cubicBezTo>
                  <a:cubicBezTo>
                    <a:pt x="4668153" y="6081248"/>
                    <a:pt x="4745649" y="6000086"/>
                    <a:pt x="4819585" y="5915847"/>
                  </a:cubicBezTo>
                  <a:cubicBezTo>
                    <a:pt x="4967573" y="5747401"/>
                    <a:pt x="5101426" y="5566247"/>
                    <a:pt x="5214727" y="5371094"/>
                  </a:cubicBezTo>
                  <a:cubicBezTo>
                    <a:pt x="5327795" y="5175879"/>
                    <a:pt x="5421090" y="4968427"/>
                    <a:pt x="5495409" y="4752778"/>
                  </a:cubicBezTo>
                  <a:cubicBezTo>
                    <a:pt x="5504291" y="4725712"/>
                    <a:pt x="5513872" y="4698834"/>
                    <a:pt x="5522322" y="4671511"/>
                  </a:cubicBezTo>
                  <a:lnTo>
                    <a:pt x="5547631" y="4589675"/>
                  </a:lnTo>
                  <a:lnTo>
                    <a:pt x="5570792" y="4506978"/>
                  </a:lnTo>
                  <a:cubicBezTo>
                    <a:pt x="5578845" y="4479265"/>
                    <a:pt x="5584485" y="4452605"/>
                    <a:pt x="5591541" y="4425334"/>
                  </a:cubicBezTo>
                  <a:cubicBezTo>
                    <a:pt x="5618002" y="4316765"/>
                    <a:pt x="5636850" y="4207148"/>
                    <a:pt x="5649500" y="4097286"/>
                  </a:cubicBezTo>
                  <a:cubicBezTo>
                    <a:pt x="5674602" y="3877368"/>
                    <a:pt x="5668749" y="3656091"/>
                    <a:pt x="5637615" y="3437524"/>
                  </a:cubicBezTo>
                  <a:cubicBezTo>
                    <a:pt x="5605861" y="3218934"/>
                    <a:pt x="5549060" y="3003118"/>
                    <a:pt x="5475454" y="2791575"/>
                  </a:cubicBezTo>
                  <a:cubicBezTo>
                    <a:pt x="5402070" y="2579668"/>
                    <a:pt x="5313111" y="2371656"/>
                    <a:pt x="5217600" y="2164719"/>
                  </a:cubicBezTo>
                  <a:cubicBezTo>
                    <a:pt x="5193627" y="2112994"/>
                    <a:pt x="5169419" y="2061207"/>
                    <a:pt x="5144941" y="2009490"/>
                  </a:cubicBezTo>
                  <a:lnTo>
                    <a:pt x="5070052" y="1851823"/>
                  </a:lnTo>
                  <a:cubicBezTo>
                    <a:pt x="5020031" y="1744421"/>
                    <a:pt x="4972748" y="1636620"/>
                    <a:pt x="4926984" y="1529226"/>
                  </a:cubicBezTo>
                  <a:lnTo>
                    <a:pt x="4790925" y="1209923"/>
                  </a:lnTo>
                  <a:cubicBezTo>
                    <a:pt x="4745458" y="1105158"/>
                    <a:pt x="4699567" y="1001976"/>
                    <a:pt x="4650559" y="902490"/>
                  </a:cubicBezTo>
                  <a:cubicBezTo>
                    <a:pt x="4601243" y="803205"/>
                    <a:pt x="4549606" y="706978"/>
                    <a:pt x="4491930" y="616919"/>
                  </a:cubicBezTo>
                  <a:cubicBezTo>
                    <a:pt x="4434712" y="526559"/>
                    <a:pt x="4372370" y="441762"/>
                    <a:pt x="4302323" y="366083"/>
                  </a:cubicBezTo>
                  <a:cubicBezTo>
                    <a:pt x="4232428" y="290304"/>
                    <a:pt x="4155542" y="222846"/>
                    <a:pt x="4072203" y="164982"/>
                  </a:cubicBezTo>
                  <a:cubicBezTo>
                    <a:pt x="3988864" y="107118"/>
                    <a:pt x="3898693" y="59316"/>
                    <a:pt x="3803964" y="21052"/>
                  </a:cubicBezTo>
                  <a:lnTo>
                    <a:pt x="3768314" y="6826"/>
                  </a:lnTo>
                  <a:close/>
                  <a:moveTo>
                    <a:pt x="1589779" y="0"/>
                  </a:moveTo>
                  <a:lnTo>
                    <a:pt x="1918056" y="0"/>
                  </a:lnTo>
                  <a:lnTo>
                    <a:pt x="1764243" y="55145"/>
                  </a:lnTo>
                  <a:cubicBezTo>
                    <a:pt x="1609764" y="115414"/>
                    <a:pt x="1458840" y="188978"/>
                    <a:pt x="1313330" y="274424"/>
                  </a:cubicBezTo>
                  <a:cubicBezTo>
                    <a:pt x="924625" y="501532"/>
                    <a:pt x="576885" y="817476"/>
                    <a:pt x="295673" y="1187630"/>
                  </a:cubicBezTo>
                  <a:cubicBezTo>
                    <a:pt x="225216" y="1280162"/>
                    <a:pt x="158640" y="1375858"/>
                    <a:pt x="96207" y="1474327"/>
                  </a:cubicBezTo>
                  <a:lnTo>
                    <a:pt x="0" y="1641460"/>
                  </a:lnTo>
                  <a:lnTo>
                    <a:pt x="0" y="1224218"/>
                  </a:lnTo>
                  <a:lnTo>
                    <a:pt x="150937" y="1040975"/>
                  </a:lnTo>
                  <a:cubicBezTo>
                    <a:pt x="478530" y="677729"/>
                    <a:pt x="858178" y="381092"/>
                    <a:pt x="1264907" y="158248"/>
                  </a:cubicBezTo>
                  <a:cubicBezTo>
                    <a:pt x="1366631" y="102619"/>
                    <a:pt x="1470177" y="51760"/>
                    <a:pt x="1575167" y="567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5" descr="A picture containing icon&#10;&#10;Description automatically generated">
            <a:extLst>
              <a:ext uri="{FF2B5EF4-FFF2-40B4-BE49-F238E27FC236}">
                <a16:creationId xmlns:a16="http://schemas.microsoft.com/office/drawing/2014/main" id="{43F8E83B-1DC6-E90E-BE13-B9287E8AC7D8}"/>
              </a:ext>
            </a:extLst>
          </p:cNvPr>
          <p:cNvPicPr>
            <a:picLocks noChangeAspect="1"/>
          </p:cNvPicPr>
          <p:nvPr/>
        </p:nvPicPr>
        <p:blipFill>
          <a:blip r:embed="rId3"/>
          <a:stretch>
            <a:fillRect/>
          </a:stretch>
        </p:blipFill>
        <p:spPr>
          <a:xfrm>
            <a:off x="674437" y="2760756"/>
            <a:ext cx="3785616" cy="1665671"/>
          </a:xfrm>
          <a:prstGeom prst="rect">
            <a:avLst/>
          </a:prstGeom>
        </p:spPr>
      </p:pic>
      <p:sp>
        <p:nvSpPr>
          <p:cNvPr id="3" name="Content Placeholder 2">
            <a:extLst>
              <a:ext uri="{FF2B5EF4-FFF2-40B4-BE49-F238E27FC236}">
                <a16:creationId xmlns:a16="http://schemas.microsoft.com/office/drawing/2014/main" id="{8C5F5E14-FD93-7026-24A2-722C0EED5154}"/>
              </a:ext>
            </a:extLst>
          </p:cNvPr>
          <p:cNvSpPr>
            <a:spLocks noGrp="1"/>
          </p:cNvSpPr>
          <p:nvPr>
            <p:ph idx="1"/>
          </p:nvPr>
        </p:nvSpPr>
        <p:spPr>
          <a:xfrm>
            <a:off x="6621072" y="2421683"/>
            <a:ext cx="7071159" cy="3353476"/>
          </a:xfrm>
        </p:spPr>
        <p:txBody>
          <a:bodyPr vert="horz" lIns="91440" tIns="45720" rIns="91440" bIns="45720" rtlCol="0" anchor="t">
            <a:noAutofit/>
          </a:bodyPr>
          <a:lstStyle/>
          <a:p>
            <a:r>
              <a:rPr lang="en-US" sz="2000">
                <a:solidFill>
                  <a:schemeClr val="tx2"/>
                </a:solidFill>
                <a:ea typeface="+mn-lt"/>
                <a:cs typeface="+mn-lt"/>
              </a:rPr>
              <a:t>87.7%: White</a:t>
            </a:r>
          </a:p>
          <a:p>
            <a:r>
              <a:rPr lang="en-US" sz="2000">
                <a:solidFill>
                  <a:schemeClr val="tx2"/>
                </a:solidFill>
                <a:ea typeface="+mn-lt"/>
                <a:cs typeface="+mn-lt"/>
              </a:rPr>
              <a:t>84%: Female</a:t>
            </a:r>
          </a:p>
          <a:p>
            <a:r>
              <a:rPr lang="en-US" sz="2000">
                <a:solidFill>
                  <a:schemeClr val="tx2"/>
                </a:solidFill>
                <a:ea typeface="+mn-lt"/>
                <a:cs typeface="+mn-lt"/>
              </a:rPr>
              <a:t>68.5%: Between the ages of 35-64</a:t>
            </a:r>
          </a:p>
          <a:p>
            <a:r>
              <a:rPr lang="en-US" sz="3200" b="1">
                <a:solidFill>
                  <a:schemeClr val="tx2"/>
                </a:solidFill>
                <a:ea typeface="+mn-lt"/>
                <a:cs typeface="+mn-lt"/>
              </a:rPr>
              <a:t>81.7%: Identify as Straight/Heteronormative</a:t>
            </a:r>
          </a:p>
          <a:p>
            <a:r>
              <a:rPr lang="en-US" sz="2000">
                <a:solidFill>
                  <a:schemeClr val="tx2"/>
                </a:solidFill>
                <a:ea typeface="+mn-lt"/>
                <a:cs typeface="+mn-lt"/>
              </a:rPr>
              <a:t>84.6%: Consider themselves to not be disabled</a:t>
            </a:r>
          </a:p>
          <a:p>
            <a:r>
              <a:rPr lang="en-US" sz="2000">
                <a:solidFill>
                  <a:schemeClr val="tx2"/>
                </a:solidFill>
                <a:ea typeface="+mn-lt"/>
                <a:cs typeface="+mn-lt"/>
              </a:rPr>
              <a:t>86.4%: Reside in England</a:t>
            </a:r>
          </a:p>
          <a:p>
            <a:r>
              <a:rPr lang="en-US" sz="2000">
                <a:solidFill>
                  <a:schemeClr val="tx2"/>
                </a:solidFill>
                <a:ea typeface="+mn-lt"/>
                <a:cs typeface="+mn-lt"/>
              </a:rPr>
              <a:t>38.4%: Trained in Integrative Practice</a:t>
            </a:r>
          </a:p>
          <a:p>
            <a:r>
              <a:rPr lang="en-US" sz="2000">
                <a:solidFill>
                  <a:schemeClr val="tx2"/>
                </a:solidFill>
                <a:ea typeface="+mn-lt"/>
                <a:cs typeface="+mn-lt"/>
              </a:rPr>
              <a:t>69.1%: Financial Comfortable </a:t>
            </a:r>
          </a:p>
        </p:txBody>
      </p:sp>
    </p:spTree>
    <p:extLst>
      <p:ext uri="{BB962C8B-B14F-4D97-AF65-F5344CB8AC3E}">
        <p14:creationId xmlns:p14="http://schemas.microsoft.com/office/powerpoint/2010/main" val="1677484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purple and white background with text&#10;&#10;Description automatically generated">
            <a:extLst>
              <a:ext uri="{FF2B5EF4-FFF2-40B4-BE49-F238E27FC236}">
                <a16:creationId xmlns:a16="http://schemas.microsoft.com/office/drawing/2014/main" id="{3B8C89E8-B54F-E2D2-17C2-4267097A31F6}"/>
              </a:ext>
            </a:extLst>
          </p:cNvPr>
          <p:cNvPicPr>
            <a:picLocks noChangeAspect="1"/>
          </p:cNvPicPr>
          <p:nvPr/>
        </p:nvPicPr>
        <p:blipFill rotWithShape="1">
          <a:blip r:embed="rId3"/>
          <a:srcRect t="18049" b="45322"/>
          <a:stretch/>
        </p:blipFill>
        <p:spPr>
          <a:xfrm>
            <a:off x="810720" y="643467"/>
            <a:ext cx="10570560" cy="5571066"/>
          </a:xfrm>
          <a:prstGeom prst="rect">
            <a:avLst/>
          </a:prstGeom>
        </p:spPr>
      </p:pic>
    </p:spTree>
    <p:extLst>
      <p:ext uri="{BB962C8B-B14F-4D97-AF65-F5344CB8AC3E}">
        <p14:creationId xmlns:p14="http://schemas.microsoft.com/office/powerpoint/2010/main" val="23198801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pair of hands with rainbow colors painted on their hands&#10;&#10;Description automatically generated">
            <a:extLst>
              <a:ext uri="{FF2B5EF4-FFF2-40B4-BE49-F238E27FC236}">
                <a16:creationId xmlns:a16="http://schemas.microsoft.com/office/drawing/2014/main" id="{F68DDCD4-9741-6C0C-60DE-AB6498EA5DF9}"/>
              </a:ext>
            </a:extLst>
          </p:cNvPr>
          <p:cNvPicPr>
            <a:picLocks noChangeAspect="1"/>
          </p:cNvPicPr>
          <p:nvPr/>
        </p:nvPicPr>
        <p:blipFill rotWithShape="1">
          <a:blip r:embed="rId3"/>
          <a:srcRect r="3125" b="-174"/>
          <a:stretch/>
        </p:blipFill>
        <p:spPr>
          <a:xfrm>
            <a:off x="190520" y="1282"/>
            <a:ext cx="11810982" cy="6869953"/>
          </a:xfrm>
          <a:prstGeom prst="rect">
            <a:avLst/>
          </a:prstGeom>
        </p:spPr>
      </p:pic>
    </p:spTree>
    <p:extLst>
      <p:ext uri="{BB962C8B-B14F-4D97-AF65-F5344CB8AC3E}">
        <p14:creationId xmlns:p14="http://schemas.microsoft.com/office/powerpoint/2010/main" val="26479808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blue background with white text&#10;&#10;Description automatically generated">
            <a:extLst>
              <a:ext uri="{FF2B5EF4-FFF2-40B4-BE49-F238E27FC236}">
                <a16:creationId xmlns:a16="http://schemas.microsoft.com/office/drawing/2014/main" id="{87F2D9B7-7116-FA3D-E758-2B0008D4B3F7}"/>
              </a:ext>
            </a:extLst>
          </p:cNvPr>
          <p:cNvPicPr>
            <a:picLocks noGrp="1" noChangeAspect="1"/>
          </p:cNvPicPr>
          <p:nvPr>
            <p:ph idx="1"/>
          </p:nvPr>
        </p:nvPicPr>
        <p:blipFill rotWithShape="1">
          <a:blip r:embed="rId3"/>
          <a:srcRect l="6649"/>
          <a:stretch/>
        </p:blipFill>
        <p:spPr>
          <a:xfrm>
            <a:off x="20" y="1282"/>
            <a:ext cx="12191980" cy="6856718"/>
          </a:xfrm>
          <a:prstGeom prst="rect">
            <a:avLst/>
          </a:prstGeom>
        </p:spPr>
      </p:pic>
    </p:spTree>
    <p:extLst>
      <p:ext uri="{BB962C8B-B14F-4D97-AF65-F5344CB8AC3E}">
        <p14:creationId xmlns:p14="http://schemas.microsoft.com/office/powerpoint/2010/main" val="24314447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22F6364A-B358-4BEE-B158-0734D2C938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8202" y="1570814"/>
            <a:ext cx="0" cy="3710227"/>
          </a:xfrm>
          <a:prstGeom prst="line">
            <a:avLst/>
          </a:prstGeom>
          <a:ln w="19050"/>
        </p:spPr>
        <p:style>
          <a:lnRef idx="1">
            <a:schemeClr val="accent1"/>
          </a:lnRef>
          <a:fillRef idx="0">
            <a:schemeClr val="accent1"/>
          </a:fillRef>
          <a:effectRef idx="0">
            <a:schemeClr val="accent1"/>
          </a:effectRef>
          <a:fontRef idx="minor">
            <a:schemeClr val="tx1"/>
          </a:fontRef>
        </p:style>
      </p:cxnSp>
      <p:pic>
        <p:nvPicPr>
          <p:cNvPr id="4" name="Content Placeholder 3" descr="TEST 089 | eBay">
            <a:extLst>
              <a:ext uri="{FF2B5EF4-FFF2-40B4-BE49-F238E27FC236}">
                <a16:creationId xmlns:a16="http://schemas.microsoft.com/office/drawing/2014/main" id="{4F95A071-DD5A-7898-8FCA-5F08EDC6FD5B}"/>
              </a:ext>
            </a:extLst>
          </p:cNvPr>
          <p:cNvPicPr>
            <a:picLocks noChangeAspect="1"/>
          </p:cNvPicPr>
          <p:nvPr/>
        </p:nvPicPr>
        <p:blipFill>
          <a:blip r:embed="rId3"/>
          <a:stretch>
            <a:fillRect/>
          </a:stretch>
        </p:blipFill>
        <p:spPr>
          <a:xfrm>
            <a:off x="4061860" y="1123527"/>
            <a:ext cx="6919781" cy="4604800"/>
          </a:xfrm>
          <a:prstGeom prst="rect">
            <a:avLst/>
          </a:prstGeom>
        </p:spPr>
      </p:pic>
    </p:spTree>
    <p:extLst>
      <p:ext uri="{BB962C8B-B14F-4D97-AF65-F5344CB8AC3E}">
        <p14:creationId xmlns:p14="http://schemas.microsoft.com/office/powerpoint/2010/main" val="22878022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5C783-FE4D-C713-2394-BEC0C480785C}"/>
              </a:ext>
            </a:extLst>
          </p:cNvPr>
          <p:cNvSpPr>
            <a:spLocks noGrp="1"/>
          </p:cNvSpPr>
          <p:nvPr>
            <p:ph type="title"/>
          </p:nvPr>
        </p:nvSpPr>
        <p:spPr>
          <a:xfrm>
            <a:off x="1122680" y="2768890"/>
            <a:ext cx="10515600" cy="1325563"/>
          </a:xfrm>
        </p:spPr>
        <p:txBody>
          <a:bodyPr/>
          <a:lstStyle/>
          <a:p>
            <a:r>
              <a:rPr lang="en-US" dirty="0">
                <a:cs typeface="Calibri Light"/>
              </a:rPr>
              <a:t>What constitutes a 'healthy' romantic relationship? </a:t>
            </a:r>
          </a:p>
          <a:p>
            <a:endParaRPr lang="en-US" dirty="0">
              <a:cs typeface="Calibri Light"/>
            </a:endParaRPr>
          </a:p>
        </p:txBody>
      </p:sp>
    </p:spTree>
    <p:extLst>
      <p:ext uri="{BB962C8B-B14F-4D97-AF65-F5344CB8AC3E}">
        <p14:creationId xmlns:p14="http://schemas.microsoft.com/office/powerpoint/2010/main" val="29575144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5C783-FE4D-C713-2394-BEC0C480785C}"/>
              </a:ext>
            </a:extLst>
          </p:cNvPr>
          <p:cNvSpPr>
            <a:spLocks noGrp="1"/>
          </p:cNvSpPr>
          <p:nvPr>
            <p:ph type="title"/>
          </p:nvPr>
        </p:nvSpPr>
        <p:spPr>
          <a:xfrm>
            <a:off x="1221046" y="3108117"/>
            <a:ext cx="10515600" cy="1325563"/>
          </a:xfrm>
        </p:spPr>
        <p:txBody>
          <a:bodyPr/>
          <a:lstStyle/>
          <a:p>
            <a:r>
              <a:rPr lang="en-US" dirty="0">
                <a:cs typeface="Calibri Light"/>
              </a:rPr>
              <a:t>What constitutes a 'healthy' sexual relationship? </a:t>
            </a:r>
          </a:p>
          <a:p>
            <a:endParaRPr lang="en-US" dirty="0">
              <a:cs typeface="Calibri Light"/>
            </a:endParaRPr>
          </a:p>
        </p:txBody>
      </p:sp>
    </p:spTree>
    <p:extLst>
      <p:ext uri="{BB962C8B-B14F-4D97-AF65-F5344CB8AC3E}">
        <p14:creationId xmlns:p14="http://schemas.microsoft.com/office/powerpoint/2010/main" val="13063783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5C783-FE4D-C713-2394-BEC0C480785C}"/>
              </a:ext>
            </a:extLst>
          </p:cNvPr>
          <p:cNvSpPr>
            <a:spLocks noGrp="1"/>
          </p:cNvSpPr>
          <p:nvPr>
            <p:ph type="title"/>
          </p:nvPr>
        </p:nvSpPr>
        <p:spPr>
          <a:xfrm>
            <a:off x="1221046" y="3609252"/>
            <a:ext cx="10515600" cy="1325563"/>
          </a:xfrm>
        </p:spPr>
        <p:txBody>
          <a:bodyPr vert="horz" lIns="91440" tIns="45720" rIns="91440" bIns="45720" rtlCol="0" anchor="ctr">
            <a:noAutofit/>
          </a:bodyPr>
          <a:lstStyle/>
          <a:p>
            <a:r>
              <a:rPr lang="en-US" dirty="0">
                <a:latin typeface="Calibri Light"/>
                <a:cs typeface="Calibri Light"/>
              </a:rPr>
              <a:t>Can a romantic or sexual relationship really 'work' when there's more than two people in it? </a:t>
            </a:r>
            <a:endParaRPr lang="en-US" dirty="0">
              <a:solidFill>
                <a:srgbClr val="000000"/>
              </a:solidFill>
              <a:latin typeface="Calibri Light"/>
              <a:cs typeface="Calibri Light"/>
            </a:endParaRPr>
          </a:p>
          <a:p>
            <a:endParaRPr lang="en-US" dirty="0">
              <a:cs typeface="Calibri Light"/>
            </a:endParaRPr>
          </a:p>
          <a:p>
            <a:endParaRPr lang="en-US" dirty="0">
              <a:cs typeface="Calibri Light"/>
            </a:endParaRPr>
          </a:p>
        </p:txBody>
      </p:sp>
    </p:spTree>
    <p:extLst>
      <p:ext uri="{BB962C8B-B14F-4D97-AF65-F5344CB8AC3E}">
        <p14:creationId xmlns:p14="http://schemas.microsoft.com/office/powerpoint/2010/main" val="16542541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5C783-FE4D-C713-2394-BEC0C480785C}"/>
              </a:ext>
            </a:extLst>
          </p:cNvPr>
          <p:cNvSpPr>
            <a:spLocks noGrp="1"/>
          </p:cNvSpPr>
          <p:nvPr>
            <p:ph type="title"/>
          </p:nvPr>
        </p:nvSpPr>
        <p:spPr>
          <a:xfrm>
            <a:off x="595298" y="4081465"/>
            <a:ext cx="10515600" cy="1325563"/>
          </a:xfrm>
        </p:spPr>
        <p:txBody>
          <a:bodyPr vert="horz" lIns="91440" tIns="45720" rIns="91440" bIns="45720" rtlCol="0" anchor="ctr">
            <a:noAutofit/>
          </a:bodyPr>
          <a:lstStyle/>
          <a:p>
            <a:r>
              <a:rPr lang="en-US" dirty="0">
                <a:latin typeface="Calibri Light"/>
                <a:cs typeface="Calibri Light"/>
              </a:rPr>
              <a:t>Can a person 'really' be attracted to more than one gender?  </a:t>
            </a:r>
          </a:p>
          <a:p>
            <a:endParaRPr lang="en-US" dirty="0">
              <a:latin typeface="Calibri Light"/>
              <a:cs typeface="Calibri Light"/>
            </a:endParaRPr>
          </a:p>
          <a:p>
            <a:endParaRPr lang="en-US" dirty="0">
              <a:solidFill>
                <a:srgbClr val="000000"/>
              </a:solidFill>
              <a:latin typeface="Calibri Light"/>
              <a:cs typeface="Calibri Light"/>
            </a:endParaRPr>
          </a:p>
          <a:p>
            <a:endParaRPr lang="en-US" dirty="0">
              <a:cs typeface="Calibri Light"/>
            </a:endParaRPr>
          </a:p>
          <a:p>
            <a:endParaRPr lang="en-US" dirty="0">
              <a:cs typeface="Calibri Light"/>
            </a:endParaRPr>
          </a:p>
        </p:txBody>
      </p:sp>
    </p:spTree>
    <p:extLst>
      <p:ext uri="{BB962C8B-B14F-4D97-AF65-F5344CB8AC3E}">
        <p14:creationId xmlns:p14="http://schemas.microsoft.com/office/powerpoint/2010/main" val="36732406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5C783-FE4D-C713-2394-BEC0C480785C}"/>
              </a:ext>
            </a:extLst>
          </p:cNvPr>
          <p:cNvSpPr>
            <a:spLocks noGrp="1"/>
          </p:cNvSpPr>
          <p:nvPr>
            <p:ph type="title"/>
          </p:nvPr>
        </p:nvSpPr>
        <p:spPr>
          <a:xfrm>
            <a:off x="595298" y="4081465"/>
            <a:ext cx="10515600" cy="1325563"/>
          </a:xfrm>
        </p:spPr>
        <p:txBody>
          <a:bodyPr vert="horz" lIns="91440" tIns="45720" rIns="91440" bIns="45720" rtlCol="0" anchor="ctr">
            <a:noAutofit/>
          </a:bodyPr>
          <a:lstStyle/>
          <a:p>
            <a:r>
              <a:rPr lang="en-US" dirty="0">
                <a:latin typeface="Calibri Light"/>
                <a:cs typeface="Calibri Light"/>
              </a:rPr>
              <a:t>How might your own sexual orientation have benefitted your life choices? </a:t>
            </a:r>
            <a:endParaRPr lang="en-US" dirty="0">
              <a:solidFill>
                <a:srgbClr val="000000"/>
              </a:solidFill>
              <a:latin typeface="Calibri Light"/>
              <a:cs typeface="Calibri Light"/>
            </a:endParaRPr>
          </a:p>
          <a:p>
            <a:endParaRPr lang="en-US" dirty="0">
              <a:latin typeface="Calibri Light"/>
              <a:cs typeface="Calibri Light"/>
            </a:endParaRPr>
          </a:p>
          <a:p>
            <a:endParaRPr lang="en-US" dirty="0">
              <a:latin typeface="Calibri Light"/>
              <a:cs typeface="Calibri Light"/>
            </a:endParaRPr>
          </a:p>
          <a:p>
            <a:endParaRPr lang="en-US" dirty="0">
              <a:solidFill>
                <a:srgbClr val="000000"/>
              </a:solidFill>
              <a:latin typeface="Calibri Light"/>
              <a:cs typeface="Calibri Light"/>
            </a:endParaRPr>
          </a:p>
          <a:p>
            <a:endParaRPr lang="en-US" dirty="0">
              <a:cs typeface="Calibri Light"/>
            </a:endParaRPr>
          </a:p>
          <a:p>
            <a:endParaRPr lang="en-US" dirty="0">
              <a:cs typeface="Calibri Light"/>
            </a:endParaRPr>
          </a:p>
        </p:txBody>
      </p:sp>
    </p:spTree>
    <p:extLst>
      <p:ext uri="{BB962C8B-B14F-4D97-AF65-F5344CB8AC3E}">
        <p14:creationId xmlns:p14="http://schemas.microsoft.com/office/powerpoint/2010/main" val="12618191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5C783-FE4D-C713-2394-BEC0C480785C}"/>
              </a:ext>
            </a:extLst>
          </p:cNvPr>
          <p:cNvSpPr>
            <a:spLocks noGrp="1"/>
          </p:cNvSpPr>
          <p:nvPr>
            <p:ph type="title"/>
          </p:nvPr>
        </p:nvSpPr>
        <p:spPr>
          <a:xfrm>
            <a:off x="544462" y="4473576"/>
            <a:ext cx="10515600" cy="1325563"/>
          </a:xfrm>
        </p:spPr>
        <p:txBody>
          <a:bodyPr vert="horz" lIns="91440" tIns="45720" rIns="91440" bIns="45720" rtlCol="0" anchor="ctr">
            <a:noAutofit/>
          </a:bodyPr>
          <a:lstStyle/>
          <a:p>
            <a:r>
              <a:rPr lang="en-US" dirty="0">
                <a:latin typeface="Calibri Light"/>
                <a:cs typeface="Calibri Light"/>
              </a:rPr>
              <a:t>How might your sexual identity have potentially constrained those same </a:t>
            </a:r>
            <a:r>
              <a:rPr lang="en-US" dirty="0">
                <a:solidFill>
                  <a:srgbClr val="000000"/>
                </a:solidFill>
                <a:latin typeface="Calibri Light"/>
                <a:cs typeface="Calibri Light"/>
              </a:rPr>
              <a:t>choices</a:t>
            </a:r>
            <a:r>
              <a:rPr lang="en-US" dirty="0">
                <a:latin typeface="Calibri Light"/>
                <a:cs typeface="Calibri Light"/>
              </a:rPr>
              <a:t>?  </a:t>
            </a:r>
          </a:p>
          <a:p>
            <a:endParaRPr lang="en-US" dirty="0">
              <a:solidFill>
                <a:srgbClr val="000000"/>
              </a:solidFill>
              <a:latin typeface="Calibri Light"/>
              <a:cs typeface="Calibri Light"/>
            </a:endParaRPr>
          </a:p>
          <a:p>
            <a:endParaRPr lang="en-US" dirty="0">
              <a:latin typeface="Calibri Light"/>
              <a:cs typeface="Calibri Light"/>
            </a:endParaRPr>
          </a:p>
          <a:p>
            <a:endParaRPr lang="en-US" dirty="0">
              <a:latin typeface="Calibri Light"/>
              <a:cs typeface="Calibri Light"/>
            </a:endParaRPr>
          </a:p>
          <a:p>
            <a:endParaRPr lang="en-US" dirty="0">
              <a:solidFill>
                <a:srgbClr val="000000"/>
              </a:solidFill>
              <a:latin typeface="Calibri Light"/>
              <a:cs typeface="Calibri Light"/>
            </a:endParaRPr>
          </a:p>
          <a:p>
            <a:endParaRPr lang="en-US" dirty="0">
              <a:cs typeface="Calibri Light"/>
            </a:endParaRPr>
          </a:p>
          <a:p>
            <a:endParaRPr lang="en-US" dirty="0">
              <a:cs typeface="Calibri Light"/>
            </a:endParaRPr>
          </a:p>
        </p:txBody>
      </p:sp>
    </p:spTree>
    <p:extLst>
      <p:ext uri="{BB962C8B-B14F-4D97-AF65-F5344CB8AC3E}">
        <p14:creationId xmlns:p14="http://schemas.microsoft.com/office/powerpoint/2010/main" val="13980154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couple of people holding hands&#10;&#10;Description automatically generated">
            <a:extLst>
              <a:ext uri="{FF2B5EF4-FFF2-40B4-BE49-F238E27FC236}">
                <a16:creationId xmlns:a16="http://schemas.microsoft.com/office/drawing/2014/main" id="{ABC557EB-0163-B1F6-01FF-881CF5AA7B91}"/>
              </a:ext>
            </a:extLst>
          </p:cNvPr>
          <p:cNvPicPr>
            <a:picLocks noGrp="1" noChangeAspect="1"/>
          </p:cNvPicPr>
          <p:nvPr>
            <p:ph idx="1"/>
          </p:nvPr>
        </p:nvPicPr>
        <p:blipFill rotWithShape="1">
          <a:blip r:embed="rId3"/>
          <a:srcRect t="8534" r="87" b="8753"/>
          <a:stretch/>
        </p:blipFill>
        <p:spPr>
          <a:xfrm>
            <a:off x="643467" y="1619461"/>
            <a:ext cx="10895546" cy="3607980"/>
          </a:xfrm>
          <a:prstGeom prst="rect">
            <a:avLst/>
          </a:prstGeom>
        </p:spPr>
      </p:pic>
    </p:spTree>
    <p:extLst>
      <p:ext uri="{BB962C8B-B14F-4D97-AF65-F5344CB8AC3E}">
        <p14:creationId xmlns:p14="http://schemas.microsoft.com/office/powerpoint/2010/main" val="42507757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erson and person holding hands at a table&#10;&#10;Description automatically generated">
            <a:extLst>
              <a:ext uri="{FF2B5EF4-FFF2-40B4-BE49-F238E27FC236}">
                <a16:creationId xmlns:a16="http://schemas.microsoft.com/office/drawing/2014/main" id="{0B64E8E4-A2B6-58D9-1B7A-E368DF860969}"/>
              </a:ext>
            </a:extLst>
          </p:cNvPr>
          <p:cNvPicPr>
            <a:picLocks noGrp="1" noChangeAspect="1"/>
          </p:cNvPicPr>
          <p:nvPr>
            <p:ph idx="1"/>
          </p:nvPr>
        </p:nvPicPr>
        <p:blipFill>
          <a:blip r:embed="rId3"/>
          <a:stretch>
            <a:fillRect/>
          </a:stretch>
        </p:blipFill>
        <p:spPr>
          <a:xfrm>
            <a:off x="1922917" y="643467"/>
            <a:ext cx="8346166" cy="5571066"/>
          </a:xfrm>
          <a:prstGeom prst="rect">
            <a:avLst/>
          </a:prstGeom>
        </p:spPr>
      </p:pic>
    </p:spTree>
    <p:extLst>
      <p:ext uri="{BB962C8B-B14F-4D97-AF65-F5344CB8AC3E}">
        <p14:creationId xmlns:p14="http://schemas.microsoft.com/office/powerpoint/2010/main" val="20532400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toy doll with a neon sign&#10;&#10;Description automatically generated">
            <a:extLst>
              <a:ext uri="{FF2B5EF4-FFF2-40B4-BE49-F238E27FC236}">
                <a16:creationId xmlns:a16="http://schemas.microsoft.com/office/drawing/2014/main" id="{19EA4E49-7F4B-634B-1505-4F16D0BC3054}"/>
              </a:ext>
            </a:extLst>
          </p:cNvPr>
          <p:cNvPicPr>
            <a:picLocks noGrp="1" noChangeAspect="1"/>
          </p:cNvPicPr>
          <p:nvPr>
            <p:ph idx="1"/>
          </p:nvPr>
        </p:nvPicPr>
        <p:blipFill>
          <a:blip r:embed="rId3"/>
          <a:stretch>
            <a:fillRect/>
          </a:stretch>
        </p:blipFill>
        <p:spPr>
          <a:xfrm>
            <a:off x="3521194" y="8466"/>
            <a:ext cx="5149611" cy="6850836"/>
          </a:xfrm>
          <a:prstGeom prst="rect">
            <a:avLst/>
          </a:prstGeom>
        </p:spPr>
      </p:pic>
    </p:spTree>
    <p:extLst>
      <p:ext uri="{BB962C8B-B14F-4D97-AF65-F5344CB8AC3E}">
        <p14:creationId xmlns:p14="http://schemas.microsoft.com/office/powerpoint/2010/main" val="23593710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5964CBE2-084A-47DF-A704-CF5F6217B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5230DE-48E2-DB63-F83A-16014B639CA9}"/>
              </a:ext>
            </a:extLst>
          </p:cNvPr>
          <p:cNvSpPr>
            <a:spLocks noGrp="1"/>
          </p:cNvSpPr>
          <p:nvPr>
            <p:ph type="title"/>
          </p:nvPr>
        </p:nvSpPr>
        <p:spPr>
          <a:xfrm>
            <a:off x="838199" y="1174819"/>
            <a:ext cx="4826795" cy="2858363"/>
          </a:xfrm>
        </p:spPr>
        <p:txBody>
          <a:bodyPr vert="horz" lIns="91440" tIns="45720" rIns="91440" bIns="45720" rtlCol="0" anchor="b">
            <a:normAutofit/>
          </a:bodyPr>
          <a:lstStyle/>
          <a:p>
            <a:r>
              <a:rPr lang="en-US" sz="6700">
                <a:solidFill>
                  <a:schemeClr val="bg1"/>
                </a:solidFill>
              </a:rPr>
              <a:t>Why GSRD?</a:t>
            </a:r>
            <a:endParaRPr lang="en-US">
              <a:solidFill>
                <a:schemeClr val="bg1"/>
              </a:solidFill>
            </a:endParaRPr>
          </a:p>
        </p:txBody>
      </p:sp>
      <p:pic>
        <p:nvPicPr>
          <p:cNvPr id="4" name="Picture 3" descr="A person holding a heart shaped paper&#10;&#10;Description automatically generated">
            <a:extLst>
              <a:ext uri="{FF2B5EF4-FFF2-40B4-BE49-F238E27FC236}">
                <a16:creationId xmlns:a16="http://schemas.microsoft.com/office/drawing/2014/main" id="{0C424389-4A8B-62A9-3B7E-FC366154FBCC}"/>
              </a:ext>
            </a:extLst>
          </p:cNvPr>
          <p:cNvPicPr>
            <a:picLocks noChangeAspect="1"/>
          </p:cNvPicPr>
          <p:nvPr/>
        </p:nvPicPr>
        <p:blipFill rotWithShape="1">
          <a:blip r:embed="rId3"/>
          <a:srcRect l="22770" r="21354" b="2"/>
          <a:stretch/>
        </p:blipFill>
        <p:spPr>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sp>
        <p:nvSpPr>
          <p:cNvPr id="7" name="Freeform: Shape 6">
            <a:extLst>
              <a:ext uri="{FF2B5EF4-FFF2-40B4-BE49-F238E27FC236}">
                <a16:creationId xmlns:a16="http://schemas.microsoft.com/office/drawing/2014/main" id="{686A5CBB-E03B-4019-8BCD-78975D39E4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Shape 7">
            <a:extLst>
              <a:ext uri="{FF2B5EF4-FFF2-40B4-BE49-F238E27FC236}">
                <a16:creationId xmlns:a16="http://schemas.microsoft.com/office/drawing/2014/main" id="{94993204-9792-4E61-A83C-73D4379E2B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16898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Content Placeholder 11" descr="A group of flags with different colors&#10;&#10;Description automatically generated">
            <a:extLst>
              <a:ext uri="{FF2B5EF4-FFF2-40B4-BE49-F238E27FC236}">
                <a16:creationId xmlns:a16="http://schemas.microsoft.com/office/drawing/2014/main" id="{1EB05075-149D-3AA1-2643-91E883358796}"/>
              </a:ext>
            </a:extLst>
          </p:cNvPr>
          <p:cNvPicPr>
            <a:picLocks noChangeAspect="1"/>
          </p:cNvPicPr>
          <p:nvPr/>
        </p:nvPicPr>
        <p:blipFill rotWithShape="1">
          <a:blip r:embed="rId3"/>
          <a:srcRect t="1661" b="58681"/>
          <a:stretch/>
        </p:blipFill>
        <p:spPr>
          <a:xfrm>
            <a:off x="457200" y="457200"/>
            <a:ext cx="11277600" cy="5943600"/>
          </a:xfrm>
          <a:prstGeom prst="rect">
            <a:avLst/>
          </a:prstGeom>
        </p:spPr>
      </p:pic>
    </p:spTree>
    <p:extLst>
      <p:ext uri="{BB962C8B-B14F-4D97-AF65-F5344CB8AC3E}">
        <p14:creationId xmlns:p14="http://schemas.microsoft.com/office/powerpoint/2010/main" val="5572350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LGBTQ+ Pride Flag Timeline">
            <a:extLst>
              <a:ext uri="{FF2B5EF4-FFF2-40B4-BE49-F238E27FC236}">
                <a16:creationId xmlns:a16="http://schemas.microsoft.com/office/drawing/2014/main" id="{18B20C0B-D6AB-4DB0-2B63-870C97A52744}"/>
              </a:ext>
            </a:extLst>
          </p:cNvPr>
          <p:cNvPicPr>
            <a:picLocks noGrp="1" noChangeAspect="1"/>
          </p:cNvPicPr>
          <p:nvPr>
            <p:ph idx="1"/>
          </p:nvPr>
        </p:nvPicPr>
        <p:blipFill>
          <a:blip r:embed="rId3"/>
          <a:stretch>
            <a:fillRect/>
          </a:stretch>
        </p:blipFill>
        <p:spPr>
          <a:xfrm>
            <a:off x="2654420" y="-29758"/>
            <a:ext cx="6897537" cy="6883160"/>
          </a:xfrm>
          <a:prstGeom prst="rect">
            <a:avLst/>
          </a:prstGeom>
        </p:spPr>
      </p:pic>
    </p:spTree>
    <p:extLst>
      <p:ext uri="{BB962C8B-B14F-4D97-AF65-F5344CB8AC3E}">
        <p14:creationId xmlns:p14="http://schemas.microsoft.com/office/powerpoint/2010/main" val="30233460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Content Placeholder 7" descr="A person with a brain&#10;&#10;Description automatically generated">
            <a:extLst>
              <a:ext uri="{FF2B5EF4-FFF2-40B4-BE49-F238E27FC236}">
                <a16:creationId xmlns:a16="http://schemas.microsoft.com/office/drawing/2014/main" id="{9522A5BD-3FD8-CB7B-A28C-981390AB57D5}"/>
              </a:ext>
            </a:extLst>
          </p:cNvPr>
          <p:cNvPicPr>
            <a:picLocks noGrp="1" noChangeAspect="1"/>
          </p:cNvPicPr>
          <p:nvPr>
            <p:ph idx="1"/>
          </p:nvPr>
        </p:nvPicPr>
        <p:blipFill rotWithShape="1">
          <a:blip r:embed="rId3"/>
          <a:srcRect t="6250"/>
          <a:stretch/>
        </p:blipFill>
        <p:spPr>
          <a:xfrm>
            <a:off x="20" y="1"/>
            <a:ext cx="12191979" cy="6858000"/>
          </a:xfrm>
          <a:prstGeom prst="rect">
            <a:avLst/>
          </a:prstGeom>
        </p:spPr>
      </p:pic>
    </p:spTree>
    <p:extLst>
      <p:ext uri="{BB962C8B-B14F-4D97-AF65-F5344CB8AC3E}">
        <p14:creationId xmlns:p14="http://schemas.microsoft.com/office/powerpoint/2010/main" val="29675058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C96C8BAF-68F3-4B78-B238-35DF5D8656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4F4CD6D0-5A87-4BA2-A13A-0E40511C3C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4774" y="699565"/>
            <a:ext cx="3553132" cy="5156200"/>
            <a:chOff x="7807230" y="2012810"/>
            <a:chExt cx="3251252" cy="3459865"/>
          </a:xfrm>
        </p:grpSpPr>
        <p:sp>
          <p:nvSpPr>
            <p:cNvPr id="25" name="Rectangle 24">
              <a:extLst>
                <a:ext uri="{FF2B5EF4-FFF2-40B4-BE49-F238E27FC236}">
                  <a16:creationId xmlns:a16="http://schemas.microsoft.com/office/drawing/2014/main" id="{5877EAC0-2063-444D-8EE9-72FED2E03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C155BF8-661A-4F4A-B4EC-923105C69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descr="The Everyday Makings of Heteronormativity: Cross-Cultural Explorations of  Sex, Gender, and Sexuality - 9781793601254">
            <a:extLst>
              <a:ext uri="{FF2B5EF4-FFF2-40B4-BE49-F238E27FC236}">
                <a16:creationId xmlns:a16="http://schemas.microsoft.com/office/drawing/2014/main" id="{7D251E28-41DA-D89A-231A-46790BC56F0E}"/>
              </a:ext>
            </a:extLst>
          </p:cNvPr>
          <p:cNvPicPr>
            <a:picLocks noChangeAspect="1"/>
          </p:cNvPicPr>
          <p:nvPr/>
        </p:nvPicPr>
        <p:blipFill>
          <a:blip r:embed="rId3"/>
          <a:stretch>
            <a:fillRect/>
          </a:stretch>
        </p:blipFill>
        <p:spPr>
          <a:xfrm>
            <a:off x="820319" y="872793"/>
            <a:ext cx="2982041" cy="4809744"/>
          </a:xfrm>
          <a:prstGeom prst="rect">
            <a:avLst/>
          </a:prstGeom>
        </p:spPr>
      </p:pic>
      <p:grpSp>
        <p:nvGrpSpPr>
          <p:cNvPr id="28" name="Group 27">
            <a:extLst>
              <a:ext uri="{FF2B5EF4-FFF2-40B4-BE49-F238E27FC236}">
                <a16:creationId xmlns:a16="http://schemas.microsoft.com/office/drawing/2014/main" id="{E9537076-EF48-4F72-9164-FD8260D55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19434" y="699565"/>
            <a:ext cx="3553132" cy="5156200"/>
            <a:chOff x="7807230" y="2012810"/>
            <a:chExt cx="3251252" cy="3459865"/>
          </a:xfrm>
        </p:grpSpPr>
        <p:sp>
          <p:nvSpPr>
            <p:cNvPr id="29" name="Rectangle 28">
              <a:extLst>
                <a:ext uri="{FF2B5EF4-FFF2-40B4-BE49-F238E27FC236}">
                  <a16:creationId xmlns:a16="http://schemas.microsoft.com/office/drawing/2014/main" id="{689673CB-C48B-4D05-B6E4-B88CD5BAA0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96C31A20-B341-476E-8C04-A26C87E1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Content Placeholder 3" descr="Heteronormativity and Psychoanalysis">
            <a:extLst>
              <a:ext uri="{FF2B5EF4-FFF2-40B4-BE49-F238E27FC236}">
                <a16:creationId xmlns:a16="http://schemas.microsoft.com/office/drawing/2014/main" id="{372DDB19-B94A-6F64-CEDF-3155FD43B2EC}"/>
              </a:ext>
            </a:extLst>
          </p:cNvPr>
          <p:cNvPicPr>
            <a:picLocks noGrp="1" noChangeAspect="1"/>
          </p:cNvPicPr>
          <p:nvPr>
            <p:ph idx="1"/>
          </p:nvPr>
        </p:nvPicPr>
        <p:blipFill>
          <a:blip r:embed="rId4"/>
          <a:stretch>
            <a:fillRect/>
          </a:stretch>
        </p:blipFill>
        <p:spPr>
          <a:xfrm>
            <a:off x="4494773" y="872793"/>
            <a:ext cx="3194663" cy="4809744"/>
          </a:xfrm>
          <a:prstGeom prst="rect">
            <a:avLst/>
          </a:prstGeom>
        </p:spPr>
      </p:pic>
      <p:grpSp>
        <p:nvGrpSpPr>
          <p:cNvPr id="32" name="Group 31">
            <a:extLst>
              <a:ext uri="{FF2B5EF4-FFF2-40B4-BE49-F238E27FC236}">
                <a16:creationId xmlns:a16="http://schemas.microsoft.com/office/drawing/2014/main" id="{6EFC3492-86BD-4D75-B5B4-C2DBFE0BD1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04093" y="699565"/>
            <a:ext cx="3553132" cy="5156200"/>
            <a:chOff x="7807230" y="2012810"/>
            <a:chExt cx="3251252" cy="3459865"/>
          </a:xfrm>
        </p:grpSpPr>
        <p:sp>
          <p:nvSpPr>
            <p:cNvPr id="33" name="Rectangle 32">
              <a:extLst>
                <a:ext uri="{FF2B5EF4-FFF2-40B4-BE49-F238E27FC236}">
                  <a16:creationId xmlns:a16="http://schemas.microsoft.com/office/drawing/2014/main" id="{F72E5074-2516-4705-BFF1-F508394A0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02259E4C-F24C-4180-AEC3-76255D535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6" name="Picture 5" descr="Psychoanalysis and Homosexuality: A Contemporary Introduction - Leech  Hertzmann and Juliet Newbigin">
            <a:extLst>
              <a:ext uri="{FF2B5EF4-FFF2-40B4-BE49-F238E27FC236}">
                <a16:creationId xmlns:a16="http://schemas.microsoft.com/office/drawing/2014/main" id="{1B968E48-A762-07D0-959B-14723F97799D}"/>
              </a:ext>
            </a:extLst>
          </p:cNvPr>
          <p:cNvPicPr>
            <a:picLocks noChangeAspect="1"/>
          </p:cNvPicPr>
          <p:nvPr/>
        </p:nvPicPr>
        <p:blipFill rotWithShape="1">
          <a:blip r:embed="rId5"/>
          <a:srcRect l="17277" r="17801" b="-526"/>
          <a:stretch/>
        </p:blipFill>
        <p:spPr>
          <a:xfrm>
            <a:off x="8327537" y="872793"/>
            <a:ext cx="3106244" cy="4809744"/>
          </a:xfrm>
          <a:prstGeom prst="rect">
            <a:avLst/>
          </a:prstGeom>
        </p:spPr>
      </p:pic>
    </p:spTree>
    <p:extLst>
      <p:ext uri="{BB962C8B-B14F-4D97-AF65-F5344CB8AC3E}">
        <p14:creationId xmlns:p14="http://schemas.microsoft.com/office/powerpoint/2010/main" val="41798917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Carl Rogers on Empathy – The Behavioral Scientist">
            <a:extLst>
              <a:ext uri="{FF2B5EF4-FFF2-40B4-BE49-F238E27FC236}">
                <a16:creationId xmlns:a16="http://schemas.microsoft.com/office/drawing/2014/main" id="{2813C0A2-C8AF-576C-AF26-14CB9B731A35}"/>
              </a:ext>
            </a:extLst>
          </p:cNvPr>
          <p:cNvPicPr>
            <a:picLocks noGrp="1" noChangeAspect="1"/>
          </p:cNvPicPr>
          <p:nvPr>
            <p:ph idx="1"/>
          </p:nvPr>
        </p:nvPicPr>
        <p:blipFill>
          <a:blip r:embed="rId3"/>
          <a:srcRect l="9797" r="1299" b="1"/>
          <a:stretch>
            <a:fillRect/>
          </a:stretch>
        </p:blipFill>
        <p:spPr>
          <a:xfrm>
            <a:off x="20" y="1282"/>
            <a:ext cx="12191980" cy="6856718"/>
          </a:xfrm>
          <a:prstGeom prst="rect">
            <a:avLst/>
          </a:prstGeom>
        </p:spPr>
      </p:pic>
    </p:spTree>
    <p:extLst>
      <p:ext uri="{BB962C8B-B14F-4D97-AF65-F5344CB8AC3E}">
        <p14:creationId xmlns:p14="http://schemas.microsoft.com/office/powerpoint/2010/main" val="12887077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Sexuality and Gender for Mental Health Professionals | SAGE Publications Ltd">
            <a:extLst>
              <a:ext uri="{FF2B5EF4-FFF2-40B4-BE49-F238E27FC236}">
                <a16:creationId xmlns:a16="http://schemas.microsoft.com/office/drawing/2014/main" id="{75699F13-B814-7325-19AF-A136088CA111}"/>
              </a:ext>
            </a:extLst>
          </p:cNvPr>
          <p:cNvPicPr>
            <a:picLocks noChangeAspect="1"/>
          </p:cNvPicPr>
          <p:nvPr/>
        </p:nvPicPr>
        <p:blipFill>
          <a:blip r:embed="rId3"/>
          <a:stretch>
            <a:fillRect/>
          </a:stretch>
        </p:blipFill>
        <p:spPr>
          <a:xfrm>
            <a:off x="2615791" y="1123527"/>
            <a:ext cx="3242816" cy="4604800"/>
          </a:xfrm>
          <a:prstGeom prst="rect">
            <a:avLst/>
          </a:prstGeom>
        </p:spPr>
      </p:pic>
      <p:cxnSp>
        <p:nvCxnSpPr>
          <p:cNvPr id="11" name="Straight Connector 10">
            <a:extLst>
              <a:ext uri="{FF2B5EF4-FFF2-40B4-BE49-F238E27FC236}">
                <a16:creationId xmlns:a16="http://schemas.microsoft.com/office/drawing/2014/main" id="{4D56677B-C0B7-4DAC-ACAD-8054FF1B59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573887"/>
            <a:ext cx="0" cy="3710227"/>
          </a:xfrm>
          <a:prstGeom prst="line">
            <a:avLst/>
          </a:prstGeom>
          <a:ln w="19050">
            <a:solidFill>
              <a:srgbClr val="A87952"/>
            </a:solidFill>
          </a:ln>
        </p:spPr>
        <p:style>
          <a:lnRef idx="1">
            <a:schemeClr val="accent1"/>
          </a:lnRef>
          <a:fillRef idx="0">
            <a:schemeClr val="accent1"/>
          </a:fillRef>
          <a:effectRef idx="0">
            <a:schemeClr val="accent1"/>
          </a:effectRef>
          <a:fontRef idx="minor">
            <a:schemeClr val="tx1"/>
          </a:fontRef>
        </p:style>
      </p:cxnSp>
      <p:pic>
        <p:nvPicPr>
          <p:cNvPr id="5" name="Content Placeholder 3" descr="Working with Sexual Attraction in Psychotherapy Practice and Supervision: A  Humanistic-Relational Approach eBook : Rijn, Biljana, Lukac-Greenwood,  Jasenka: Amazon.co.uk: Books">
            <a:extLst>
              <a:ext uri="{FF2B5EF4-FFF2-40B4-BE49-F238E27FC236}">
                <a16:creationId xmlns:a16="http://schemas.microsoft.com/office/drawing/2014/main" id="{8A93F78A-EC41-24F9-847B-1BD4527C76E1}"/>
              </a:ext>
            </a:extLst>
          </p:cNvPr>
          <p:cNvPicPr>
            <a:picLocks noGrp="1" noChangeAspect="1"/>
          </p:cNvPicPr>
          <p:nvPr>
            <p:ph idx="1"/>
          </p:nvPr>
        </p:nvPicPr>
        <p:blipFill>
          <a:blip r:embed="rId4"/>
          <a:stretch>
            <a:fillRect/>
          </a:stretch>
        </p:blipFill>
        <p:spPr>
          <a:xfrm>
            <a:off x="6343240" y="1123527"/>
            <a:ext cx="3073704" cy="4604800"/>
          </a:xfrm>
          <a:prstGeom prst="rect">
            <a:avLst/>
          </a:prstGeom>
        </p:spPr>
      </p:pic>
    </p:spTree>
    <p:extLst>
      <p:ext uri="{BB962C8B-B14F-4D97-AF65-F5344CB8AC3E}">
        <p14:creationId xmlns:p14="http://schemas.microsoft.com/office/powerpoint/2010/main" val="29782533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F7B9026-36AD-42E4-B172-8D68F3A33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8" name="Picture 7" descr="Encountering Feminism: Intersections Between Feminism and the Person-centred Approach">
            <a:extLst>
              <a:ext uri="{FF2B5EF4-FFF2-40B4-BE49-F238E27FC236}">
                <a16:creationId xmlns:a16="http://schemas.microsoft.com/office/drawing/2014/main" id="{A1984ADC-5AFE-5950-055B-EA1508B5971F}"/>
              </a:ext>
            </a:extLst>
          </p:cNvPr>
          <p:cNvPicPr>
            <a:picLocks noChangeAspect="1"/>
          </p:cNvPicPr>
          <p:nvPr/>
        </p:nvPicPr>
        <p:blipFill>
          <a:blip r:embed="rId3"/>
          <a:srcRect l="6402" r="6035" b="-3"/>
          <a:stretch>
            <a:fillRect/>
          </a:stretch>
        </p:blipFill>
        <p:spPr>
          <a:xfrm>
            <a:off x="192528" y="171716"/>
            <a:ext cx="3793268" cy="6514565"/>
          </a:xfrm>
          <a:prstGeom prst="rect">
            <a:avLst/>
          </a:prstGeom>
        </p:spPr>
      </p:pic>
      <p:pic>
        <p:nvPicPr>
          <p:cNvPr id="7" name="Content Placeholder 6" descr="Person-Centred Counselling for Trans and Gender Diverse People: A Practical  Guide : Sam Hope: Amazon.co.uk: Books">
            <a:extLst>
              <a:ext uri="{FF2B5EF4-FFF2-40B4-BE49-F238E27FC236}">
                <a16:creationId xmlns:a16="http://schemas.microsoft.com/office/drawing/2014/main" id="{B19AF60F-D715-AB99-3452-2FAB7F650AF0}"/>
              </a:ext>
            </a:extLst>
          </p:cNvPr>
          <p:cNvPicPr>
            <a:picLocks noGrp="1" noChangeAspect="1"/>
          </p:cNvPicPr>
          <p:nvPr>
            <p:ph idx="1"/>
          </p:nvPr>
        </p:nvPicPr>
        <p:blipFill>
          <a:blip r:embed="rId4"/>
          <a:srcRect r="11420" b="-3"/>
          <a:stretch>
            <a:fillRect/>
          </a:stretch>
        </p:blipFill>
        <p:spPr>
          <a:xfrm>
            <a:off x="4184538" y="171716"/>
            <a:ext cx="3822924" cy="6514565"/>
          </a:xfrm>
          <a:prstGeom prst="rect">
            <a:avLst/>
          </a:prstGeom>
        </p:spPr>
      </p:pic>
      <p:pic>
        <p:nvPicPr>
          <p:cNvPr id="9" name="Picture 8" descr="The Handbook of Person-Centred Psychotherapy and Counselling: Amazon.co.uk:  Mick Cooper, Maureen O'Hara, Gina Di Malta, Yana Gololob: 9781350439849: ...">
            <a:extLst>
              <a:ext uri="{FF2B5EF4-FFF2-40B4-BE49-F238E27FC236}">
                <a16:creationId xmlns:a16="http://schemas.microsoft.com/office/drawing/2014/main" id="{7C126172-E706-8E79-4AB4-00BA95A46B43}"/>
              </a:ext>
            </a:extLst>
          </p:cNvPr>
          <p:cNvPicPr>
            <a:picLocks noChangeAspect="1"/>
          </p:cNvPicPr>
          <p:nvPr/>
        </p:nvPicPr>
        <p:blipFill>
          <a:blip r:embed="rId5"/>
          <a:srcRect l="1596" r="22420" b="-3"/>
          <a:stretch>
            <a:fillRect/>
          </a:stretch>
        </p:blipFill>
        <p:spPr>
          <a:xfrm>
            <a:off x="8188032" y="171716"/>
            <a:ext cx="3799007" cy="6514565"/>
          </a:xfrm>
          <a:prstGeom prst="rect">
            <a:avLst/>
          </a:prstGeom>
        </p:spPr>
      </p:pic>
    </p:spTree>
    <p:extLst>
      <p:ext uri="{BB962C8B-B14F-4D97-AF65-F5344CB8AC3E}">
        <p14:creationId xmlns:p14="http://schemas.microsoft.com/office/powerpoint/2010/main" val="21196638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B838852-CEC0-828F-ADA1-6DDA05659B5A}"/>
            </a:ext>
          </a:extLst>
        </p:cNvPr>
        <p:cNvGrpSpPr/>
        <p:nvPr/>
      </p:nvGrpSpPr>
      <p:grpSpPr>
        <a:xfrm>
          <a:off x="0" y="0"/>
          <a:ext cx="0" cy="0"/>
          <a:chOff x="0" y="0"/>
          <a:chExt cx="0" cy="0"/>
        </a:xfrm>
      </p:grpSpPr>
      <p:pic>
        <p:nvPicPr>
          <p:cNvPr id="5" name="Picture 4" descr="A book cover with text on it&#10;&#10;Description automatically generated">
            <a:extLst>
              <a:ext uri="{FF2B5EF4-FFF2-40B4-BE49-F238E27FC236}">
                <a16:creationId xmlns:a16="http://schemas.microsoft.com/office/drawing/2014/main" id="{D675CF74-BA5F-B0F6-F0C0-0829B0C90074}"/>
              </a:ext>
            </a:extLst>
          </p:cNvPr>
          <p:cNvPicPr>
            <a:picLocks noChangeAspect="1"/>
          </p:cNvPicPr>
          <p:nvPr/>
        </p:nvPicPr>
        <p:blipFill rotWithShape="1">
          <a:blip r:embed="rId3"/>
          <a:srcRect l="16931" r="17460"/>
          <a:stretch/>
        </p:blipFill>
        <p:spPr>
          <a:xfrm>
            <a:off x="1463265" y="643466"/>
            <a:ext cx="3655120" cy="5571066"/>
          </a:xfrm>
          <a:prstGeom prst="rect">
            <a:avLst/>
          </a:prstGeom>
        </p:spPr>
      </p:pic>
      <p:pic>
        <p:nvPicPr>
          <p:cNvPr id="4" name="Content Placeholder 3" descr="A rainbow colored fabric with white text&#10;&#10;Description automatically generated">
            <a:extLst>
              <a:ext uri="{FF2B5EF4-FFF2-40B4-BE49-F238E27FC236}">
                <a16:creationId xmlns:a16="http://schemas.microsoft.com/office/drawing/2014/main" id="{A91575E5-03C4-E3E0-C3A7-B0A1D95DAFBC}"/>
              </a:ext>
            </a:extLst>
          </p:cNvPr>
          <p:cNvPicPr>
            <a:picLocks noGrp="1" noChangeAspect="1"/>
          </p:cNvPicPr>
          <p:nvPr>
            <p:ph idx="1"/>
          </p:nvPr>
        </p:nvPicPr>
        <p:blipFill>
          <a:blip r:embed="rId4"/>
          <a:stretch>
            <a:fillRect/>
          </a:stretch>
        </p:blipFill>
        <p:spPr>
          <a:xfrm>
            <a:off x="6958265" y="643467"/>
            <a:ext cx="3885818" cy="5571066"/>
          </a:xfrm>
          <a:prstGeom prst="rect">
            <a:avLst/>
          </a:prstGeom>
        </p:spPr>
      </p:pic>
    </p:spTree>
    <p:extLst>
      <p:ext uri="{BB962C8B-B14F-4D97-AF65-F5344CB8AC3E}">
        <p14:creationId xmlns:p14="http://schemas.microsoft.com/office/powerpoint/2010/main" val="39182934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6827C3C-D52F-46CE-A441-3CD6A1A6A0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37" y="0"/>
            <a:ext cx="12192000" cy="6858000"/>
          </a:xfrm>
          <a:prstGeom prst="rect">
            <a:avLst/>
          </a:prstGeom>
          <a:solidFill>
            <a:schemeClr val="bg1">
              <a:lumMod val="8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52A8B51-0A89-497B-B882-6658E029A3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6"/>
            <a:ext cx="3522548" cy="5571067"/>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he Second Sex by Simone de Beauvoir | Goodreads">
            <a:extLst>
              <a:ext uri="{FF2B5EF4-FFF2-40B4-BE49-F238E27FC236}">
                <a16:creationId xmlns:a16="http://schemas.microsoft.com/office/drawing/2014/main" id="{DBB59A79-DF02-75A1-641A-2F4964DC8998}"/>
              </a:ext>
            </a:extLst>
          </p:cNvPr>
          <p:cNvPicPr>
            <a:picLocks noChangeAspect="1"/>
          </p:cNvPicPr>
          <p:nvPr/>
        </p:nvPicPr>
        <p:blipFill>
          <a:blip r:embed="rId3"/>
          <a:stretch>
            <a:fillRect/>
          </a:stretch>
        </p:blipFill>
        <p:spPr>
          <a:xfrm>
            <a:off x="965200" y="1204254"/>
            <a:ext cx="2879083" cy="4449491"/>
          </a:xfrm>
          <a:prstGeom prst="rect">
            <a:avLst/>
          </a:prstGeom>
        </p:spPr>
      </p:pic>
      <p:sp>
        <p:nvSpPr>
          <p:cNvPr id="22" name="Rectangle 21">
            <a:extLst>
              <a:ext uri="{FF2B5EF4-FFF2-40B4-BE49-F238E27FC236}">
                <a16:creationId xmlns:a16="http://schemas.microsoft.com/office/drawing/2014/main" id="{EB1CEFBF-6F09-4052-862B-E219DA157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26882" y="643466"/>
            <a:ext cx="3522548" cy="5571067"/>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Sex and Philosophy: Rethinking de Beauvoir and Sartre by Edward Fullbrook |  Goodreads">
            <a:extLst>
              <a:ext uri="{FF2B5EF4-FFF2-40B4-BE49-F238E27FC236}">
                <a16:creationId xmlns:a16="http://schemas.microsoft.com/office/drawing/2014/main" id="{4BE61683-3B8C-2AC8-A24E-6CAAE3973844}"/>
              </a:ext>
            </a:extLst>
          </p:cNvPr>
          <p:cNvPicPr>
            <a:picLocks noGrp="1" noChangeAspect="1"/>
          </p:cNvPicPr>
          <p:nvPr>
            <p:ph idx="1"/>
          </p:nvPr>
        </p:nvPicPr>
        <p:blipFill>
          <a:blip r:embed="rId4"/>
          <a:stretch>
            <a:fillRect/>
          </a:stretch>
        </p:blipFill>
        <p:spPr>
          <a:xfrm>
            <a:off x="4647976" y="1205291"/>
            <a:ext cx="2880360" cy="4448432"/>
          </a:xfrm>
          <a:prstGeom prst="rect">
            <a:avLst/>
          </a:prstGeom>
        </p:spPr>
      </p:pic>
      <p:sp>
        <p:nvSpPr>
          <p:cNvPr id="24" name="Rectangle 23">
            <a:extLst>
              <a:ext uri="{FF2B5EF4-FFF2-40B4-BE49-F238E27FC236}">
                <a16:creationId xmlns:a16="http://schemas.microsoft.com/office/drawing/2014/main" id="{BCB5D417-2A71-445D-B4C7-9E814D633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2847" y="643466"/>
            <a:ext cx="3522548" cy="5571067"/>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Toward a Phenomenology of Sexual Difference: Husserl, Merleau-Ponty,  Beauvoir : Heinämaa, Sara: Amazon.co.uk: Books">
            <a:extLst>
              <a:ext uri="{FF2B5EF4-FFF2-40B4-BE49-F238E27FC236}">
                <a16:creationId xmlns:a16="http://schemas.microsoft.com/office/drawing/2014/main" id="{E6E4B90C-B5DB-43B1-A2AB-2C828AB282FD}"/>
              </a:ext>
            </a:extLst>
          </p:cNvPr>
          <p:cNvPicPr>
            <a:picLocks noChangeAspect="1"/>
          </p:cNvPicPr>
          <p:nvPr/>
        </p:nvPicPr>
        <p:blipFill>
          <a:blip r:embed="rId5"/>
          <a:stretch>
            <a:fillRect/>
          </a:stretch>
        </p:blipFill>
        <p:spPr>
          <a:xfrm>
            <a:off x="8343941" y="1204783"/>
            <a:ext cx="2880360" cy="4448432"/>
          </a:xfrm>
          <a:prstGeom prst="rect">
            <a:avLst/>
          </a:prstGeom>
        </p:spPr>
      </p:pic>
    </p:spTree>
    <p:extLst>
      <p:ext uri="{BB962C8B-B14F-4D97-AF65-F5344CB8AC3E}">
        <p14:creationId xmlns:p14="http://schemas.microsoft.com/office/powerpoint/2010/main" val="23904462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F7B9026-36AD-42E4-B172-8D68F3A33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Sexuality: Existential Perspectives: Amazon.co.uk: Martin Milton, Martin  Milton: 9781906254704: Books">
            <a:extLst>
              <a:ext uri="{FF2B5EF4-FFF2-40B4-BE49-F238E27FC236}">
                <a16:creationId xmlns:a16="http://schemas.microsoft.com/office/drawing/2014/main" id="{DABA4A32-8017-AA6D-92D2-DD8097146E86}"/>
              </a:ext>
            </a:extLst>
          </p:cNvPr>
          <p:cNvPicPr>
            <a:picLocks noGrp="1" noChangeAspect="1"/>
          </p:cNvPicPr>
          <p:nvPr>
            <p:ph idx="1"/>
          </p:nvPr>
        </p:nvPicPr>
        <p:blipFill>
          <a:blip r:embed="rId3"/>
          <a:srcRect l="3104" r="9334" b="-3"/>
          <a:stretch>
            <a:fillRect/>
          </a:stretch>
        </p:blipFill>
        <p:spPr>
          <a:xfrm>
            <a:off x="192528" y="171716"/>
            <a:ext cx="3793268" cy="6514565"/>
          </a:xfrm>
          <a:prstGeom prst="rect">
            <a:avLst/>
          </a:prstGeom>
        </p:spPr>
      </p:pic>
      <p:pic>
        <p:nvPicPr>
          <p:cNvPr id="6" name="Picture 5" descr="Becoming myself : a psychiatrist's memoir : Yalom, Irvin D., 1931- author :  Free Download, Borrow, and Streaming : Internet Archive">
            <a:extLst>
              <a:ext uri="{FF2B5EF4-FFF2-40B4-BE49-F238E27FC236}">
                <a16:creationId xmlns:a16="http://schemas.microsoft.com/office/drawing/2014/main" id="{6E6D0A8A-C23C-E4C7-8F2B-A624BE103B9E}"/>
              </a:ext>
            </a:extLst>
          </p:cNvPr>
          <p:cNvPicPr>
            <a:picLocks noChangeAspect="1"/>
          </p:cNvPicPr>
          <p:nvPr/>
        </p:nvPicPr>
        <p:blipFill>
          <a:blip r:embed="rId4"/>
          <a:srcRect l="4287" r="4375" b="-3"/>
          <a:stretch>
            <a:fillRect/>
          </a:stretch>
        </p:blipFill>
        <p:spPr>
          <a:xfrm>
            <a:off x="4184538" y="171716"/>
            <a:ext cx="3822924" cy="6514565"/>
          </a:xfrm>
          <a:prstGeom prst="rect">
            <a:avLst/>
          </a:prstGeom>
        </p:spPr>
      </p:pic>
      <p:pic>
        <p:nvPicPr>
          <p:cNvPr id="5" name="Picture 4" descr="Eros &amp; Psyche (Volume 1: Existential Perspectives on Sexuality (Paperback)  | MainStreet BookEnds Of Warner">
            <a:extLst>
              <a:ext uri="{FF2B5EF4-FFF2-40B4-BE49-F238E27FC236}">
                <a16:creationId xmlns:a16="http://schemas.microsoft.com/office/drawing/2014/main" id="{21D396C0-CEB7-CFA5-C4DE-113AED9EA7F7}"/>
              </a:ext>
            </a:extLst>
          </p:cNvPr>
          <p:cNvPicPr>
            <a:picLocks noChangeAspect="1"/>
          </p:cNvPicPr>
          <p:nvPr/>
        </p:nvPicPr>
        <p:blipFill>
          <a:blip r:embed="rId5"/>
          <a:srcRect l="8280" r="7810" b="-3"/>
          <a:stretch>
            <a:fillRect/>
          </a:stretch>
        </p:blipFill>
        <p:spPr>
          <a:xfrm>
            <a:off x="8188032" y="171716"/>
            <a:ext cx="3799007" cy="6514565"/>
          </a:xfrm>
          <a:prstGeom prst="rect">
            <a:avLst/>
          </a:prstGeom>
        </p:spPr>
      </p:pic>
    </p:spTree>
    <p:extLst>
      <p:ext uri="{BB962C8B-B14F-4D97-AF65-F5344CB8AC3E}">
        <p14:creationId xmlns:p14="http://schemas.microsoft.com/office/powerpoint/2010/main" val="19414342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person and person smiling&#10;&#10;Description automatically generated">
            <a:extLst>
              <a:ext uri="{FF2B5EF4-FFF2-40B4-BE49-F238E27FC236}">
                <a16:creationId xmlns:a16="http://schemas.microsoft.com/office/drawing/2014/main" id="{DDD783AF-5B6F-A1C9-E0A4-98B22D3B7BA9}"/>
              </a:ext>
            </a:extLst>
          </p:cNvPr>
          <p:cNvPicPr>
            <a:picLocks noGrp="1" noChangeAspect="1"/>
          </p:cNvPicPr>
          <p:nvPr>
            <p:ph idx="1"/>
          </p:nvPr>
        </p:nvPicPr>
        <p:blipFill rotWithShape="1">
          <a:blip r:embed="rId3"/>
          <a:srcRect t="4374" b="15853"/>
          <a:stretch/>
        </p:blipFill>
        <p:spPr>
          <a:xfrm>
            <a:off x="20" y="1282"/>
            <a:ext cx="12191980" cy="6856718"/>
          </a:xfrm>
          <a:prstGeom prst="rect">
            <a:avLst/>
          </a:prstGeom>
        </p:spPr>
      </p:pic>
    </p:spTree>
    <p:extLst>
      <p:ext uri="{BB962C8B-B14F-4D97-AF65-F5344CB8AC3E}">
        <p14:creationId xmlns:p14="http://schemas.microsoft.com/office/powerpoint/2010/main" val="2343172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205D939-00C4-4F2E-9797-3170DD040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8EE4E44-1403-472B-8C01-D354CB8F5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in a blue shirt&#10;&#10;Description automatically generated">
            <a:extLst>
              <a:ext uri="{FF2B5EF4-FFF2-40B4-BE49-F238E27FC236}">
                <a16:creationId xmlns:a16="http://schemas.microsoft.com/office/drawing/2014/main" id="{EF0C30F1-C6CB-E395-B180-2D9196F48035}"/>
              </a:ext>
            </a:extLst>
          </p:cNvPr>
          <p:cNvPicPr>
            <a:picLocks noChangeAspect="1"/>
          </p:cNvPicPr>
          <p:nvPr/>
        </p:nvPicPr>
        <p:blipFill rotWithShape="1">
          <a:blip r:embed="rId3"/>
          <a:srcRect l="4835" r="3088" b="2"/>
          <a:stretch>
            <a:fillRect/>
          </a:stretch>
        </p:blipFill>
        <p:spPr>
          <a:xfrm>
            <a:off x="6421035" y="643467"/>
            <a:ext cx="5129784" cy="5571066"/>
          </a:xfrm>
          <a:prstGeom prst="rect">
            <a:avLst/>
          </a:prstGeom>
        </p:spPr>
      </p:pic>
      <p:sp>
        <p:nvSpPr>
          <p:cNvPr id="16" name="Rectangle 15">
            <a:extLst>
              <a:ext uri="{FF2B5EF4-FFF2-40B4-BE49-F238E27FC236}">
                <a16:creationId xmlns:a16="http://schemas.microsoft.com/office/drawing/2014/main" id="{583CCE40-4C5F-42D3-86D9-7892AD1E9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children sitting on a bench&#10;&#10;Description automatically generated">
            <a:extLst>
              <a:ext uri="{FF2B5EF4-FFF2-40B4-BE49-F238E27FC236}">
                <a16:creationId xmlns:a16="http://schemas.microsoft.com/office/drawing/2014/main" id="{9F0FDA7D-C88C-5D99-E8A1-ABDA1C4AE286}"/>
              </a:ext>
            </a:extLst>
          </p:cNvPr>
          <p:cNvPicPr>
            <a:picLocks noChangeAspect="1"/>
          </p:cNvPicPr>
          <p:nvPr/>
        </p:nvPicPr>
        <p:blipFill rotWithShape="1">
          <a:blip r:embed="rId4"/>
          <a:srcRect t="27353" r="1" b="427"/>
          <a:stretch>
            <a:fillRect/>
          </a:stretch>
        </p:blipFill>
        <p:spPr>
          <a:xfrm>
            <a:off x="641180" y="643467"/>
            <a:ext cx="5129784" cy="5571066"/>
          </a:xfrm>
          <a:prstGeom prst="rect">
            <a:avLst/>
          </a:prstGeom>
        </p:spPr>
      </p:pic>
    </p:spTree>
    <p:extLst>
      <p:ext uri="{BB962C8B-B14F-4D97-AF65-F5344CB8AC3E}">
        <p14:creationId xmlns:p14="http://schemas.microsoft.com/office/powerpoint/2010/main" val="29710273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descr="Sexuality and the Imprint of Shame: What Queer Guys (and Their Therapists)  Need to Know — Part 1/3 | by Rahim Thawer, MSW RSW CCS | Medium">
            <a:extLst>
              <a:ext uri="{FF2B5EF4-FFF2-40B4-BE49-F238E27FC236}">
                <a16:creationId xmlns:a16="http://schemas.microsoft.com/office/drawing/2014/main" id="{1A6BD3E5-0120-F136-A2D2-8F44CAE76F9F}"/>
              </a:ext>
            </a:extLst>
          </p:cNvPr>
          <p:cNvPicPr>
            <a:picLocks noGrp="1" noChangeAspect="1"/>
          </p:cNvPicPr>
          <p:nvPr>
            <p:ph idx="1"/>
          </p:nvPr>
        </p:nvPicPr>
        <p:blipFill>
          <a:blip r:embed="rId3"/>
          <a:stretch>
            <a:fillRect/>
          </a:stretch>
        </p:blipFill>
        <p:spPr>
          <a:xfrm>
            <a:off x="643467" y="1793240"/>
            <a:ext cx="10905066" cy="3271518"/>
          </a:xfrm>
          <a:prstGeom prst="rect">
            <a:avLst/>
          </a:prstGeom>
        </p:spPr>
      </p:pic>
    </p:spTree>
    <p:extLst>
      <p:ext uri="{BB962C8B-B14F-4D97-AF65-F5344CB8AC3E}">
        <p14:creationId xmlns:p14="http://schemas.microsoft.com/office/powerpoint/2010/main" val="22203812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descr="Why embracing your authentic gay identity is key to future happiness">
            <a:extLst>
              <a:ext uri="{FF2B5EF4-FFF2-40B4-BE49-F238E27FC236}">
                <a16:creationId xmlns:a16="http://schemas.microsoft.com/office/drawing/2014/main" id="{C816A834-2192-BC9C-2A4B-FCA6D622DE3A}"/>
              </a:ext>
            </a:extLst>
          </p:cNvPr>
          <p:cNvPicPr>
            <a:picLocks noGrp="1" noChangeAspect="1"/>
          </p:cNvPicPr>
          <p:nvPr>
            <p:ph idx="1"/>
          </p:nvPr>
        </p:nvPicPr>
        <p:blipFill>
          <a:blip r:embed="rId3"/>
          <a:stretch>
            <a:fillRect/>
          </a:stretch>
        </p:blipFill>
        <p:spPr>
          <a:xfrm>
            <a:off x="3310466" y="643466"/>
            <a:ext cx="5571067" cy="5571067"/>
          </a:xfrm>
          <a:prstGeom prst="rect">
            <a:avLst/>
          </a:prstGeom>
        </p:spPr>
      </p:pic>
    </p:spTree>
    <p:extLst>
      <p:ext uri="{BB962C8B-B14F-4D97-AF65-F5344CB8AC3E}">
        <p14:creationId xmlns:p14="http://schemas.microsoft.com/office/powerpoint/2010/main" val="31458864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lue cover with text and a couple of people&#10;&#10;Description automatically generated">
            <a:extLst>
              <a:ext uri="{FF2B5EF4-FFF2-40B4-BE49-F238E27FC236}">
                <a16:creationId xmlns:a16="http://schemas.microsoft.com/office/drawing/2014/main" id="{5ADCC3E2-ACB4-60A5-B8DB-CE51F036101B}"/>
              </a:ext>
            </a:extLst>
          </p:cNvPr>
          <p:cNvPicPr>
            <a:picLocks noChangeAspect="1"/>
          </p:cNvPicPr>
          <p:nvPr/>
        </p:nvPicPr>
        <p:blipFill>
          <a:blip r:embed="rId3"/>
          <a:stretch>
            <a:fillRect/>
          </a:stretch>
        </p:blipFill>
        <p:spPr>
          <a:xfrm>
            <a:off x="1115616" y="1131485"/>
            <a:ext cx="3292524" cy="4588883"/>
          </a:xfrm>
          <a:prstGeom prst="rect">
            <a:avLst/>
          </a:prstGeom>
        </p:spPr>
      </p:pic>
      <p:cxnSp>
        <p:nvCxnSpPr>
          <p:cNvPr id="12" name="Straight Connector 11">
            <a:extLst>
              <a:ext uri="{FF2B5EF4-FFF2-40B4-BE49-F238E27FC236}">
                <a16:creationId xmlns:a16="http://schemas.microsoft.com/office/drawing/2014/main" id="{1C6AAE25-BD23-41B5-AAE4-1DA5898C2A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573887"/>
            <a:ext cx="0" cy="3710227"/>
          </a:xfrm>
          <a:prstGeom prst="line">
            <a:avLst/>
          </a:prstGeom>
          <a:ln w="19050">
            <a:solidFill>
              <a:srgbClr val="3EFE75"/>
            </a:solidFill>
          </a:ln>
        </p:spPr>
        <p:style>
          <a:lnRef idx="1">
            <a:schemeClr val="accent1"/>
          </a:lnRef>
          <a:fillRef idx="0">
            <a:schemeClr val="accent1"/>
          </a:fillRef>
          <a:effectRef idx="0">
            <a:schemeClr val="accent1"/>
          </a:effectRef>
          <a:fontRef idx="minor">
            <a:schemeClr val="tx1"/>
          </a:fontRef>
        </p:style>
      </p:cxnSp>
      <p:pic>
        <p:nvPicPr>
          <p:cNvPr id="7" name="Content Placeholder 6" descr="A diagram of different colors&#10;&#10;Description automatically generated">
            <a:extLst>
              <a:ext uri="{FF2B5EF4-FFF2-40B4-BE49-F238E27FC236}">
                <a16:creationId xmlns:a16="http://schemas.microsoft.com/office/drawing/2014/main" id="{A2C12A54-824C-BFC7-7873-4BB5E85341C2}"/>
              </a:ext>
            </a:extLst>
          </p:cNvPr>
          <p:cNvPicPr>
            <a:picLocks noGrp="1" noChangeAspect="1"/>
          </p:cNvPicPr>
          <p:nvPr>
            <p:ph idx="1"/>
          </p:nvPr>
        </p:nvPicPr>
        <p:blipFill>
          <a:blip r:embed="rId4"/>
          <a:stretch>
            <a:fillRect/>
          </a:stretch>
        </p:blipFill>
        <p:spPr>
          <a:xfrm>
            <a:off x="4886676" y="1485515"/>
            <a:ext cx="6184580" cy="3880824"/>
          </a:xfrm>
          <a:prstGeom prst="rect">
            <a:avLst/>
          </a:prstGeom>
        </p:spPr>
      </p:pic>
    </p:spTree>
    <p:extLst>
      <p:ext uri="{BB962C8B-B14F-4D97-AF65-F5344CB8AC3E}">
        <p14:creationId xmlns:p14="http://schemas.microsoft.com/office/powerpoint/2010/main" val="36687986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What does intersectional feminism actually mean? | IWDA">
            <a:extLst>
              <a:ext uri="{FF2B5EF4-FFF2-40B4-BE49-F238E27FC236}">
                <a16:creationId xmlns:a16="http://schemas.microsoft.com/office/drawing/2014/main" id="{C5E7D470-C0F4-E40C-49CD-9174D5059E77}"/>
              </a:ext>
            </a:extLst>
          </p:cNvPr>
          <p:cNvPicPr>
            <a:picLocks noGrp="1" noChangeAspect="1"/>
          </p:cNvPicPr>
          <p:nvPr>
            <p:ph idx="1"/>
          </p:nvPr>
        </p:nvPicPr>
        <p:blipFill>
          <a:blip r:embed="rId3"/>
          <a:stretch>
            <a:fillRect/>
          </a:stretch>
        </p:blipFill>
        <p:spPr>
          <a:xfrm>
            <a:off x="1922916" y="643466"/>
            <a:ext cx="8346168" cy="5571067"/>
          </a:xfrm>
          <a:prstGeom prst="rect">
            <a:avLst/>
          </a:prstGeom>
        </p:spPr>
      </p:pic>
    </p:spTree>
    <p:extLst>
      <p:ext uri="{BB962C8B-B14F-4D97-AF65-F5344CB8AC3E}">
        <p14:creationId xmlns:p14="http://schemas.microsoft.com/office/powerpoint/2010/main" val="17515292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descr="A screen shot of a graph&#10;&#10;Description automatically generated">
            <a:extLst>
              <a:ext uri="{FF2B5EF4-FFF2-40B4-BE49-F238E27FC236}">
                <a16:creationId xmlns:a16="http://schemas.microsoft.com/office/drawing/2014/main" id="{5050915E-6561-AA0F-1551-3A5E845B273A}"/>
              </a:ext>
            </a:extLst>
          </p:cNvPr>
          <p:cNvPicPr>
            <a:picLocks noChangeAspect="1"/>
          </p:cNvPicPr>
          <p:nvPr/>
        </p:nvPicPr>
        <p:blipFill>
          <a:blip r:embed="rId3"/>
          <a:stretch>
            <a:fillRect/>
          </a:stretch>
        </p:blipFill>
        <p:spPr>
          <a:xfrm>
            <a:off x="1058217" y="321734"/>
            <a:ext cx="4224734" cy="2905170"/>
          </a:xfrm>
          <a:prstGeom prst="rect">
            <a:avLst/>
          </a:prstGeom>
        </p:spPr>
      </p:pic>
      <p:pic>
        <p:nvPicPr>
          <p:cNvPr id="13" name="Picture 12" descr="A graph on a paper&#10;&#10;Description automatically generated">
            <a:extLst>
              <a:ext uri="{FF2B5EF4-FFF2-40B4-BE49-F238E27FC236}">
                <a16:creationId xmlns:a16="http://schemas.microsoft.com/office/drawing/2014/main" id="{680734A6-0DF1-05E8-DE51-23F1BAC3E176}"/>
              </a:ext>
            </a:extLst>
          </p:cNvPr>
          <p:cNvPicPr>
            <a:picLocks noChangeAspect="1"/>
          </p:cNvPicPr>
          <p:nvPr/>
        </p:nvPicPr>
        <p:blipFill>
          <a:blip r:embed="rId4"/>
          <a:stretch>
            <a:fillRect/>
          </a:stretch>
        </p:blipFill>
        <p:spPr>
          <a:xfrm>
            <a:off x="756613" y="3631096"/>
            <a:ext cx="4827939" cy="2760560"/>
          </a:xfrm>
          <a:prstGeom prst="rect">
            <a:avLst/>
          </a:prstGeom>
        </p:spPr>
      </p:pic>
      <p:sp>
        <p:nvSpPr>
          <p:cNvPr id="55" name="Rectangle 54">
            <a:extLst>
              <a:ext uri="{FF2B5EF4-FFF2-40B4-BE49-F238E27FC236}">
                <a16:creationId xmlns:a16="http://schemas.microsoft.com/office/drawing/2014/main" id="{799448F2-0E5B-42DA-B2D1-11A14E947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280"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4E8A7552-20E1-4F34-ADAB-C1DB6634D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screen shot of a graph&#10;&#10;Description automatically generated">
            <a:extLst>
              <a:ext uri="{FF2B5EF4-FFF2-40B4-BE49-F238E27FC236}">
                <a16:creationId xmlns:a16="http://schemas.microsoft.com/office/drawing/2014/main" id="{AA895802-A21B-E613-ED55-000DA9C5549C}"/>
              </a:ext>
            </a:extLst>
          </p:cNvPr>
          <p:cNvPicPr>
            <a:picLocks noChangeAspect="1"/>
          </p:cNvPicPr>
          <p:nvPr/>
        </p:nvPicPr>
        <p:blipFill>
          <a:blip r:embed="rId5"/>
          <a:stretch>
            <a:fillRect/>
          </a:stretch>
        </p:blipFill>
        <p:spPr>
          <a:xfrm>
            <a:off x="6308034" y="780007"/>
            <a:ext cx="5426764" cy="5153375"/>
          </a:xfrm>
          <a:prstGeom prst="rect">
            <a:avLst/>
          </a:prstGeom>
        </p:spPr>
      </p:pic>
    </p:spTree>
    <p:extLst>
      <p:ext uri="{BB962C8B-B14F-4D97-AF65-F5344CB8AC3E}">
        <p14:creationId xmlns:p14="http://schemas.microsoft.com/office/powerpoint/2010/main" val="36111363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What's the Difference Between Pansexual and Bisexual?">
            <a:extLst>
              <a:ext uri="{FF2B5EF4-FFF2-40B4-BE49-F238E27FC236}">
                <a16:creationId xmlns:a16="http://schemas.microsoft.com/office/drawing/2014/main" id="{A7F7A723-28A4-DEAB-8A0E-EFD658BA031F}"/>
              </a:ext>
            </a:extLst>
          </p:cNvPr>
          <p:cNvPicPr>
            <a:picLocks noGrp="1" noChangeAspect="1"/>
          </p:cNvPicPr>
          <p:nvPr>
            <p:ph idx="1"/>
          </p:nvPr>
        </p:nvPicPr>
        <p:blipFill>
          <a:blip r:embed="rId3"/>
          <a:srcRect t="11552" r="-170" b="20939"/>
          <a:stretch/>
        </p:blipFill>
        <p:spPr>
          <a:xfrm>
            <a:off x="1698998" y="643466"/>
            <a:ext cx="8794003" cy="5571067"/>
          </a:xfrm>
          <a:prstGeom prst="rect">
            <a:avLst/>
          </a:prstGeom>
        </p:spPr>
      </p:pic>
    </p:spTree>
    <p:extLst>
      <p:ext uri="{BB962C8B-B14F-4D97-AF65-F5344CB8AC3E}">
        <p14:creationId xmlns:p14="http://schemas.microsoft.com/office/powerpoint/2010/main" val="1447942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romanticism and asexuality at West High - West Side Story">
            <a:extLst>
              <a:ext uri="{FF2B5EF4-FFF2-40B4-BE49-F238E27FC236}">
                <a16:creationId xmlns:a16="http://schemas.microsoft.com/office/drawing/2014/main" id="{397DB247-F911-3CF7-4671-B20E3B9D8C01}"/>
              </a:ext>
            </a:extLst>
          </p:cNvPr>
          <p:cNvPicPr>
            <a:picLocks noChangeAspect="1"/>
          </p:cNvPicPr>
          <p:nvPr/>
        </p:nvPicPr>
        <p:blipFill>
          <a:blip r:embed="rId3"/>
          <a:srcRect b="19"/>
          <a:stretch/>
        </p:blipFill>
        <p:spPr>
          <a:xfrm>
            <a:off x="20" y="1282"/>
            <a:ext cx="12191980" cy="6856718"/>
          </a:xfrm>
          <a:prstGeom prst="rect">
            <a:avLst/>
          </a:prstGeom>
        </p:spPr>
      </p:pic>
    </p:spTree>
    <p:extLst>
      <p:ext uri="{BB962C8B-B14F-4D97-AF65-F5344CB8AC3E}">
        <p14:creationId xmlns:p14="http://schemas.microsoft.com/office/powerpoint/2010/main" val="20409904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grey-a Meaning | Gender &amp; Sexuality | Dictionary.com">
            <a:extLst>
              <a:ext uri="{FF2B5EF4-FFF2-40B4-BE49-F238E27FC236}">
                <a16:creationId xmlns:a16="http://schemas.microsoft.com/office/drawing/2014/main" id="{0B8B4B4B-DA79-B90E-7E5B-7E65F7C5CADB}"/>
              </a:ext>
            </a:extLst>
          </p:cNvPr>
          <p:cNvPicPr>
            <a:picLocks noGrp="1" noChangeAspect="1"/>
          </p:cNvPicPr>
          <p:nvPr>
            <p:ph idx="1"/>
          </p:nvPr>
        </p:nvPicPr>
        <p:blipFill>
          <a:blip r:embed="rId3"/>
          <a:srcRect t="4785" b="15725"/>
          <a:stretch>
            <a:fillRect/>
          </a:stretch>
        </p:blipFill>
        <p:spPr>
          <a:xfrm>
            <a:off x="20" y="1282"/>
            <a:ext cx="12191980" cy="6856718"/>
          </a:xfrm>
          <a:prstGeom prst="rect">
            <a:avLst/>
          </a:prstGeom>
        </p:spPr>
      </p:pic>
    </p:spTree>
    <p:extLst>
      <p:ext uri="{BB962C8B-B14F-4D97-AF65-F5344CB8AC3E}">
        <p14:creationId xmlns:p14="http://schemas.microsoft.com/office/powerpoint/2010/main" val="17090964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155B86-850B-A954-D302-05BB86F6F9BA}"/>
            </a:ext>
          </a:extLst>
        </p:cNvPr>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3DFD5DE-322F-734E-ED8E-EBBDF5C25BF3}"/>
              </a:ext>
            </a:extLst>
          </p:cNvPr>
          <p:cNvPicPr>
            <a:picLocks noGrp="1" noChangeAspect="1"/>
          </p:cNvPicPr>
          <p:nvPr>
            <p:ph idx="1"/>
          </p:nvPr>
        </p:nvPicPr>
        <p:blipFill>
          <a:blip r:embed="rId3"/>
          <a:stretch>
            <a:fillRect/>
          </a:stretch>
        </p:blipFill>
        <p:spPr>
          <a:xfrm>
            <a:off x="1510760" y="643467"/>
            <a:ext cx="9170479" cy="5571066"/>
          </a:xfrm>
          <a:prstGeom prst="rect">
            <a:avLst/>
          </a:prstGeom>
        </p:spPr>
      </p:pic>
    </p:spTree>
    <p:extLst>
      <p:ext uri="{BB962C8B-B14F-4D97-AF65-F5344CB8AC3E}">
        <p14:creationId xmlns:p14="http://schemas.microsoft.com/office/powerpoint/2010/main" val="4045523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C963B0-0D33-482D-6853-700F7CDADE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4CE5AC-D009-3929-54DA-BB2C962B3198}"/>
              </a:ext>
            </a:extLst>
          </p:cNvPr>
          <p:cNvSpPr>
            <a:spLocks noGrp="1"/>
          </p:cNvSpPr>
          <p:nvPr>
            <p:ph type="title"/>
          </p:nvPr>
        </p:nvSpPr>
        <p:spPr>
          <a:xfrm>
            <a:off x="828675" y="494414"/>
            <a:ext cx="10534650" cy="817403"/>
          </a:xfrm>
        </p:spPr>
        <p:txBody>
          <a:bodyPr vert="horz" lIns="91440" tIns="45720" rIns="91440" bIns="45720" rtlCol="0" anchor="b">
            <a:normAutofit/>
          </a:bodyPr>
          <a:lstStyle/>
          <a:p>
            <a:pPr algn="ctr"/>
            <a:r>
              <a:rPr lang="en-US" sz="3600" b="1" kern="1200">
                <a:solidFill>
                  <a:schemeClr val="tx1"/>
                </a:solidFill>
                <a:latin typeface="+mj-lt"/>
                <a:ea typeface="+mj-ea"/>
                <a:cs typeface="+mj-cs"/>
              </a:rPr>
              <a:t>Mapping Developmental 'Milestones' (Hall et al 2021) </a:t>
            </a:r>
          </a:p>
        </p:txBody>
      </p:sp>
      <p:pic>
        <p:nvPicPr>
          <p:cNvPr id="4" name="Content Placeholder 3" descr="A diagram of a relationship&#10;&#10;Description automatically generated">
            <a:extLst>
              <a:ext uri="{FF2B5EF4-FFF2-40B4-BE49-F238E27FC236}">
                <a16:creationId xmlns:a16="http://schemas.microsoft.com/office/drawing/2014/main" id="{97709C78-DB08-6C98-4641-45DD9076170E}"/>
              </a:ext>
            </a:extLst>
          </p:cNvPr>
          <p:cNvPicPr>
            <a:picLocks noGrp="1" noChangeAspect="1"/>
          </p:cNvPicPr>
          <p:nvPr>
            <p:ph idx="1"/>
          </p:nvPr>
        </p:nvPicPr>
        <p:blipFill>
          <a:blip r:embed="rId3"/>
          <a:stretch>
            <a:fillRect/>
          </a:stretch>
        </p:blipFill>
        <p:spPr>
          <a:xfrm>
            <a:off x="1339272" y="2354239"/>
            <a:ext cx="9513456" cy="3948085"/>
          </a:xfrm>
          <a:prstGeom prst="rect">
            <a:avLst/>
          </a:prstGeom>
        </p:spPr>
      </p:pic>
    </p:spTree>
    <p:extLst>
      <p:ext uri="{BB962C8B-B14F-4D97-AF65-F5344CB8AC3E}">
        <p14:creationId xmlns:p14="http://schemas.microsoft.com/office/powerpoint/2010/main" val="10753599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AC431B-A1CD-7C73-1FBE-B76B154D0871}"/>
            </a:ext>
          </a:extLst>
        </p:cNvPr>
        <p:cNvGrpSpPr/>
        <p:nvPr/>
      </p:nvGrpSpPr>
      <p:grpSpPr>
        <a:xfrm>
          <a:off x="0" y="0"/>
          <a:ext cx="0" cy="0"/>
          <a:chOff x="0" y="0"/>
          <a:chExt cx="0" cy="0"/>
        </a:xfrm>
      </p:grpSpPr>
      <p:pic>
        <p:nvPicPr>
          <p:cNvPr id="6" name="Picture 5" descr="A book cover with a picture of two women&#10;&#10;AI-generated content may be incorrect.">
            <a:extLst>
              <a:ext uri="{FF2B5EF4-FFF2-40B4-BE49-F238E27FC236}">
                <a16:creationId xmlns:a16="http://schemas.microsoft.com/office/drawing/2014/main" id="{9CE7A516-5890-04FD-DB2A-F77D59145164}"/>
              </a:ext>
            </a:extLst>
          </p:cNvPr>
          <p:cNvPicPr>
            <a:picLocks noChangeAspect="1"/>
          </p:cNvPicPr>
          <p:nvPr/>
        </p:nvPicPr>
        <p:blipFill>
          <a:blip r:embed="rId3"/>
          <a:srcRect l="3812" r="7962" b="-3"/>
          <a:stretch>
            <a:fillRect/>
          </a:stretch>
        </p:blipFill>
        <p:spPr>
          <a:xfrm>
            <a:off x="192528" y="171716"/>
            <a:ext cx="3793268" cy="6514565"/>
          </a:xfrm>
          <a:prstGeom prst="rect">
            <a:avLst/>
          </a:prstGeom>
        </p:spPr>
      </p:pic>
      <p:pic>
        <p:nvPicPr>
          <p:cNvPr id="5" name="Picture 4" descr="Queer Phenomenology: Orientations, Objects, Others">
            <a:extLst>
              <a:ext uri="{FF2B5EF4-FFF2-40B4-BE49-F238E27FC236}">
                <a16:creationId xmlns:a16="http://schemas.microsoft.com/office/drawing/2014/main" id="{3FDD48E7-4FF1-27F7-F7BB-EF3159FC50AE}"/>
              </a:ext>
            </a:extLst>
          </p:cNvPr>
          <p:cNvPicPr>
            <a:picLocks noChangeAspect="1"/>
          </p:cNvPicPr>
          <p:nvPr/>
        </p:nvPicPr>
        <p:blipFill>
          <a:blip r:embed="rId4"/>
          <a:srcRect l="2398" r="8687" b="-3"/>
          <a:stretch>
            <a:fillRect/>
          </a:stretch>
        </p:blipFill>
        <p:spPr>
          <a:xfrm>
            <a:off x="4184538" y="171716"/>
            <a:ext cx="3822924" cy="6514565"/>
          </a:xfrm>
          <a:prstGeom prst="rect">
            <a:avLst/>
          </a:prstGeom>
        </p:spPr>
      </p:pic>
      <p:pic>
        <p:nvPicPr>
          <p:cNvPr id="4" name="Content Placeholder 3" descr="Intimate Citizenship : Kenneth Plummer : 9780295983318 : Blackwell's">
            <a:extLst>
              <a:ext uri="{FF2B5EF4-FFF2-40B4-BE49-F238E27FC236}">
                <a16:creationId xmlns:a16="http://schemas.microsoft.com/office/drawing/2014/main" id="{8D530933-3CE9-F799-8EDC-C2E3EFDBB89C}"/>
              </a:ext>
            </a:extLst>
          </p:cNvPr>
          <p:cNvPicPr>
            <a:picLocks noGrp="1" noChangeAspect="1"/>
          </p:cNvPicPr>
          <p:nvPr>
            <p:ph idx="1"/>
          </p:nvPr>
        </p:nvPicPr>
        <p:blipFill>
          <a:blip r:embed="rId5"/>
          <a:srcRect l="9268" r="4015" b="-3"/>
          <a:stretch>
            <a:fillRect/>
          </a:stretch>
        </p:blipFill>
        <p:spPr>
          <a:xfrm>
            <a:off x="8188032" y="171716"/>
            <a:ext cx="3799007" cy="6514565"/>
          </a:xfrm>
          <a:prstGeom prst="rect">
            <a:avLst/>
          </a:prstGeom>
        </p:spPr>
      </p:pic>
    </p:spTree>
    <p:extLst>
      <p:ext uri="{BB962C8B-B14F-4D97-AF65-F5344CB8AC3E}">
        <p14:creationId xmlns:p14="http://schemas.microsoft.com/office/powerpoint/2010/main" val="38474219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2379C-A9B2-AA36-75BC-CD4C21D95951}"/>
              </a:ext>
            </a:extLst>
          </p:cNvPr>
          <p:cNvSpPr>
            <a:spLocks noGrp="1"/>
          </p:cNvSpPr>
          <p:nvPr>
            <p:ph type="title"/>
          </p:nvPr>
        </p:nvSpPr>
        <p:spPr>
          <a:xfrm>
            <a:off x="838200" y="3425416"/>
            <a:ext cx="10515600" cy="1325563"/>
          </a:xfrm>
        </p:spPr>
        <p:txBody>
          <a:bodyPr>
            <a:normAutofit fontScale="90000"/>
          </a:bodyPr>
          <a:lstStyle/>
          <a:p>
            <a:r>
              <a:rPr lang="en-GB" dirty="0">
                <a:ea typeface="Calibri Light"/>
                <a:cs typeface="Calibri Light"/>
              </a:rPr>
              <a:t>What are the benefits – and potential challenges - of a wider spectrum of sexual identity (and of what constitutes ‘sex’)? </a:t>
            </a:r>
            <a:br>
              <a:rPr lang="en-GB" dirty="0">
                <a:ea typeface="Calibri Light"/>
                <a:cs typeface="Calibri Light"/>
              </a:rPr>
            </a:br>
            <a:br>
              <a:rPr lang="en-GB" dirty="0">
                <a:ea typeface="Calibri Light"/>
                <a:cs typeface="Calibri Light"/>
              </a:rPr>
            </a:br>
            <a:endParaRPr lang="en-GB" dirty="0">
              <a:ea typeface="Calibri Light"/>
              <a:cs typeface="Calibri Light"/>
            </a:endParaRPr>
          </a:p>
        </p:txBody>
      </p:sp>
    </p:spTree>
    <p:extLst>
      <p:ext uri="{BB962C8B-B14F-4D97-AF65-F5344CB8AC3E}">
        <p14:creationId xmlns:p14="http://schemas.microsoft.com/office/powerpoint/2010/main" val="31168465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fave meme inspired by the video ...">
            <a:extLst>
              <a:ext uri="{FF2B5EF4-FFF2-40B4-BE49-F238E27FC236}">
                <a16:creationId xmlns:a16="http://schemas.microsoft.com/office/drawing/2014/main" id="{F374E5E4-DF83-23BE-15C4-2528186D3B14}"/>
              </a:ext>
            </a:extLst>
          </p:cNvPr>
          <p:cNvPicPr>
            <a:picLocks noChangeAspect="1"/>
          </p:cNvPicPr>
          <p:nvPr/>
        </p:nvPicPr>
        <p:blipFill>
          <a:blip r:embed="rId3"/>
          <a:stretch>
            <a:fillRect/>
          </a:stretch>
        </p:blipFill>
        <p:spPr>
          <a:xfrm>
            <a:off x="-5392" y="-174685"/>
            <a:ext cx="12202783" cy="7020463"/>
          </a:xfrm>
          <a:prstGeom prst="rect">
            <a:avLst/>
          </a:prstGeom>
        </p:spPr>
      </p:pic>
      <p:sp>
        <p:nvSpPr>
          <p:cNvPr id="7" name="Title 6">
            <a:extLst>
              <a:ext uri="{FF2B5EF4-FFF2-40B4-BE49-F238E27FC236}">
                <a16:creationId xmlns:a16="http://schemas.microsoft.com/office/drawing/2014/main" id="{ED48AEFE-B4AF-3F75-5C0A-77527C1C37D3}"/>
              </a:ext>
            </a:extLst>
          </p:cNvPr>
          <p:cNvSpPr>
            <a:spLocks noGrp="1"/>
          </p:cNvSpPr>
          <p:nvPr>
            <p:ph type="title"/>
          </p:nvPr>
        </p:nvSpPr>
        <p:spPr>
          <a:xfrm>
            <a:off x="7791237" y="1034404"/>
            <a:ext cx="4008262" cy="1332020"/>
          </a:xfrm>
        </p:spPr>
        <p:txBody>
          <a:bodyPr>
            <a:noAutofit/>
          </a:bodyPr>
          <a:lstStyle/>
          <a:p>
            <a:r>
              <a:rPr lang="en-US" sz="6600" b="1" dirty="0">
                <a:ea typeface="Calibri Light"/>
                <a:cs typeface="Calibri Light"/>
              </a:rPr>
              <a:t>Common </a:t>
            </a:r>
            <a:br>
              <a:rPr lang="en-US" sz="6600" b="1" dirty="0">
                <a:ea typeface="Calibri Light"/>
                <a:cs typeface="Calibri Light"/>
              </a:rPr>
            </a:br>
            <a:r>
              <a:rPr lang="en-US" sz="6600" b="1" dirty="0">
                <a:ea typeface="Calibri Light"/>
                <a:cs typeface="Calibri Light"/>
              </a:rPr>
              <a:t>Clinical </a:t>
            </a:r>
            <a:br>
              <a:rPr lang="en-US" sz="6600" b="1" dirty="0">
                <a:ea typeface="Calibri Light"/>
                <a:cs typeface="Calibri Light"/>
              </a:rPr>
            </a:br>
            <a:r>
              <a:rPr lang="en-US" sz="6600" b="1" dirty="0">
                <a:ea typeface="Calibri Light"/>
                <a:cs typeface="Calibri Light"/>
              </a:rPr>
              <a:t>Missteps </a:t>
            </a:r>
          </a:p>
        </p:txBody>
      </p:sp>
    </p:spTree>
    <p:extLst>
      <p:ext uri="{BB962C8B-B14F-4D97-AF65-F5344CB8AC3E}">
        <p14:creationId xmlns:p14="http://schemas.microsoft.com/office/powerpoint/2010/main" val="18047464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The Art of the Look: The Queer Lens in Portrait of a Lady on Fire –  Transformations">
            <a:extLst>
              <a:ext uri="{FF2B5EF4-FFF2-40B4-BE49-F238E27FC236}">
                <a16:creationId xmlns:a16="http://schemas.microsoft.com/office/drawing/2014/main" id="{069AB1C9-0A73-FBDF-FD5B-0B82A18B8A7C}"/>
              </a:ext>
            </a:extLst>
          </p:cNvPr>
          <p:cNvPicPr>
            <a:picLocks noChangeAspect="1"/>
          </p:cNvPicPr>
          <p:nvPr/>
        </p:nvPicPr>
        <p:blipFill>
          <a:blip r:embed="rId3"/>
          <a:srcRect b="19"/>
          <a:stretch>
            <a:fillRect/>
          </a:stretch>
        </p:blipFill>
        <p:spPr>
          <a:xfrm>
            <a:off x="20" y="1282"/>
            <a:ext cx="12191980" cy="6856718"/>
          </a:xfrm>
          <a:prstGeom prst="rect">
            <a:avLst/>
          </a:prstGeom>
        </p:spPr>
      </p:pic>
    </p:spTree>
    <p:extLst>
      <p:ext uri="{BB962C8B-B14F-4D97-AF65-F5344CB8AC3E}">
        <p14:creationId xmlns:p14="http://schemas.microsoft.com/office/powerpoint/2010/main" val="21751505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ook cover with text on it&#10;&#10;Description automatically generated">
            <a:extLst>
              <a:ext uri="{FF2B5EF4-FFF2-40B4-BE49-F238E27FC236}">
                <a16:creationId xmlns:a16="http://schemas.microsoft.com/office/drawing/2014/main" id="{59308210-38DC-9F17-039D-CC08F0F95CFD}"/>
              </a:ext>
            </a:extLst>
          </p:cNvPr>
          <p:cNvPicPr>
            <a:picLocks noChangeAspect="1"/>
          </p:cNvPicPr>
          <p:nvPr/>
        </p:nvPicPr>
        <p:blipFill rotWithShape="1">
          <a:blip r:embed="rId3"/>
          <a:srcRect l="16931" r="17460"/>
          <a:stretch/>
        </p:blipFill>
        <p:spPr>
          <a:xfrm>
            <a:off x="1463265" y="643466"/>
            <a:ext cx="3655120" cy="5571066"/>
          </a:xfrm>
          <a:prstGeom prst="rect">
            <a:avLst/>
          </a:prstGeom>
        </p:spPr>
      </p:pic>
      <p:cxnSp>
        <p:nvCxnSpPr>
          <p:cNvPr id="14" name="Straight Connector 13">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rainbow colored fabric with white text&#10;&#10;Description automatically generated">
            <a:extLst>
              <a:ext uri="{FF2B5EF4-FFF2-40B4-BE49-F238E27FC236}">
                <a16:creationId xmlns:a16="http://schemas.microsoft.com/office/drawing/2014/main" id="{19B016D2-9DF8-92F4-E8E5-D49318089A3B}"/>
              </a:ext>
            </a:extLst>
          </p:cNvPr>
          <p:cNvPicPr>
            <a:picLocks noGrp="1" noChangeAspect="1"/>
          </p:cNvPicPr>
          <p:nvPr>
            <p:ph idx="1"/>
          </p:nvPr>
        </p:nvPicPr>
        <p:blipFill>
          <a:blip r:embed="rId4"/>
          <a:stretch>
            <a:fillRect/>
          </a:stretch>
        </p:blipFill>
        <p:spPr>
          <a:xfrm>
            <a:off x="6958265" y="643467"/>
            <a:ext cx="3885818" cy="5571066"/>
          </a:xfrm>
          <a:prstGeom prst="rect">
            <a:avLst/>
          </a:prstGeom>
        </p:spPr>
      </p:pic>
    </p:spTree>
    <p:extLst>
      <p:ext uri="{BB962C8B-B14F-4D97-AF65-F5344CB8AC3E}">
        <p14:creationId xmlns:p14="http://schemas.microsoft.com/office/powerpoint/2010/main" val="311068878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A2B66-0544-4FE5-D17D-D6C37D5273B0}"/>
              </a:ext>
            </a:extLst>
          </p:cNvPr>
          <p:cNvSpPr>
            <a:spLocks noGrp="1"/>
          </p:cNvSpPr>
          <p:nvPr>
            <p:ph type="title"/>
          </p:nvPr>
        </p:nvSpPr>
        <p:spPr>
          <a:xfrm>
            <a:off x="838200" y="647348"/>
            <a:ext cx="10515600" cy="1057452"/>
          </a:xfrm>
        </p:spPr>
        <p:txBody>
          <a:bodyPr vert="horz" wrap="square" lIns="91440" tIns="45720" rIns="91440" bIns="45720" numCol="1" anchor="ctr" anchorCtr="0" compatLnSpc="1">
            <a:prstTxWarp prst="textNoShape">
              <a:avLst/>
            </a:prstTxWarp>
            <a:noAutofit/>
          </a:bodyPr>
          <a:lstStyle/>
          <a:p>
            <a:r>
              <a:rPr lang="en-US" sz="4000" b="1"/>
              <a:t>The Existentialist Critique of 'Gay-Affirming' Therapy </a:t>
            </a:r>
            <a:r>
              <a:rPr lang="en-US" sz="2400"/>
              <a:t>(Milton, 2000; Spinelli 1997; du Plock 2015; Van Deurzen 2017)</a:t>
            </a:r>
            <a:br>
              <a:rPr lang="en-US" sz="2400"/>
            </a:br>
            <a:r>
              <a:rPr lang="en-US" sz="2400">
                <a:ea typeface="Calibri Light"/>
                <a:cs typeface="Calibri Light"/>
              </a:rPr>
              <a:t>'</a:t>
            </a:r>
            <a:endParaRPr lang="en-US" sz="3200">
              <a:cs typeface="Calibri Light"/>
            </a:endParaRPr>
          </a:p>
        </p:txBody>
      </p:sp>
      <p:pic>
        <p:nvPicPr>
          <p:cNvPr id="9" name="Picture 8" descr="A hand holding a magnifying glass&#10;&#10;Description automatically generated">
            <a:extLst>
              <a:ext uri="{FF2B5EF4-FFF2-40B4-BE49-F238E27FC236}">
                <a16:creationId xmlns:a16="http://schemas.microsoft.com/office/drawing/2014/main" id="{D4528508-7DD0-4B53-E7FC-5BD9F4ADD6CB}"/>
              </a:ext>
            </a:extLst>
          </p:cNvPr>
          <p:cNvPicPr>
            <a:picLocks noChangeAspect="1"/>
          </p:cNvPicPr>
          <p:nvPr/>
        </p:nvPicPr>
        <p:blipFill rotWithShape="1">
          <a:blip r:embed="rId3"/>
          <a:srcRect b="17240"/>
          <a:stretch/>
        </p:blipFill>
        <p:spPr>
          <a:xfrm>
            <a:off x="838200" y="1825625"/>
            <a:ext cx="10515600" cy="4351338"/>
          </a:xfrm>
          <a:prstGeom prst="rect">
            <a:avLst/>
          </a:prstGeom>
          <a:noFill/>
        </p:spPr>
      </p:pic>
    </p:spTree>
    <p:extLst>
      <p:ext uri="{BB962C8B-B14F-4D97-AF65-F5344CB8AC3E}">
        <p14:creationId xmlns:p14="http://schemas.microsoft.com/office/powerpoint/2010/main" val="388811760"/>
      </p:ext>
    </p:extLst>
  </p:cSld>
  <p:clrMapOvr>
    <a:masterClrMapping/>
  </p:clrMapOvr>
  <p:transition spd="med">
    <p:fade/>
  </p:transition>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C15FD-C5B4-C180-1855-96744687F36D}"/>
              </a:ext>
            </a:extLst>
          </p:cNvPr>
          <p:cNvSpPr>
            <a:spLocks noGrp="1"/>
          </p:cNvSpPr>
          <p:nvPr>
            <p:ph type="title"/>
          </p:nvPr>
        </p:nvSpPr>
        <p:spPr>
          <a:xfrm>
            <a:off x="934308" y="2767829"/>
            <a:ext cx="10515600" cy="1325563"/>
          </a:xfrm>
        </p:spPr>
        <p:txBody>
          <a:bodyPr/>
          <a:lstStyle/>
          <a:p>
            <a:r>
              <a:rPr lang="en-US" dirty="0">
                <a:cs typeface="Calibri Light"/>
              </a:rPr>
              <a:t>What challenges might arise for you in working with clients with sexual identities different to your own?</a:t>
            </a:r>
            <a:br>
              <a:rPr lang="en-US" dirty="0">
                <a:cs typeface="Calibri Light"/>
              </a:rPr>
            </a:br>
            <a:r>
              <a:rPr lang="en-US" dirty="0">
                <a:ea typeface="Calibri Light"/>
                <a:cs typeface="Calibri Light"/>
              </a:rPr>
              <a:t>How does your own theoretical model inform how you'd work with sex, sexuality and sexual practice? </a:t>
            </a:r>
            <a:br>
              <a:rPr lang="en-US" dirty="0">
                <a:ea typeface="Calibri Light"/>
                <a:cs typeface="Calibri Light"/>
              </a:rPr>
            </a:br>
            <a:r>
              <a:rPr lang="en-US" dirty="0">
                <a:ea typeface="Calibri Light"/>
                <a:cs typeface="Calibri Light"/>
              </a:rPr>
              <a:t>What about with Sexual Difference? </a:t>
            </a:r>
          </a:p>
        </p:txBody>
      </p:sp>
    </p:spTree>
    <p:extLst>
      <p:ext uri="{BB962C8B-B14F-4D97-AF65-F5344CB8AC3E}">
        <p14:creationId xmlns:p14="http://schemas.microsoft.com/office/powerpoint/2010/main" val="154567123"/>
      </p:ext>
    </p:extLst>
  </p:cSld>
  <p:clrMapOvr>
    <a:masterClrMapping/>
  </p:clrMapOvr>
  <p:transition spd="med">
    <p:fad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E3F04-A5C5-2536-FA0E-291526B9ED50}"/>
              </a:ext>
            </a:extLst>
          </p:cNvPr>
          <p:cNvSpPr>
            <a:spLocks noGrp="1"/>
          </p:cNvSpPr>
          <p:nvPr>
            <p:ph type="title"/>
          </p:nvPr>
        </p:nvSpPr>
        <p:spPr/>
        <p:txBody>
          <a:bodyPr/>
          <a:lstStyle/>
          <a:p>
            <a:r>
              <a:rPr lang="en-GB" dirty="0">
                <a:ea typeface="Calibri Light"/>
                <a:cs typeface="Calibri Light"/>
              </a:rPr>
              <a:t>References</a:t>
            </a:r>
            <a:endParaRPr lang="en-GB" dirty="0"/>
          </a:p>
        </p:txBody>
      </p:sp>
      <p:sp>
        <p:nvSpPr>
          <p:cNvPr id="3" name="Content Placeholder 2">
            <a:extLst>
              <a:ext uri="{FF2B5EF4-FFF2-40B4-BE49-F238E27FC236}">
                <a16:creationId xmlns:a16="http://schemas.microsoft.com/office/drawing/2014/main" id="{45B5E13E-CA1F-F679-1BA7-9AA57311F088}"/>
              </a:ext>
            </a:extLst>
          </p:cNvPr>
          <p:cNvSpPr>
            <a:spLocks noGrp="1"/>
          </p:cNvSpPr>
          <p:nvPr>
            <p:ph idx="1"/>
          </p:nvPr>
        </p:nvSpPr>
        <p:spPr/>
        <p:txBody>
          <a:bodyPr/>
          <a:lstStyle/>
          <a:p>
            <a:pPr marL="213995" indent="-213995"/>
            <a:r>
              <a:rPr lang="en-GB" sz="1800" dirty="0">
                <a:ea typeface="+mn-lt"/>
                <a:cs typeface="+mn-lt"/>
              </a:rPr>
              <a:t>Bagnall, R. (2020). </a:t>
            </a:r>
            <a:r>
              <a:rPr lang="en-GB" sz="1800" i="1" dirty="0">
                <a:ea typeface="+mn-lt"/>
                <a:cs typeface="+mn-lt"/>
              </a:rPr>
              <a:t>Sexuality and Psychotherapy: Integrating Sexual and Gender Diversity into Practice.</a:t>
            </a:r>
            <a:r>
              <a:rPr lang="en-GB" sz="1800" dirty="0">
                <a:ea typeface="+mn-lt"/>
                <a:cs typeface="+mn-lt"/>
              </a:rPr>
              <a:t> Routledge.</a:t>
            </a:r>
            <a:endParaRPr lang="en-GB" sz="1800" dirty="0">
              <a:ea typeface="Calibri" panose="020F0502020204030204"/>
              <a:cs typeface="Calibri" panose="020F0502020204030204"/>
            </a:endParaRPr>
          </a:p>
          <a:p>
            <a:pPr marL="213995" indent="-213995"/>
            <a:r>
              <a:rPr lang="en-GB" sz="1800" dirty="0">
                <a:ea typeface="+mn-lt"/>
                <a:cs typeface="+mn-lt"/>
              </a:rPr>
              <a:t>Levine, S. B. (2010). </a:t>
            </a:r>
            <a:r>
              <a:rPr lang="en-GB" sz="1800" i="1" dirty="0">
                <a:ea typeface="+mn-lt"/>
                <a:cs typeface="+mn-lt"/>
              </a:rPr>
              <a:t>Sexual Life: A Clinician’s Guide.</a:t>
            </a:r>
            <a:r>
              <a:rPr lang="en-GB" sz="1800" dirty="0">
                <a:ea typeface="+mn-lt"/>
                <a:cs typeface="+mn-lt"/>
              </a:rPr>
              <a:t> Springer.</a:t>
            </a:r>
            <a:endParaRPr lang="en-GB" sz="1800">
              <a:ea typeface="Calibri"/>
              <a:cs typeface="Calibri"/>
            </a:endParaRPr>
          </a:p>
          <a:p>
            <a:pPr marL="213995" indent="-213995"/>
            <a:r>
              <a:rPr lang="en-GB" sz="1800" err="1">
                <a:ea typeface="+mn-lt"/>
                <a:cs typeface="+mn-lt"/>
              </a:rPr>
              <a:t>Kleinplatz</a:t>
            </a:r>
            <a:r>
              <a:rPr lang="en-GB" sz="1800" dirty="0">
                <a:ea typeface="+mn-lt"/>
                <a:cs typeface="+mn-lt"/>
              </a:rPr>
              <a:t>, P. J., &amp; Moser, C. (Eds.). (2006). </a:t>
            </a:r>
            <a:r>
              <a:rPr lang="en-GB" sz="1800" i="1" dirty="0">
                <a:ea typeface="+mn-lt"/>
                <a:cs typeface="+mn-lt"/>
              </a:rPr>
              <a:t>Sadomasochism: Powerful Pleasures.</a:t>
            </a:r>
            <a:r>
              <a:rPr lang="en-GB" sz="1800" dirty="0">
                <a:ea typeface="+mn-lt"/>
                <a:cs typeface="+mn-lt"/>
              </a:rPr>
              <a:t> Routledge.</a:t>
            </a:r>
            <a:endParaRPr lang="en-GB" sz="1800">
              <a:ea typeface="Calibri"/>
              <a:cs typeface="Calibri"/>
            </a:endParaRPr>
          </a:p>
          <a:p>
            <a:pPr marL="213995" indent="-213995"/>
            <a:r>
              <a:rPr lang="en-GB" sz="1800" dirty="0">
                <a:ea typeface="+mn-lt"/>
                <a:cs typeface="+mn-lt"/>
              </a:rPr>
              <a:t>Yalom, I. D. (1980). </a:t>
            </a:r>
            <a:r>
              <a:rPr lang="en-GB" sz="1800" i="1" dirty="0">
                <a:ea typeface="+mn-lt"/>
                <a:cs typeface="+mn-lt"/>
              </a:rPr>
              <a:t>Existential Psychotherapy.</a:t>
            </a:r>
            <a:r>
              <a:rPr lang="en-GB" sz="1800" dirty="0">
                <a:ea typeface="+mn-lt"/>
                <a:cs typeface="+mn-lt"/>
              </a:rPr>
              <a:t> Basic Books. (Chapters on love, sex, and existential isolation).</a:t>
            </a:r>
            <a:endParaRPr lang="en-GB" sz="1800">
              <a:ea typeface="Calibri"/>
              <a:cs typeface="Calibri"/>
            </a:endParaRPr>
          </a:p>
          <a:p>
            <a:pPr marL="213995" indent="-213995"/>
            <a:r>
              <a:rPr lang="en-GB" sz="1800" dirty="0">
                <a:ea typeface="+mn-lt"/>
                <a:cs typeface="+mn-lt"/>
              </a:rPr>
              <a:t>May, R. (1983). </a:t>
            </a:r>
            <a:r>
              <a:rPr lang="en-GB" sz="1800" i="1" dirty="0">
                <a:ea typeface="+mn-lt"/>
                <a:cs typeface="+mn-lt"/>
              </a:rPr>
              <a:t>The Discovery of Being: Writings in Existential Psychology.</a:t>
            </a:r>
            <a:r>
              <a:rPr lang="en-GB" sz="1800" dirty="0">
                <a:ea typeface="+mn-lt"/>
                <a:cs typeface="+mn-lt"/>
              </a:rPr>
              <a:t> W. W. Norton. (Sections on love and will).</a:t>
            </a:r>
            <a:endParaRPr lang="en-GB" sz="1800">
              <a:ea typeface="Calibri"/>
              <a:cs typeface="Calibri"/>
            </a:endParaRPr>
          </a:p>
          <a:p>
            <a:pPr marL="213995" indent="-213995"/>
            <a:r>
              <a:rPr lang="en-GB" sz="1800" err="1">
                <a:ea typeface="+mn-lt"/>
                <a:cs typeface="+mn-lt"/>
              </a:rPr>
              <a:t>Kleinplatz</a:t>
            </a:r>
            <a:r>
              <a:rPr lang="en-GB" sz="1800" dirty="0">
                <a:ea typeface="+mn-lt"/>
                <a:cs typeface="+mn-lt"/>
              </a:rPr>
              <a:t>, P. J. (Ed.). (2012). </a:t>
            </a:r>
            <a:r>
              <a:rPr lang="en-GB" sz="1800" i="1" dirty="0">
                <a:ea typeface="+mn-lt"/>
                <a:cs typeface="+mn-lt"/>
              </a:rPr>
              <a:t>New Directions in Sex Therapy: Innovations and Alternatives.</a:t>
            </a:r>
            <a:r>
              <a:rPr lang="en-GB" sz="1800" dirty="0">
                <a:ea typeface="+mn-lt"/>
                <a:cs typeface="+mn-lt"/>
              </a:rPr>
              <a:t> Routledge.</a:t>
            </a:r>
            <a:endParaRPr lang="en-GB" sz="1800">
              <a:ea typeface="Calibri"/>
              <a:cs typeface="Calibri"/>
            </a:endParaRPr>
          </a:p>
          <a:p>
            <a:pPr marL="213995" indent="-213995"/>
            <a:r>
              <a:rPr lang="en-GB" sz="1800" dirty="0">
                <a:ea typeface="+mn-lt"/>
                <a:cs typeface="+mn-lt"/>
              </a:rPr>
              <a:t>Barker, M., &amp; Langdridge, D. (Eds.). (2010). </a:t>
            </a:r>
            <a:r>
              <a:rPr lang="en-GB" sz="1800" i="1" dirty="0">
                <a:ea typeface="+mn-lt"/>
                <a:cs typeface="+mn-lt"/>
              </a:rPr>
              <a:t>Understanding Non-Monogamies.</a:t>
            </a:r>
            <a:r>
              <a:rPr lang="en-GB" sz="1800" dirty="0">
                <a:ea typeface="+mn-lt"/>
                <a:cs typeface="+mn-lt"/>
              </a:rPr>
              <a:t> Routledge.</a:t>
            </a:r>
            <a:endParaRPr lang="en-GB" sz="1800">
              <a:ea typeface="Calibri"/>
              <a:cs typeface="Calibri"/>
            </a:endParaRPr>
          </a:p>
          <a:p>
            <a:pPr marL="213995" indent="-213995"/>
            <a:r>
              <a:rPr lang="en-GB" sz="1800" dirty="0">
                <a:ea typeface="+mn-lt"/>
                <a:cs typeface="+mn-lt"/>
              </a:rPr>
              <a:t>Mair, D., &amp; Izzard, S. (Eds.). (2015). </a:t>
            </a:r>
            <a:r>
              <a:rPr lang="en-GB" sz="1800" i="1" dirty="0">
                <a:ea typeface="+mn-lt"/>
                <a:cs typeface="+mn-lt"/>
              </a:rPr>
              <a:t>Working Across Sexualities: A Practical Guide for Counsellors.</a:t>
            </a:r>
            <a:r>
              <a:rPr lang="en-GB" sz="1800" dirty="0">
                <a:ea typeface="+mn-lt"/>
                <a:cs typeface="+mn-lt"/>
              </a:rPr>
              <a:t> Routledge.</a:t>
            </a:r>
            <a:endParaRPr lang="en-GB" sz="1800">
              <a:ea typeface="Calibri"/>
              <a:cs typeface="Calibri"/>
            </a:endParaRPr>
          </a:p>
          <a:p>
            <a:pPr marL="213995" indent="-213995"/>
            <a:r>
              <a:rPr lang="en-GB" sz="1800" dirty="0">
                <a:ea typeface="+mn-lt"/>
                <a:cs typeface="+mn-lt"/>
              </a:rPr>
              <a:t>Richards, C., &amp; Barker, M. (2013). </a:t>
            </a:r>
            <a:r>
              <a:rPr lang="en-GB" sz="1800" i="1" dirty="0">
                <a:ea typeface="+mn-lt"/>
                <a:cs typeface="+mn-lt"/>
              </a:rPr>
              <a:t>Sexuality and Gender for Mental Health Professionals: A Practical Guide.</a:t>
            </a:r>
            <a:r>
              <a:rPr lang="en-GB" sz="1800" dirty="0">
                <a:ea typeface="+mn-lt"/>
                <a:cs typeface="+mn-lt"/>
              </a:rPr>
              <a:t> Sage.</a:t>
            </a:r>
            <a:endParaRPr lang="en-GB" sz="1800">
              <a:ea typeface="Calibri"/>
              <a:cs typeface="Calibri"/>
            </a:endParaRPr>
          </a:p>
          <a:p>
            <a:pPr marL="213995" indent="-213995"/>
            <a:r>
              <a:rPr lang="en-GB" sz="1800" dirty="0">
                <a:ea typeface="+mn-lt"/>
                <a:cs typeface="+mn-lt"/>
              </a:rPr>
              <a:t>Tiefer, L. (2004). </a:t>
            </a:r>
            <a:r>
              <a:rPr lang="en-GB" sz="1800" i="1" dirty="0">
                <a:ea typeface="+mn-lt"/>
                <a:cs typeface="+mn-lt"/>
              </a:rPr>
              <a:t>Sex Is Not a Natural Act and Other Essays.</a:t>
            </a:r>
            <a:r>
              <a:rPr lang="en-GB" sz="1800" dirty="0">
                <a:ea typeface="+mn-lt"/>
                <a:cs typeface="+mn-lt"/>
              </a:rPr>
              <a:t> Westview Press.</a:t>
            </a:r>
            <a:endParaRPr lang="en-GB" sz="1800">
              <a:ea typeface="Calibri"/>
              <a:cs typeface="Calibri"/>
            </a:endParaRPr>
          </a:p>
          <a:p>
            <a:pPr marL="213995" indent="-213995"/>
            <a:endParaRPr lang="en-GB" sz="1800" dirty="0">
              <a:ea typeface="Calibri"/>
              <a:cs typeface="Calibri"/>
            </a:endParaRPr>
          </a:p>
        </p:txBody>
      </p:sp>
    </p:spTree>
    <p:extLst>
      <p:ext uri="{BB962C8B-B14F-4D97-AF65-F5344CB8AC3E}">
        <p14:creationId xmlns:p14="http://schemas.microsoft.com/office/powerpoint/2010/main" val="770649046"/>
      </p:ext>
    </p:extLst>
  </p:cSld>
  <p:clrMapOvr>
    <a:masterClrMapping/>
  </p:clrMapOvr>
  <p:transition spd="med">
    <p:fade/>
  </p:transition>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Mason Them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son Theme 1" id="{3B6E21FC-E659-664F-93DD-0CF82BEEDE9A}" vid="{421E6F37-AD66-A44B-8421-150A52837B90}"/>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removed="0"/>
</clbl:labelList>
</file>

<file path=docProps/app.xml><?xml version="1.0" encoding="utf-8"?>
<Properties xmlns="http://schemas.openxmlformats.org/officeDocument/2006/extended-properties" xmlns:vt="http://schemas.openxmlformats.org/officeDocument/2006/docPropsVTypes">
  <Template>office theme</Template>
  <TotalTime>2</TotalTime>
  <Words>3956</Words>
  <Application>Microsoft Macintosh PowerPoint</Application>
  <PresentationFormat>Widescreen</PresentationFormat>
  <Paragraphs>318</Paragraphs>
  <Slides>46</Slides>
  <Notes>43</Notes>
  <HiddenSlides>8</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46</vt:i4>
      </vt:variant>
    </vt:vector>
  </HeadingPairs>
  <TitlesOfParts>
    <vt:vector size="53" baseType="lpstr">
      <vt:lpstr>Arial</vt:lpstr>
      <vt:lpstr>Arial,Sans-Serif</vt:lpstr>
      <vt:lpstr>Calibri</vt:lpstr>
      <vt:lpstr>Calibri Light</vt:lpstr>
      <vt:lpstr>Wingdings,Sans-Serif</vt:lpstr>
      <vt:lpstr>Office Theme</vt:lpstr>
      <vt:lpstr>Mason Theme 1</vt:lpstr>
      <vt:lpstr>Working With Sexual Diversity</vt:lpstr>
      <vt:lpstr>BACP Workforce Mapping Survey Report (2021) </vt:lpstr>
      <vt:lpstr>PowerPoint Presentation</vt:lpstr>
      <vt:lpstr>PowerPoint Presentation</vt:lpstr>
      <vt:lpstr>PowerPoint Presentation</vt:lpstr>
      <vt:lpstr>PowerPoint Presentation</vt:lpstr>
      <vt:lpstr>What constitutes a 'healthy' romantic relationship?  </vt:lpstr>
      <vt:lpstr>What constitutes a 'healthy' sexual relationship?  </vt:lpstr>
      <vt:lpstr>Can a romantic or sexual relationship really 'work' when there's more than two people in it?   </vt:lpstr>
      <vt:lpstr>Can a person 'really' be attracted to more than one gender?      </vt:lpstr>
      <vt:lpstr>How might your own sexual orientation have benefitted your life choices?      </vt:lpstr>
      <vt:lpstr>How might your sexual identity have potentially constrained those same choices?        </vt:lpstr>
      <vt:lpstr>PowerPoint Presentation</vt:lpstr>
      <vt:lpstr>PowerPoint Presentation</vt:lpstr>
      <vt:lpstr>PowerPoint Presentation</vt:lpstr>
      <vt:lpstr>Why GSRD?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Mapping Developmental 'Milestones' (Hall et al 2021) </vt:lpstr>
      <vt:lpstr>PowerPoint Presentation</vt:lpstr>
      <vt:lpstr>What are the benefits – and potential challenges - of a wider spectrum of sexual identity (and of what constitutes ‘sex’)?   </vt:lpstr>
      <vt:lpstr>Common  Clinical  Missteps </vt:lpstr>
      <vt:lpstr>PowerPoint Presentation</vt:lpstr>
      <vt:lpstr>PowerPoint Presentation</vt:lpstr>
      <vt:lpstr>The Existentialist Critique of 'Gay-Affirming' Therapy (Milton, 2000; Spinelli 1997; du Plock 2015; Van Deurzen 2017) '</vt:lpstr>
      <vt:lpstr>What challenges might arise for you in working with clients with sexual identities different to your own? How does your own theoretical model inform how you'd work with sex, sexuality and sexual practice?  What about with Sexual Difference?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Mason Neely</cp:lastModifiedBy>
  <cp:revision>580</cp:revision>
  <dcterms:created xsi:type="dcterms:W3CDTF">2023-04-09T08:12:49Z</dcterms:created>
  <dcterms:modified xsi:type="dcterms:W3CDTF">2025-11-11T12:32:16Z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