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4"/>
  </p:notesMasterIdLst>
  <p:sldIdLst>
    <p:sldId id="259" r:id="rId2"/>
    <p:sldId id="270" r:id="rId3"/>
    <p:sldId id="508" r:id="rId4"/>
    <p:sldId id="512" r:id="rId5"/>
    <p:sldId id="513" r:id="rId6"/>
    <p:sldId id="509" r:id="rId7"/>
    <p:sldId id="510" r:id="rId8"/>
    <p:sldId id="511" r:id="rId9"/>
    <p:sldId id="515" r:id="rId10"/>
    <p:sldId id="516" r:id="rId11"/>
    <p:sldId id="517" r:id="rId12"/>
    <p:sldId id="504" r:id="rId13"/>
    <p:sldId id="514" r:id="rId14"/>
    <p:sldId id="498" r:id="rId15"/>
    <p:sldId id="505" r:id="rId16"/>
    <p:sldId id="499" r:id="rId17"/>
    <p:sldId id="518" r:id="rId18"/>
    <p:sldId id="506" r:id="rId19"/>
    <p:sldId id="507" r:id="rId20"/>
    <p:sldId id="296" r:id="rId21"/>
    <p:sldId id="519" r:id="rId22"/>
    <p:sldId id="496" r:id="rId2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https://moodle.uwtsd.ac.uk/mod/choice/view.php?id=754403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1778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1200" dirty="0"/>
              <a:t>□ Group work</a:t>
            </a:r>
          </a:p>
          <a:p>
            <a:pPr>
              <a:buNone/>
            </a:pPr>
            <a:r>
              <a:rPr lang="en-GB" sz="1200" dirty="0"/>
              <a:t>□ Motivation</a:t>
            </a:r>
          </a:p>
          <a:p>
            <a:pPr>
              <a:buNone/>
            </a:pPr>
            <a:r>
              <a:rPr lang="en-GB" sz="1200" dirty="0"/>
              <a:t>□ Doomscrolling</a:t>
            </a:r>
          </a:p>
          <a:p>
            <a:pPr>
              <a:buNone/>
            </a:pPr>
            <a:r>
              <a:rPr lang="en-GB" sz="1200" dirty="0"/>
              <a:t>□ Perfectionism</a:t>
            </a:r>
          </a:p>
          <a:p>
            <a:pPr>
              <a:buNone/>
            </a:pPr>
            <a:r>
              <a:rPr lang="en-GB" sz="1200" dirty="0"/>
              <a:t>□ Heat</a:t>
            </a:r>
          </a:p>
          <a:p>
            <a:pPr>
              <a:buNone/>
            </a:pPr>
            <a:r>
              <a:rPr lang="en-GB" sz="1200" dirty="0"/>
              <a:t>□ Poor sleep</a:t>
            </a:r>
          </a:p>
          <a:p>
            <a:pPr>
              <a:buNone/>
            </a:pPr>
            <a:r>
              <a:rPr lang="en-GB" sz="1200" dirty="0"/>
              <a:t>□ Deadlines</a:t>
            </a:r>
          </a:p>
          <a:p>
            <a:pPr>
              <a:buNone/>
            </a:pPr>
            <a:r>
              <a:rPr lang="en-GB" sz="1200" dirty="0"/>
              <a:t>□ Work</a:t>
            </a:r>
          </a:p>
          <a:p>
            <a:pPr>
              <a:buNone/>
            </a:pPr>
            <a:r>
              <a:rPr lang="en-GB" sz="1200" dirty="0"/>
              <a:t>□ Placement</a:t>
            </a:r>
          </a:p>
          <a:p>
            <a:pPr>
              <a:buNone/>
            </a:pPr>
            <a:r>
              <a:rPr lang="en-GB" sz="1200" dirty="0"/>
              <a:t>□ Family</a:t>
            </a:r>
          </a:p>
          <a:p>
            <a:pPr>
              <a:buNone/>
            </a:pPr>
            <a:r>
              <a:rPr lang="en-GB" sz="1200" dirty="0"/>
              <a:t>□ Money</a:t>
            </a:r>
          </a:p>
          <a:p>
            <a:pPr>
              <a:buNone/>
            </a:pPr>
            <a:r>
              <a:rPr lang="en-GB" sz="1200" dirty="0"/>
              <a:t>□ Commuting</a:t>
            </a:r>
          </a:p>
          <a:p>
            <a:pPr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628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somewhere different to study</a:t>
            </a:r>
          </a:p>
          <a:p>
            <a:r>
              <a:rPr lang="en-GB" dirty="0"/>
              <a:t>☐ Message a friend</a:t>
            </a:r>
          </a:p>
          <a:p>
            <a:r>
              <a:rPr lang="en-GB" dirty="0"/>
              <a:t>☐ Break the task into smaller pieces</a:t>
            </a:r>
          </a:p>
          <a:p>
            <a:r>
              <a:rPr lang="en-GB" dirty="0"/>
              <a:t>☐ Put my phone away</a:t>
            </a:r>
          </a:p>
          <a:p>
            <a:r>
              <a:rPr lang="en-GB" dirty="0"/>
              <a:t>☐ Go for a walk</a:t>
            </a:r>
          </a:p>
          <a:p>
            <a:r>
              <a:rPr lang="en-GB" dirty="0"/>
              <a:t>☐ Ask my tutor</a:t>
            </a:r>
          </a:p>
          <a:p>
            <a:r>
              <a:rPr lang="en-GB" dirty="0"/>
              <a:t>☐ Work for just 20 minutes</a:t>
            </a:r>
          </a:p>
          <a:p>
            <a:r>
              <a:rPr lang="en-GB" dirty="0"/>
              <a:t>☐ Take a proper break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493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Book tutor meeting.</a:t>
            </a:r>
          </a:p>
          <a:p>
            <a:r>
              <a:rPr lang="en-GB" sz="1200" dirty="0"/>
              <a:t>Write 300 words.</a:t>
            </a:r>
          </a:p>
          <a:p>
            <a:r>
              <a:rPr lang="en-GB" sz="1200" dirty="0"/>
              <a:t>Read one paper.</a:t>
            </a:r>
          </a:p>
          <a:p>
            <a:r>
              <a:rPr lang="en-GB" sz="1200" dirty="0"/>
              <a:t>Organise references.</a:t>
            </a:r>
          </a:p>
          <a:p>
            <a:r>
              <a:rPr lang="en-GB" sz="1200" dirty="0"/>
              <a:t>Email dissertation supervisor.</a:t>
            </a:r>
          </a:p>
          <a:p>
            <a:r>
              <a:rPr lang="en-GB" sz="1200" dirty="0"/>
              <a:t>Update LinkedIn.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09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3C2A79AA-AB50-78CB-00EE-CFEC12726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B62A5FEE-AB23-5816-D463-5A295971CD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🎤 </a:t>
            </a:r>
            <a:r>
              <a:rPr lang="en-GB" b="1" dirty="0"/>
              <a:t>"Thank you for..."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"...starting earlier than you usually do." </a:t>
            </a:r>
          </a:p>
          <a:p>
            <a:r>
              <a:rPr lang="en-GB" dirty="0"/>
              <a:t>"...finally asking for help." </a:t>
            </a:r>
          </a:p>
          <a:p>
            <a:r>
              <a:rPr lang="en-GB" dirty="0"/>
              <a:t>"...stopping when you needed a break." </a:t>
            </a:r>
          </a:p>
          <a:p>
            <a:r>
              <a:rPr lang="en-GB" dirty="0"/>
              <a:t>"...not trying to make everything perfect." </a:t>
            </a:r>
          </a:p>
          <a:p>
            <a:r>
              <a:rPr lang="en-GB" dirty="0"/>
              <a:t>"...trusting yourself."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"I'm so glad you didn't..."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"...leave it until the night before." </a:t>
            </a:r>
          </a:p>
          <a:p>
            <a:r>
              <a:rPr lang="en-GB" dirty="0"/>
              <a:t>"...give up after getting stuck." </a:t>
            </a:r>
          </a:p>
          <a:p>
            <a:r>
              <a:rPr lang="en-GB" dirty="0"/>
              <a:t>"...compare yourself to everyone else." </a:t>
            </a:r>
          </a:p>
          <a:p>
            <a:r>
              <a:rPr lang="en-GB" dirty="0"/>
              <a:t>"...ignore that feedback again."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"The thing that made the biggest difference was..."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"...doing a little bit every day." </a:t>
            </a:r>
          </a:p>
          <a:p>
            <a:r>
              <a:rPr lang="en-GB" dirty="0"/>
              <a:t>"...actually using my planner." </a:t>
            </a:r>
          </a:p>
          <a:p>
            <a:r>
              <a:rPr lang="en-GB" dirty="0"/>
              <a:t>"...working in the library instead of my bedroom." </a:t>
            </a:r>
          </a:p>
          <a:p>
            <a:r>
              <a:rPr lang="en-GB" dirty="0"/>
              <a:t>"...breaking big jobs into smaller ones."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"You were stressing about... but honestly..."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"...it wasn't as bad as you thought."</a:t>
            </a:r>
          </a:p>
          <a:p>
            <a:r>
              <a:rPr lang="en-GB" dirty="0"/>
              <a:t>"...everyone else felt the same."</a:t>
            </a:r>
          </a:p>
          <a:p>
            <a:r>
              <a:rPr lang="en-GB" dirty="0"/>
              <a:t>"...once you started, it got easier."</a:t>
            </a:r>
          </a:p>
          <a:p>
            <a:r>
              <a:rPr lang="en-GB" dirty="0"/>
              <a:t>"...you knew more than you realised."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"One thing I wish you'd done sooner..."</a:t>
            </a: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7FE2F15-DD95-D1AC-E0C0-778D011D3F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6765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moodle.uwtsd.ac.uk/mod/choice/view.php?id=754403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5732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r>
              <a:rPr lang="en-GB" sz="2000" dirty="0"/>
              <a:t>Working out what actually deserves your attention over the next three weeks</a:t>
            </a:r>
          </a:p>
          <a:p>
            <a:r>
              <a:rPr lang="en-GB" sz="2000" dirty="0"/>
              <a:t>spotting the habits helping (and hurting) your progress</a:t>
            </a:r>
          </a:p>
          <a:p>
            <a:r>
              <a:rPr lang="en-GB" sz="2000" dirty="0"/>
              <a:t>making a realistic plan, not an unrealistic fantasy timetable</a:t>
            </a:r>
          </a:p>
          <a:p>
            <a:r>
              <a:rPr lang="en-GB" sz="2000" dirty="0"/>
              <a:t>Identifying one thing ‘Future You’ will genuinely thank you for.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199456" y="46215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85A1-7854-3880-BD31-FB5DE3A6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Quick Poll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9F873B6-4DFB-B6F7-3490-9C1BF2EFF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852935"/>
            <a:ext cx="5384800" cy="167072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Complete the multiple-choice poll to log how you are feeling in week 10.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B96E4-7CB8-D3E3-5710-513D8F7FF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040" y="1600201"/>
            <a:ext cx="4032448" cy="734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4B1F6D-7DBD-924A-EE32-939595964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885" y="4962906"/>
            <a:ext cx="12017787" cy="524739"/>
          </a:xfrm>
          <a:prstGeom prst="rect">
            <a:avLst/>
          </a:prstGeo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04A6D226-1033-80C3-9F18-DF299DBE88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368" y="332656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61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A7599D4-78E8-58D3-48F9-238BE7B142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" b="51437"/>
          <a:stretch>
            <a:fillRect/>
          </a:stretch>
        </p:blipFill>
        <p:spPr bwMode="auto">
          <a:xfrm>
            <a:off x="983549" y="260649"/>
            <a:ext cx="10224902" cy="97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68CE5B-2DC2-99B2-0EA9-60B6F145F06A}"/>
              </a:ext>
            </a:extLst>
          </p:cNvPr>
          <p:cNvSpPr/>
          <p:nvPr/>
        </p:nvSpPr>
        <p:spPr>
          <a:xfrm>
            <a:off x="191344" y="2636912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genuinely have a lot to do but it is manageable.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C2E4BBC-5989-7050-6972-0FFFF69ABF85}"/>
              </a:ext>
            </a:extLst>
          </p:cNvPr>
          <p:cNvSpPr/>
          <p:nvPr/>
        </p:nvSpPr>
        <p:spPr>
          <a:xfrm>
            <a:off x="2927648" y="3443955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lots to do but I don’t know where to start.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DEF513-A98F-C694-7628-DEBB9A0847CA}"/>
              </a:ext>
            </a:extLst>
          </p:cNvPr>
          <p:cNvSpPr/>
          <p:nvPr/>
        </p:nvSpPr>
        <p:spPr>
          <a:xfrm>
            <a:off x="219374" y="4005064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actually more on track than I give myself credit for.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63F583-E53A-FB75-E8FE-AEB57AACB4F9}"/>
              </a:ext>
            </a:extLst>
          </p:cNvPr>
          <p:cNvSpPr/>
          <p:nvPr/>
        </p:nvSpPr>
        <p:spPr>
          <a:xfrm>
            <a:off x="2042775" y="4831820"/>
            <a:ext cx="4104456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overwhelmed because I am thinking about everything at once .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9AA4F5-B38C-62FB-A12D-E36ACF3123D0}"/>
              </a:ext>
            </a:extLst>
          </p:cNvPr>
          <p:cNvSpPr/>
          <p:nvPr/>
        </p:nvSpPr>
        <p:spPr>
          <a:xfrm>
            <a:off x="5663954" y="2452134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too much to do.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A04C9C5-2B7F-3724-74E6-4202BA2C4F04}"/>
              </a:ext>
            </a:extLst>
          </p:cNvPr>
          <p:cNvSpPr/>
          <p:nvPr/>
        </p:nvSpPr>
        <p:spPr>
          <a:xfrm>
            <a:off x="8879759" y="3257007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will never get everything done in time.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90D13F-B1BA-B3F8-37AB-DE90D632594F}"/>
              </a:ext>
            </a:extLst>
          </p:cNvPr>
          <p:cNvSpPr/>
          <p:nvPr/>
        </p:nvSpPr>
        <p:spPr>
          <a:xfrm>
            <a:off x="6312024" y="4236043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Everyone else has it together except me.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68FC730-76F8-0F8F-2E8A-5233DAC44EF7}"/>
              </a:ext>
            </a:extLst>
          </p:cNvPr>
          <p:cNvSpPr/>
          <p:nvPr/>
        </p:nvSpPr>
        <p:spPr>
          <a:xfrm>
            <a:off x="8858839" y="4831820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going to fail.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9AD017-2956-A335-7A62-FDA1EBDA5C4F}"/>
              </a:ext>
            </a:extLst>
          </p:cNvPr>
          <p:cNvSpPr txBox="1"/>
          <p:nvPr/>
        </p:nvSpPr>
        <p:spPr>
          <a:xfrm>
            <a:off x="534175" y="1545511"/>
            <a:ext cx="11493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Read the statements below, choose one that sounds most like you feel today. </a:t>
            </a:r>
          </a:p>
        </p:txBody>
      </p:sp>
    </p:spTree>
    <p:extLst>
      <p:ext uri="{BB962C8B-B14F-4D97-AF65-F5344CB8AC3E}">
        <p14:creationId xmlns:p14="http://schemas.microsoft.com/office/powerpoint/2010/main" val="1112139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BD72301-0DB7-0223-C873-8CB9FB74A2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44798"/>
          <a:stretch>
            <a:fillRect/>
          </a:stretch>
        </p:blipFill>
        <p:spPr bwMode="auto">
          <a:xfrm>
            <a:off x="983549" y="260648"/>
            <a:ext cx="1022490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B113BC6-CA93-AEB4-B161-3C8CA3ED97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564" y="1988840"/>
            <a:ext cx="9734872" cy="19728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</a:t>
            </a:r>
            <a:r>
              <a:rPr lang="en-GB" u="sng" dirty="0"/>
              <a:t>are</a:t>
            </a:r>
            <a:r>
              <a:rPr lang="en-GB" dirty="0"/>
              <a:t> doing better than you think.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one panic thought that you can let go of today?</a:t>
            </a:r>
          </a:p>
        </p:txBody>
      </p:sp>
    </p:spTree>
    <p:extLst>
      <p:ext uri="{BB962C8B-B14F-4D97-AF65-F5344CB8AC3E}">
        <p14:creationId xmlns:p14="http://schemas.microsoft.com/office/powerpoint/2010/main" val="1282367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A66E-62CA-F2CF-AFBC-1FEF4F32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Immediate priorities </a:t>
            </a:r>
          </a:p>
        </p:txBody>
      </p:sp>
      <p:pic>
        <p:nvPicPr>
          <p:cNvPr id="6" name="Content Placeholder 5" descr="Bonfire with solid fill">
            <a:extLst>
              <a:ext uri="{FF2B5EF4-FFF2-40B4-BE49-F238E27FC236}">
                <a16:creationId xmlns:a16="http://schemas.microsoft.com/office/drawing/2014/main" id="{C65213EC-C58E-3663-E651-A257EBDD78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47236" y="274638"/>
            <a:ext cx="914400" cy="914400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D01B65E-5FA8-E083-5225-7E912715B7EA}"/>
              </a:ext>
            </a:extLst>
          </p:cNvPr>
          <p:cNvSpPr/>
          <p:nvPr/>
        </p:nvSpPr>
        <p:spPr>
          <a:xfrm>
            <a:off x="839416" y="3212976"/>
            <a:ext cx="2736304" cy="22322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Needs attention in the next 7 days.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C6F84C-71B0-BFD8-E7EE-CD4161B76402}"/>
              </a:ext>
            </a:extLst>
          </p:cNvPr>
          <p:cNvSpPr/>
          <p:nvPr/>
        </p:nvSpPr>
        <p:spPr>
          <a:xfrm>
            <a:off x="4843326" y="3212976"/>
            <a:ext cx="2736304" cy="22322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Needs planning soon.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307241-BD6E-36E6-19EF-CC39B15C1D8B}"/>
              </a:ext>
            </a:extLst>
          </p:cNvPr>
          <p:cNvSpPr/>
          <p:nvPr/>
        </p:nvSpPr>
        <p:spPr>
          <a:xfrm>
            <a:off x="8847236" y="3212976"/>
            <a:ext cx="2736304" cy="223224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Stop feeling guilty about things that are not genuine priorities.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D4358E-AFA0-18CC-F8EB-5DB710FAD007}"/>
              </a:ext>
            </a:extLst>
          </p:cNvPr>
          <p:cNvSpPr txBox="1"/>
          <p:nvPr/>
        </p:nvSpPr>
        <p:spPr>
          <a:xfrm>
            <a:off x="856968" y="1412776"/>
            <a:ext cx="1074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your notebook, draw three circles.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one task for each circle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56C376-D61D-832B-7114-25F7C143CE3E}"/>
              </a:ext>
            </a:extLst>
          </p:cNvPr>
          <p:cNvSpPr txBox="1"/>
          <p:nvPr/>
        </p:nvSpPr>
        <p:spPr>
          <a:xfrm>
            <a:off x="1343472" y="2708920"/>
            <a:ext cx="2361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9F2BF7-5183-EE6D-0A2E-51FD7DB5EBD1}"/>
              </a:ext>
            </a:extLst>
          </p:cNvPr>
          <p:cNvSpPr txBox="1"/>
          <p:nvPr/>
        </p:nvSpPr>
        <p:spPr>
          <a:xfrm>
            <a:off x="5372646" y="2714168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F03F9-A8EC-5279-5BDA-2A6C648CE199}"/>
              </a:ext>
            </a:extLst>
          </p:cNvPr>
          <p:cNvSpPr txBox="1"/>
          <p:nvPr/>
        </p:nvSpPr>
        <p:spPr>
          <a:xfrm>
            <a:off x="9388214" y="2676654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7" name="&quot;Not Allowed&quot; Symbol 16">
            <a:extLst>
              <a:ext uri="{FF2B5EF4-FFF2-40B4-BE49-F238E27FC236}">
                <a16:creationId xmlns:a16="http://schemas.microsoft.com/office/drawing/2014/main" id="{232BCB4A-0DF3-B9F6-38BB-D93DC0F9FAD3}"/>
              </a:ext>
            </a:extLst>
          </p:cNvPr>
          <p:cNvSpPr/>
          <p:nvPr/>
        </p:nvSpPr>
        <p:spPr>
          <a:xfrm>
            <a:off x="10920536" y="2708920"/>
            <a:ext cx="288032" cy="337066"/>
          </a:xfrm>
          <a:prstGeom prst="noSmoking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7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D445D-F721-C869-EF28-F2377EF78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5BA06-AEB1-0B2D-1503-B79B3DE5B8A7}"/>
              </a:ext>
            </a:extLst>
          </p:cNvPr>
          <p:cNvSpPr txBox="1"/>
          <p:nvPr/>
        </p:nvSpPr>
        <p:spPr>
          <a:xfrm>
            <a:off x="2236105" y="2676654"/>
            <a:ext cx="154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F4F10B-8BC9-375A-14FB-341694525DE8}"/>
              </a:ext>
            </a:extLst>
          </p:cNvPr>
          <p:cNvSpPr txBox="1"/>
          <p:nvPr/>
        </p:nvSpPr>
        <p:spPr>
          <a:xfrm>
            <a:off x="5447928" y="2670012"/>
            <a:ext cx="1785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F2AE49-DB80-D3A0-7136-48AA62D9D15B}"/>
              </a:ext>
            </a:extLst>
          </p:cNvPr>
          <p:cNvSpPr txBox="1"/>
          <p:nvPr/>
        </p:nvSpPr>
        <p:spPr>
          <a:xfrm>
            <a:off x="8616280" y="2670012"/>
            <a:ext cx="15317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B98A8F-716A-D083-A260-D8755383F761}"/>
              </a:ext>
            </a:extLst>
          </p:cNvPr>
          <p:cNvSpPr/>
          <p:nvPr/>
        </p:nvSpPr>
        <p:spPr>
          <a:xfrm>
            <a:off x="2113783" y="3183775"/>
            <a:ext cx="1785268" cy="17281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2CD2AD9-C298-65C8-F1A9-F71EFC3C4864}"/>
              </a:ext>
            </a:extLst>
          </p:cNvPr>
          <p:cNvSpPr/>
          <p:nvPr/>
        </p:nvSpPr>
        <p:spPr>
          <a:xfrm>
            <a:off x="5447928" y="3183775"/>
            <a:ext cx="1785268" cy="172819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B6D710B-5B2D-D661-FB15-13A068DD54CD}"/>
              </a:ext>
            </a:extLst>
          </p:cNvPr>
          <p:cNvSpPr/>
          <p:nvPr/>
        </p:nvSpPr>
        <p:spPr>
          <a:xfrm>
            <a:off x="8592616" y="3183775"/>
            <a:ext cx="1785268" cy="1728192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2AA611-845B-C4A6-53C0-AFAA8D5FB1B0}"/>
              </a:ext>
            </a:extLst>
          </p:cNvPr>
          <p:cNvSpPr txBox="1"/>
          <p:nvPr/>
        </p:nvSpPr>
        <p:spPr>
          <a:xfrm>
            <a:off x="1775520" y="1615061"/>
            <a:ext cx="8628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we have similar or different tasks to do in the next 7 days?</a:t>
            </a:r>
          </a:p>
        </p:txBody>
      </p:sp>
    </p:spTree>
    <p:extLst>
      <p:ext uri="{BB962C8B-B14F-4D97-AF65-F5344CB8AC3E}">
        <p14:creationId xmlns:p14="http://schemas.microsoft.com/office/powerpoint/2010/main" val="1581545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27E2-433B-A5EF-4247-B08C13C4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221" y="1111633"/>
            <a:ext cx="3562427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What's draining your battery?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real. You cannot fix what you do not notice.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A4CC88-B6C1-07B1-165E-D613C0D7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352" y="340295"/>
            <a:ext cx="7771544" cy="515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8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651B-D617-B50C-CC44-B9AD91D3A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reset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C8B5-09FC-C8BD-CDBE-2114419F3D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28800"/>
            <a:ext cx="5990456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goes off track sometimes.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Successful students are not the ones who never struggle, they are the ones who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notice it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know how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a reset routine can help you to get back into your assessment work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A66F7-553F-1E9F-C8A5-7E61BADDD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751" y="1811503"/>
            <a:ext cx="4417417" cy="344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25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E048-3FC8-0846-3B17-241D5552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Spot when you need a reset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8E518-247B-C777-4D85-FDDAFF518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600201"/>
            <a:ext cx="5384800" cy="3989040"/>
          </a:xfrm>
        </p:spPr>
        <p:txBody>
          <a:bodyPr wrap="square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Know Your Trigger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overwhelmed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too many hours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Money worries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commitments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sleep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Heat/lack of energy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distraction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"I'll start tomorrow"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</p:txBody>
      </p:sp>
      <p:pic>
        <p:nvPicPr>
          <p:cNvPr id="8" name="Picture 7" descr="Young businessman sitting hands on head">
            <a:extLst>
              <a:ext uri="{FF2B5EF4-FFF2-40B4-BE49-F238E27FC236}">
                <a16:creationId xmlns:a16="http://schemas.microsoft.com/office/drawing/2014/main" id="{69F978D1-5286-C2E1-A6E2-20C1509E3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8" y="1794520"/>
            <a:ext cx="1951650" cy="36004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ED571EC-EA02-DD7C-0958-9854A4F8726E}"/>
              </a:ext>
            </a:extLst>
          </p:cNvPr>
          <p:cNvSpPr txBox="1">
            <a:spLocks/>
          </p:cNvSpPr>
          <p:nvPr/>
        </p:nvSpPr>
        <p:spPr bwMode="auto">
          <a:xfrm>
            <a:off x="6807200" y="1600200"/>
            <a:ext cx="53848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Spot Your Warning Signs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know I'm slipping when I...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Perfectionism stops me finishing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Spending hours planning instead of writing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Ignore emails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Keep making to-do lists instead of starting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 hours scrolling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Convince myself I'll work better later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Forgetting to take breaks</a:t>
            </a:r>
          </a:p>
        </p:txBody>
      </p:sp>
    </p:spTree>
    <p:extLst>
      <p:ext uri="{BB962C8B-B14F-4D97-AF65-F5344CB8AC3E}">
        <p14:creationId xmlns:p14="http://schemas.microsoft.com/office/powerpoint/2010/main" val="386908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DC5D6-5034-8F0E-3A89-66C681E7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2064" y="274638"/>
            <a:ext cx="4910336" cy="1143000"/>
          </a:xfrm>
        </p:spPr>
        <p:txBody>
          <a:bodyPr/>
          <a:lstStyle/>
          <a:p>
            <a:r>
              <a:rPr lang="en-GB" dirty="0"/>
              <a:t>Your reset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854DF-D0FF-89CA-6B1F-0B49D48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600201"/>
            <a:ext cx="440628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Which actions would genuinely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help you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in pairs and come up with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three more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 methods. 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2B7A52E-1095-621C-6AD6-5D2DF93C730E}"/>
              </a:ext>
            </a:extLst>
          </p:cNvPr>
          <p:cNvGrpSpPr/>
          <p:nvPr/>
        </p:nvGrpSpPr>
        <p:grpSpPr>
          <a:xfrm>
            <a:off x="335360" y="96461"/>
            <a:ext cx="6388485" cy="5577926"/>
            <a:chOff x="1075665" y="93854"/>
            <a:chExt cx="5648180" cy="5381159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26CB7CBF-E19B-79C9-A375-CB793CE3BAEB}"/>
                </a:ext>
              </a:extLst>
            </p:cNvPr>
            <p:cNvSpPr/>
            <p:nvPr/>
          </p:nvSpPr>
          <p:spPr>
            <a:xfrm>
              <a:off x="3258264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3128" tIns="203128" rIns="203128" bIns="20312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Resets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0E0BD0C1-81F5-3AA0-E082-3E6BC25B5F20}"/>
                </a:ext>
              </a:extLst>
            </p:cNvPr>
            <p:cNvSpPr/>
            <p:nvPr/>
          </p:nvSpPr>
          <p:spPr>
            <a:xfrm rot="16200000">
              <a:off x="3449947" y="1742316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4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1DAC2B1D-EE19-3412-B142-B65409C16023}"/>
                </a:ext>
              </a:extLst>
            </p:cNvPr>
            <p:cNvSpPr/>
            <p:nvPr/>
          </p:nvSpPr>
          <p:spPr>
            <a:xfrm>
              <a:off x="3258264" y="93854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Message a friend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A8C4A454-766B-4E47-69F1-0612A938A91C}"/>
                </a:ext>
              </a:extLst>
            </p:cNvPr>
            <p:cNvSpPr/>
            <p:nvPr/>
          </p:nvSpPr>
          <p:spPr>
            <a:xfrm rot="18900000">
              <a:off x="4221613" y="206195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BAF42B9D-4DF6-0E56-9C7C-8DD0FB1A59DF}"/>
                </a:ext>
              </a:extLst>
            </p:cNvPr>
            <p:cNvSpPr/>
            <p:nvPr/>
          </p:nvSpPr>
          <p:spPr>
            <a:xfrm>
              <a:off x="4801595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Break the task into smaller pieces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B6D88E2-EC73-EE16-AC2E-80A05353C480}"/>
                </a:ext>
              </a:extLst>
            </p:cNvPr>
            <p:cNvSpPr/>
            <p:nvPr/>
          </p:nvSpPr>
          <p:spPr>
            <a:xfrm>
              <a:off x="4541247" y="2833615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45D64D6A-94B2-C4F9-EC1E-7E51F9084891}"/>
                </a:ext>
              </a:extLst>
            </p:cNvPr>
            <p:cNvSpPr/>
            <p:nvPr/>
          </p:nvSpPr>
          <p:spPr>
            <a:xfrm>
              <a:off x="5440863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Put my phone away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88CD3D4-C604-FC86-92A6-0B7BD8FEC04B}"/>
                </a:ext>
              </a:extLst>
            </p:cNvPr>
            <p:cNvSpPr/>
            <p:nvPr/>
          </p:nvSpPr>
          <p:spPr>
            <a:xfrm rot="2700000">
              <a:off x="4221613" y="360528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5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CFC28BCE-21BA-A863-48BE-8782AAB49A08}"/>
                </a:ext>
              </a:extLst>
            </p:cNvPr>
            <p:cNvSpPr/>
            <p:nvPr/>
          </p:nvSpPr>
          <p:spPr>
            <a:xfrm>
              <a:off x="4801595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for a walk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70905482-C598-04D1-F828-09C1C041AB46}"/>
                </a:ext>
              </a:extLst>
            </p:cNvPr>
            <p:cNvSpPr/>
            <p:nvPr/>
          </p:nvSpPr>
          <p:spPr>
            <a:xfrm rot="5400000">
              <a:off x="3449947" y="3924914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9" tIns="-9454" rIns="440017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81B50627-6CB9-C395-51D7-A163C5DED874}"/>
                </a:ext>
              </a:extLst>
            </p:cNvPr>
            <p:cNvSpPr/>
            <p:nvPr/>
          </p:nvSpPr>
          <p:spPr>
            <a:xfrm>
              <a:off x="3258264" y="419203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Ask my tutor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552D3542-8D36-1882-12D7-79DD5939AC01}"/>
                </a:ext>
              </a:extLst>
            </p:cNvPr>
            <p:cNvSpPr/>
            <p:nvPr/>
          </p:nvSpPr>
          <p:spPr>
            <a:xfrm rot="18900000">
              <a:off x="2678282" y="3605279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3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6704427A-DF74-7C2E-BE47-258B77A7B9C8}"/>
                </a:ext>
              </a:extLst>
            </p:cNvPr>
            <p:cNvSpPr/>
            <p:nvPr/>
          </p:nvSpPr>
          <p:spPr>
            <a:xfrm>
              <a:off x="1714934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Work for just 20 minutes</a:t>
              </a:r>
            </a:p>
          </p:txBody>
        </p:sp>
        <p:sp>
          <p:nvSpPr>
            <p:cNvPr id="19" name="Free-form: Shape 18">
              <a:extLst>
                <a:ext uri="{FF2B5EF4-FFF2-40B4-BE49-F238E27FC236}">
                  <a16:creationId xmlns:a16="http://schemas.microsoft.com/office/drawing/2014/main" id="{5BE20993-795F-6614-ECF8-1B922A40966D}"/>
                </a:ext>
              </a:extLst>
            </p:cNvPr>
            <p:cNvSpPr/>
            <p:nvPr/>
          </p:nvSpPr>
          <p:spPr>
            <a:xfrm rot="21600000">
              <a:off x="2358648" y="2833614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2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0" name="Free-form: Shape 19">
              <a:extLst>
                <a:ext uri="{FF2B5EF4-FFF2-40B4-BE49-F238E27FC236}">
                  <a16:creationId xmlns:a16="http://schemas.microsoft.com/office/drawing/2014/main" id="{B851A548-99E7-0EA3-03AC-ABA8516E83C2}"/>
                </a:ext>
              </a:extLst>
            </p:cNvPr>
            <p:cNvSpPr/>
            <p:nvPr/>
          </p:nvSpPr>
          <p:spPr>
            <a:xfrm>
              <a:off x="1075665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Take a proper break</a:t>
              </a:r>
            </a:p>
          </p:txBody>
        </p:sp>
        <p:sp>
          <p:nvSpPr>
            <p:cNvPr id="21" name="Free-form: Shape 20">
              <a:extLst>
                <a:ext uri="{FF2B5EF4-FFF2-40B4-BE49-F238E27FC236}">
                  <a16:creationId xmlns:a16="http://schemas.microsoft.com/office/drawing/2014/main" id="{3290330A-8A93-3C7C-BB59-2EEDF8B14A0C}"/>
                </a:ext>
              </a:extLst>
            </p:cNvPr>
            <p:cNvSpPr/>
            <p:nvPr/>
          </p:nvSpPr>
          <p:spPr>
            <a:xfrm rot="24300000">
              <a:off x="2678282" y="2061950"/>
              <a:ext cx="899617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2" name="Free-form: Shape 21">
              <a:extLst>
                <a:ext uri="{FF2B5EF4-FFF2-40B4-BE49-F238E27FC236}">
                  <a16:creationId xmlns:a16="http://schemas.microsoft.com/office/drawing/2014/main" id="{B160B56F-9F55-A21F-2325-BF2BA79DCA54}"/>
                </a:ext>
              </a:extLst>
            </p:cNvPr>
            <p:cNvSpPr/>
            <p:nvPr/>
          </p:nvSpPr>
          <p:spPr>
            <a:xfrm>
              <a:off x="1714934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somewhere different to study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6142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Small wins = Perfect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97D7-463B-1CF0-C9C6-AB0B0D210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5" name="Content Placeholder 4" descr="Football ball in goal">
            <a:extLst>
              <a:ext uri="{FF2B5EF4-FFF2-40B4-BE49-F238E27FC236}">
                <a16:creationId xmlns:a16="http://schemas.microsoft.com/office/drawing/2014/main" id="{F9C55C9F-65E9-549E-FEE5-818F49BA81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CC866-FF88-F6C4-0102-5D08C0F65DBD}"/>
              </a:ext>
            </a:extLst>
          </p:cNvPr>
          <p:cNvSpPr txBox="1"/>
          <p:nvPr/>
        </p:nvSpPr>
        <p:spPr>
          <a:xfrm>
            <a:off x="465584" y="1557140"/>
            <a:ext cx="7286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Instead of making huge goals...</a:t>
            </a:r>
          </a:p>
          <a:p>
            <a:endParaRPr lang="en-GB" sz="2000" dirty="0"/>
          </a:p>
          <a:p>
            <a:r>
              <a:rPr lang="en-GB" sz="2000" dirty="0"/>
              <a:t>Choose </a:t>
            </a:r>
            <a:r>
              <a:rPr lang="en-GB" sz="2000" b="1" u="sng" dirty="0"/>
              <a:t>one</a:t>
            </a:r>
            <a:r>
              <a:rPr lang="en-GB" sz="2000" dirty="0"/>
              <a:t> tiny action you'll complete in the next 48 hours.</a:t>
            </a:r>
          </a:p>
          <a:p>
            <a:endParaRPr lang="en-GB" sz="20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349DCE6-E6E0-FD79-1B4C-0371533F30C2}"/>
              </a:ext>
            </a:extLst>
          </p:cNvPr>
          <p:cNvGrpSpPr/>
          <p:nvPr/>
        </p:nvGrpSpPr>
        <p:grpSpPr>
          <a:xfrm>
            <a:off x="292795" y="3132478"/>
            <a:ext cx="11362753" cy="2339186"/>
            <a:chOff x="292795" y="3132478"/>
            <a:chExt cx="11362753" cy="233918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4FAEEE2-E832-B34E-20BB-0255AC74611E}"/>
                </a:ext>
              </a:extLst>
            </p:cNvPr>
            <p:cNvGrpSpPr/>
            <p:nvPr/>
          </p:nvGrpSpPr>
          <p:grpSpPr>
            <a:xfrm>
              <a:off x="1154512" y="3132478"/>
              <a:ext cx="10501036" cy="2290845"/>
              <a:chOff x="1154512" y="3132478"/>
              <a:chExt cx="10501036" cy="2290845"/>
            </a:xfrm>
          </p:grpSpPr>
          <p:pic>
            <p:nvPicPr>
              <p:cNvPr id="7" name="Content Placeholder 4" descr="Football ball in goal">
                <a:extLst>
                  <a:ext uri="{FF2B5EF4-FFF2-40B4-BE49-F238E27FC236}">
                    <a16:creationId xmlns:a16="http://schemas.microsoft.com/office/drawing/2014/main" id="{770BDAD5-B6F7-0065-0271-1B33986DFA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154512" y="396027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" name="Content Placeholder 4" descr="Football ball in goal">
                <a:extLst>
                  <a:ext uri="{FF2B5EF4-FFF2-40B4-BE49-F238E27FC236}">
                    <a16:creationId xmlns:a16="http://schemas.microsoft.com/office/drawing/2014/main" id="{F3917D3D-F6BB-9AC4-DF29-E54696A461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791744" y="3132478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6940CF91-6725-6E64-94D5-95F12FCE5B27}"/>
                  </a:ext>
                </a:extLst>
              </p:cNvPr>
              <p:cNvSpPr/>
              <p:nvPr/>
            </p:nvSpPr>
            <p:spPr>
              <a:xfrm>
                <a:off x="2913856" y="3636275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Read one paper</a:t>
                </a:r>
              </a:p>
            </p:txBody>
          </p:sp>
          <p:pic>
            <p:nvPicPr>
              <p:cNvPr id="16" name="Content Placeholder 4" descr="Football ball in goal">
                <a:extLst>
                  <a:ext uri="{FF2B5EF4-FFF2-40B4-BE49-F238E27FC236}">
                    <a16:creationId xmlns:a16="http://schemas.microsoft.com/office/drawing/2014/main" id="{AAE626C6-AB04-DC91-B048-E638CED12A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31841" y="388348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C0F77508-0CB9-6CD6-A80C-4C1DD5E9C405}"/>
                  </a:ext>
                </a:extLst>
              </p:cNvPr>
              <p:cNvSpPr/>
              <p:nvPr/>
            </p:nvSpPr>
            <p:spPr>
              <a:xfrm>
                <a:off x="4553952" y="4387278"/>
                <a:ext cx="1512167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Organise references</a:t>
                </a:r>
              </a:p>
            </p:txBody>
          </p:sp>
          <p:pic>
            <p:nvPicPr>
              <p:cNvPr id="22" name="Content Placeholder 4" descr="Football ball in goal">
                <a:extLst>
                  <a:ext uri="{FF2B5EF4-FFF2-40B4-BE49-F238E27FC236}">
                    <a16:creationId xmlns:a16="http://schemas.microsoft.com/office/drawing/2014/main" id="{6C0E06E1-F5D0-A736-468B-3B58427A92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83126" y="3312279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4" name="Rectangle: Rounded Corners 23">
                <a:extLst>
                  <a:ext uri="{FF2B5EF4-FFF2-40B4-BE49-F238E27FC236}">
                    <a16:creationId xmlns:a16="http://schemas.microsoft.com/office/drawing/2014/main" id="{417CA81E-D97F-6441-36C9-D8EDD42157D9}"/>
                  </a:ext>
                </a:extLst>
              </p:cNvPr>
              <p:cNvSpPr/>
              <p:nvPr/>
            </p:nvSpPr>
            <p:spPr>
              <a:xfrm>
                <a:off x="7305238" y="3816076"/>
                <a:ext cx="1512168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Email project supervisor.</a:t>
                </a:r>
              </a:p>
            </p:txBody>
          </p:sp>
          <p:pic>
            <p:nvPicPr>
              <p:cNvPr id="26" name="Content Placeholder 4" descr="Football ball in goal">
                <a:extLst>
                  <a:ext uri="{FF2B5EF4-FFF2-40B4-BE49-F238E27FC236}">
                    <a16:creationId xmlns:a16="http://schemas.microsoft.com/office/drawing/2014/main" id="{0876A34A-8BAB-6A26-4165-A7BAA5B938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143380" y="391193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id="{B1149894-0A15-BACE-A0DE-0EC35DD10F14}"/>
                  </a:ext>
                </a:extLst>
              </p:cNvPr>
              <p:cNvSpPr/>
              <p:nvPr/>
            </p:nvSpPr>
            <p:spPr>
              <a:xfrm>
                <a:off x="9265492" y="4415728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Update LinkedIn.</a:t>
                </a:r>
              </a:p>
            </p:txBody>
          </p:sp>
        </p:grp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7DE56E6-13ED-5B03-E5A0-2E60BECECC97}"/>
                </a:ext>
              </a:extLst>
            </p:cNvPr>
            <p:cNvSpPr/>
            <p:nvPr/>
          </p:nvSpPr>
          <p:spPr>
            <a:xfrm>
              <a:off x="292795" y="4464069"/>
              <a:ext cx="1381944" cy="100759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Write 300 words.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3590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7182326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r>
              <a:rPr lang="en-GB" sz="2400" dirty="0"/>
              <a:t>Share your small action goal with a peer or your tutor. </a:t>
            </a:r>
          </a:p>
          <a:p>
            <a:endParaRPr lang="en-GB" sz="2400" dirty="0"/>
          </a:p>
          <a:p>
            <a:r>
              <a:rPr lang="en-GB" sz="2400" dirty="0"/>
              <a:t>If you do not feel comfortable sharing, try setting an alarm on your phone for two days time to remind you to review your goal.  </a:t>
            </a:r>
            <a:endParaRPr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A348B2-7BAB-59F5-DEE1-F35D095B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C3A9B52B-4BE8-FAF7-06A3-53E87DE5A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Future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F9109-C252-F292-371B-B3EC2DCD4AF8}"/>
              </a:ext>
            </a:extLst>
          </p:cNvPr>
          <p:cNvSpPr txBox="1"/>
          <p:nvPr/>
        </p:nvSpPr>
        <p:spPr>
          <a:xfrm>
            <a:off x="641866" y="1557542"/>
            <a:ext cx="660626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Imagine this...</a:t>
            </a:r>
          </a:p>
          <a:p>
            <a:pPr>
              <a:buNone/>
            </a:pPr>
            <a:r>
              <a:rPr lang="en-GB" sz="2400" dirty="0"/>
              <a:t>It's three weeks from now.</a:t>
            </a:r>
          </a:p>
          <a:p>
            <a:pPr>
              <a:buNone/>
            </a:pPr>
            <a:r>
              <a:rPr lang="en-GB" sz="2400" dirty="0"/>
              <a:t>You have submitted your final assignment.</a:t>
            </a:r>
          </a:p>
          <a:p>
            <a:pPr>
              <a:buNone/>
            </a:pPr>
            <a:r>
              <a:rPr lang="en-GB" sz="2400" dirty="0"/>
              <a:t>You have closed your laptop.</a:t>
            </a:r>
          </a:p>
          <a:p>
            <a:pPr>
              <a:buNone/>
            </a:pPr>
            <a:r>
              <a:rPr lang="en-GB" sz="2400" dirty="0"/>
              <a:t>You have completed the term.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Future You has just sent you a 30-second voice note.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/>
              <a:t>What do they say?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3D3C65-3ACC-5F95-139D-311C9926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926" y="1512106"/>
            <a:ext cx="3122676" cy="343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7DAFBC8-713B-6DA4-D376-4B16A5A29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6C13A990-6A1E-CAF6-C6F8-2EE70B24C52C}"/>
              </a:ext>
            </a:extLst>
          </p:cNvPr>
          <p:cNvSpPr/>
          <p:nvPr/>
        </p:nvSpPr>
        <p:spPr>
          <a:xfrm>
            <a:off x="6096000" y="1700808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FA7B-9FB0-F153-DD99-C5DC97D048BA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9F5AB-1C69-5536-277A-7EA002BCE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440" y="1556792"/>
            <a:ext cx="3122676" cy="34349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F05F9C-09EA-3E14-1171-D0EBB88AF103}"/>
              </a:ext>
            </a:extLst>
          </p:cNvPr>
          <p:cNvSpPr txBox="1"/>
          <p:nvPr/>
        </p:nvSpPr>
        <p:spPr>
          <a:xfrm>
            <a:off x="4655840" y="2441819"/>
            <a:ext cx="7872152" cy="280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/>
              <a:t>Complete these prompts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"Thank you for...“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"I'm so glad you didn't...“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"The thing that made the biggest difference was...“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"You were stressing about... but honestly...“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"One thing I wish you'd done sooner..."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05B430-0E13-384E-480B-BD3DFC8E4086}"/>
              </a:ext>
            </a:extLst>
          </p:cNvPr>
          <p:cNvSpPr txBox="1"/>
          <p:nvPr/>
        </p:nvSpPr>
        <p:spPr>
          <a:xfrm>
            <a:off x="4871864" y="1556792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Create a voice note on your phone, imagine we are three weeks in the future and the term is complete. </a:t>
            </a:r>
          </a:p>
        </p:txBody>
      </p:sp>
    </p:spTree>
    <p:extLst>
      <p:ext uri="{BB962C8B-B14F-4D97-AF65-F5344CB8AC3E}">
        <p14:creationId xmlns:p14="http://schemas.microsoft.com/office/powerpoint/2010/main" val="3016630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Voice note - Pair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C2219-4F4F-E91A-4531-6784AABB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37" r="-1" b="2201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 bwMode="auto">
          <a:xfrm>
            <a:off x="6197600" y="1600201"/>
            <a:ext cx="573104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Share</a:t>
            </a:r>
            <a:r>
              <a:rPr lang="en-US" sz="2600" dirty="0">
                <a:latin typeface="+mn-lt"/>
                <a:cs typeface="+mn-cs"/>
              </a:rPr>
              <a:t> one part of your voice note with a partner.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Discuss</a:t>
            </a:r>
            <a:r>
              <a:rPr lang="en-US" sz="2600" dirty="0">
                <a:latin typeface="+mn-lt"/>
                <a:cs typeface="+mn-cs"/>
              </a:rPr>
              <a:t>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latin typeface="+mn-lt"/>
                <a:cs typeface="+mn-cs"/>
              </a:rPr>
              <a:t>Which message felt most real?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Did anything surprise you?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Is there anything ‘Future You’ would tell both of you?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Reflect and review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FAD5786-E0B0-4985-7D72-69BF418E4025}"/>
              </a:ext>
            </a:extLst>
          </p:cNvPr>
          <p:cNvSpPr/>
          <p:nvPr/>
        </p:nvSpPr>
        <p:spPr>
          <a:xfrm>
            <a:off x="551384" y="4446191"/>
            <a:ext cx="11282398" cy="8204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 your Padlet with your tutor – email the link or share a QR code</a:t>
            </a: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70C6-547E-1843-489D-EC20169CB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remainder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2E60-A50A-535A-EFEB-163A5AA1F1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708919"/>
            <a:ext cx="5384800" cy="288032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Spend the remainder of the session focusing on the small goal you have set yourself. 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17F80DDB-79ED-5818-021D-9711B18D3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>
            <a:fillRect/>
          </a:stretch>
        </p:blipFill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330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4717</TotalTime>
  <Words>1183</Words>
  <Application>Microsoft Office PowerPoint</Application>
  <PresentationFormat>Widescreen</PresentationFormat>
  <Paragraphs>204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Arial Rounded MT Bold</vt:lpstr>
      <vt:lpstr>Bradley Hand ITC</vt:lpstr>
      <vt:lpstr>Calibri</vt:lpstr>
      <vt:lpstr>Calibri Light</vt:lpstr>
      <vt:lpstr>Myriad Pro</vt:lpstr>
      <vt:lpstr>Wingdings</vt:lpstr>
      <vt:lpstr>20140311PresentationUWTSDTemplate</vt:lpstr>
      <vt:lpstr>PowerPoint Presentation</vt:lpstr>
      <vt:lpstr>Session Objectives </vt:lpstr>
      <vt:lpstr>Quick Poll</vt:lpstr>
      <vt:lpstr>PowerPoint Presentation</vt:lpstr>
      <vt:lpstr>PowerPoint Presentation</vt:lpstr>
      <vt:lpstr>Immediate priorities </vt:lpstr>
      <vt:lpstr>Share</vt:lpstr>
      <vt:lpstr>PowerPoint Presentation</vt:lpstr>
      <vt:lpstr>A reset routine</vt:lpstr>
      <vt:lpstr>Spot when you need a reset</vt:lpstr>
      <vt:lpstr>Your reset plan</vt:lpstr>
      <vt:lpstr>Small wins = Perfect Plans</vt:lpstr>
      <vt:lpstr>Small wins</vt:lpstr>
      <vt:lpstr>Small wins</vt:lpstr>
      <vt:lpstr>Future You</vt:lpstr>
      <vt:lpstr>PowerPoint Presentation</vt:lpstr>
      <vt:lpstr>PowerPoint Presentation</vt:lpstr>
      <vt:lpstr>Voice note - Pair Discussion</vt:lpstr>
      <vt:lpstr>Reflect and review</vt:lpstr>
      <vt:lpstr>Personal Progress Padlet</vt:lpstr>
      <vt:lpstr>The remainder of the session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181</cp:revision>
  <cp:lastPrinted>2026-07-10T22:08:32Z</cp:lastPrinted>
  <dcterms:created xsi:type="dcterms:W3CDTF">2011-02-08T13:37:54Z</dcterms:created>
  <dcterms:modified xsi:type="dcterms:W3CDTF">2026-08-08T11:21:31Z</dcterms:modified>
</cp:coreProperties>
</file>