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5" r:id="rId3"/>
    <p:sldId id="266" r:id="rId4"/>
    <p:sldId id="270" r:id="rId5"/>
    <p:sldId id="272" r:id="rId6"/>
    <p:sldId id="271" r:id="rId7"/>
    <p:sldId id="268" r:id="rId8"/>
    <p:sldId id="273" r:id="rId9"/>
    <p:sldId id="274" r:id="rId10"/>
    <p:sldId id="275" r:id="rId11"/>
    <p:sldId id="276" r:id="rId12"/>
    <p:sldId id="277" r:id="rId13"/>
    <p:sldId id="278" r:id="rId14"/>
    <p:sldId id="279" r:id="rId15"/>
    <p:sldId id="28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987"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10/10/2019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10/10/2019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790370" y="738282"/>
            <a:ext cx="748639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692966" y="3085651"/>
            <a:ext cx="7681206" cy="144655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ENERGY EFFICIENCY</a:t>
            </a:r>
          </a:p>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Regulation in the UK and the EU</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5776461"/>
            <a:ext cx="2664296" cy="369332"/>
          </a:xfrm>
          <a:prstGeom prst="rect">
            <a:avLst/>
          </a:prstGeom>
          <a:noFill/>
        </p:spPr>
        <p:txBody>
          <a:bodyPr wrap="square" rtlCol="0">
            <a:spAutoFit/>
          </a:bodyPr>
          <a:lstStyle/>
          <a:p>
            <a:r>
              <a:rPr lang="es-ES_tradnl" b="1" dirty="0" smtClean="0"/>
              <a:t>Juan A </a:t>
            </a:r>
            <a:r>
              <a:rPr lang="es-ES_tradnl" b="1" dirty="0" err="1" smtClean="0"/>
              <a:t>Ferriz</a:t>
            </a:r>
            <a:r>
              <a:rPr lang="es-ES_tradnl" b="1" smtClean="0"/>
              <a:t>-Papi</a:t>
            </a:r>
            <a:endParaRPr lang="es-ES_tradnl" b="1" dirty="0" smtClean="0"/>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971600" y="1544514"/>
            <a:ext cx="7416824" cy="5016758"/>
          </a:xfrm>
          <a:prstGeom prst="rect">
            <a:avLst/>
          </a:prstGeom>
          <a:noFill/>
        </p:spPr>
        <p:txBody>
          <a:bodyPr wrap="square" rtlCol="0">
            <a:spAutoFit/>
          </a:bodyPr>
          <a:lstStyle/>
          <a:p>
            <a:r>
              <a:rPr lang="en-GB" sz="2000" dirty="0" smtClean="0"/>
              <a:t>Introduction of:</a:t>
            </a:r>
          </a:p>
          <a:p>
            <a:endParaRPr lang="en-GB" sz="2000" dirty="0"/>
          </a:p>
          <a:p>
            <a:r>
              <a:rPr lang="en-GB" sz="2000" dirty="0" smtClean="0"/>
              <a:t>Building energy performance. Calculation method</a:t>
            </a:r>
          </a:p>
          <a:p>
            <a:pPr marL="800100" lvl="1" indent="-342900">
              <a:buFont typeface="Arial" panose="020B0604020202020204" pitchFamily="34" charset="0"/>
              <a:buChar char="•"/>
            </a:pPr>
            <a:r>
              <a:rPr lang="en-GB" sz="2000" dirty="0" smtClean="0"/>
              <a:t>Each member State to specify</a:t>
            </a:r>
          </a:p>
          <a:p>
            <a:pPr marL="800100" lvl="1" indent="-342900">
              <a:buFont typeface="Arial" panose="020B0604020202020204" pitchFamily="34" charset="0"/>
              <a:buChar char="•"/>
            </a:pPr>
            <a:r>
              <a:rPr lang="en-GB" sz="2000" dirty="0" smtClean="0"/>
              <a:t>For the UK – SAP (Domestic) / SBEM (Non-domestic)</a:t>
            </a:r>
          </a:p>
          <a:p>
            <a:endParaRPr lang="en-GB" sz="2000" dirty="0"/>
          </a:p>
          <a:p>
            <a:r>
              <a:rPr lang="en-GB" sz="2000" dirty="0" smtClean="0"/>
              <a:t>Minimum energy performance requirements</a:t>
            </a:r>
          </a:p>
          <a:p>
            <a:pPr marL="800100" lvl="1" indent="-342900">
              <a:buFont typeface="Arial" panose="020B0604020202020204" pitchFamily="34" charset="0"/>
              <a:buChar char="•"/>
            </a:pPr>
            <a:r>
              <a:rPr lang="en-GB" sz="2000" dirty="0" smtClean="0"/>
              <a:t>For new and existing buildings</a:t>
            </a:r>
          </a:p>
          <a:p>
            <a:pPr marL="800100" lvl="1" indent="-342900">
              <a:buFont typeface="Arial" panose="020B0604020202020204" pitchFamily="34" charset="0"/>
              <a:buChar char="•"/>
            </a:pPr>
            <a:r>
              <a:rPr lang="en-GB" sz="2000" dirty="0" smtClean="0"/>
              <a:t>UK Building Regulations Part L was updated</a:t>
            </a:r>
          </a:p>
          <a:p>
            <a:endParaRPr lang="en-GB" sz="2000" dirty="0"/>
          </a:p>
          <a:p>
            <a:r>
              <a:rPr lang="en-GB" sz="2000" dirty="0" smtClean="0"/>
              <a:t>Energy Performance Certification</a:t>
            </a:r>
          </a:p>
          <a:p>
            <a:pPr marL="800100" lvl="1" indent="-342900">
              <a:buFont typeface="Arial" panose="020B0604020202020204" pitchFamily="34" charset="0"/>
              <a:buChar char="•"/>
            </a:pPr>
            <a:r>
              <a:rPr lang="en-GB" sz="2000" dirty="0" smtClean="0"/>
              <a:t>Compulsory </a:t>
            </a:r>
          </a:p>
          <a:p>
            <a:pPr marL="800100" lvl="1" indent="-342900">
              <a:buFont typeface="Arial" panose="020B0604020202020204" pitchFamily="34" charset="0"/>
              <a:buChar char="•"/>
            </a:pPr>
            <a:r>
              <a:rPr lang="en-GB" sz="2000" dirty="0" smtClean="0"/>
              <a:t>By accredited energy assessors</a:t>
            </a:r>
          </a:p>
          <a:p>
            <a:pPr marL="800100" lvl="1" indent="-342900">
              <a:buFont typeface="Arial" panose="020B0604020202020204" pitchFamily="34" charset="0"/>
              <a:buChar char="•"/>
            </a:pPr>
            <a:endParaRPr lang="en-GB" sz="2000" dirty="0"/>
          </a:p>
          <a:p>
            <a:r>
              <a:rPr lang="en-GB" sz="2000" dirty="0" smtClean="0"/>
              <a:t>Inspection of boilers and air-conditioners</a:t>
            </a:r>
          </a:p>
          <a:p>
            <a:pPr marL="800100" lvl="1" indent="-342900">
              <a:buFont typeface="Arial" panose="020B0604020202020204" pitchFamily="34" charset="0"/>
              <a:buChar char="•"/>
            </a:pPr>
            <a:r>
              <a:rPr lang="en-GB" sz="2000" dirty="0" smtClean="0"/>
              <a:t>Prescriptive</a:t>
            </a:r>
          </a:p>
        </p:txBody>
      </p:sp>
    </p:spTree>
    <p:extLst>
      <p:ext uri="{BB962C8B-B14F-4D97-AF65-F5344CB8AC3E}">
        <p14:creationId xmlns:p14="http://schemas.microsoft.com/office/powerpoint/2010/main" val="4606388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9758" y="1367482"/>
            <a:ext cx="7632848" cy="5016758"/>
          </a:xfrm>
          <a:prstGeom prst="rect">
            <a:avLst/>
          </a:prstGeom>
          <a:noFill/>
        </p:spPr>
        <p:txBody>
          <a:bodyPr wrap="square" rtlCol="0">
            <a:spAutoFit/>
          </a:bodyPr>
          <a:lstStyle/>
          <a:p>
            <a:r>
              <a:rPr lang="en-GB" sz="2000" b="1" dirty="0" smtClean="0">
                <a:solidFill>
                  <a:srgbClr val="0070C0"/>
                </a:solidFill>
              </a:rPr>
              <a:t>Building energy performance. Calculation method</a:t>
            </a:r>
          </a:p>
          <a:p>
            <a:endParaRPr lang="en-GB" sz="2000" dirty="0" smtClean="0"/>
          </a:p>
          <a:p>
            <a:r>
              <a:rPr lang="en-GB" sz="2000" b="1" dirty="0" smtClean="0">
                <a:solidFill>
                  <a:schemeClr val="accent2"/>
                </a:solidFill>
              </a:rPr>
              <a:t>Standard Assessment Procedure (SAP)</a:t>
            </a:r>
          </a:p>
          <a:p>
            <a:pPr marL="342900" indent="-342900">
              <a:buFontTx/>
              <a:buChar char="-"/>
            </a:pPr>
            <a:r>
              <a:rPr lang="en-GB" sz="2000" dirty="0" smtClean="0"/>
              <a:t>For Energy Rating of dwellings, applicable to:</a:t>
            </a:r>
          </a:p>
          <a:p>
            <a:pPr marL="800100" lvl="1" indent="-342900">
              <a:buFontTx/>
              <a:buChar char="-"/>
            </a:pPr>
            <a:r>
              <a:rPr lang="en-GB" sz="2000" dirty="0" smtClean="0"/>
              <a:t>New construction of dwellings</a:t>
            </a:r>
          </a:p>
          <a:p>
            <a:pPr marL="800100" lvl="1" indent="-342900">
              <a:buFontTx/>
              <a:buChar char="-"/>
            </a:pPr>
            <a:r>
              <a:rPr lang="en-GB" sz="2000" dirty="0" smtClean="0"/>
              <a:t>Extensions with more than 25% glazing-to-floor area</a:t>
            </a:r>
          </a:p>
          <a:p>
            <a:pPr marL="800100" lvl="1" indent="-342900">
              <a:buFontTx/>
              <a:buChar char="-"/>
            </a:pPr>
            <a:r>
              <a:rPr lang="en-GB" sz="2000" dirty="0" smtClean="0"/>
              <a:t>Barn conversions</a:t>
            </a:r>
          </a:p>
          <a:p>
            <a:pPr marL="800100" lvl="1" indent="-342900">
              <a:buFontTx/>
              <a:buChar char="-"/>
            </a:pPr>
            <a:r>
              <a:rPr lang="en-GB" sz="2000" dirty="0" smtClean="0"/>
              <a:t>Commercial to domestic conversions</a:t>
            </a:r>
          </a:p>
          <a:p>
            <a:pPr marL="800100" lvl="1" indent="-342900">
              <a:buFontTx/>
              <a:buChar char="-"/>
            </a:pPr>
            <a:r>
              <a:rPr lang="en-GB" sz="2000" dirty="0" smtClean="0"/>
              <a:t>Conversion of a single dwelling into flats or apartments</a:t>
            </a:r>
          </a:p>
          <a:p>
            <a:pPr marL="342900" indent="-342900">
              <a:buFontTx/>
              <a:buChar char="-"/>
            </a:pPr>
            <a:r>
              <a:rPr lang="en-GB" sz="2000" dirty="0" smtClean="0"/>
              <a:t>Developed by BRE based on BRE Domestic Energy Model (BREDEM)</a:t>
            </a:r>
          </a:p>
          <a:p>
            <a:pPr marL="342900" indent="-342900">
              <a:buFontTx/>
              <a:buChar char="-"/>
            </a:pPr>
            <a:r>
              <a:rPr lang="en-GB" sz="2000" dirty="0" smtClean="0"/>
              <a:t>Adopted by the UK Government as the methodology for calculating the energy performance of dwellings</a:t>
            </a:r>
          </a:p>
          <a:p>
            <a:pPr marL="342900" indent="-342900">
              <a:buFontTx/>
              <a:buChar char="-"/>
            </a:pPr>
            <a:r>
              <a:rPr lang="en-GB" sz="2000" dirty="0" smtClean="0"/>
              <a:t>Calculations required to demonstrate compliance with part L of the Building Regulations</a:t>
            </a:r>
          </a:p>
          <a:p>
            <a:pPr marL="342900" indent="-342900">
              <a:buFontTx/>
              <a:buChar char="-"/>
            </a:pPr>
            <a:r>
              <a:rPr lang="en-GB" sz="2000" dirty="0" smtClean="0"/>
              <a:t>SAP 2012 version to be used</a:t>
            </a:r>
          </a:p>
          <a:p>
            <a:pPr marL="342900" indent="-342900">
              <a:buFontTx/>
              <a:buChar char="-"/>
            </a:pPr>
            <a:r>
              <a:rPr lang="en-GB" sz="2000" dirty="0" smtClean="0"/>
              <a:t>SAP 10 version that will replace SAP 2012 (already published)</a:t>
            </a:r>
            <a:endParaRPr lang="en-GB" sz="2000" dirty="0"/>
          </a:p>
        </p:txBody>
      </p:sp>
    </p:spTree>
    <p:extLst>
      <p:ext uri="{BB962C8B-B14F-4D97-AF65-F5344CB8AC3E}">
        <p14:creationId xmlns:p14="http://schemas.microsoft.com/office/powerpoint/2010/main" val="37513321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9758" y="1367482"/>
            <a:ext cx="8058706" cy="5539978"/>
          </a:xfrm>
          <a:prstGeom prst="rect">
            <a:avLst/>
          </a:prstGeom>
          <a:noFill/>
        </p:spPr>
        <p:txBody>
          <a:bodyPr wrap="square" rtlCol="0">
            <a:spAutoFit/>
          </a:bodyPr>
          <a:lstStyle/>
          <a:p>
            <a:r>
              <a:rPr lang="en-GB" sz="2000" b="1" dirty="0" smtClean="0">
                <a:solidFill>
                  <a:srgbClr val="0070C0"/>
                </a:solidFill>
              </a:rPr>
              <a:t>Building energy performance. Calculation method</a:t>
            </a:r>
          </a:p>
          <a:p>
            <a:endParaRPr lang="en-GB" sz="2000" dirty="0" smtClean="0"/>
          </a:p>
          <a:p>
            <a:r>
              <a:rPr lang="en-GB" sz="2000" b="1" dirty="0" smtClean="0">
                <a:solidFill>
                  <a:schemeClr val="accent2"/>
                </a:solidFill>
              </a:rPr>
              <a:t>Standard Assessment Procedure (SAP)</a:t>
            </a:r>
          </a:p>
          <a:p>
            <a:endParaRPr lang="en-GB" sz="2000" b="1" dirty="0">
              <a:solidFill>
                <a:schemeClr val="accent2"/>
              </a:solidFill>
            </a:endParaRPr>
          </a:p>
          <a:p>
            <a:r>
              <a:rPr lang="en-GB" sz="2000" b="1" dirty="0" smtClean="0"/>
              <a:t>Calculations:</a:t>
            </a:r>
          </a:p>
          <a:p>
            <a:pPr marL="285750" indent="-285750">
              <a:buFont typeface="Arial" panose="020B0604020202020204" pitchFamily="34" charset="0"/>
              <a:buChar char="•"/>
            </a:pPr>
            <a:r>
              <a:rPr lang="en-GB" b="1" dirty="0"/>
              <a:t>Energy consumption </a:t>
            </a:r>
            <a:r>
              <a:rPr lang="en-GB" dirty="0"/>
              <a:t>per unit floor area.</a:t>
            </a:r>
          </a:p>
          <a:p>
            <a:pPr marL="285750" indent="-285750">
              <a:buFont typeface="Arial" panose="020B0604020202020204" pitchFamily="34" charset="0"/>
              <a:buChar char="•"/>
            </a:pPr>
            <a:r>
              <a:rPr lang="en-GB" b="1" dirty="0"/>
              <a:t>Energy cost rating </a:t>
            </a:r>
            <a:r>
              <a:rPr lang="en-GB" dirty="0"/>
              <a:t>adjusted for floor area (the SAP rating) expressed on a scale of 1 to 100, where a lower rating indicates higher running costs.</a:t>
            </a:r>
          </a:p>
          <a:p>
            <a:pPr marL="285750" indent="-285750">
              <a:buFont typeface="Arial" panose="020B0604020202020204" pitchFamily="34" charset="0"/>
              <a:buChar char="•"/>
            </a:pPr>
            <a:r>
              <a:rPr lang="en-GB" b="1" dirty="0"/>
              <a:t>CO2 emissions </a:t>
            </a:r>
            <a:r>
              <a:rPr lang="en-GB" dirty="0"/>
              <a:t>adjusted for floor area (Environmental Impact rating or EI rating) expressed on a scale of 1 to 100, where a lower rating indicates higher running costs.</a:t>
            </a:r>
          </a:p>
          <a:p>
            <a:pPr marL="285750" indent="-285750">
              <a:buFont typeface="Arial" panose="020B0604020202020204" pitchFamily="34" charset="0"/>
              <a:buChar char="•"/>
            </a:pPr>
            <a:r>
              <a:rPr lang="en-GB" b="1" dirty="0"/>
              <a:t>The Dwelling Emission Rate (DER) </a:t>
            </a:r>
            <a:r>
              <a:rPr lang="en-GB" dirty="0"/>
              <a:t>which is a similar indicator to the Environmental Impact rating, but where CO2 emissions are expressed in kg/m²/year.</a:t>
            </a:r>
          </a:p>
          <a:p>
            <a:pPr marL="285750" indent="-285750">
              <a:buFont typeface="Arial" panose="020B0604020202020204" pitchFamily="34" charset="0"/>
              <a:buChar char="•"/>
            </a:pPr>
            <a:r>
              <a:rPr lang="en-GB" b="1" dirty="0"/>
              <a:t>The </a:t>
            </a:r>
            <a:r>
              <a:rPr lang="en-GB" b="1" dirty="0" smtClean="0"/>
              <a:t>Dwelling </a:t>
            </a:r>
            <a:r>
              <a:rPr lang="en-GB" b="1" dirty="0"/>
              <a:t>Fabric Energy Efficiency (TFEE) </a:t>
            </a:r>
            <a:r>
              <a:rPr lang="en-GB" dirty="0"/>
              <a:t>which is </a:t>
            </a:r>
            <a:r>
              <a:rPr lang="en-GB" dirty="0" smtClean="0"/>
              <a:t>the actual</a:t>
            </a:r>
            <a:r>
              <a:rPr lang="en-GB" dirty="0"/>
              <a:t> energy </a:t>
            </a:r>
            <a:r>
              <a:rPr lang="en-GB" dirty="0" smtClean="0"/>
              <a:t>performance for </a:t>
            </a:r>
            <a:r>
              <a:rPr lang="en-GB" dirty="0"/>
              <a:t>a new dwelling </a:t>
            </a:r>
            <a:r>
              <a:rPr lang="en-GB" dirty="0" smtClean="0"/>
              <a:t>expressed </a:t>
            </a:r>
            <a:r>
              <a:rPr lang="en-GB" dirty="0"/>
              <a:t>as the amount of energy demand in units of kilowatt-hours per square metre of floor area per year (kWh/(m^2.year).</a:t>
            </a:r>
          </a:p>
          <a:p>
            <a:endParaRPr lang="en-GB" sz="2000" b="1" dirty="0" smtClean="0">
              <a:solidFill>
                <a:schemeClr val="accent2"/>
              </a:solidFill>
            </a:endParaRPr>
          </a:p>
        </p:txBody>
      </p:sp>
    </p:spTree>
    <p:extLst>
      <p:ext uri="{BB962C8B-B14F-4D97-AF65-F5344CB8AC3E}">
        <p14:creationId xmlns:p14="http://schemas.microsoft.com/office/powerpoint/2010/main" val="5795468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9758" y="1367482"/>
            <a:ext cx="8058706" cy="4401205"/>
          </a:xfrm>
          <a:prstGeom prst="rect">
            <a:avLst/>
          </a:prstGeom>
          <a:noFill/>
        </p:spPr>
        <p:txBody>
          <a:bodyPr wrap="square" rtlCol="0">
            <a:spAutoFit/>
          </a:bodyPr>
          <a:lstStyle/>
          <a:p>
            <a:r>
              <a:rPr lang="en-GB" sz="2000" b="1" dirty="0" smtClean="0">
                <a:solidFill>
                  <a:srgbClr val="0070C0"/>
                </a:solidFill>
              </a:rPr>
              <a:t>Building energy performance. Calculation method</a:t>
            </a:r>
          </a:p>
          <a:p>
            <a:endParaRPr lang="en-GB" sz="2000" dirty="0" smtClean="0"/>
          </a:p>
          <a:p>
            <a:r>
              <a:rPr lang="en-GB" sz="2000" b="1" dirty="0" smtClean="0">
                <a:solidFill>
                  <a:schemeClr val="accent2"/>
                </a:solidFill>
              </a:rPr>
              <a:t>Standard Assessment Procedure (SAP)</a:t>
            </a:r>
          </a:p>
          <a:p>
            <a:endParaRPr lang="en-GB" sz="2000" b="1" dirty="0">
              <a:solidFill>
                <a:schemeClr val="accent2"/>
              </a:solidFill>
            </a:endParaRPr>
          </a:p>
          <a:p>
            <a:r>
              <a:rPr lang="en-GB" sz="2000" b="1" dirty="0" smtClean="0"/>
              <a:t>Baseline:</a:t>
            </a:r>
          </a:p>
          <a:p>
            <a:endParaRPr lang="en-GB" sz="2000" b="1" dirty="0" smtClean="0">
              <a:solidFill>
                <a:schemeClr val="accent2"/>
              </a:solidFill>
            </a:endParaRPr>
          </a:p>
          <a:p>
            <a:r>
              <a:rPr lang="en-GB" sz="2000" b="1" dirty="0" smtClean="0"/>
              <a:t>TER (Target Emission Rate) </a:t>
            </a:r>
            <a:r>
              <a:rPr lang="en-GB" sz="2000" dirty="0" smtClean="0"/>
              <a:t>is based on a notional dwelling of similar size and shape to the proposed one. The TER sets the minimum acceptable standard of performance. The DER must not exceed the TER.</a:t>
            </a:r>
          </a:p>
          <a:p>
            <a:endParaRPr lang="en-GB" sz="2000" dirty="0"/>
          </a:p>
          <a:p>
            <a:r>
              <a:rPr lang="en-GB" sz="2000" b="1" dirty="0" smtClean="0"/>
              <a:t>TFEE (Target Fabric Energy </a:t>
            </a:r>
            <a:r>
              <a:rPr lang="en-GB" sz="2000" b="1" dirty="0" err="1" smtClean="0"/>
              <a:t>Energy</a:t>
            </a:r>
            <a:r>
              <a:rPr lang="en-GB" sz="2000" b="1" dirty="0" smtClean="0"/>
              <a:t> Efficiency) </a:t>
            </a:r>
            <a:r>
              <a:rPr lang="en-GB" sz="2000" dirty="0" smtClean="0"/>
              <a:t>is the minimum energy performance requirement for a new dwelling. It is expressed as the amount of energy demand in </a:t>
            </a:r>
            <a:r>
              <a:rPr lang="en-GB" sz="2000" dirty="0" err="1" smtClean="0"/>
              <a:t>uniits</a:t>
            </a:r>
            <a:r>
              <a:rPr lang="en-GB" sz="2000" dirty="0" smtClean="0"/>
              <a:t> of kilowatt-hours per square metre of floor area per year (kWh/m2.year) The DFEE rate must not exceed the TFEE.</a:t>
            </a:r>
          </a:p>
        </p:txBody>
      </p:sp>
    </p:spTree>
    <p:extLst>
      <p:ext uri="{BB962C8B-B14F-4D97-AF65-F5344CB8AC3E}">
        <p14:creationId xmlns:p14="http://schemas.microsoft.com/office/powerpoint/2010/main" val="30416435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9758" y="1367482"/>
            <a:ext cx="8058706" cy="5324535"/>
          </a:xfrm>
          <a:prstGeom prst="rect">
            <a:avLst/>
          </a:prstGeom>
          <a:noFill/>
        </p:spPr>
        <p:txBody>
          <a:bodyPr wrap="square" rtlCol="0">
            <a:spAutoFit/>
          </a:bodyPr>
          <a:lstStyle/>
          <a:p>
            <a:r>
              <a:rPr lang="en-GB" sz="2000" b="1" dirty="0" smtClean="0">
                <a:solidFill>
                  <a:srgbClr val="0070C0"/>
                </a:solidFill>
              </a:rPr>
              <a:t>Building energy performance. Calculation method</a:t>
            </a:r>
          </a:p>
          <a:p>
            <a:endParaRPr lang="en-GB" sz="2000" dirty="0" smtClean="0"/>
          </a:p>
          <a:p>
            <a:r>
              <a:rPr lang="en-GB" sz="2000" b="1" dirty="0" smtClean="0">
                <a:solidFill>
                  <a:schemeClr val="accent2"/>
                </a:solidFill>
              </a:rPr>
              <a:t>Standard Assessment Procedure (SAP)</a:t>
            </a:r>
          </a:p>
          <a:p>
            <a:endParaRPr lang="en-GB" sz="2000" b="1" dirty="0">
              <a:solidFill>
                <a:schemeClr val="accent2"/>
              </a:solidFill>
            </a:endParaRPr>
          </a:p>
          <a:p>
            <a:r>
              <a:rPr lang="en-GB" sz="2000" b="1" dirty="0" smtClean="0"/>
              <a:t>Calculations based on:</a:t>
            </a:r>
          </a:p>
          <a:p>
            <a:pPr marL="342900" indent="-342900">
              <a:buFont typeface="Arial" panose="020B0604020202020204" pitchFamily="34" charset="0"/>
              <a:buChar char="•"/>
            </a:pPr>
            <a:r>
              <a:rPr lang="en-GB" sz="2000" dirty="0"/>
              <a:t>Construction materials and thermal insulation of the building fabric.</a:t>
            </a:r>
          </a:p>
          <a:p>
            <a:pPr marL="342900" indent="-342900">
              <a:buFont typeface="Arial" panose="020B0604020202020204" pitchFamily="34" charset="0"/>
              <a:buChar char="•"/>
            </a:pPr>
            <a:r>
              <a:rPr lang="en-GB" sz="2000" dirty="0"/>
              <a:t>Air leakage and ventilation equipment.</a:t>
            </a:r>
          </a:p>
          <a:p>
            <a:pPr marL="342900" indent="-342900">
              <a:buFont typeface="Arial" panose="020B0604020202020204" pitchFamily="34" charset="0"/>
              <a:buChar char="•"/>
            </a:pPr>
            <a:r>
              <a:rPr lang="en-GB" sz="2000" dirty="0"/>
              <a:t>Efficiency and control of heating systems.</a:t>
            </a:r>
          </a:p>
          <a:p>
            <a:pPr marL="342900" indent="-342900">
              <a:buFont typeface="Arial" panose="020B0604020202020204" pitchFamily="34" charset="0"/>
              <a:buChar char="•"/>
            </a:pPr>
            <a:r>
              <a:rPr lang="en-GB" sz="2000" dirty="0"/>
              <a:t>Solar gains.</a:t>
            </a:r>
          </a:p>
          <a:p>
            <a:pPr marL="342900" indent="-342900">
              <a:buFont typeface="Arial" panose="020B0604020202020204" pitchFamily="34" charset="0"/>
              <a:buChar char="•"/>
            </a:pPr>
            <a:r>
              <a:rPr lang="en-GB" sz="2000" dirty="0"/>
              <a:t>Choice of fuel for space and water heating, ventilation and lighting.</a:t>
            </a:r>
          </a:p>
          <a:p>
            <a:pPr marL="342900" indent="-342900">
              <a:buFont typeface="Arial" panose="020B0604020202020204" pitchFamily="34" charset="0"/>
              <a:buChar char="•"/>
            </a:pPr>
            <a:r>
              <a:rPr lang="en-GB" sz="2000" dirty="0"/>
              <a:t>Space cooling.</a:t>
            </a:r>
          </a:p>
          <a:p>
            <a:pPr marL="342900" indent="-342900">
              <a:buFont typeface="Arial" panose="020B0604020202020204" pitchFamily="34" charset="0"/>
              <a:buChar char="•"/>
            </a:pPr>
            <a:r>
              <a:rPr lang="en-GB" sz="2000" dirty="0"/>
              <a:t>Renewable energy technologies.</a:t>
            </a:r>
          </a:p>
          <a:p>
            <a:endParaRPr lang="en-GB" sz="2000" b="1" dirty="0" smtClean="0">
              <a:solidFill>
                <a:schemeClr val="accent2"/>
              </a:solidFill>
            </a:endParaRPr>
          </a:p>
          <a:p>
            <a:r>
              <a:rPr lang="en-GB" sz="2000" dirty="0" smtClean="0"/>
              <a:t>A </a:t>
            </a:r>
            <a:r>
              <a:rPr lang="en-GB" sz="2000" b="1" dirty="0" smtClean="0"/>
              <a:t>Design SAP report </a:t>
            </a:r>
            <a:r>
              <a:rPr lang="en-GB" sz="2000" dirty="0" smtClean="0"/>
              <a:t>must be submitted as part of a Building Regulations application before the construction begins</a:t>
            </a:r>
          </a:p>
          <a:p>
            <a:r>
              <a:rPr lang="en-GB" sz="2000" dirty="0" smtClean="0"/>
              <a:t>An </a:t>
            </a:r>
            <a:r>
              <a:rPr lang="en-GB" sz="2000" b="1" dirty="0" smtClean="0"/>
              <a:t>As-Built SAP report </a:t>
            </a:r>
            <a:r>
              <a:rPr lang="en-GB" sz="2000" dirty="0" smtClean="0"/>
              <a:t>must be submitted once the construction is complete</a:t>
            </a:r>
          </a:p>
        </p:txBody>
      </p:sp>
    </p:spTree>
    <p:extLst>
      <p:ext uri="{BB962C8B-B14F-4D97-AF65-F5344CB8AC3E}">
        <p14:creationId xmlns:p14="http://schemas.microsoft.com/office/powerpoint/2010/main" val="36415282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3998" y="1544514"/>
            <a:ext cx="7416824" cy="400110"/>
          </a:xfrm>
          <a:prstGeom prst="rect">
            <a:avLst/>
          </a:prstGeom>
          <a:noFill/>
        </p:spPr>
        <p:txBody>
          <a:bodyPr wrap="square" rtlCol="0">
            <a:spAutoFit/>
          </a:bodyPr>
          <a:lstStyle/>
          <a:p>
            <a:r>
              <a:rPr lang="en-GB" sz="2000" b="1" dirty="0" smtClean="0">
                <a:solidFill>
                  <a:srgbClr val="0070C0"/>
                </a:solidFill>
              </a:rPr>
              <a:t>Energy Performance Certificate (EPC)</a:t>
            </a:r>
          </a:p>
        </p:txBody>
      </p:sp>
      <p:sp>
        <p:nvSpPr>
          <p:cNvPr id="4" name="TextBox 3"/>
          <p:cNvSpPr txBox="1"/>
          <p:nvPr/>
        </p:nvSpPr>
        <p:spPr>
          <a:xfrm>
            <a:off x="683998" y="2420888"/>
            <a:ext cx="7920450" cy="2554545"/>
          </a:xfrm>
          <a:prstGeom prst="rect">
            <a:avLst/>
          </a:prstGeom>
          <a:noFill/>
        </p:spPr>
        <p:txBody>
          <a:bodyPr wrap="square" rtlCol="0">
            <a:spAutoFit/>
          </a:bodyPr>
          <a:lstStyle/>
          <a:p>
            <a:r>
              <a:rPr lang="en-GB" sz="2000" dirty="0" smtClean="0"/>
              <a:t>Energy Performance of Buildings (England and Wales) Regulations 2012</a:t>
            </a:r>
          </a:p>
          <a:p>
            <a:endParaRPr lang="en-GB" sz="2000" dirty="0" smtClean="0"/>
          </a:p>
          <a:p>
            <a:r>
              <a:rPr lang="en-GB" sz="2000" dirty="0" smtClean="0"/>
              <a:t>The EPCs set out the energy efficiency rating of buildings</a:t>
            </a:r>
          </a:p>
          <a:p>
            <a:endParaRPr lang="en-GB" sz="2000" dirty="0" smtClean="0"/>
          </a:p>
          <a:p>
            <a:r>
              <a:rPr lang="en-GB" sz="2000" dirty="0" smtClean="0"/>
              <a:t>Required when buildings are built, sold or rented:</a:t>
            </a:r>
          </a:p>
          <a:p>
            <a:pPr marL="285750" indent="-285750">
              <a:buFontTx/>
              <a:buChar char="-"/>
            </a:pPr>
            <a:r>
              <a:rPr lang="en-GB" sz="2000" dirty="0" smtClean="0"/>
              <a:t>If they have a roof, walls and use energy to condition an indoor climate</a:t>
            </a:r>
          </a:p>
          <a:p>
            <a:pPr marL="285750" indent="-285750">
              <a:buFontTx/>
              <a:buChar char="-"/>
            </a:pPr>
            <a:r>
              <a:rPr lang="en-GB" sz="2000" dirty="0" smtClean="0"/>
              <a:t>If a building contains separate units (e.g. a block of flats) each unit needs an EPC</a:t>
            </a:r>
            <a:endParaRPr lang="en-GB" sz="2000" dirty="0"/>
          </a:p>
        </p:txBody>
      </p:sp>
    </p:spTree>
    <p:extLst>
      <p:ext uri="{BB962C8B-B14F-4D97-AF65-F5344CB8AC3E}">
        <p14:creationId xmlns:p14="http://schemas.microsoft.com/office/powerpoint/2010/main" val="23912236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3998" y="1544514"/>
            <a:ext cx="7416824" cy="400110"/>
          </a:xfrm>
          <a:prstGeom prst="rect">
            <a:avLst/>
          </a:prstGeom>
          <a:noFill/>
        </p:spPr>
        <p:txBody>
          <a:bodyPr wrap="square" rtlCol="0">
            <a:spAutoFit/>
          </a:bodyPr>
          <a:lstStyle/>
          <a:p>
            <a:r>
              <a:rPr lang="en-GB" sz="2000" b="1" dirty="0" smtClean="0">
                <a:solidFill>
                  <a:srgbClr val="0070C0"/>
                </a:solidFill>
              </a:rPr>
              <a:t>Energy Performance Certificate (EPC)</a:t>
            </a:r>
          </a:p>
        </p:txBody>
      </p:sp>
      <p:sp>
        <p:nvSpPr>
          <p:cNvPr id="4" name="TextBox 3"/>
          <p:cNvSpPr txBox="1"/>
          <p:nvPr/>
        </p:nvSpPr>
        <p:spPr>
          <a:xfrm>
            <a:off x="683998" y="2420888"/>
            <a:ext cx="7920450" cy="3708708"/>
          </a:xfrm>
          <a:prstGeom prst="rect">
            <a:avLst/>
          </a:prstGeom>
          <a:noFill/>
        </p:spPr>
        <p:txBody>
          <a:bodyPr wrap="square" rtlCol="0">
            <a:spAutoFit/>
          </a:bodyPr>
          <a:lstStyle/>
          <a:p>
            <a:pPr>
              <a:spcAft>
                <a:spcPts val="600"/>
              </a:spcAft>
            </a:pPr>
            <a:r>
              <a:rPr lang="en-GB" sz="2000" dirty="0"/>
              <a:t>Buildings that do not need an energy performance certificate include:</a:t>
            </a:r>
          </a:p>
          <a:p>
            <a:pPr marL="342900" indent="-342900">
              <a:spcAft>
                <a:spcPts val="600"/>
              </a:spcAft>
              <a:buFont typeface="Arial" panose="020B0604020202020204" pitchFamily="34" charset="0"/>
              <a:buChar char="•"/>
            </a:pPr>
            <a:r>
              <a:rPr lang="en-GB" sz="2000" dirty="0"/>
              <a:t>Places of worship.</a:t>
            </a:r>
          </a:p>
          <a:p>
            <a:pPr marL="342900" indent="-342900">
              <a:spcAft>
                <a:spcPts val="600"/>
              </a:spcAft>
              <a:buFont typeface="Arial" panose="020B0604020202020204" pitchFamily="34" charset="0"/>
              <a:buChar char="•"/>
            </a:pPr>
            <a:r>
              <a:rPr lang="en-GB" sz="2000" dirty="0"/>
              <a:t>Temporary buildings.</a:t>
            </a:r>
          </a:p>
          <a:p>
            <a:pPr marL="342900" indent="-342900">
              <a:spcAft>
                <a:spcPts val="600"/>
              </a:spcAft>
              <a:buFont typeface="Arial" panose="020B0604020202020204" pitchFamily="34" charset="0"/>
              <a:buChar char="•"/>
            </a:pPr>
            <a:r>
              <a:rPr lang="en-GB" sz="2000" dirty="0"/>
              <a:t>Stand-alone buildings with a floor area of less than 50 square metres.</a:t>
            </a:r>
          </a:p>
          <a:p>
            <a:pPr marL="342900" indent="-342900">
              <a:spcAft>
                <a:spcPts val="600"/>
              </a:spcAft>
              <a:buFont typeface="Arial" panose="020B0604020202020204" pitchFamily="34" charset="0"/>
              <a:buChar char="•"/>
            </a:pPr>
            <a:r>
              <a:rPr lang="en-GB" sz="2000" dirty="0"/>
              <a:t>Industrial and agricultural buildings with low energy requirements.</a:t>
            </a:r>
          </a:p>
          <a:p>
            <a:pPr marL="342900" indent="-342900">
              <a:spcAft>
                <a:spcPts val="600"/>
              </a:spcAft>
              <a:buFont typeface="Arial" panose="020B0604020202020204" pitchFamily="34" charset="0"/>
              <a:buChar char="•"/>
            </a:pPr>
            <a:r>
              <a:rPr lang="en-GB" sz="2000" dirty="0" smtClean="0"/>
              <a:t>Protected/listed</a:t>
            </a:r>
            <a:r>
              <a:rPr lang="en-GB" sz="2000" dirty="0"/>
              <a:t> buildings, where compliance with energy efficiency requirements would unacceptably alter their character or appearance.</a:t>
            </a:r>
          </a:p>
          <a:p>
            <a:pPr marL="342900" indent="-342900">
              <a:spcAft>
                <a:spcPts val="600"/>
              </a:spcAft>
              <a:buFont typeface="Arial" panose="020B0604020202020204" pitchFamily="34" charset="0"/>
              <a:buChar char="•"/>
            </a:pPr>
            <a:r>
              <a:rPr lang="en-GB" sz="2000" dirty="0"/>
              <a:t>Rented dwellings that continue to be occupied by the same tenant since before 1 October 2008.</a:t>
            </a:r>
          </a:p>
          <a:p>
            <a:pPr marL="342900" indent="-342900">
              <a:spcAft>
                <a:spcPts val="600"/>
              </a:spcAft>
              <a:buFont typeface="Arial" panose="020B0604020202020204" pitchFamily="34" charset="0"/>
              <a:buChar char="•"/>
            </a:pPr>
            <a:r>
              <a:rPr lang="en-GB" sz="2000" dirty="0"/>
              <a:t>Buildings that are suitable for demolition.</a:t>
            </a:r>
          </a:p>
        </p:txBody>
      </p:sp>
    </p:spTree>
    <p:extLst>
      <p:ext uri="{BB962C8B-B14F-4D97-AF65-F5344CB8AC3E}">
        <p14:creationId xmlns:p14="http://schemas.microsoft.com/office/powerpoint/2010/main" val="9527118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3998" y="1544514"/>
            <a:ext cx="7416824" cy="400110"/>
          </a:xfrm>
          <a:prstGeom prst="rect">
            <a:avLst/>
          </a:prstGeom>
          <a:noFill/>
        </p:spPr>
        <p:txBody>
          <a:bodyPr wrap="square" rtlCol="0">
            <a:spAutoFit/>
          </a:bodyPr>
          <a:lstStyle/>
          <a:p>
            <a:r>
              <a:rPr lang="en-GB" sz="2000" b="1" dirty="0" smtClean="0">
                <a:solidFill>
                  <a:srgbClr val="0070C0"/>
                </a:solidFill>
              </a:rPr>
              <a:t>Energy Performance Certificate (EPC)</a:t>
            </a:r>
          </a:p>
        </p:txBody>
      </p:sp>
      <p:pic>
        <p:nvPicPr>
          <p:cNvPr id="1026" name="Picture 2" descr="Image result for UK epc exampl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4841" y="1824630"/>
            <a:ext cx="4306920" cy="50247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17926" y="2900231"/>
            <a:ext cx="4060843" cy="2862322"/>
          </a:xfrm>
          <a:prstGeom prst="rect">
            <a:avLst/>
          </a:prstGeom>
          <a:noFill/>
        </p:spPr>
        <p:txBody>
          <a:bodyPr wrap="square" rtlCol="0">
            <a:spAutoFit/>
          </a:bodyPr>
          <a:lstStyle/>
          <a:p>
            <a:r>
              <a:rPr lang="en-GB" dirty="0" smtClean="0"/>
              <a:t>Rating from A to G</a:t>
            </a:r>
          </a:p>
          <a:p>
            <a:r>
              <a:rPr lang="en-GB" dirty="0" smtClean="0"/>
              <a:t>A: Very efficient</a:t>
            </a:r>
          </a:p>
          <a:p>
            <a:r>
              <a:rPr lang="en-GB" dirty="0" smtClean="0"/>
              <a:t>G: Very inefficient</a:t>
            </a:r>
          </a:p>
          <a:p>
            <a:endParaRPr lang="en-GB" dirty="0"/>
          </a:p>
          <a:p>
            <a:r>
              <a:rPr lang="en-GB" dirty="0" smtClean="0"/>
              <a:t>Provided by accredited energy assessors, and provide:</a:t>
            </a:r>
          </a:p>
          <a:p>
            <a:pPr marL="285750" indent="-285750">
              <a:buFontTx/>
              <a:buChar char="-"/>
            </a:pPr>
            <a:r>
              <a:rPr lang="en-GB" dirty="0" smtClean="0"/>
              <a:t>Recommendation report</a:t>
            </a:r>
          </a:p>
          <a:p>
            <a:pPr marL="285750" indent="-285750">
              <a:buFontTx/>
              <a:buChar char="-"/>
            </a:pPr>
            <a:r>
              <a:rPr lang="en-GB" dirty="0" smtClean="0"/>
              <a:t>Identification of Green Deal financing</a:t>
            </a:r>
          </a:p>
          <a:p>
            <a:endParaRPr lang="en-GB" dirty="0" smtClean="0"/>
          </a:p>
          <a:p>
            <a:r>
              <a:rPr lang="en-GB" dirty="0" smtClean="0"/>
              <a:t>Valid for 10 years</a:t>
            </a:r>
            <a:endParaRPr lang="en-GB" dirty="0"/>
          </a:p>
        </p:txBody>
      </p:sp>
    </p:spTree>
    <p:extLst>
      <p:ext uri="{BB962C8B-B14F-4D97-AF65-F5344CB8AC3E}">
        <p14:creationId xmlns:p14="http://schemas.microsoft.com/office/powerpoint/2010/main" val="32951846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745581"/>
            <a:ext cx="7920450" cy="461665"/>
          </a:xfrm>
          <a:prstGeom prst="rect">
            <a:avLst/>
          </a:prstGeom>
          <a:noFill/>
        </p:spPr>
        <p:txBody>
          <a:bodyPr wrap="square" rtlCol="0">
            <a:spAutoFit/>
          </a:bodyPr>
          <a:lstStyle/>
          <a:p>
            <a:r>
              <a:rPr lang="en-GB" sz="2400" b="1" dirty="0" smtClean="0"/>
              <a:t>Energy Performance of Buildings Directive (EPBD) 2002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83998" y="1544514"/>
            <a:ext cx="7416824" cy="400110"/>
          </a:xfrm>
          <a:prstGeom prst="rect">
            <a:avLst/>
          </a:prstGeom>
          <a:noFill/>
        </p:spPr>
        <p:txBody>
          <a:bodyPr wrap="square" rtlCol="0">
            <a:spAutoFit/>
          </a:bodyPr>
          <a:lstStyle/>
          <a:p>
            <a:r>
              <a:rPr lang="en-GB" sz="2000" b="1" dirty="0" smtClean="0">
                <a:solidFill>
                  <a:srgbClr val="0070C0"/>
                </a:solidFill>
              </a:rPr>
              <a:t>Energy Performance Certificate (EPC)</a:t>
            </a:r>
          </a:p>
        </p:txBody>
      </p:sp>
      <p:sp>
        <p:nvSpPr>
          <p:cNvPr id="5" name="TextBox 4"/>
          <p:cNvSpPr txBox="1"/>
          <p:nvPr/>
        </p:nvSpPr>
        <p:spPr>
          <a:xfrm>
            <a:off x="683998" y="1944624"/>
            <a:ext cx="7776435" cy="4462760"/>
          </a:xfrm>
          <a:prstGeom prst="rect">
            <a:avLst/>
          </a:prstGeom>
          <a:noFill/>
        </p:spPr>
        <p:txBody>
          <a:bodyPr wrap="square" rtlCol="0">
            <a:spAutoFit/>
          </a:bodyPr>
          <a:lstStyle/>
          <a:p>
            <a:r>
              <a:rPr lang="en-GB" sz="2000" dirty="0" smtClean="0"/>
              <a:t>No requirement to follow the recommendations, but the Energy Act 2011 stipulates that:</a:t>
            </a:r>
          </a:p>
          <a:p>
            <a:pPr marL="342900" indent="-342900">
              <a:buFontTx/>
              <a:buChar char="-"/>
            </a:pPr>
            <a:r>
              <a:rPr lang="en-GB" dirty="0" smtClean="0"/>
              <a:t>Requires landlords to improve the energy efficiency of domestic properties to at least band ‘E’ EPC rating by 2018 otherwise they will not be able to lease the property to new or renewing tenants.</a:t>
            </a:r>
          </a:p>
          <a:p>
            <a:pPr marL="342900" indent="-342900">
              <a:buFontTx/>
              <a:buChar char="-"/>
            </a:pPr>
            <a:r>
              <a:rPr lang="en-GB" dirty="0" smtClean="0"/>
              <a:t>These ruled will be extended to cover all domestic leases by the year 2020 and all non-domestic leases by 2023.</a:t>
            </a:r>
          </a:p>
          <a:p>
            <a:pPr marL="342900" indent="-342900">
              <a:buFontTx/>
              <a:buChar char="-"/>
            </a:pPr>
            <a:r>
              <a:rPr lang="en-GB" dirty="0" smtClean="0"/>
              <a:t>Residential tenants will have the right to request consent for necessary improvement works to properties they are already occupying from April 2016</a:t>
            </a:r>
          </a:p>
          <a:p>
            <a:pPr marL="342900" indent="-342900">
              <a:buFontTx/>
              <a:buChar char="-"/>
            </a:pPr>
            <a:r>
              <a:rPr lang="en-GB" dirty="0" smtClean="0"/>
              <a:t>Some property types will be exempt (e.g. listed buildings)</a:t>
            </a:r>
          </a:p>
          <a:p>
            <a:endParaRPr lang="en-GB" sz="2000" dirty="0"/>
          </a:p>
          <a:p>
            <a:r>
              <a:rPr lang="en-GB" sz="2000" dirty="0" smtClean="0"/>
              <a:t>The Regulations will be enforced by local authorities. Non-compliant properties might incur penalties of:</a:t>
            </a:r>
          </a:p>
          <a:p>
            <a:pPr marL="342900" indent="-342900">
              <a:buFontTx/>
              <a:buChar char="-"/>
            </a:pPr>
            <a:r>
              <a:rPr lang="en-GB" sz="2000" dirty="0" smtClean="0"/>
              <a:t>Up to 4,000GBP for domestic properties</a:t>
            </a:r>
          </a:p>
          <a:p>
            <a:pPr marL="342900" indent="-342900">
              <a:buFontTx/>
              <a:buChar char="-"/>
            </a:pPr>
            <a:r>
              <a:rPr lang="en-GB" sz="2000" dirty="0" smtClean="0"/>
              <a:t>Up to 150,000GBP for non-domestic properties</a:t>
            </a:r>
            <a:endParaRPr lang="en-GB" sz="2000" dirty="0"/>
          </a:p>
        </p:txBody>
      </p:sp>
    </p:spTree>
    <p:extLst>
      <p:ext uri="{BB962C8B-B14F-4D97-AF65-F5344CB8AC3E}">
        <p14:creationId xmlns:p14="http://schemas.microsoft.com/office/powerpoint/2010/main" val="3118980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692844"/>
            <a:ext cx="7920450" cy="461665"/>
          </a:xfrm>
          <a:prstGeom prst="rect">
            <a:avLst/>
          </a:prstGeom>
          <a:noFill/>
        </p:spPr>
        <p:txBody>
          <a:bodyPr wrap="square" rtlCol="0">
            <a:spAutoFit/>
          </a:bodyPr>
          <a:lstStyle/>
          <a:p>
            <a:r>
              <a:rPr lang="en-GB" sz="2400" b="1" dirty="0" smtClean="0"/>
              <a:t>Energy Efficiency Directive 2012</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251520" y="1127832"/>
            <a:ext cx="8784257" cy="5632311"/>
          </a:xfrm>
          <a:prstGeom prst="rect">
            <a:avLst/>
          </a:prstGeom>
          <a:noFill/>
        </p:spPr>
        <p:txBody>
          <a:bodyPr wrap="square" rtlCol="0">
            <a:spAutoFit/>
          </a:bodyPr>
          <a:lstStyle/>
          <a:p>
            <a:r>
              <a:rPr lang="en-GB" sz="2000" dirty="0" smtClean="0"/>
              <a:t>Specific measures:</a:t>
            </a:r>
          </a:p>
          <a:p>
            <a:endParaRPr lang="en-GB" sz="2000" dirty="0"/>
          </a:p>
          <a:p>
            <a:pPr marL="342900" indent="-342900">
              <a:buFont typeface="Arial" panose="020B0604020202020204" pitchFamily="34" charset="0"/>
              <a:buChar char="•"/>
            </a:pPr>
            <a:r>
              <a:rPr lang="en-GB" sz="2000" dirty="0"/>
              <a:t>energy distributors or retail energy sales companies have to achieve 1.5% energy savings per year </a:t>
            </a:r>
            <a:endParaRPr lang="en-GB" sz="2000" dirty="0" smtClean="0"/>
          </a:p>
          <a:p>
            <a:pPr marL="342900" indent="-342900">
              <a:buFont typeface="Arial" panose="020B0604020202020204" pitchFamily="34" charset="0"/>
              <a:buChar char="•"/>
            </a:pPr>
            <a:r>
              <a:rPr lang="en-GB" sz="2000" dirty="0" smtClean="0"/>
              <a:t>EU </a:t>
            </a:r>
            <a:r>
              <a:rPr lang="en-GB" sz="2000" dirty="0"/>
              <a:t>countries can opt to achieve the same level of savings through other means, such as improving the efficiency of heating systems, installing double glazed windows or insulating roofs</a:t>
            </a:r>
          </a:p>
          <a:p>
            <a:pPr marL="342900" indent="-342900">
              <a:buFont typeface="Arial" panose="020B0604020202020204" pitchFamily="34" charset="0"/>
              <a:buChar char="•"/>
            </a:pPr>
            <a:r>
              <a:rPr lang="en-GB" sz="2000" dirty="0"/>
              <a:t>the public sector </a:t>
            </a:r>
            <a:r>
              <a:rPr lang="en-GB" sz="2000" dirty="0" smtClean="0"/>
              <a:t>should </a:t>
            </a:r>
            <a:r>
              <a:rPr lang="en-GB" sz="2000" dirty="0"/>
              <a:t>purchase energy efficient buildings, products and services</a:t>
            </a:r>
          </a:p>
          <a:p>
            <a:pPr marL="342900" indent="-342900">
              <a:buFont typeface="Arial" panose="020B0604020202020204" pitchFamily="34" charset="0"/>
              <a:buChar char="•"/>
            </a:pPr>
            <a:r>
              <a:rPr lang="en-GB" sz="2000" dirty="0"/>
              <a:t>every year, governments in EU countries must carry out energy efficient renovations on at least 3% (by floor area) of the buildings they own and occupy</a:t>
            </a:r>
          </a:p>
          <a:p>
            <a:pPr marL="342900" indent="-342900">
              <a:buFont typeface="Arial" panose="020B0604020202020204" pitchFamily="34" charset="0"/>
              <a:buChar char="•"/>
            </a:pPr>
            <a:r>
              <a:rPr lang="en-GB" sz="2000" dirty="0"/>
              <a:t>energy consumers should be empowered to better manage consumption. This includes easy and free access to data on consumption through individual metering</a:t>
            </a:r>
          </a:p>
          <a:p>
            <a:pPr marL="342900" indent="-342900">
              <a:buFont typeface="Arial" panose="020B0604020202020204" pitchFamily="34" charset="0"/>
              <a:buChar char="•"/>
            </a:pPr>
            <a:r>
              <a:rPr lang="en-GB" sz="2000" dirty="0"/>
              <a:t>national incentives for SMEs to undergo energy audits</a:t>
            </a:r>
          </a:p>
          <a:p>
            <a:pPr marL="342900" indent="-342900">
              <a:buFont typeface="Arial" panose="020B0604020202020204" pitchFamily="34" charset="0"/>
              <a:buChar char="•"/>
            </a:pPr>
            <a:r>
              <a:rPr lang="en-GB" sz="2000" dirty="0"/>
              <a:t>large companies will make audits of their energy consumption to help them identify ways to reduce it</a:t>
            </a:r>
          </a:p>
          <a:p>
            <a:pPr marL="342900" indent="-342900">
              <a:buFont typeface="Arial" panose="020B0604020202020204" pitchFamily="34" charset="0"/>
              <a:buChar char="•"/>
            </a:pPr>
            <a:r>
              <a:rPr lang="en-GB" sz="2000" dirty="0"/>
              <a:t>monitoring efficiency levels in new energy generation capacities</a:t>
            </a:r>
            <a:r>
              <a:rPr lang="en-GB" sz="2000" dirty="0" smtClean="0"/>
              <a:t>.</a:t>
            </a:r>
          </a:p>
        </p:txBody>
      </p:sp>
    </p:spTree>
    <p:extLst>
      <p:ext uri="{BB962C8B-B14F-4D97-AF65-F5344CB8AC3E}">
        <p14:creationId xmlns:p14="http://schemas.microsoft.com/office/powerpoint/2010/main" val="34878045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692844"/>
            <a:ext cx="7920450" cy="461665"/>
          </a:xfrm>
          <a:prstGeom prst="rect">
            <a:avLst/>
          </a:prstGeom>
          <a:noFill/>
        </p:spPr>
        <p:txBody>
          <a:bodyPr wrap="square" rtlCol="0">
            <a:spAutoFit/>
          </a:bodyPr>
          <a:lstStyle/>
          <a:p>
            <a:r>
              <a:rPr lang="en-GB" sz="2400" b="1" dirty="0" smtClean="0"/>
              <a:t>UK Building Regulations. Approved Document L</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16953" y="1548310"/>
            <a:ext cx="8131511" cy="4708981"/>
          </a:xfrm>
          <a:prstGeom prst="rect">
            <a:avLst/>
          </a:prstGeom>
          <a:noFill/>
        </p:spPr>
        <p:txBody>
          <a:bodyPr wrap="square" rtlCol="0">
            <a:spAutoFit/>
          </a:bodyPr>
          <a:lstStyle/>
          <a:p>
            <a:r>
              <a:rPr lang="en-GB" sz="2000" dirty="0" smtClean="0"/>
              <a:t>Regulation 26 states “where a building is erected, it shall not exceed the target CO2 emission rate for the building…”</a:t>
            </a:r>
          </a:p>
          <a:p>
            <a:endParaRPr lang="en-GB" sz="2000" dirty="0" smtClean="0"/>
          </a:p>
          <a:p>
            <a:r>
              <a:rPr lang="en-GB" sz="2000" dirty="0" smtClean="0"/>
              <a:t>Schedule 1 – Part L Conservation of Fuel and Power. Provision for conservation of fuel and power shall be made by:</a:t>
            </a:r>
          </a:p>
          <a:p>
            <a:pPr marL="342900" indent="-342900">
              <a:buFontTx/>
              <a:buChar char="-"/>
            </a:pPr>
            <a:r>
              <a:rPr lang="en-GB" sz="2000" dirty="0" smtClean="0"/>
              <a:t>Limiting heat gain and losses</a:t>
            </a:r>
          </a:p>
          <a:p>
            <a:pPr marL="342900" indent="-342900">
              <a:buFontTx/>
              <a:buChar char="-"/>
            </a:pPr>
            <a:r>
              <a:rPr lang="en-GB" sz="2000" dirty="0" smtClean="0"/>
              <a:t>Providing efficient building services</a:t>
            </a:r>
          </a:p>
          <a:p>
            <a:pPr marL="342900" indent="-342900">
              <a:buFontTx/>
              <a:buChar char="-"/>
            </a:pPr>
            <a:r>
              <a:rPr lang="en-GB" sz="2000" dirty="0" smtClean="0"/>
              <a:t>Having effective controls and properly commissioned</a:t>
            </a:r>
          </a:p>
          <a:p>
            <a:pPr marL="342900" indent="-342900">
              <a:buFontTx/>
              <a:buChar char="-"/>
            </a:pPr>
            <a:r>
              <a:rPr lang="en-GB" sz="2000" dirty="0" smtClean="0"/>
              <a:t>Information provided so that the building can be operated efficiently</a:t>
            </a:r>
          </a:p>
          <a:p>
            <a:r>
              <a:rPr lang="en-GB" sz="2000" dirty="0" smtClean="0"/>
              <a:t> </a:t>
            </a:r>
          </a:p>
          <a:p>
            <a:r>
              <a:rPr lang="en-GB" sz="2000" dirty="0" smtClean="0"/>
              <a:t>Four parts to Approved Document L:</a:t>
            </a:r>
          </a:p>
          <a:p>
            <a:pPr marL="342900" indent="-342900">
              <a:buFontTx/>
              <a:buChar char="-"/>
            </a:pPr>
            <a:r>
              <a:rPr lang="en-GB" sz="2000" dirty="0" smtClean="0"/>
              <a:t>L1A. New dwellings</a:t>
            </a:r>
          </a:p>
          <a:p>
            <a:pPr marL="342900" indent="-342900">
              <a:buFontTx/>
              <a:buChar char="-"/>
            </a:pPr>
            <a:r>
              <a:rPr lang="en-GB" sz="2000" dirty="0" smtClean="0"/>
              <a:t>L1B. Existing dwellings</a:t>
            </a:r>
          </a:p>
          <a:p>
            <a:pPr marL="342900" indent="-342900">
              <a:buFontTx/>
              <a:buChar char="-"/>
            </a:pPr>
            <a:r>
              <a:rPr lang="en-GB" sz="2000" dirty="0" smtClean="0"/>
              <a:t>L2A. New buildings other than dwellings</a:t>
            </a:r>
          </a:p>
          <a:p>
            <a:pPr marL="342900" indent="-342900">
              <a:buFontTx/>
              <a:buChar char="-"/>
            </a:pPr>
            <a:r>
              <a:rPr lang="en-GB" sz="2000" dirty="0" smtClean="0"/>
              <a:t>L2B. Existing buildings other than dwellings</a:t>
            </a:r>
          </a:p>
        </p:txBody>
      </p:sp>
    </p:spTree>
    <p:extLst>
      <p:ext uri="{BB962C8B-B14F-4D97-AF65-F5344CB8AC3E}">
        <p14:creationId xmlns:p14="http://schemas.microsoft.com/office/powerpoint/2010/main" val="32240576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692844"/>
            <a:ext cx="7920450" cy="461665"/>
          </a:xfrm>
          <a:prstGeom prst="rect">
            <a:avLst/>
          </a:prstGeom>
          <a:noFill/>
        </p:spPr>
        <p:txBody>
          <a:bodyPr wrap="square" rtlCol="0">
            <a:spAutoFit/>
          </a:bodyPr>
          <a:lstStyle/>
          <a:p>
            <a:r>
              <a:rPr lang="en-GB" sz="2400" b="1" dirty="0" smtClean="0"/>
              <a:t>UK Building Regulations. Approved Document L</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16953" y="1548310"/>
            <a:ext cx="8131511" cy="4708981"/>
          </a:xfrm>
          <a:prstGeom prst="rect">
            <a:avLst/>
          </a:prstGeom>
          <a:noFill/>
        </p:spPr>
        <p:txBody>
          <a:bodyPr wrap="square" rtlCol="0">
            <a:spAutoFit/>
          </a:bodyPr>
          <a:lstStyle/>
          <a:p>
            <a:r>
              <a:rPr lang="en-GB" sz="2000" dirty="0" smtClean="0"/>
              <a:t>Key criterion described in Approved Document L:</a:t>
            </a:r>
          </a:p>
          <a:p>
            <a:endParaRPr lang="en-GB" sz="2000" dirty="0" smtClean="0"/>
          </a:p>
          <a:p>
            <a:pPr marL="342900" indent="-342900">
              <a:buFont typeface="Arial" panose="020B0604020202020204" pitchFamily="34" charset="0"/>
              <a:buChar char="•"/>
            </a:pPr>
            <a:r>
              <a:rPr lang="en-GB" sz="2000" dirty="0"/>
              <a:t>The designed carbon emission </a:t>
            </a:r>
            <a:r>
              <a:rPr lang="en-GB" sz="2000" dirty="0" smtClean="0"/>
              <a:t>rate</a:t>
            </a:r>
          </a:p>
          <a:p>
            <a:pPr marL="800100" lvl="1" indent="-342900">
              <a:buFont typeface="Arial" panose="020B0604020202020204" pitchFamily="34" charset="0"/>
              <a:buChar char="•"/>
            </a:pPr>
            <a:r>
              <a:rPr lang="en-GB" sz="2000" dirty="0" smtClean="0"/>
              <a:t>Dwelling</a:t>
            </a:r>
            <a:r>
              <a:rPr lang="en-GB" sz="2000" dirty="0"/>
              <a:t> Emission Rate (DER) for self-contained dwellings and individual flats (excluding common areas</a:t>
            </a:r>
            <a:r>
              <a:rPr lang="en-GB" sz="2000" dirty="0" smtClean="0"/>
              <a:t>)</a:t>
            </a:r>
          </a:p>
          <a:p>
            <a:pPr marL="800100" lvl="1" indent="-342900">
              <a:buFont typeface="Arial" panose="020B0604020202020204" pitchFamily="34" charset="0"/>
              <a:buChar char="•"/>
            </a:pPr>
            <a:r>
              <a:rPr lang="en-GB" sz="2000" dirty="0" smtClean="0"/>
              <a:t>Building </a:t>
            </a:r>
            <a:r>
              <a:rPr lang="en-GB" sz="2000" dirty="0"/>
              <a:t>Emission Rate (BER) for buildings other than </a:t>
            </a:r>
            <a:r>
              <a:rPr lang="en-GB" sz="2000" dirty="0" smtClean="0"/>
              <a:t>dwellings</a:t>
            </a:r>
          </a:p>
          <a:p>
            <a:pPr marL="800100" lvl="1" indent="-342900">
              <a:buFont typeface="Arial" panose="020B0604020202020204" pitchFamily="34" charset="0"/>
              <a:buChar char="•"/>
            </a:pPr>
            <a:r>
              <a:rPr lang="en-GB" sz="2000" dirty="0" smtClean="0"/>
              <a:t>must </a:t>
            </a:r>
            <a:r>
              <a:rPr lang="en-GB" sz="2000" dirty="0"/>
              <a:t>not exceed the Target Emission Rate (TER</a:t>
            </a:r>
            <a:r>
              <a:rPr lang="en-GB" sz="2000" dirty="0" smtClean="0"/>
              <a:t>)</a:t>
            </a:r>
          </a:p>
          <a:p>
            <a:pPr marL="800100" lvl="1" indent="-342900">
              <a:buFont typeface="Arial" panose="020B0604020202020204" pitchFamily="34" charset="0"/>
              <a:buChar char="•"/>
            </a:pPr>
            <a:r>
              <a:rPr lang="en-GB" sz="2000" dirty="0" smtClean="0"/>
              <a:t>Both </a:t>
            </a:r>
            <a:r>
              <a:rPr lang="en-GB" sz="2000" dirty="0"/>
              <a:t>are expressed in kgCO2/m2 per </a:t>
            </a:r>
            <a:r>
              <a:rPr lang="en-GB" sz="2000" dirty="0" smtClean="0"/>
              <a:t>year</a:t>
            </a:r>
          </a:p>
          <a:p>
            <a:pPr marL="800100" lvl="1"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Fixed building services should </a:t>
            </a:r>
            <a:r>
              <a:rPr lang="en-GB" sz="2000" dirty="0" smtClean="0"/>
              <a:t>achieve a reasonable standard of energy efficiency.  </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dirty="0" smtClean="0"/>
              <a:t>Limiting fabric parameters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Solar gains should be limited</a:t>
            </a:r>
            <a:r>
              <a:rPr lang="en-GB" sz="2000" dirty="0" smtClean="0"/>
              <a:t>.</a:t>
            </a:r>
            <a:endParaRPr lang="en-GB" sz="2000" dirty="0"/>
          </a:p>
        </p:txBody>
      </p:sp>
    </p:spTree>
    <p:extLst>
      <p:ext uri="{BB962C8B-B14F-4D97-AF65-F5344CB8AC3E}">
        <p14:creationId xmlns:p14="http://schemas.microsoft.com/office/powerpoint/2010/main" val="11837033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692844"/>
            <a:ext cx="7920450" cy="461665"/>
          </a:xfrm>
          <a:prstGeom prst="rect">
            <a:avLst/>
          </a:prstGeom>
          <a:noFill/>
        </p:spPr>
        <p:txBody>
          <a:bodyPr wrap="square" rtlCol="0">
            <a:spAutoFit/>
          </a:bodyPr>
          <a:lstStyle/>
          <a:p>
            <a:r>
              <a:rPr lang="en-GB" sz="2400" b="1" dirty="0" smtClean="0"/>
              <a:t>UK Building Regulations. Approved Document L</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16953" y="1548310"/>
            <a:ext cx="8131511" cy="3477875"/>
          </a:xfrm>
          <a:prstGeom prst="rect">
            <a:avLst/>
          </a:prstGeom>
          <a:noFill/>
        </p:spPr>
        <p:txBody>
          <a:bodyPr wrap="square" rtlCol="0">
            <a:spAutoFit/>
          </a:bodyPr>
          <a:lstStyle/>
          <a:p>
            <a:r>
              <a:rPr lang="en-GB" sz="2000" dirty="0" smtClean="0"/>
              <a:t>Key criterion described in Approved Document L:</a:t>
            </a:r>
          </a:p>
          <a:p>
            <a:endParaRPr lang="en-GB" sz="2000" dirty="0" smtClean="0"/>
          </a:p>
          <a:p>
            <a:pPr marL="342900" indent="-342900">
              <a:buFont typeface="Arial" panose="020B0604020202020204" pitchFamily="34" charset="0"/>
              <a:buChar char="•"/>
            </a:pPr>
            <a:r>
              <a:rPr lang="en-GB" sz="2000" dirty="0" smtClean="0"/>
              <a:t>As-built</a:t>
            </a:r>
            <a:r>
              <a:rPr lang="en-GB" sz="2000" dirty="0"/>
              <a:t> performance </a:t>
            </a:r>
            <a:r>
              <a:rPr lang="en-GB" sz="2000" dirty="0" smtClean="0"/>
              <a:t>consistent </a:t>
            </a:r>
            <a:r>
              <a:rPr lang="en-GB" sz="2000" dirty="0"/>
              <a:t>with the DER. This includes air-permeability testing and appropriate commissioning of building services systems</a:t>
            </a:r>
            <a:r>
              <a:rPr lang="en-GB" sz="2000" dirty="0" smtClean="0"/>
              <a: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Provision </a:t>
            </a:r>
            <a:r>
              <a:rPr lang="en-GB" sz="2000" dirty="0" smtClean="0"/>
              <a:t>for</a:t>
            </a:r>
            <a:r>
              <a:rPr lang="en-GB" sz="2000" dirty="0"/>
              <a:t> energy efficient operation by providing the building owner with information enabling them to operate the building in a way that uses no more fuel and </a:t>
            </a:r>
            <a:r>
              <a:rPr lang="en-GB" sz="2000" dirty="0" smtClean="0"/>
              <a:t>power than </a:t>
            </a:r>
            <a:r>
              <a:rPr lang="en-GB" sz="2000" dirty="0"/>
              <a:t>is </a:t>
            </a:r>
            <a:r>
              <a:rPr lang="en-GB" sz="2000" dirty="0" smtClean="0"/>
              <a:t>reasonable (preparation </a:t>
            </a:r>
            <a:r>
              <a:rPr lang="en-GB" sz="2000" dirty="0"/>
              <a:t>of a building log </a:t>
            </a:r>
            <a:r>
              <a:rPr lang="en-GB" sz="2000" dirty="0" smtClean="0"/>
              <a:t>book).</a:t>
            </a:r>
            <a:endParaRPr lang="en-GB" sz="2000" dirty="0"/>
          </a:p>
          <a:p>
            <a:endParaRPr lang="en-GB" sz="2000" dirty="0" smtClean="0"/>
          </a:p>
        </p:txBody>
      </p:sp>
    </p:spTree>
    <p:extLst>
      <p:ext uri="{BB962C8B-B14F-4D97-AF65-F5344CB8AC3E}">
        <p14:creationId xmlns:p14="http://schemas.microsoft.com/office/powerpoint/2010/main" val="33682489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998" y="692844"/>
            <a:ext cx="7920450" cy="461665"/>
          </a:xfrm>
          <a:prstGeom prst="rect">
            <a:avLst/>
          </a:prstGeom>
          <a:noFill/>
        </p:spPr>
        <p:txBody>
          <a:bodyPr wrap="square" rtlCol="0">
            <a:spAutoFit/>
          </a:bodyPr>
          <a:lstStyle/>
          <a:p>
            <a:r>
              <a:rPr lang="en-GB" sz="2400" b="1" dirty="0" smtClean="0"/>
              <a:t>UK Building Regulations. Approved Document L</a:t>
            </a:r>
            <a:endParaRPr lang="en-GB" sz="2400" b="1" dirty="0"/>
          </a:p>
        </p:txBody>
      </p:sp>
      <p:grpSp>
        <p:nvGrpSpPr>
          <p:cNvPr id="8" name="Group 7"/>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EFFICIENCY. Regulation in the UK and the EU</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TextBox 2"/>
          <p:cNvSpPr txBox="1"/>
          <p:nvPr/>
        </p:nvSpPr>
        <p:spPr>
          <a:xfrm>
            <a:off x="662286" y="2276872"/>
            <a:ext cx="8131511" cy="1938992"/>
          </a:xfrm>
          <a:prstGeom prst="rect">
            <a:avLst/>
          </a:prstGeom>
          <a:noFill/>
        </p:spPr>
        <p:txBody>
          <a:bodyPr wrap="square" rtlCol="0">
            <a:spAutoFit/>
          </a:bodyPr>
          <a:lstStyle/>
          <a:p>
            <a:r>
              <a:rPr lang="en-GB" sz="2000" dirty="0" smtClean="0"/>
              <a:t>EXERCISE</a:t>
            </a:r>
          </a:p>
          <a:p>
            <a:endParaRPr lang="en-GB" sz="2000" dirty="0"/>
          </a:p>
          <a:p>
            <a:r>
              <a:rPr lang="en-GB" sz="2000" dirty="0" smtClean="0"/>
              <a:t>Answer the questions given according to the BRUKL document sample.</a:t>
            </a:r>
          </a:p>
          <a:p>
            <a:pPr marL="342900" indent="-342900">
              <a:buFontTx/>
              <a:buChar char="-"/>
            </a:pPr>
            <a:endParaRPr lang="en-GB" sz="2000" dirty="0" smtClean="0"/>
          </a:p>
          <a:p>
            <a:pPr marL="342900" indent="-342900">
              <a:buFontTx/>
              <a:buChar char="-"/>
            </a:pPr>
            <a:endParaRPr lang="en-GB" sz="2000" dirty="0"/>
          </a:p>
          <a:p>
            <a:endParaRPr lang="en-GB" sz="2000" dirty="0" smtClean="0"/>
          </a:p>
        </p:txBody>
      </p:sp>
    </p:spTree>
    <p:extLst>
      <p:ext uri="{BB962C8B-B14F-4D97-AF65-F5344CB8AC3E}">
        <p14:creationId xmlns:p14="http://schemas.microsoft.com/office/powerpoint/2010/main" val="30106183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787</TotalTime>
  <Words>1073</Words>
  <Application>Microsoft Office PowerPoint</Application>
  <PresentationFormat>On-screen Show (4:3)</PresentationFormat>
  <Paragraphs>179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30</cp:revision>
  <dcterms:created xsi:type="dcterms:W3CDTF">2015-09-15T12:16:09Z</dcterms:created>
  <dcterms:modified xsi:type="dcterms:W3CDTF">2019-10-10T07:48:07Z</dcterms:modified>
</cp:coreProperties>
</file>