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1"/>
    <p:restoredTop sz="72780" autoAdjust="0"/>
  </p:normalViewPr>
  <p:slideViewPr>
    <p:cSldViewPr>
      <p:cViewPr varScale="1">
        <p:scale>
          <a:sx n="83" d="100"/>
          <a:sy n="83" d="100"/>
        </p:scale>
        <p:origin x="2424"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ulia Maria Luca" userId="976253dc0b5f7b5b" providerId="LiveId" clId="{4819D305-B341-404D-8A47-EB83810CEC65}"/>
    <pc:docChg chg="custSel modSld">
      <pc:chgData name="Iulia Maria Luca" userId="976253dc0b5f7b5b" providerId="LiveId" clId="{4819D305-B341-404D-8A47-EB83810CEC65}" dt="2024-02-20T16:48:18.454" v="70" actId="27636"/>
      <pc:docMkLst>
        <pc:docMk/>
      </pc:docMkLst>
      <pc:sldChg chg="modSp mod">
        <pc:chgData name="Iulia Maria Luca" userId="976253dc0b5f7b5b" providerId="LiveId" clId="{4819D305-B341-404D-8A47-EB83810CEC65}" dt="2024-02-20T16:48:18.454" v="70" actId="27636"/>
        <pc:sldMkLst>
          <pc:docMk/>
          <pc:sldMk cId="0" sldId="256"/>
        </pc:sldMkLst>
        <pc:spChg chg="mod">
          <ac:chgData name="Iulia Maria Luca" userId="976253dc0b5f7b5b" providerId="LiveId" clId="{4819D305-B341-404D-8A47-EB83810CEC65}" dt="2024-02-20T16:48:18.454" v="70" actId="27636"/>
          <ac:spMkLst>
            <pc:docMk/>
            <pc:sldMk cId="0"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A64F63A-A530-4928-899D-AD50B72E7FB3}" type="datetimeFigureOut">
              <a:rPr lang="en-US" smtClean="0"/>
              <a:pPr/>
              <a:t>2/20/2024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078DC88-E783-412B-B762-665ABF2841F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078DC88-E783-412B-B762-665ABF2841FA}"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Introduction </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Safety is one of the foundations on which our activities in Health and Safety Training for Housekeeping are based. The purpose of this training is to give users significant knowledge and tools needed for effectiveness in safety implementation that targets operational success while considering health preservation. The fact that the essence of health and safety is recognized in housekeeping ensures a safe, conducive environment where employees gain confidence while visitors</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feel comfortable. The agenda will cover the identification of risks, preventive measures and stringent safety requirements to create a culture that is based on standards in housekeeping.</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078DC88-E783-412B-B762-665ABF2841FA}"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Identifying Potential Risks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Slips and Falls: Cleaning wet surfaces, in particular, bathrooms or entrances, as well as many others are dangerous. Increased slip hazards are created due to spilt water or residual soap. The employees are to make sure that they clean the spills immediately and use warning signs for other guests or people working for them to remain aware of hazards.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Exposure to Hazardous Chemicals: The cleaning agents used in the household are likely to have dangerous chemicals such as bleach ammonia and disinfectants. Skin rashes, respiratory complications and chemical burns (</a:t>
            </a:r>
            <a:r>
              <a:rPr lang="en-GB" sz="1200" kern="1200" dirty="0" err="1">
                <a:solidFill>
                  <a:schemeClr val="tx1"/>
                </a:solidFill>
                <a:latin typeface="+mn-lt"/>
                <a:ea typeface="+mn-ea"/>
                <a:cs typeface="+mn-cs"/>
              </a:rPr>
              <a:t>Chela</a:t>
            </a:r>
            <a:r>
              <a:rPr lang="en-GB" sz="1200" kern="1200" dirty="0">
                <a:solidFill>
                  <a:schemeClr val="tx1"/>
                </a:solidFill>
                <a:latin typeface="+mn-lt"/>
                <a:ea typeface="+mn-ea"/>
                <a:cs typeface="+mn-cs"/>
              </a:rPr>
              <a:t>-Alvarez et al., 2022). The staff using cleaning chemicals should be required to wear appropriate PPS including gloves and goggles.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Musculoskeletal Injuries: The most common injuries that housekeeping staff sustain are strains, sprains and other musculoskeletal conditions related to lifting large loads such as mattresses, furniture or laundry bags improperly (</a:t>
            </a:r>
            <a:r>
              <a:rPr lang="en-US" sz="1200" dirty="0" err="1"/>
              <a:t>Gikunda</a:t>
            </a:r>
            <a:r>
              <a:rPr lang="en-US" sz="1200" dirty="0"/>
              <a:t> et al., 2023)</a:t>
            </a:r>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Electrical Hazards: In case of defective electrical components or bare wires that are not promptly attended to, electric shocks and fires may result. The staff responsible for cleaning the rooms should learn to observe any visible damage on electrical cords and equipment such as fraying or wires that were exposed.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078DC88-E783-412B-B762-665ABF2841FA}"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Precautions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For the cleaning room business, such basic precautions are permanent measures to ensure a safe working area. A discussion about the general precautions is required with a focus on PPE for injuries, and exposures. Additionally, clear visuals like gloves goggles and masks associated with PPE products should be used to reinforce their importance for regular use among housekeeping workers (Salmon, 2021). Adequate training about the choice, fitting and use of PPE guarantees that workers' knowledge is sufficient to protect them (</a:t>
            </a:r>
            <a:r>
              <a:rPr lang="en-GB" sz="1200" kern="1200" dirty="0" err="1">
                <a:solidFill>
                  <a:schemeClr val="tx1"/>
                </a:solidFill>
                <a:latin typeface="+mn-lt"/>
                <a:ea typeface="+mn-ea"/>
                <a:cs typeface="+mn-cs"/>
              </a:rPr>
              <a:t>Kusuma</a:t>
            </a:r>
            <a:r>
              <a:rPr lang="en-GB" sz="1200" kern="1200" dirty="0">
                <a:solidFill>
                  <a:schemeClr val="tx1"/>
                </a:solidFill>
                <a:latin typeface="+mn-lt"/>
                <a:ea typeface="+mn-ea"/>
                <a:cs typeface="+mn-cs"/>
              </a:rPr>
              <a:t> et al., 2022). Rather, effective protocols should also be devised for the management and storage of cleaning chemicals to minimise unintended exposure besides meeting safety standards. In addition to the safety precautions that inculcate a sense of discipline and responsibility among team members, periodic inspection of PPE as well as routine maintenance would only compound this sense. Such measures enable us to ensure a secure working environment for our employees.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078DC88-E783-412B-B762-665ABF2841FA}"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Procedures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Step-by-Step Room Cleaning Process: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 regulated pattern of room cleaning guarantees orderliness and uniformity in housekeeping. The processes of involves deep-cleaning, dusting, decontamination and bed-making must be clarified to avoid diversity between sessions. This approach results in cleanliness, satisfied guests and healthy staff as well.</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Emphasis on Safe Handling of Linens and Chemicals: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Linens and chemicals must be handled with great caution to avoid accidents or cases of health risks. The linen handlers should also be trained on the requisite techniques of lifting and handling heavy sheets to minimise cases of strains, aches or injuries (</a:t>
            </a:r>
            <a:r>
              <a:rPr lang="en-GB" sz="1200" kern="1200" dirty="0" err="1">
                <a:solidFill>
                  <a:schemeClr val="tx1"/>
                </a:solidFill>
                <a:latin typeface="+mn-lt"/>
                <a:ea typeface="+mn-ea"/>
                <a:cs typeface="+mn-cs"/>
              </a:rPr>
              <a:t>Shapoval</a:t>
            </a:r>
            <a:r>
              <a:rPr lang="en-GB" sz="1200" kern="1200" dirty="0">
                <a:solidFill>
                  <a:schemeClr val="tx1"/>
                </a:solidFill>
                <a:latin typeface="+mn-lt"/>
                <a:ea typeface="+mn-ea"/>
                <a:cs typeface="+mn-cs"/>
              </a:rPr>
              <a:t> et al., 2022). They should also be provided with PPE because they spend time on chemicals and follow the manufacturer's guidelines for dilution before application.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078DC88-E783-412B-B762-665ABF2841FA}"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Equipment Guidelines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List of Essential Cleaning Equipment:</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list of cleaning tools ensures that there will be enough resources available for the housekeeping staff to carry out an efficient clean-up process. These appliances are vacuum cleaners, mops, brooms, dusters scrub brushes and cleaning cloths as well as squeegees (</a:t>
            </a:r>
            <a:r>
              <a:rPr lang="en-GB" sz="1200" kern="1200" dirty="0" err="1">
                <a:solidFill>
                  <a:schemeClr val="tx1"/>
                </a:solidFill>
                <a:latin typeface="+mn-lt"/>
                <a:ea typeface="+mn-ea"/>
                <a:cs typeface="+mn-cs"/>
              </a:rPr>
              <a:t>Neog</a:t>
            </a:r>
            <a:r>
              <a:rPr lang="en-GB" sz="1200" kern="1200" dirty="0">
                <a:solidFill>
                  <a:schemeClr val="tx1"/>
                </a:solidFill>
                <a:latin typeface="+mn-lt"/>
                <a:ea typeface="+mn-ea"/>
                <a:cs typeface="+mn-cs"/>
              </a:rPr>
              <a:t>, 2021). Other types of equipment like carpet cleaners, floor polishers and steam cleaners may also be required.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Emphasis on Safe Usage and Maintenance: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It is important to use cleaning materials correctly, as they can help avoid injuries and enable the equipment to work for a long time. Training of the staff on safe operation and handling methods, coupled with periodic maintenance checks to identify problems. A process of establishing safety practices as a priority means that the consummation is effective without injuries and failures.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078DC88-E783-412B-B762-665ABF2841FA}"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Hazard Mitigation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However, the strategies for elimination of identified risks should be available to ensure workers' safety. Some of them are periodic risk assessment, engineering controls such as nonslip mats; training which focuses on safety. An atmosphere that is responsible wherein the employees will be motivated to report unsafe conditions and offer solutions promotes proactive problem-solving through staff. Hazard mitigation is demonstrated in actual life situations as the practical utilisation of safety measures that motivate staff to apply the same approaches on duty (Lin et al., 2021). All these methods contribute to the creation of a safer environment where the hazard is addressed immediately and workers participate actively in their work safety.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078DC88-E783-412B-B762-665ABF2841FA}"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Safety Implementation Strategies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Safety has to be implemented into the daily routine using proactive planning and compliance. The periodic evaluation, the emphasis on dangers and sometimes even preventative measures tell employees that safety should be an essential thing. The training sessions acquaint employees with safety procedures and thereby turn them into enforcers of safe practices in their workplace (</a:t>
            </a:r>
            <a:r>
              <a:rPr lang="en-GB" sz="1200" kern="1200" dirty="0" err="1">
                <a:solidFill>
                  <a:schemeClr val="tx1"/>
                </a:solidFill>
                <a:latin typeface="+mn-lt"/>
                <a:ea typeface="+mn-ea"/>
                <a:cs typeface="+mn-cs"/>
              </a:rPr>
              <a:t>Kuo</a:t>
            </a:r>
            <a:r>
              <a:rPr lang="en-GB" sz="1200" kern="1200" dirty="0">
                <a:solidFill>
                  <a:schemeClr val="tx1"/>
                </a:solidFill>
                <a:latin typeface="+mn-lt"/>
                <a:ea typeface="+mn-ea"/>
                <a:cs typeface="+mn-cs"/>
              </a:rPr>
              <a:t> et al., 2020). For people to work securely, safety measures should always apply that protect employees while at the same time maintaining the good name of an organisation (Mejia et al., 2021). The emphasis on the need to follow given rules highlights safety compliance. Promote open communication among the employees about safety worries. Promote early reporting of hazards via the designated channels and foster learning effective communication skills.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078DC88-E783-412B-B762-665ABF2841FA}"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Best Practices for Ensuring Safety</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One of the most important aspects that preventive hazard identification methods have within room cleaning operations safety scope is employee habit to perform a frequent evaluation and identify possible risks before it will happen. Common risk during cleaning has effective ways such as training on safe chemical handling and safe lifting practices that promote ergonomic injury prevention. Emphasising periodical audits and inspections to a strong level increases compliance with safety rules for early identification or correction (</a:t>
            </a:r>
            <a:r>
              <a:rPr lang="en-GB" sz="1200" kern="1200" dirty="0" err="1">
                <a:solidFill>
                  <a:schemeClr val="tx1"/>
                </a:solidFill>
                <a:latin typeface="+mn-lt"/>
                <a:ea typeface="+mn-ea"/>
                <a:cs typeface="+mn-cs"/>
              </a:rPr>
              <a:t>Sianipar</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Cicilia</a:t>
            </a:r>
            <a:r>
              <a:rPr lang="en-GB" sz="1200" kern="1200" dirty="0">
                <a:solidFill>
                  <a:schemeClr val="tx1"/>
                </a:solidFill>
                <a:latin typeface="+mn-lt"/>
                <a:ea typeface="+mn-ea"/>
                <a:cs typeface="+mn-cs"/>
              </a:rPr>
              <a:t>, 2023). In addition, to foster a culture of continuous improvement and train staff on the benefits of caring about their safety at work by providing more resources for further training.</a:t>
            </a:r>
            <a:endParaRPr lang="en-US" sz="1200" kern="1200" dirty="0">
              <a:solidFill>
                <a:schemeClr val="tx1"/>
              </a:solidFill>
              <a:latin typeface="+mn-lt"/>
              <a:ea typeface="+mn-ea"/>
              <a:cs typeface="+mn-cs"/>
            </a:endParaRPr>
          </a:p>
          <a:p>
            <a:br>
              <a:rPr lang="en-US" sz="1200" b="0" i="0" kern="1200" dirty="0">
                <a:solidFill>
                  <a:schemeClr val="tx1"/>
                </a:solidFill>
                <a:latin typeface="+mn-lt"/>
                <a:ea typeface="+mn-ea"/>
                <a:cs typeface="+mn-cs"/>
              </a:rPr>
            </a:br>
            <a:endParaRPr lang="en-US" dirty="0"/>
          </a:p>
        </p:txBody>
      </p:sp>
      <p:sp>
        <p:nvSpPr>
          <p:cNvPr id="4" name="Slide Number Placeholder 3"/>
          <p:cNvSpPr>
            <a:spLocks noGrp="1"/>
          </p:cNvSpPr>
          <p:nvPr>
            <p:ph type="sldNum" sz="quarter" idx="10"/>
          </p:nvPr>
        </p:nvSpPr>
        <p:spPr/>
        <p:txBody>
          <a:bodyPr/>
          <a:lstStyle/>
          <a:p>
            <a:fld id="{0078DC88-E783-412B-B762-665ABF2841FA}"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Conclusion</a:t>
            </a:r>
            <a:endParaRPr lang="en-US" sz="1200" b="1"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In summary, our operations are based on safety as the core value. Safety is not only a goal, but it also represents a value. Since we anticipate hazards, minimise risk and conduct safety audits routinely as well as through continuous training we manage to maintain a safe working environment. Highlighting the safety measures, not only a guarantee of employee protection but also productivity and morale will also rise. Let us continue the conversation on safety, where everyone is safe and empowered.</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078DC88-E783-412B-B762-665ABF2841FA}"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078DC88-E783-412B-B762-665ABF2841FA}"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53A96AFD-7C44-4446-83D3-962CD3511AB7}" type="datetimeFigureOut">
              <a:rPr lang="en-US" smtClean="0"/>
              <a:pPr/>
              <a:t>2/20/2024</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356B5FAC-AF6C-4EBF-A5A5-45AF9E3E8D42}"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3A96AFD-7C44-4446-83D3-962CD3511AB7}" type="datetimeFigureOut">
              <a:rPr lang="en-US" smtClean="0"/>
              <a:pPr/>
              <a:t>2/20/2024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6B5FAC-AF6C-4EBF-A5A5-45AF9E3E8D42}"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3A96AFD-7C44-4446-83D3-962CD3511AB7}" type="datetimeFigureOut">
              <a:rPr lang="en-US" smtClean="0"/>
              <a:pPr/>
              <a:t>2/20/2024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6B5FAC-AF6C-4EBF-A5A5-45AF9E3E8D42}"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3A96AFD-7C44-4446-83D3-962CD3511AB7}" type="datetimeFigureOut">
              <a:rPr lang="en-US" smtClean="0"/>
              <a:pPr/>
              <a:t>2/20/2024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6B5FAC-AF6C-4EBF-A5A5-45AF9E3E8D42}"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3A96AFD-7C44-4446-83D3-962CD3511AB7}" type="datetimeFigureOut">
              <a:rPr lang="en-US" smtClean="0"/>
              <a:pPr/>
              <a:t>2/20/2024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56B5FAC-AF6C-4EBF-A5A5-45AF9E3E8D42}"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53A96AFD-7C44-4446-83D3-962CD3511AB7}" type="datetimeFigureOut">
              <a:rPr lang="en-US" smtClean="0"/>
              <a:pPr/>
              <a:t>2/20/2024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56B5FAC-AF6C-4EBF-A5A5-45AF9E3E8D42}"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A96AFD-7C44-4446-83D3-962CD3511AB7}" type="datetimeFigureOut">
              <a:rPr lang="en-US" smtClean="0"/>
              <a:pPr/>
              <a:t>2/20/2024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56B5FAC-AF6C-4EBF-A5A5-45AF9E3E8D4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3A96AFD-7C44-4446-83D3-962CD3511AB7}" type="datetimeFigureOut">
              <a:rPr lang="en-US" smtClean="0"/>
              <a:pPr/>
              <a:t>2/20/2024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56B5FAC-AF6C-4EBF-A5A5-45AF9E3E8D42}"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3A96AFD-7C44-4446-83D3-962CD3511AB7}" type="datetimeFigureOut">
              <a:rPr lang="en-US" smtClean="0"/>
              <a:pPr/>
              <a:t>2/20/2024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356B5FAC-AF6C-4EBF-A5A5-45AF9E3E8D42}"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3A96AFD-7C44-4446-83D3-962CD3511AB7}" type="datetimeFigureOut">
              <a:rPr lang="en-US" smtClean="0"/>
              <a:pPr/>
              <a:t>2/20/2024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6B5FAC-AF6C-4EBF-A5A5-45AF9E3E8D4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3A96AFD-7C44-4446-83D3-962CD3511AB7}" type="datetimeFigureOut">
              <a:rPr lang="en-US" smtClean="0"/>
              <a:pPr/>
              <a:t>2/20/2024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56B5FAC-AF6C-4EBF-A5A5-45AF9E3E8D4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53A96AFD-7C44-4446-83D3-962CD3511AB7}" type="datetimeFigureOut">
              <a:rPr lang="en-US" smtClean="0"/>
              <a:pPr/>
              <a:t>2/20/2024</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56B5FAC-AF6C-4EBF-A5A5-45AF9E3E8D42}"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Hotel Placement – Operating Hotel Facilities</a:t>
            </a:r>
          </a:p>
        </p:txBody>
      </p:sp>
      <p:sp>
        <p:nvSpPr>
          <p:cNvPr id="3" name="Subtitle 2"/>
          <p:cNvSpPr>
            <a:spLocks noGrp="1"/>
          </p:cNvSpPr>
          <p:nvPr>
            <p:ph type="subTitle" idx="1"/>
          </p:nvPr>
        </p:nvSpPr>
        <p:spPr>
          <a:xfrm>
            <a:off x="530352" y="3429000"/>
            <a:ext cx="7854696" cy="1752600"/>
          </a:xfrm>
        </p:spPr>
        <p:txBody>
          <a:bodyPr>
            <a:normAutofit fontScale="92500" lnSpcReduction="10000"/>
          </a:bodyPr>
          <a:lstStyle/>
          <a:p>
            <a:r>
              <a:rPr lang="en-US" dirty="0"/>
              <a:t>Iulia Maria Luca</a:t>
            </a:r>
          </a:p>
          <a:p>
            <a:r>
              <a:rPr lang="en-US" dirty="0"/>
              <a:t>Student ID: 2239007</a:t>
            </a:r>
          </a:p>
          <a:p>
            <a:r>
              <a:rPr lang="en-US" dirty="0"/>
              <a:t>Lecturer: </a:t>
            </a:r>
            <a:r>
              <a:rPr lang="en-GB" b="0" i="0" dirty="0">
                <a:effectLst/>
                <a:latin typeface="-apple-system"/>
              </a:rPr>
              <a:t>Natalie Brailsford</a:t>
            </a:r>
          </a:p>
          <a:p>
            <a:r>
              <a:rPr lang="en-GB" b="1" i="0" dirty="0">
                <a:solidFill>
                  <a:srgbClr val="1D2125"/>
                </a:solidFill>
                <a:effectLst/>
                <a:latin typeface="-apple-system"/>
              </a:rPr>
              <a:t>BMIH4006</a:t>
            </a: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idx="1"/>
          </p:nvPr>
        </p:nvSpPr>
        <p:spPr/>
        <p:txBody>
          <a:bodyPr>
            <a:normAutofit fontScale="85000" lnSpcReduction="10000"/>
          </a:bodyPr>
          <a:lstStyle/>
          <a:p>
            <a:pPr algn="just">
              <a:lnSpc>
                <a:spcPct val="150000"/>
              </a:lnSpc>
            </a:pPr>
            <a:r>
              <a:rPr lang="en-US" dirty="0"/>
              <a:t>Safety foundation in Health and Safety Training for Housekeeping</a:t>
            </a:r>
          </a:p>
          <a:p>
            <a:pPr algn="just">
              <a:lnSpc>
                <a:spcPct val="150000"/>
              </a:lnSpc>
            </a:pPr>
            <a:r>
              <a:rPr lang="en-US" dirty="0"/>
              <a:t>Goal: Provide users with essential knowledge and tools for safety implementation</a:t>
            </a:r>
          </a:p>
          <a:p>
            <a:pPr algn="just">
              <a:lnSpc>
                <a:spcPct val="150000"/>
              </a:lnSpc>
            </a:pPr>
            <a:r>
              <a:rPr lang="en-US" dirty="0"/>
              <a:t>Emphasis on operational success and health preservation</a:t>
            </a:r>
          </a:p>
          <a:p>
            <a:pPr algn="just">
              <a:lnSpc>
                <a:spcPct val="150000"/>
              </a:lnSpc>
            </a:pPr>
            <a:r>
              <a:rPr lang="en-US" dirty="0"/>
              <a:t>Recognition of health and safety importance in housekeeping</a:t>
            </a:r>
          </a:p>
          <a:p>
            <a:pPr algn="just">
              <a:lnSpc>
                <a:spcPct val="150000"/>
              </a:lnSpc>
            </a:pPr>
            <a:r>
              <a:rPr lang="en-US" dirty="0"/>
              <a:t>Aim for a safe and comfortable environment for employees and patients</a:t>
            </a:r>
          </a:p>
          <a:p>
            <a:pPr algn="just">
              <a:lnSpc>
                <a:spcPct val="150000"/>
              </a:lnSpc>
            </a:pP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796218"/>
          </a:xfrm>
        </p:spPr>
        <p:txBody>
          <a:bodyPr>
            <a:normAutofit fontScale="90000"/>
          </a:bodyPr>
          <a:lstStyle/>
          <a:p>
            <a:br>
              <a:rPr lang="en-GB" b="1" dirty="0"/>
            </a:br>
            <a:br>
              <a:rPr lang="en-GB" b="1" dirty="0"/>
            </a:br>
            <a:br>
              <a:rPr lang="en-GB" b="1" dirty="0"/>
            </a:br>
            <a:r>
              <a:rPr lang="en-GB" b="1" dirty="0"/>
              <a:t>Identifying Potential Risks</a:t>
            </a:r>
            <a:br>
              <a:rPr lang="en-US" dirty="0"/>
            </a:br>
            <a:endParaRPr lang="en-US" dirty="0"/>
          </a:p>
        </p:txBody>
      </p:sp>
      <p:sp>
        <p:nvSpPr>
          <p:cNvPr id="3" name="Content Placeholder 2"/>
          <p:cNvSpPr>
            <a:spLocks noGrp="1"/>
          </p:cNvSpPr>
          <p:nvPr>
            <p:ph idx="1"/>
          </p:nvPr>
        </p:nvSpPr>
        <p:spPr>
          <a:xfrm>
            <a:off x="251520" y="2020258"/>
            <a:ext cx="4972056" cy="4389120"/>
          </a:xfrm>
        </p:spPr>
        <p:txBody>
          <a:bodyPr>
            <a:normAutofit fontScale="92500" lnSpcReduction="20000"/>
          </a:bodyPr>
          <a:lstStyle/>
          <a:p>
            <a:pPr lvl="1" algn="just">
              <a:lnSpc>
                <a:spcPct val="150000"/>
              </a:lnSpc>
            </a:pPr>
            <a:r>
              <a:rPr lang="en-US" dirty="0"/>
              <a:t>Cleaning wet surfaces increases slip hazards, especially in bathrooms and entrances.</a:t>
            </a:r>
          </a:p>
          <a:p>
            <a:pPr lvl="1" algn="just">
              <a:lnSpc>
                <a:spcPct val="150000"/>
              </a:lnSpc>
            </a:pPr>
            <a:r>
              <a:rPr lang="en-US" dirty="0"/>
              <a:t>Risks include skin rashes, respiratory issues, and chemical burns </a:t>
            </a:r>
            <a:r>
              <a:rPr lang="en-GB" dirty="0"/>
              <a:t>(</a:t>
            </a:r>
            <a:r>
              <a:rPr lang="en-GB" dirty="0" err="1"/>
              <a:t>Chela</a:t>
            </a:r>
            <a:r>
              <a:rPr lang="en-GB" dirty="0"/>
              <a:t>-Alvarez et al., 2022). </a:t>
            </a:r>
            <a:endParaRPr lang="en-US" dirty="0"/>
          </a:p>
          <a:p>
            <a:pPr lvl="1" algn="just">
              <a:lnSpc>
                <a:spcPct val="150000"/>
              </a:lnSpc>
            </a:pPr>
            <a:r>
              <a:rPr lang="en-US" dirty="0"/>
              <a:t>Staff using cleaning chemicals should wear appropriate PPE, including gloves and goggles.</a:t>
            </a:r>
          </a:p>
          <a:p>
            <a:pPr algn="just">
              <a:lnSpc>
                <a:spcPct val="150000"/>
              </a:lnSpc>
            </a:pPr>
            <a:endParaRPr lang="en-US" dirty="0"/>
          </a:p>
        </p:txBody>
      </p:sp>
      <p:pic>
        <p:nvPicPr>
          <p:cNvPr id="4" name="Picture 3" descr="Injury+Risk+Factors+among+Housekeepers.jpg"/>
          <p:cNvPicPr>
            <a:picLocks noChangeAspect="1"/>
          </p:cNvPicPr>
          <p:nvPr/>
        </p:nvPicPr>
        <p:blipFill>
          <a:blip r:embed="rId3"/>
          <a:stretch>
            <a:fillRect/>
          </a:stretch>
        </p:blipFill>
        <p:spPr>
          <a:xfrm>
            <a:off x="5429256" y="2143116"/>
            <a:ext cx="3643306" cy="378621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224714"/>
          </a:xfrm>
        </p:spPr>
        <p:txBody>
          <a:bodyPr>
            <a:normAutofit fontScale="90000"/>
          </a:bodyPr>
          <a:lstStyle/>
          <a:p>
            <a:br>
              <a:rPr lang="en-GB" sz="5400" b="1" dirty="0">
                <a:solidFill>
                  <a:schemeClr val="tx1"/>
                </a:solidFill>
              </a:rPr>
            </a:br>
            <a:br>
              <a:rPr lang="en-GB" sz="5400" b="1" dirty="0">
                <a:solidFill>
                  <a:schemeClr val="tx1"/>
                </a:solidFill>
              </a:rPr>
            </a:br>
            <a:br>
              <a:rPr lang="en-US" sz="5400" dirty="0">
                <a:solidFill>
                  <a:schemeClr val="tx1"/>
                </a:solidFill>
              </a:rPr>
            </a:br>
            <a:r>
              <a:rPr lang="en-US" dirty="0"/>
              <a:t> Precautions</a:t>
            </a:r>
          </a:p>
        </p:txBody>
      </p:sp>
      <p:sp>
        <p:nvSpPr>
          <p:cNvPr id="3" name="Content Placeholder 2"/>
          <p:cNvSpPr>
            <a:spLocks noGrp="1"/>
          </p:cNvSpPr>
          <p:nvPr>
            <p:ph idx="1"/>
          </p:nvPr>
        </p:nvSpPr>
        <p:spPr>
          <a:xfrm>
            <a:off x="4500562" y="1935480"/>
            <a:ext cx="4500562" cy="4389120"/>
          </a:xfrm>
        </p:spPr>
        <p:txBody>
          <a:bodyPr>
            <a:normAutofit fontScale="77500" lnSpcReduction="20000"/>
          </a:bodyPr>
          <a:lstStyle/>
          <a:p>
            <a:pPr algn="just">
              <a:lnSpc>
                <a:spcPct val="150000"/>
              </a:lnSpc>
            </a:pPr>
            <a:r>
              <a:rPr lang="en-US" dirty="0"/>
              <a:t>Permanent measures essential for a safe working area in the cleaning room business.</a:t>
            </a:r>
          </a:p>
          <a:p>
            <a:pPr algn="just">
              <a:lnSpc>
                <a:spcPct val="150000"/>
              </a:lnSpc>
            </a:pPr>
            <a:r>
              <a:rPr lang="en-US" dirty="0" err="1"/>
              <a:t>Emphasise</a:t>
            </a:r>
            <a:r>
              <a:rPr lang="en-US" dirty="0"/>
              <a:t> the importance of regular PPE use with clear visuals like gloves, goggles, and masks </a:t>
            </a:r>
            <a:r>
              <a:rPr lang="en-GB" sz="2800" dirty="0"/>
              <a:t>(</a:t>
            </a:r>
            <a:r>
              <a:rPr lang="en-GB" sz="2800" dirty="0" err="1"/>
              <a:t>Kusuma</a:t>
            </a:r>
            <a:r>
              <a:rPr lang="en-GB" sz="2800" dirty="0"/>
              <a:t> et al., 2022).</a:t>
            </a:r>
            <a:endParaRPr lang="en-US" dirty="0"/>
          </a:p>
          <a:p>
            <a:pPr algn="just">
              <a:lnSpc>
                <a:spcPct val="150000"/>
              </a:lnSpc>
            </a:pPr>
            <a:r>
              <a:rPr lang="en-US" dirty="0"/>
              <a:t>Adequate training needed on PPE selection, fitting, and usage for worker protection.</a:t>
            </a:r>
          </a:p>
          <a:p>
            <a:pPr algn="just">
              <a:lnSpc>
                <a:spcPct val="150000"/>
              </a:lnSpc>
              <a:buNone/>
            </a:pPr>
            <a:endParaRPr lang="en-US" dirty="0"/>
          </a:p>
        </p:txBody>
      </p:sp>
      <p:pic>
        <p:nvPicPr>
          <p:cNvPr id="4" name="Picture 3" descr="1677060929108.png"/>
          <p:cNvPicPr>
            <a:picLocks noChangeAspect="1"/>
          </p:cNvPicPr>
          <p:nvPr/>
        </p:nvPicPr>
        <p:blipFill>
          <a:blip r:embed="rId3"/>
          <a:stretch>
            <a:fillRect/>
          </a:stretch>
        </p:blipFill>
        <p:spPr>
          <a:xfrm>
            <a:off x="142876" y="2132856"/>
            <a:ext cx="4214810" cy="402105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Procedures </a:t>
            </a:r>
          </a:p>
        </p:txBody>
      </p:sp>
      <p:sp>
        <p:nvSpPr>
          <p:cNvPr id="3" name="Content Placeholder 2"/>
          <p:cNvSpPr>
            <a:spLocks noGrp="1"/>
          </p:cNvSpPr>
          <p:nvPr>
            <p:ph idx="1"/>
          </p:nvPr>
        </p:nvSpPr>
        <p:spPr/>
        <p:txBody>
          <a:bodyPr>
            <a:normAutofit/>
          </a:bodyPr>
          <a:lstStyle/>
          <a:p>
            <a:pPr lvl="1" algn="just">
              <a:lnSpc>
                <a:spcPct val="150000"/>
              </a:lnSpc>
            </a:pPr>
            <a:r>
              <a:rPr lang="en-US" dirty="0"/>
              <a:t>Regulated pattern ensures orderliness and uniformity in housekeeping.</a:t>
            </a:r>
          </a:p>
          <a:p>
            <a:pPr lvl="1" algn="just">
              <a:lnSpc>
                <a:spcPct val="150000"/>
              </a:lnSpc>
            </a:pPr>
            <a:r>
              <a:rPr lang="en-US" dirty="0"/>
              <a:t>Linens and chemicals require cautious handling to prevent accidents and health risks.</a:t>
            </a:r>
          </a:p>
          <a:p>
            <a:pPr lvl="1" algn="just">
              <a:lnSpc>
                <a:spcPct val="150000"/>
              </a:lnSpc>
            </a:pPr>
            <a:r>
              <a:rPr lang="en-US" dirty="0"/>
              <a:t>Linen handlers need training in lifting and handling heavy sheets to minimize strains and injuries (</a:t>
            </a:r>
            <a:r>
              <a:rPr lang="en-US" dirty="0" err="1"/>
              <a:t>Shapoval</a:t>
            </a:r>
            <a:r>
              <a:rPr lang="en-US" dirty="0"/>
              <a:t> et al., 2022).</a:t>
            </a:r>
          </a:p>
          <a:p>
            <a:pPr algn="just">
              <a:lnSpc>
                <a:spcPct val="150000"/>
              </a:lnSpc>
            </a:pP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Equipment Guideline </a:t>
            </a:r>
          </a:p>
        </p:txBody>
      </p:sp>
      <p:sp>
        <p:nvSpPr>
          <p:cNvPr id="3" name="Content Placeholder 2"/>
          <p:cNvSpPr>
            <a:spLocks noGrp="1"/>
          </p:cNvSpPr>
          <p:nvPr>
            <p:ph idx="1"/>
          </p:nvPr>
        </p:nvSpPr>
        <p:spPr>
          <a:xfrm>
            <a:off x="71406" y="1948810"/>
            <a:ext cx="4786346" cy="4576533"/>
          </a:xfrm>
        </p:spPr>
        <p:txBody>
          <a:bodyPr>
            <a:normAutofit fontScale="85000" lnSpcReduction="10000"/>
          </a:bodyPr>
          <a:lstStyle/>
          <a:p>
            <a:pPr lvl="1" algn="just">
              <a:lnSpc>
                <a:spcPct val="150000"/>
              </a:lnSpc>
            </a:pPr>
            <a:r>
              <a:rPr lang="en-US" dirty="0"/>
              <a:t>Vacuum cleaners, mops, brooms, dusters, scrub brushes, cleaning cloths, and squeegees are essential tools (</a:t>
            </a:r>
            <a:r>
              <a:rPr lang="en-US" dirty="0" err="1"/>
              <a:t>Neog</a:t>
            </a:r>
            <a:r>
              <a:rPr lang="en-US" dirty="0"/>
              <a:t>, 2021).</a:t>
            </a:r>
          </a:p>
          <a:p>
            <a:pPr lvl="1" algn="just">
              <a:lnSpc>
                <a:spcPct val="150000"/>
              </a:lnSpc>
            </a:pPr>
            <a:r>
              <a:rPr lang="en-US" dirty="0"/>
              <a:t>Additional equipment like carpet cleaners, floor polishers, and steam cleaners may also be necessary.</a:t>
            </a:r>
          </a:p>
          <a:p>
            <a:pPr lvl="1" algn="just">
              <a:lnSpc>
                <a:spcPct val="150000"/>
              </a:lnSpc>
            </a:pPr>
            <a:r>
              <a:rPr lang="en-US" dirty="0"/>
              <a:t>Correct usage of cleaning materials helps prevent injuries and prolongs equipment lifespan.</a:t>
            </a:r>
          </a:p>
          <a:p>
            <a:pPr algn="just">
              <a:lnSpc>
                <a:spcPct val="150000"/>
              </a:lnSpc>
            </a:pPr>
            <a:endParaRPr lang="en-US" dirty="0"/>
          </a:p>
        </p:txBody>
      </p:sp>
      <p:pic>
        <p:nvPicPr>
          <p:cNvPr id="4" name="Picture 3" descr="maxresdefault (3).jpg"/>
          <p:cNvPicPr>
            <a:picLocks noChangeAspect="1"/>
          </p:cNvPicPr>
          <p:nvPr/>
        </p:nvPicPr>
        <p:blipFill>
          <a:blip r:embed="rId3"/>
          <a:stretch>
            <a:fillRect/>
          </a:stretch>
        </p:blipFill>
        <p:spPr>
          <a:xfrm>
            <a:off x="4857752" y="2285992"/>
            <a:ext cx="4286248" cy="371475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Hazard Mitigation </a:t>
            </a:r>
          </a:p>
        </p:txBody>
      </p:sp>
      <p:sp>
        <p:nvSpPr>
          <p:cNvPr id="3" name="Content Placeholder 2"/>
          <p:cNvSpPr>
            <a:spLocks noGrp="1"/>
          </p:cNvSpPr>
          <p:nvPr>
            <p:ph idx="1"/>
          </p:nvPr>
        </p:nvSpPr>
        <p:spPr/>
        <p:txBody>
          <a:bodyPr>
            <a:normAutofit fontScale="92500" lnSpcReduction="20000"/>
          </a:bodyPr>
          <a:lstStyle/>
          <a:p>
            <a:pPr algn="just">
              <a:lnSpc>
                <a:spcPct val="150000"/>
              </a:lnSpc>
            </a:pPr>
            <a:r>
              <a:rPr lang="en-US" dirty="0"/>
              <a:t>Strategies for elimination of identified risks ensure workers' safety.</a:t>
            </a:r>
          </a:p>
          <a:p>
            <a:pPr algn="just">
              <a:lnSpc>
                <a:spcPct val="150000"/>
              </a:lnSpc>
            </a:pPr>
            <a:r>
              <a:rPr lang="en-US" dirty="0"/>
              <a:t>Periodic risk assessment is essential for hazard identification.</a:t>
            </a:r>
          </a:p>
          <a:p>
            <a:pPr algn="just">
              <a:lnSpc>
                <a:spcPct val="150000"/>
              </a:lnSpc>
            </a:pPr>
            <a:r>
              <a:rPr lang="en-US" dirty="0"/>
              <a:t>Promote an atmosphere where employees feel responsible and motivated to report unsafe conditions (Lin et al., 2021).</a:t>
            </a:r>
          </a:p>
          <a:p>
            <a:pPr algn="just">
              <a:lnSpc>
                <a:spcPct val="150000"/>
              </a:lnSpc>
            </a:pPr>
            <a:br>
              <a:rPr lang="en-US" dirty="0"/>
            </a:b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80696"/>
          </a:xfrm>
        </p:spPr>
        <p:txBody>
          <a:bodyPr>
            <a:normAutofit fontScale="90000"/>
          </a:bodyPr>
          <a:lstStyle/>
          <a:p>
            <a:r>
              <a:rPr lang="en-US" dirty="0"/>
              <a:t>Safety Implementation Strategies </a:t>
            </a:r>
          </a:p>
        </p:txBody>
      </p:sp>
      <p:sp>
        <p:nvSpPr>
          <p:cNvPr id="3" name="Content Placeholder 2"/>
          <p:cNvSpPr>
            <a:spLocks noGrp="1"/>
          </p:cNvSpPr>
          <p:nvPr>
            <p:ph idx="1"/>
          </p:nvPr>
        </p:nvSpPr>
        <p:spPr>
          <a:xfrm>
            <a:off x="457200" y="1700808"/>
            <a:ext cx="8229600" cy="2585448"/>
          </a:xfrm>
        </p:spPr>
        <p:txBody>
          <a:bodyPr>
            <a:normAutofit fontScale="62500" lnSpcReduction="20000"/>
          </a:bodyPr>
          <a:lstStyle/>
          <a:p>
            <a:pPr algn="just">
              <a:lnSpc>
                <a:spcPct val="150000"/>
              </a:lnSpc>
            </a:pPr>
            <a:r>
              <a:rPr lang="en-US" sz="3200" dirty="0"/>
              <a:t>Proactive planning and compliance integrate safety into daily routines.</a:t>
            </a:r>
          </a:p>
          <a:p>
            <a:pPr algn="just">
              <a:lnSpc>
                <a:spcPct val="150000"/>
              </a:lnSpc>
            </a:pPr>
            <a:r>
              <a:rPr lang="en-US" sz="3200" dirty="0"/>
              <a:t>Employees become enforcers of safe practices in the workplace.</a:t>
            </a:r>
          </a:p>
          <a:p>
            <a:pPr algn="just">
              <a:lnSpc>
                <a:spcPct val="150000"/>
              </a:lnSpc>
            </a:pPr>
            <a:r>
              <a:rPr lang="en-US" sz="3200" dirty="0"/>
              <a:t>Safety measures protect employees and maintain the </a:t>
            </a:r>
            <a:r>
              <a:rPr lang="en-US" sz="3200" dirty="0" err="1"/>
              <a:t>organisation's</a:t>
            </a:r>
            <a:r>
              <a:rPr lang="en-US" sz="3200" dirty="0"/>
              <a:t> reputation (Mejia et al., 2021).</a:t>
            </a:r>
          </a:p>
          <a:p>
            <a:pPr algn="just">
              <a:lnSpc>
                <a:spcPct val="150000"/>
              </a:lnSpc>
              <a:buNone/>
            </a:pPr>
            <a:br>
              <a:rPr lang="en-US" dirty="0"/>
            </a:br>
            <a:endParaRPr lang="en-US" dirty="0"/>
          </a:p>
        </p:txBody>
      </p:sp>
      <p:pic>
        <p:nvPicPr>
          <p:cNvPr id="4" name="Picture 3" descr="fit_image.jpg"/>
          <p:cNvPicPr>
            <a:picLocks noChangeAspect="1"/>
          </p:cNvPicPr>
          <p:nvPr/>
        </p:nvPicPr>
        <p:blipFill>
          <a:blip r:embed="rId3"/>
          <a:stretch>
            <a:fillRect/>
          </a:stretch>
        </p:blipFill>
        <p:spPr>
          <a:xfrm>
            <a:off x="179512" y="3717032"/>
            <a:ext cx="8507288" cy="288032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Best Practices for Ensuring Safety </a:t>
            </a:r>
          </a:p>
        </p:txBody>
      </p:sp>
      <p:sp>
        <p:nvSpPr>
          <p:cNvPr id="3" name="Content Placeholder 2"/>
          <p:cNvSpPr>
            <a:spLocks noGrp="1"/>
          </p:cNvSpPr>
          <p:nvPr>
            <p:ph idx="1"/>
          </p:nvPr>
        </p:nvSpPr>
        <p:spPr>
          <a:xfrm>
            <a:off x="457200" y="2060848"/>
            <a:ext cx="8229600" cy="4389120"/>
          </a:xfrm>
        </p:spPr>
        <p:txBody>
          <a:bodyPr>
            <a:normAutofit/>
          </a:bodyPr>
          <a:lstStyle/>
          <a:p>
            <a:pPr algn="just"/>
            <a:r>
              <a:rPr lang="en-US" dirty="0"/>
              <a:t>Employee habit of frequent evaluation crucial for preventive hazard identification.</a:t>
            </a:r>
          </a:p>
          <a:p>
            <a:pPr algn="just">
              <a:lnSpc>
                <a:spcPct val="150000"/>
              </a:lnSpc>
            </a:pPr>
            <a:r>
              <a:rPr lang="en-US" dirty="0"/>
              <a:t>Training on safe chemical handling and lifting practices promotes ergonomic injury prevention.</a:t>
            </a:r>
          </a:p>
          <a:p>
            <a:pPr algn="just"/>
            <a:r>
              <a:rPr lang="en-US" dirty="0"/>
              <a:t>Early identification and correction of safety issues through audits and inspections (</a:t>
            </a:r>
            <a:r>
              <a:rPr lang="en-US" dirty="0" err="1"/>
              <a:t>Sianipar</a:t>
            </a:r>
            <a:r>
              <a:rPr lang="en-US" dirty="0"/>
              <a:t> and </a:t>
            </a:r>
            <a:r>
              <a:rPr lang="en-US" dirty="0" err="1"/>
              <a:t>Cicilia</a:t>
            </a:r>
            <a:r>
              <a:rPr lang="en-US" dirty="0"/>
              <a:t>, 2023).</a:t>
            </a:r>
          </a:p>
          <a:p>
            <a:pPr algn="just"/>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idx="1"/>
          </p:nvPr>
        </p:nvSpPr>
        <p:spPr/>
        <p:txBody>
          <a:bodyPr>
            <a:normAutofit fontScale="92500" lnSpcReduction="20000"/>
          </a:bodyPr>
          <a:lstStyle/>
          <a:p>
            <a:pPr algn="just">
              <a:lnSpc>
                <a:spcPct val="150000"/>
              </a:lnSpc>
            </a:pPr>
            <a:r>
              <a:rPr lang="en-US" dirty="0"/>
              <a:t>Anticipating hazards and minimizing risks are fundamental practices.</a:t>
            </a:r>
          </a:p>
          <a:p>
            <a:pPr algn="just">
              <a:lnSpc>
                <a:spcPct val="150000"/>
              </a:lnSpc>
            </a:pPr>
            <a:r>
              <a:rPr lang="en-US" dirty="0"/>
              <a:t>Routine safety audits and continuous training contribute to a safe working environment.</a:t>
            </a:r>
          </a:p>
          <a:p>
            <a:pPr algn="just">
              <a:lnSpc>
                <a:spcPct val="150000"/>
              </a:lnSpc>
            </a:pPr>
            <a:r>
              <a:rPr lang="en-US" dirty="0"/>
              <a:t>Safety measures ensure employee protection, productivity, and morale.</a:t>
            </a:r>
          </a:p>
          <a:p>
            <a:pPr algn="just">
              <a:lnSpc>
                <a:spcPct val="150000"/>
              </a:lnSpc>
            </a:pPr>
            <a:r>
              <a:rPr lang="en-US" dirty="0"/>
              <a:t>Encourage ongoing conversation and focus on safety empowerment for all.</a:t>
            </a:r>
          </a:p>
          <a:p>
            <a:pPr algn="just">
              <a:lnSpc>
                <a:spcPct val="150000"/>
              </a:lnSpc>
            </a:pP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0905" y="332656"/>
            <a:ext cx="3088967" cy="636680"/>
          </a:xfrm>
          <a:solidFill>
            <a:schemeClr val="bg1"/>
          </a:solidFill>
        </p:spPr>
        <p:txBody>
          <a:bodyPr>
            <a:normAutofit fontScale="90000"/>
          </a:bodyPr>
          <a:lstStyle/>
          <a:p>
            <a:r>
              <a:rPr lang="en-US" dirty="0"/>
              <a:t>References </a:t>
            </a:r>
          </a:p>
        </p:txBody>
      </p:sp>
      <p:sp>
        <p:nvSpPr>
          <p:cNvPr id="3" name="Content Placeholder 2"/>
          <p:cNvSpPr>
            <a:spLocks noGrp="1"/>
          </p:cNvSpPr>
          <p:nvPr>
            <p:ph idx="1"/>
          </p:nvPr>
        </p:nvSpPr>
        <p:spPr>
          <a:xfrm>
            <a:off x="0" y="1195819"/>
            <a:ext cx="8891411" cy="5528624"/>
          </a:xfrm>
        </p:spPr>
        <p:txBody>
          <a:bodyPr>
            <a:noAutofit/>
          </a:bodyPr>
          <a:lstStyle/>
          <a:p>
            <a:pPr algn="just"/>
            <a:r>
              <a:rPr lang="en-US" sz="1400" dirty="0" err="1"/>
              <a:t>Chela</a:t>
            </a:r>
            <a:r>
              <a:rPr lang="en-US" sz="1400" dirty="0"/>
              <a:t>-Alvarez, X., </a:t>
            </a:r>
            <a:r>
              <a:rPr lang="en-US" sz="1400" dirty="0" err="1"/>
              <a:t>Bulilete</a:t>
            </a:r>
            <a:r>
              <a:rPr lang="en-US" sz="1400" dirty="0"/>
              <a:t>, O., Garcia-</a:t>
            </a:r>
            <a:r>
              <a:rPr lang="en-US" sz="1400" dirty="0" err="1"/>
              <a:t>Illan</a:t>
            </a:r>
            <a:r>
              <a:rPr lang="en-US" sz="1400" dirty="0"/>
              <a:t>, E., Vidal-</a:t>
            </a:r>
            <a:r>
              <a:rPr lang="en-US" sz="1400" dirty="0" err="1"/>
              <a:t>Thomàs</a:t>
            </a:r>
            <a:r>
              <a:rPr lang="en-US" sz="1400" dirty="0"/>
              <a:t>, M. and </a:t>
            </a:r>
            <a:r>
              <a:rPr lang="en-US" sz="1400" dirty="0" err="1"/>
              <a:t>Llobera</a:t>
            </a:r>
            <a:r>
              <a:rPr lang="en-US" sz="1400" dirty="0"/>
              <a:t>, J., 2022. Hotel housekeepers and occupational health: experiences and perceived risks. Annals of occupational and environmental medicine, 34.</a:t>
            </a:r>
          </a:p>
          <a:p>
            <a:pPr algn="just"/>
            <a:r>
              <a:rPr lang="en-US" sz="1400" dirty="0" err="1"/>
              <a:t>Gikunda</a:t>
            </a:r>
            <a:r>
              <a:rPr lang="en-US" sz="1400" dirty="0"/>
              <a:t>, E.K., </a:t>
            </a:r>
            <a:r>
              <a:rPr lang="en-US" sz="1400" dirty="0" err="1"/>
              <a:t>Mburu</a:t>
            </a:r>
            <a:r>
              <a:rPr lang="en-US" sz="1400" dirty="0"/>
              <a:t>, C.M. and </a:t>
            </a:r>
            <a:r>
              <a:rPr lang="en-US" sz="1400" dirty="0" err="1"/>
              <a:t>Kibiti</a:t>
            </a:r>
            <a:r>
              <a:rPr lang="en-US" sz="1400" dirty="0"/>
              <a:t>, C.M., 2023. Association between work-related musculoskeletal disorders’ risk factors and different body parts affected among housekeepers in selected hotels in Mombasa County. </a:t>
            </a:r>
            <a:r>
              <a:rPr lang="en-US" sz="1400" i="1" dirty="0"/>
              <a:t>Journal of Agriculture, Science and Technology</a:t>
            </a:r>
            <a:r>
              <a:rPr lang="en-US" sz="1400" dirty="0"/>
              <a:t>, </a:t>
            </a:r>
            <a:r>
              <a:rPr lang="en-US" sz="1400" i="1" dirty="0"/>
              <a:t>22</a:t>
            </a:r>
            <a:r>
              <a:rPr lang="en-US" sz="1400" dirty="0"/>
              <a:t>(6), pp.90-100.</a:t>
            </a:r>
          </a:p>
          <a:p>
            <a:pPr algn="just"/>
            <a:r>
              <a:rPr lang="en-US" sz="1400" dirty="0" err="1"/>
              <a:t>Kusuma</a:t>
            </a:r>
            <a:r>
              <a:rPr lang="en-US" sz="1400" dirty="0"/>
              <a:t>, B.S., </a:t>
            </a:r>
            <a:r>
              <a:rPr lang="en-US" sz="1400" dirty="0" err="1"/>
              <a:t>Hasibuan</a:t>
            </a:r>
            <a:r>
              <a:rPr lang="en-US" sz="1400" dirty="0"/>
              <a:t>, A., </a:t>
            </a:r>
            <a:r>
              <a:rPr lang="en-US" sz="1400" dirty="0" err="1"/>
              <a:t>Nasution</a:t>
            </a:r>
            <a:r>
              <a:rPr lang="en-US" sz="1400" dirty="0"/>
              <a:t>, S.P., </a:t>
            </a:r>
            <a:r>
              <a:rPr lang="en-US" sz="1400" dirty="0" err="1"/>
              <a:t>Utami</a:t>
            </a:r>
            <a:r>
              <a:rPr lang="en-US" sz="1400" dirty="0"/>
              <a:t>, A.P. and </a:t>
            </a:r>
            <a:r>
              <a:rPr lang="en-US" sz="1400" dirty="0" err="1"/>
              <a:t>Dalimunthe</a:t>
            </a:r>
            <a:r>
              <a:rPr lang="en-US" sz="1400" dirty="0"/>
              <a:t>, A.R., 2022. AN INCREASING KNOWLEDGE ABOUT THE IMPORTANCE OF OCCUPATIONAL SAFETY AND HEALTH (K3) IN HOUSEKEEPING LABOR HOTELS. INFOKUM, 10(5), pp.424-431.</a:t>
            </a:r>
          </a:p>
          <a:p>
            <a:pPr algn="just"/>
            <a:r>
              <a:rPr lang="en-US" sz="1400" dirty="0" err="1"/>
              <a:t>Kuo</a:t>
            </a:r>
            <a:r>
              <a:rPr lang="en-US" sz="1400" dirty="0"/>
              <a:t>, N.T., Cheng, Y.S., Chang, K.C. and Ying, W.H., 2020. Establishing a measurement scale for safety culture in the hotel industry. </a:t>
            </a:r>
            <a:r>
              <a:rPr lang="en-US" sz="1400" i="1" dirty="0"/>
              <a:t>Journal of Hospitality and Tourism Management</a:t>
            </a:r>
            <a:r>
              <a:rPr lang="en-US" sz="1400" dirty="0"/>
              <a:t>, </a:t>
            </a:r>
            <a:r>
              <a:rPr lang="en-US" sz="1400" i="1" dirty="0"/>
              <a:t>42</a:t>
            </a:r>
            <a:r>
              <a:rPr lang="en-US" sz="1400" dirty="0"/>
              <a:t>, pp.12-28.</a:t>
            </a:r>
          </a:p>
          <a:p>
            <a:pPr algn="just"/>
            <a:r>
              <a:rPr lang="en-US" sz="1400" dirty="0"/>
              <a:t>Lin, N., </a:t>
            </a:r>
            <a:r>
              <a:rPr lang="en-US" sz="1400" dirty="0" err="1"/>
              <a:t>Rosemberg</a:t>
            </a:r>
            <a:r>
              <a:rPr lang="en-US" sz="1400" dirty="0"/>
              <a:t>, M.A., Li, W., Meza‐Wilson, E., Godwin, C. and </a:t>
            </a:r>
            <a:r>
              <a:rPr lang="en-US" sz="1400" dirty="0" err="1"/>
              <a:t>Batterman</a:t>
            </a:r>
            <a:r>
              <a:rPr lang="en-US" sz="1400" dirty="0"/>
              <a:t>, S., 2021. Occupational exposure and health risks of volatile organic compounds of hotel housekeepers: Field measurements of exposure and health risks. Indoor Air, 31(1), pp.26-39.</a:t>
            </a:r>
          </a:p>
          <a:p>
            <a:pPr algn="just"/>
            <a:r>
              <a:rPr lang="en-US" sz="1400" dirty="0"/>
              <a:t>Mejia, C., </a:t>
            </a:r>
            <a:r>
              <a:rPr lang="en-US" sz="1400" dirty="0" err="1"/>
              <a:t>Ciarlante</a:t>
            </a:r>
            <a:r>
              <a:rPr lang="en-US" sz="1400" dirty="0"/>
              <a:t>, K. and </a:t>
            </a:r>
            <a:r>
              <a:rPr lang="en-US" sz="1400" dirty="0" err="1"/>
              <a:t>Chheda</a:t>
            </a:r>
            <a:r>
              <a:rPr lang="en-US" sz="1400" dirty="0"/>
              <a:t>, K., 2021. A wearable technology solution and research agenda for housekeeper safety and health. International Journal of Contemporary Hospitality Management, 33(10), pp.3223-3255.</a:t>
            </a:r>
          </a:p>
          <a:p>
            <a:pPr algn="just"/>
            <a:r>
              <a:rPr lang="en-US" sz="1400" dirty="0" err="1"/>
              <a:t>Neog</a:t>
            </a:r>
            <a:r>
              <a:rPr lang="en-US" sz="1400" dirty="0"/>
              <a:t>, R., 2021. New Hotel Cleaning Procedures After COVID-19-A Study of New Housekeeping Practices in Hotels. ATITHYA: A Journal of Hospitality, 7(2).</a:t>
            </a:r>
          </a:p>
          <a:p>
            <a:pPr algn="just"/>
            <a:r>
              <a:rPr lang="en-US" sz="1400" dirty="0" err="1"/>
              <a:t>Shapoval</a:t>
            </a:r>
            <a:r>
              <a:rPr lang="en-US" sz="1400" dirty="0"/>
              <a:t>, V., </a:t>
            </a:r>
            <a:r>
              <a:rPr lang="en-US" sz="1400" dirty="0" err="1"/>
              <a:t>Sönmez</a:t>
            </a:r>
            <a:r>
              <a:rPr lang="en-US" sz="1400" dirty="0"/>
              <a:t>, S., Hsieh, Y.C. and </a:t>
            </a:r>
            <a:r>
              <a:rPr lang="en-US" sz="1400" dirty="0" err="1"/>
              <a:t>Apostolopoulos</a:t>
            </a:r>
            <a:r>
              <a:rPr lang="en-US" sz="1400" dirty="0"/>
              <a:t>, Y., 2022. Occupational health and safety of immigrant hotel housekeepers. Workplace Health &amp; Safety, 70(12), pp.566-573.</a:t>
            </a:r>
          </a:p>
          <a:p>
            <a:pPr algn="just"/>
            <a:r>
              <a:rPr lang="en-US" sz="1400" dirty="0" err="1"/>
              <a:t>Sianipar</a:t>
            </a:r>
            <a:r>
              <a:rPr lang="en-US" sz="1400" dirty="0"/>
              <a:t>, R. and </a:t>
            </a:r>
            <a:r>
              <a:rPr lang="en-US" sz="1400" dirty="0" err="1"/>
              <a:t>Cicilia</a:t>
            </a:r>
            <a:r>
              <a:rPr lang="en-US" sz="1400" dirty="0"/>
              <a:t>, R.L., 2023. Procedure Housekeeping. </a:t>
            </a:r>
            <a:r>
              <a:rPr lang="en-US" sz="1400" dirty="0" err="1"/>
              <a:t>Penerbit</a:t>
            </a:r>
            <a:r>
              <a:rPr lang="en-US" sz="1400" dirty="0"/>
              <a:t> NEM.</a:t>
            </a:r>
          </a:p>
          <a:p>
            <a:pPr algn="just"/>
            <a:r>
              <a:rPr lang="en-US" sz="1400" dirty="0"/>
              <a:t>Salmon, U., 2021. Risk and Resistance Strategies in the Cleaning Industry. </a:t>
            </a:r>
            <a:r>
              <a:rPr lang="en-US" sz="1400" i="1" dirty="0"/>
              <a:t>Interdisciplinary Perspectives on Equality and Diversity</a:t>
            </a:r>
            <a:r>
              <a:rPr lang="en-US" sz="1400" dirty="0"/>
              <a:t>, </a:t>
            </a:r>
            <a:r>
              <a:rPr lang="en-US" sz="1400" i="1" dirty="0"/>
              <a:t>7</a:t>
            </a:r>
            <a:r>
              <a:rPr lang="en-US" sz="1400" dirty="0"/>
              <a:t>(1).</a:t>
            </a:r>
          </a:p>
          <a:p>
            <a:pPr algn="just"/>
            <a:endParaRPr lang="en-US" sz="12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98</TotalTime>
  <Words>2147</Words>
  <Application>Microsoft Office PowerPoint</Application>
  <PresentationFormat>On-screen Show (4:3)</PresentationFormat>
  <Paragraphs>96</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-apple-system</vt:lpstr>
      <vt:lpstr>Calibri</vt:lpstr>
      <vt:lpstr>Constantia</vt:lpstr>
      <vt:lpstr>Wingdings 2</vt:lpstr>
      <vt:lpstr>Flow</vt:lpstr>
      <vt:lpstr>Hotel Placement – Operating Hotel Facilities</vt:lpstr>
      <vt:lpstr>Introduction </vt:lpstr>
      <vt:lpstr>   Identifying Potential Risks </vt:lpstr>
      <vt:lpstr>    Precautions</vt:lpstr>
      <vt:lpstr>Procedures </vt:lpstr>
      <vt:lpstr>Equipment Guideline </vt:lpstr>
      <vt:lpstr>Hazard Mitigation </vt:lpstr>
      <vt:lpstr>Safety Implementation Strategies </vt:lpstr>
      <vt:lpstr>Best Practices for Ensuring Safety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ASUS</dc:creator>
  <cp:lastModifiedBy>Iulia Maria Luca</cp:lastModifiedBy>
  <cp:revision>13</cp:revision>
  <dcterms:created xsi:type="dcterms:W3CDTF">2024-01-27T11:55:46Z</dcterms:created>
  <dcterms:modified xsi:type="dcterms:W3CDTF">2024-02-20T16:48:21Z</dcterms:modified>
</cp:coreProperties>
</file>