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media/image7.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96" r:id="rId4"/>
  </p:sldMasterIdLst>
  <p:notesMasterIdLst>
    <p:notesMasterId r:id="rId17"/>
  </p:notesMasterIdLst>
  <p:sldIdLst>
    <p:sldId id="285" r:id="rId5"/>
    <p:sldId id="289" r:id="rId6"/>
    <p:sldId id="290" r:id="rId7"/>
    <p:sldId id="291" r:id="rId8"/>
    <p:sldId id="292" r:id="rId9"/>
    <p:sldId id="293" r:id="rId10"/>
    <p:sldId id="294" r:id="rId11"/>
    <p:sldId id="295" r:id="rId12"/>
    <p:sldId id="296" r:id="rId13"/>
    <p:sldId id="297" r:id="rId14"/>
    <p:sldId id="298" r:id="rId15"/>
    <p:sldId id="30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938646-CEA8-41F9-BD9F-D1FA107D99CC}" type="datetimeFigureOut">
              <a:rPr lang="en-US" smtClean="0"/>
              <a:t>5/6/2020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B040C8-62D2-4EA7-B200-D3B8C06AAFD8}" type="slidenum">
              <a:rPr lang="en-US" smtClean="0"/>
              <a:t>‹#›</a:t>
            </a:fld>
            <a:endParaRPr lang="en-US"/>
          </a:p>
        </p:txBody>
      </p:sp>
    </p:spTree>
    <p:extLst>
      <p:ext uri="{BB962C8B-B14F-4D97-AF65-F5344CB8AC3E}">
        <p14:creationId xmlns:p14="http://schemas.microsoft.com/office/powerpoint/2010/main" val="2483067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24E39389-D342-42C9-A280-8ADE336DA885}" type="datetime1">
              <a:rPr lang="en-US" smtClean="0"/>
              <a:t>5/6/2020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80732C-99B6-468D-8E86-54127C661C29}" type="datetime1">
              <a:rPr lang="en-US" smtClean="0"/>
              <a:t>5/6/2020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66096AA6-1553-455E-A701-5DB89675312A}" type="datetime1">
              <a:rPr lang="en-US" smtClean="0"/>
              <a:t>5/6/2020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2A427D05-0AAA-4191-8602-39A011BE220C}" type="datetime1">
              <a:rPr lang="en-US" smtClean="0"/>
              <a:t>5/6/2020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669B8012-90E5-4BF2-B13D-6DEC2EE5E086}" type="datetime1">
              <a:rPr lang="en-US" smtClean="0"/>
              <a:t>5/6/2020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D562E2D-C320-4C5E-98F1-D60DBA71A352}" type="datetime1">
              <a:rPr lang="en-US" smtClean="0"/>
              <a:t>5/6/2020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06C99D-E4E2-4DDF-8629-131208CB18B0}" type="datetime1">
              <a:rPr lang="en-US" smtClean="0"/>
              <a:t>5/6/2020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EB420CF4-5FC9-46F3-B596-BE1F927BA2F1}" type="datetime1">
              <a:rPr lang="en-US" smtClean="0"/>
              <a:t>5/6/2020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F1ABFC0-89FE-4355-9E74-11DC57FEA97E}" type="datetime1">
              <a:rPr lang="en-US" smtClean="0"/>
              <a:t>5/6/2020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B5ED82-9221-4209-9FC6-897FECC94D85}" type="datetime1">
              <a:rPr lang="en-US" smtClean="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695C5F-8991-4788-8021-97F7E97CAA77}" type="datetime1">
              <a:rPr lang="en-US" smtClean="0"/>
              <a:t>5/6/2020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F9B8B6D2-5532-4B59-9C5A-AB106F128946}" type="datetime1">
              <a:rPr lang="en-US" smtClean="0"/>
              <a:t>5/6/2020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nd.org.uk/about-us/what-we-do/" TargetMode="External"/><Relationship Id="rId2" Type="http://schemas.openxmlformats.org/officeDocument/2006/relationships/hyperlink" Target="https://www.mind.org.uk/about-us/our-policy-work/our-commitment-to-equality-diversity/" TargetMode="External"/><Relationship Id="rId1" Type="http://schemas.openxmlformats.org/officeDocument/2006/relationships/slideLayout" Target="../slideLayouts/slideLayout7.xml"/><Relationship Id="rId5" Type="http://schemas.openxmlformats.org/officeDocument/2006/relationships/hyperlink" Target="https://www.mind.org.uk/about-us/what-we-do/our-mission/a-history-of-mind/" TargetMode="External"/><Relationship Id="rId4" Type="http://schemas.openxmlformats.org/officeDocument/2006/relationships/hyperlink" Target="https://www.mind.org.uk/information-support/guides-to-support-and-servi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D0423-92ED-41A8-B13E-ED2A99FC380C}"/>
              </a:ext>
            </a:extLst>
          </p:cNvPr>
          <p:cNvSpPr>
            <a:spLocks noGrp="1"/>
          </p:cNvSpPr>
          <p:nvPr>
            <p:ph type="ctrTitle"/>
          </p:nvPr>
        </p:nvSpPr>
        <p:spPr>
          <a:xfrm>
            <a:off x="1600200" y="4269282"/>
            <a:ext cx="8991600" cy="1264762"/>
          </a:xfrm>
        </p:spPr>
        <p:txBody>
          <a:bodyPr>
            <a:normAutofit/>
          </a:bodyPr>
          <a:lstStyle/>
          <a:p>
            <a:r>
              <a:rPr lang="en-GB" sz="2000" b="1">
                <a:effectLst/>
                <a:latin typeface="Calibri" panose="020F0502020204030204" pitchFamily="34" charset="0"/>
                <a:ea typeface="Calibri" panose="020F0502020204030204" pitchFamily="34" charset="0"/>
                <a:cs typeface="Times New Roman" panose="02020603050405020304" pitchFamily="18" charset="0"/>
              </a:rPr>
              <a:t>the philosophy, culture and economic boundaries of MIND UK</a:t>
            </a:r>
            <a:br>
              <a:rPr lang="en-GB" sz="2000" b="1">
                <a:effectLst/>
                <a:latin typeface="Calibri" panose="020F0502020204030204" pitchFamily="34" charset="0"/>
                <a:ea typeface="Calibri" panose="020F0502020204030204" pitchFamily="34" charset="0"/>
                <a:cs typeface="Times New Roman" panose="02020603050405020304" pitchFamily="18" charset="0"/>
              </a:rPr>
            </a:br>
            <a:endParaRPr lang="en-US" sz="2000"/>
          </a:p>
        </p:txBody>
      </p:sp>
      <p:sp>
        <p:nvSpPr>
          <p:cNvPr id="3" name="Subtitle 2">
            <a:extLst>
              <a:ext uri="{FF2B5EF4-FFF2-40B4-BE49-F238E27FC236}">
                <a16:creationId xmlns:a16="http://schemas.microsoft.com/office/drawing/2014/main" id="{74B4D8F8-4E82-4BDB-B682-C4008F4B24EF}"/>
              </a:ext>
            </a:extLst>
          </p:cNvPr>
          <p:cNvSpPr>
            <a:spLocks noGrp="1"/>
          </p:cNvSpPr>
          <p:nvPr>
            <p:ph type="subTitle" idx="1"/>
          </p:nvPr>
        </p:nvSpPr>
        <p:spPr>
          <a:xfrm>
            <a:off x="2560320" y="5688535"/>
            <a:ext cx="7071360" cy="536125"/>
          </a:xfrm>
        </p:spPr>
        <p:txBody>
          <a:bodyPr>
            <a:noAutofit/>
          </a:bodyPr>
          <a:lstStyle/>
          <a:p>
            <a:pPr>
              <a:lnSpc>
                <a:spcPct val="90000"/>
              </a:lnSpc>
            </a:pPr>
            <a:r>
              <a:rPr lang="en-US" sz="2400" dirty="0"/>
              <a:t>Professional Relationships </a:t>
            </a:r>
          </a:p>
          <a:p>
            <a:pPr>
              <a:lnSpc>
                <a:spcPct val="90000"/>
              </a:lnSpc>
            </a:pPr>
            <a:r>
              <a:rPr lang="en-US" sz="2400" dirty="0"/>
              <a:t> Donna James - 1804666</a:t>
            </a:r>
          </a:p>
        </p:txBody>
      </p:sp>
      <p:sp>
        <p:nvSpPr>
          <p:cNvPr id="1030" name="Rectangle 70">
            <a:extLst>
              <a:ext uri="{FF2B5EF4-FFF2-40B4-BE49-F238E27FC236}">
                <a16:creationId xmlns:a16="http://schemas.microsoft.com/office/drawing/2014/main" id="{6A506655-B970-47ED-BFDA-5838E0B16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40555"/>
            <a:ext cx="10911840" cy="33120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32F4128B-B32E-45A4-BB94-297D82C30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6112"/>
            <a:ext cx="10579608" cy="29809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Guides to support and services | Mind, the mental health charity ...">
            <a:extLst>
              <a:ext uri="{FF2B5EF4-FFF2-40B4-BE49-F238E27FC236}">
                <a16:creationId xmlns:a16="http://schemas.microsoft.com/office/drawing/2014/main" id="{919E68D8-AE21-44CB-B718-45D4A61F06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31" b="-3"/>
          <a:stretch/>
        </p:blipFill>
        <p:spPr bwMode="auto">
          <a:xfrm>
            <a:off x="970790" y="970704"/>
            <a:ext cx="5036481" cy="265176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satellite view of the Earth">
            <a:extLst>
              <a:ext uri="{FF2B5EF4-FFF2-40B4-BE49-F238E27FC236}">
                <a16:creationId xmlns:a16="http://schemas.microsoft.com/office/drawing/2014/main" id="{997CF875-7865-4B60-BE3C-F759090A4D58}"/>
              </a:ext>
            </a:extLst>
          </p:cNvPr>
          <p:cNvPicPr>
            <a:picLocks noChangeAspect="1"/>
          </p:cNvPicPr>
          <p:nvPr/>
        </p:nvPicPr>
        <p:blipFill rotWithShape="1">
          <a:blip r:embed="rId3"/>
          <a:srcRect t="263" r="3" b="11804"/>
          <a:stretch/>
        </p:blipFill>
        <p:spPr>
          <a:xfrm>
            <a:off x="6171865" y="959156"/>
            <a:ext cx="5047828" cy="2663308"/>
          </a:xfrm>
          <a:prstGeom prst="rect">
            <a:avLst/>
          </a:prstGeom>
        </p:spPr>
      </p:pic>
    </p:spTree>
    <p:extLst>
      <p:ext uri="{BB962C8B-B14F-4D97-AF65-F5344CB8AC3E}">
        <p14:creationId xmlns:p14="http://schemas.microsoft.com/office/powerpoint/2010/main" val="2401068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815FDFB-CF06-4999-B753-400F6DDB60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40620-8485-4E4F-A230-AB4651ED1418}"/>
              </a:ext>
            </a:extLst>
          </p:cNvPr>
          <p:cNvSpPr>
            <a:spLocks noGrp="1"/>
          </p:cNvSpPr>
          <p:nvPr>
            <p:ph type="title"/>
          </p:nvPr>
        </p:nvSpPr>
        <p:spPr>
          <a:xfrm>
            <a:off x="1600200" y="4108009"/>
            <a:ext cx="8991600" cy="2435403"/>
          </a:xfrm>
        </p:spPr>
        <p:txBody>
          <a:bodyPr vert="horz" lIns="274320" tIns="182880" rIns="274320" bIns="182880" rtlCol="0" anchor="ctr" anchorCtr="1">
            <a:normAutofit/>
          </a:bodyPr>
          <a:lstStyle/>
          <a:p>
            <a:r>
              <a:rPr lang="en-US" sz="3200" dirty="0"/>
              <a:t>Mind is as crucial as a lifeboat service at high sea during a storm</a:t>
            </a:r>
            <a:br>
              <a:rPr lang="en-US" sz="3200" dirty="0"/>
            </a:br>
            <a:r>
              <a:rPr lang="en-US" sz="3200" dirty="0"/>
              <a:t>*it saves lives*</a:t>
            </a:r>
          </a:p>
        </p:txBody>
      </p:sp>
      <p:sp>
        <p:nvSpPr>
          <p:cNvPr id="16" name="Rectangle 15">
            <a:extLst>
              <a:ext uri="{FF2B5EF4-FFF2-40B4-BE49-F238E27FC236}">
                <a16:creationId xmlns:a16="http://schemas.microsoft.com/office/drawing/2014/main" id="{CBE847E4-8AD4-4367-8E66-57B801851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0440" y="640555"/>
            <a:ext cx="5151120" cy="33120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17">
            <a:extLst>
              <a:ext uri="{FF2B5EF4-FFF2-40B4-BE49-F238E27FC236}">
                <a16:creationId xmlns:a16="http://schemas.microsoft.com/office/drawing/2014/main" id="{F59EF903-D3B6-439B-9E47-5D7F6F1D4B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6556" y="795952"/>
            <a:ext cx="4818888" cy="29809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on a beach&#10;&#10;Description automatically generated">
            <a:extLst>
              <a:ext uri="{FF2B5EF4-FFF2-40B4-BE49-F238E27FC236}">
                <a16:creationId xmlns:a16="http://schemas.microsoft.com/office/drawing/2014/main" id="{D5A34388-001B-407F-8FFB-8542CB07270A}"/>
              </a:ext>
            </a:extLst>
          </p:cNvPr>
          <p:cNvPicPr>
            <a:picLocks noChangeAspect="1"/>
          </p:cNvPicPr>
          <p:nvPr/>
        </p:nvPicPr>
        <p:blipFill>
          <a:blip r:embed="rId2"/>
          <a:stretch>
            <a:fillRect/>
          </a:stretch>
        </p:blipFill>
        <p:spPr>
          <a:xfrm>
            <a:off x="3851148" y="922788"/>
            <a:ext cx="4512676" cy="2718033"/>
          </a:xfrm>
          <a:prstGeom prst="rect">
            <a:avLst/>
          </a:prstGeom>
        </p:spPr>
      </p:pic>
    </p:spTree>
    <p:extLst>
      <p:ext uri="{BB962C8B-B14F-4D97-AF65-F5344CB8AC3E}">
        <p14:creationId xmlns:p14="http://schemas.microsoft.com/office/powerpoint/2010/main" val="344438576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C5B1-C32F-459D-81F8-3FA80A7062C6}"/>
              </a:ext>
            </a:extLst>
          </p:cNvPr>
          <p:cNvSpPr>
            <a:spLocks noGrp="1"/>
          </p:cNvSpPr>
          <p:nvPr>
            <p:ph type="title"/>
          </p:nvPr>
        </p:nvSpPr>
        <p:spPr>
          <a:xfrm>
            <a:off x="2231136" y="318783"/>
            <a:ext cx="7729728" cy="6023294"/>
          </a:xfrm>
        </p:spPr>
        <p:txBody>
          <a:bodyPr>
            <a:normAutofit fontScale="90000"/>
          </a:bodyPr>
          <a:lstStyle/>
          <a:p>
            <a:r>
              <a:rPr lang="en-GB" sz="9600" u="sng" dirty="0"/>
              <a:t>1946</a:t>
            </a:r>
            <a:br>
              <a:rPr lang="en-GB" dirty="0"/>
            </a:br>
            <a:br>
              <a:rPr lang="en-GB" dirty="0"/>
            </a:br>
            <a:br>
              <a:rPr lang="en-GB" dirty="0"/>
            </a:br>
            <a:r>
              <a:rPr lang="en-GB" sz="1800" b="1" u="sng" dirty="0">
                <a:solidFill>
                  <a:srgbClr val="444444"/>
                </a:solidFill>
                <a:effectLst/>
                <a:latin typeface="inherit"/>
                <a:ea typeface="Calibri" panose="020F0502020204030204" pitchFamily="34" charset="0"/>
                <a:cs typeface="Times New Roman" panose="02020603050405020304" pitchFamily="18" charset="0"/>
              </a:rPr>
              <a:t>The National Association for Mental Health</a:t>
            </a:r>
            <a:br>
              <a:rPr lang="en-GB" sz="1800" dirty="0">
                <a:solidFill>
                  <a:srgbClr val="444444"/>
                </a:solidFill>
                <a:effectLst/>
                <a:latin typeface="inherit"/>
                <a:ea typeface="Calibri" panose="020F0502020204030204" pitchFamily="34" charset="0"/>
                <a:cs typeface="Times New Roman" panose="02020603050405020304" pitchFamily="18" charset="0"/>
              </a:rPr>
            </a:br>
            <a:br>
              <a:rPr lang="en-GB" sz="1800" dirty="0">
                <a:solidFill>
                  <a:srgbClr val="444444"/>
                </a:solidFill>
                <a:effectLst/>
                <a:latin typeface="inherit"/>
                <a:ea typeface="Calibri" panose="020F0502020204030204" pitchFamily="34" charset="0"/>
                <a:cs typeface="Times New Roman" panose="02020603050405020304" pitchFamily="18" charset="0"/>
              </a:rPr>
            </a:br>
            <a:br>
              <a:rPr lang="en-GB" sz="1800" dirty="0">
                <a:solidFill>
                  <a:srgbClr val="444444"/>
                </a:solidFill>
                <a:effectLst/>
                <a:latin typeface="inherit"/>
                <a:ea typeface="Calibri" panose="020F0502020204030204" pitchFamily="34" charset="0"/>
                <a:cs typeface="Times New Roman" panose="02020603050405020304" pitchFamily="18" charset="0"/>
              </a:rPr>
            </a:br>
            <a:br>
              <a:rPr lang="en-GB" sz="1800" dirty="0">
                <a:solidFill>
                  <a:srgbClr val="444444"/>
                </a:solidFill>
                <a:effectLst/>
                <a:latin typeface="inherit"/>
                <a:ea typeface="Calibri" panose="020F0502020204030204" pitchFamily="34" charset="0"/>
                <a:cs typeface="Times New Roman" panose="02020603050405020304" pitchFamily="18" charset="0"/>
              </a:rPr>
            </a:br>
            <a:r>
              <a:rPr lang="en-GB" sz="900" dirty="0">
                <a:solidFill>
                  <a:srgbClr val="444444"/>
                </a:solidFill>
                <a:effectLst/>
                <a:latin typeface="inherit"/>
                <a:ea typeface="Times New Roman" panose="02020603050405020304" pitchFamily="18" charset="0"/>
                <a:cs typeface="Times New Roman" panose="02020603050405020304" pitchFamily="18" charset="0"/>
              </a:rPr>
              <a:t>The Central Association for Mental Welfare (established in 1913) </a:t>
            </a: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r>
              <a:rPr lang="en-GB" sz="900" dirty="0">
                <a:solidFill>
                  <a:srgbClr val="444444"/>
                </a:solidFill>
                <a:effectLst/>
                <a:latin typeface="inherit"/>
                <a:ea typeface="Times New Roman" panose="02020603050405020304" pitchFamily="18" charset="0"/>
                <a:cs typeface="Times New Roman" panose="02020603050405020304" pitchFamily="18" charset="0"/>
              </a:rPr>
              <a:t> the National Council for Mental Hygiene (established in 1922)</a:t>
            </a: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br>
              <a:rPr lang="en-GB" sz="900" dirty="0">
                <a:solidFill>
                  <a:srgbClr val="444444"/>
                </a:solidFill>
                <a:effectLst/>
                <a:latin typeface="inherit"/>
                <a:ea typeface="Times New Roman" panose="02020603050405020304" pitchFamily="18" charset="0"/>
                <a:cs typeface="Times New Roman" panose="02020603050405020304" pitchFamily="18" charset="0"/>
              </a:rPr>
            </a:br>
            <a:r>
              <a:rPr lang="en-GB" sz="900" dirty="0">
                <a:solidFill>
                  <a:srgbClr val="444444"/>
                </a:solidFill>
                <a:effectLst/>
                <a:latin typeface="inherit"/>
                <a:ea typeface="Times New Roman" panose="02020603050405020304" pitchFamily="18" charset="0"/>
                <a:cs typeface="Times New Roman" panose="02020603050405020304" pitchFamily="18" charset="0"/>
              </a:rPr>
              <a:t> </a:t>
            </a:r>
            <a:br>
              <a:rPr lang="en-GB" sz="900" dirty="0">
                <a:solidFill>
                  <a:srgbClr val="444444"/>
                </a:solidFill>
                <a:effectLst/>
                <a:latin typeface="inherit"/>
                <a:ea typeface="Calibri" panose="020F0502020204030204" pitchFamily="34" charset="0"/>
                <a:cs typeface="Times New Roman" panose="02020603050405020304" pitchFamily="18" charset="0"/>
              </a:rPr>
            </a:br>
            <a:r>
              <a:rPr lang="en-GB" sz="900" dirty="0">
                <a:solidFill>
                  <a:srgbClr val="444444"/>
                </a:solidFill>
                <a:effectLst/>
                <a:latin typeface="inherit"/>
                <a:ea typeface="Times New Roman" panose="02020603050405020304" pitchFamily="18" charset="0"/>
                <a:cs typeface="Times New Roman" panose="02020603050405020304" pitchFamily="18" charset="0"/>
              </a:rPr>
              <a:t>the Child Guidance Council (established in 1927)</a:t>
            </a:r>
            <a:br>
              <a:rPr lang="en-GB" sz="1800" dirty="0">
                <a:solidFill>
                  <a:srgbClr val="444444"/>
                </a:solidFill>
                <a:effectLst/>
                <a:latin typeface="inherit"/>
                <a:ea typeface="Calibri" panose="020F0502020204030204" pitchFamily="34" charset="0"/>
                <a:cs typeface="Times New Roman" panose="02020603050405020304" pitchFamily="18" charset="0"/>
              </a:rPr>
            </a:br>
            <a:r>
              <a:rPr lang="en-GB" sz="1800" dirty="0">
                <a:solidFill>
                  <a:srgbClr val="444444"/>
                </a:solidFill>
                <a:effectLst/>
                <a:latin typeface="inherit"/>
                <a:ea typeface="Calibri" panose="020F0502020204030204" pitchFamily="34" charset="0"/>
                <a:cs typeface="Times New Roman" panose="02020603050405020304" pitchFamily="18" charset="0"/>
              </a:rPr>
              <a:t> </a:t>
            </a:r>
            <a:br>
              <a:rPr lang="en-GB" sz="1800" dirty="0">
                <a:solidFill>
                  <a:srgbClr val="444444"/>
                </a:solidFill>
                <a:effectLst/>
                <a:latin typeface="inherit"/>
                <a:ea typeface="Calibri" panose="020F0502020204030204" pitchFamily="34" charset="0"/>
                <a:cs typeface="Times New Roman" panose="02020603050405020304" pitchFamily="18" charset="0"/>
              </a:rPr>
            </a:br>
            <a:br>
              <a:rPr lang="en-GB" sz="1800" dirty="0">
                <a:solidFill>
                  <a:srgbClr val="444444"/>
                </a:solidFill>
                <a:effectLst/>
                <a:latin typeface="inherit"/>
                <a:ea typeface="Calibri" panose="020F0502020204030204" pitchFamily="34" charset="0"/>
                <a:cs typeface="Times New Roman" panose="02020603050405020304" pitchFamily="18" charset="0"/>
              </a:rPr>
            </a:br>
            <a:br>
              <a:rPr lang="en-GB" sz="1800" dirty="0">
                <a:solidFill>
                  <a:srgbClr val="444444"/>
                </a:solidFill>
                <a:effectLst/>
                <a:latin typeface="inherit"/>
                <a:ea typeface="Calibri" panose="020F0502020204030204" pitchFamily="34" charset="0"/>
                <a:cs typeface="Times New Roman" panose="02020603050405020304" pitchFamily="18" charset="0"/>
              </a:rPr>
            </a:br>
            <a:r>
              <a:rPr lang="en-GB" sz="1100" dirty="0">
                <a:solidFill>
                  <a:srgbClr val="444444"/>
                </a:solidFill>
                <a:effectLst/>
                <a:latin typeface="inherit"/>
                <a:ea typeface="Calibri" panose="020F0502020204030204" pitchFamily="34" charset="0"/>
                <a:cs typeface="Times New Roman" panose="02020603050405020304" pitchFamily="18" charset="0"/>
              </a:rPr>
              <a:t>(Mind,2020)</a:t>
            </a:r>
            <a:br>
              <a:rPr lang="en-GB" sz="1800" dirty="0">
                <a:solidFill>
                  <a:srgbClr val="444444"/>
                </a:solidFill>
                <a:effectLst/>
                <a:latin typeface="inherit"/>
                <a:ea typeface="Calibri" panose="020F0502020204030204" pitchFamily="34" charset="0"/>
                <a:cs typeface="Times New Roman" panose="02020603050405020304" pitchFamily="18" charset="0"/>
              </a:rPr>
            </a:br>
            <a:br>
              <a:rPr lang="en-GB" sz="1800" dirty="0">
                <a:solidFill>
                  <a:srgbClr val="444444"/>
                </a:solidFill>
                <a:effectLst/>
                <a:latin typeface="inherit"/>
                <a:ea typeface="Calibri" panose="020F0502020204030204" pitchFamily="34" charset="0"/>
                <a:cs typeface="Times New Roman" panose="02020603050405020304" pitchFamily="18" charset="0"/>
              </a:rPr>
            </a:br>
            <a:br>
              <a:rPr lang="en-GB" sz="1800" dirty="0">
                <a:solidFill>
                  <a:srgbClr val="444444"/>
                </a:solidFill>
                <a:effectLst/>
                <a:latin typeface="inherit"/>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1061733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090E5-2FBF-42BD-BE0B-C83F6F57FCF9}"/>
              </a:ext>
            </a:extLst>
          </p:cNvPr>
          <p:cNvSpPr>
            <a:spLocks noGrp="1"/>
          </p:cNvSpPr>
          <p:nvPr>
            <p:ph type="ctrTitle"/>
          </p:nvPr>
        </p:nvSpPr>
        <p:spPr>
          <a:xfrm>
            <a:off x="1600200" y="0"/>
            <a:ext cx="8991600" cy="1870745"/>
          </a:xfrm>
        </p:spPr>
        <p:txBody>
          <a:bodyPr/>
          <a:lstStyle/>
          <a:p>
            <a:r>
              <a:rPr lang="en-GB" sz="180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 MIND was </a:t>
            </a:r>
            <a:r>
              <a:rPr lang="en-GB" sz="1800" u="sng">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not</a:t>
            </a:r>
            <a:r>
              <a:rPr lang="en-GB" sz="180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 a charity organisation in the same capacity as it is now:</a:t>
            </a:r>
            <a:endParaRPr lang="en-GB" dirty="0"/>
          </a:p>
        </p:txBody>
      </p:sp>
      <p:sp>
        <p:nvSpPr>
          <p:cNvPr id="3" name="Subtitle 2">
            <a:extLst>
              <a:ext uri="{FF2B5EF4-FFF2-40B4-BE49-F238E27FC236}">
                <a16:creationId xmlns:a16="http://schemas.microsoft.com/office/drawing/2014/main" id="{21665906-87C3-4DE0-A75C-B5C7C2AE6D61}"/>
              </a:ext>
            </a:extLst>
          </p:cNvPr>
          <p:cNvSpPr>
            <a:spLocks noGrp="1"/>
          </p:cNvSpPr>
          <p:nvPr>
            <p:ph type="subTitle" idx="1"/>
          </p:nvPr>
        </p:nvSpPr>
        <p:spPr>
          <a:xfrm>
            <a:off x="2695194" y="2256639"/>
            <a:ext cx="6801612" cy="3335799"/>
          </a:xfrm>
        </p:spPr>
        <p:txBody>
          <a:bodyPr>
            <a:normAutofit fontScale="85000" lnSpcReduction="20000"/>
          </a:bodyPr>
          <a:lstStyle/>
          <a:p>
            <a:r>
              <a:rPr lang="en-GB"/>
              <a:t>It was an organisation primarily for:  Medical professionals</a:t>
            </a:r>
          </a:p>
          <a:p>
            <a:endParaRPr lang="en-GB" sz="180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rgbClr val="0070C0"/>
                </a:solidFill>
                <a:latin typeface="Calibri" panose="020F0502020204030204" pitchFamily="34" charset="0"/>
                <a:ea typeface="Calibri" panose="020F0502020204030204" pitchFamily="34" charset="0"/>
                <a:cs typeface="Times New Roman" panose="02020603050405020304" pitchFamily="18" charset="0"/>
              </a:rPr>
              <a:t>Representing</a:t>
            </a:r>
            <a:r>
              <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p>
          <a:p>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Institute for the Scientific Treatment of Delinquency</a:t>
            </a:r>
          </a:p>
          <a:p>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Magistrates Association </a:t>
            </a:r>
          </a:p>
          <a:p>
            <a:endPar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Royal Colleges of Nursing, Physicians and Surgeons. </a:t>
            </a:r>
          </a:p>
          <a:p>
            <a:endParaRPr lang="en-GB" sz="1800">
              <a:solidFill>
                <a:srgbClr val="00B0F0"/>
              </a:solidFill>
              <a:latin typeface="Calibri" panose="020F0502020204030204" pitchFamily="34" charset="0"/>
              <a:cs typeface="Times New Roman" panose="02020603050405020304" pitchFamily="18" charset="0"/>
            </a:endParaRPr>
          </a:p>
          <a:p>
            <a:r>
              <a:rPr lang="en-GB" sz="1100">
                <a:solidFill>
                  <a:srgbClr val="0070C0"/>
                </a:solidFill>
                <a:latin typeface="Calibri" panose="020F0502020204030204" pitchFamily="34" charset="0"/>
                <a:cs typeface="Times New Roman" panose="02020603050405020304" pitchFamily="18" charset="0"/>
              </a:rPr>
              <a:t>(MIND, 2020)</a:t>
            </a:r>
            <a:endParaRPr lang="en-GB" sz="1100" dirty="0">
              <a:solidFill>
                <a:srgbClr val="0070C0"/>
              </a:solidFill>
            </a:endParaRPr>
          </a:p>
        </p:txBody>
      </p:sp>
      <p:pic>
        <p:nvPicPr>
          <p:cNvPr id="5" name="Picture 4" descr="A picture containing drawing&#10;&#10;Description automatically generated">
            <a:extLst>
              <a:ext uri="{FF2B5EF4-FFF2-40B4-BE49-F238E27FC236}">
                <a16:creationId xmlns:a16="http://schemas.microsoft.com/office/drawing/2014/main" id="{7395C0D3-4D17-402C-904D-354821F86A07}"/>
              </a:ext>
            </a:extLst>
          </p:cNvPr>
          <p:cNvPicPr>
            <a:picLocks noChangeAspect="1"/>
          </p:cNvPicPr>
          <p:nvPr/>
        </p:nvPicPr>
        <p:blipFill>
          <a:blip r:embed="rId2"/>
          <a:stretch>
            <a:fillRect/>
          </a:stretch>
        </p:blipFill>
        <p:spPr>
          <a:xfrm>
            <a:off x="559836" y="2920481"/>
            <a:ext cx="2080727" cy="1699851"/>
          </a:xfrm>
          <a:prstGeom prst="rect">
            <a:avLst/>
          </a:prstGeom>
        </p:spPr>
      </p:pic>
      <p:pic>
        <p:nvPicPr>
          <p:cNvPr id="17" name="Picture 16" descr="A picture containing drawing&#10;&#10;Description automatically generated">
            <a:extLst>
              <a:ext uri="{FF2B5EF4-FFF2-40B4-BE49-F238E27FC236}">
                <a16:creationId xmlns:a16="http://schemas.microsoft.com/office/drawing/2014/main" id="{54349ABF-3E52-43EF-86D4-4B075524F7DB}"/>
              </a:ext>
            </a:extLst>
          </p:cNvPr>
          <p:cNvPicPr>
            <a:picLocks noChangeAspect="1"/>
          </p:cNvPicPr>
          <p:nvPr/>
        </p:nvPicPr>
        <p:blipFill>
          <a:blip r:embed="rId2"/>
          <a:stretch>
            <a:fillRect/>
          </a:stretch>
        </p:blipFill>
        <p:spPr>
          <a:xfrm>
            <a:off x="9463472" y="2920480"/>
            <a:ext cx="2080727" cy="1699851"/>
          </a:xfrm>
          <a:prstGeom prst="rect">
            <a:avLst/>
          </a:prstGeom>
        </p:spPr>
      </p:pic>
    </p:spTree>
    <p:extLst>
      <p:ext uri="{BB962C8B-B14F-4D97-AF65-F5344CB8AC3E}">
        <p14:creationId xmlns:p14="http://schemas.microsoft.com/office/powerpoint/2010/main" val="527600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DBC2-688B-4FFE-BB35-CB8DB97E8AFB}"/>
              </a:ext>
            </a:extLst>
          </p:cNvPr>
          <p:cNvSpPr>
            <a:spLocks noGrp="1"/>
          </p:cNvSpPr>
          <p:nvPr>
            <p:ph type="title"/>
          </p:nvPr>
        </p:nvSpPr>
        <p:spPr>
          <a:xfrm>
            <a:off x="637674" y="158619"/>
            <a:ext cx="4872548" cy="6225403"/>
          </a:xfrm>
        </p:spPr>
        <p:txBody>
          <a:bodyPr vert="horz" wrap="square" lIns="182880" tIns="182880" rIns="182880" bIns="182880" rtlCol="0" anchor="ctr" anchorCtr="1">
            <a:normAutofit/>
          </a:bodyPr>
          <a:lstStyle/>
          <a:p>
            <a:r>
              <a:rPr lang="en-US" sz="2800" kern="1200" cap="all" spc="200" baseline="0" dirty="0">
                <a:solidFill>
                  <a:srgbClr val="262626"/>
                </a:solidFill>
                <a:latin typeface="+mj-lt"/>
                <a:ea typeface="+mj-ea"/>
                <a:cs typeface="+mj-cs"/>
              </a:rPr>
              <a:t>MIND BECAME THE ‘VOICE OF THE PATIENTS’ IN THE SWINGING SIXTIES</a:t>
            </a:r>
            <a:br>
              <a:rPr lang="en-US" sz="2800" kern="1200" cap="all" spc="200" baseline="0" dirty="0">
                <a:solidFill>
                  <a:srgbClr val="262626"/>
                </a:solidFill>
                <a:latin typeface="+mj-lt"/>
                <a:ea typeface="+mj-ea"/>
                <a:cs typeface="+mj-cs"/>
              </a:rPr>
            </a:br>
            <a:r>
              <a:rPr lang="en-US" sz="2800" kern="1200" cap="all" spc="200" baseline="0" dirty="0">
                <a:solidFill>
                  <a:srgbClr val="262626"/>
                </a:solidFill>
                <a:latin typeface="+mj-lt"/>
                <a:ea typeface="+mj-ea"/>
                <a:cs typeface="+mj-cs"/>
              </a:rPr>
              <a:t>HAVING…</a:t>
            </a:r>
            <a:br>
              <a:rPr lang="en-US" sz="2800" kern="1200" cap="all" spc="200" baseline="0" dirty="0">
                <a:solidFill>
                  <a:srgbClr val="262626"/>
                </a:solidFill>
                <a:latin typeface="+mj-lt"/>
                <a:ea typeface="+mj-ea"/>
                <a:cs typeface="+mj-cs"/>
              </a:rPr>
            </a:br>
            <a:br>
              <a:rPr lang="en-US" sz="2800" kern="1200" cap="all" spc="200" baseline="0" dirty="0">
                <a:solidFill>
                  <a:srgbClr val="262626"/>
                </a:solidFill>
                <a:latin typeface="+mj-lt"/>
                <a:ea typeface="+mj-ea"/>
                <a:cs typeface="+mj-cs"/>
              </a:rPr>
            </a:br>
            <a:r>
              <a:rPr lang="en-US" sz="2800" kern="1200" cap="all" spc="200" baseline="0" dirty="0">
                <a:solidFill>
                  <a:srgbClr val="262626"/>
                </a:solidFill>
                <a:latin typeface="+mj-lt"/>
                <a:ea typeface="+mj-ea"/>
                <a:cs typeface="+mj-cs"/>
              </a:rPr>
              <a:t>  “</a:t>
            </a:r>
            <a:r>
              <a:rPr lang="en-GB" sz="1800" kern="1200" cap="all" spc="200" baseline="0" dirty="0">
                <a:solidFill>
                  <a:srgbClr val="00B0F0"/>
                </a:solidFill>
                <a:latin typeface="Calibri" panose="020F0502020204030204" pitchFamily="34" charset="0"/>
                <a:cs typeface="Times New Roman" panose="02020603050405020304" pitchFamily="18" charset="0"/>
              </a:rPr>
              <a:t>de</a:t>
            </a:r>
            <a:r>
              <a:rPr lang="en-GB" sz="18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veloped from a polite, reassuring body, uttering words of comfort to all those involved with mental health, to an organisation which is now firmly on the side of the patient and not at all scared of speaking its </a:t>
            </a:r>
            <a:r>
              <a:rPr lang="en-GB" sz="1800" u="sng"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mind</a:t>
            </a:r>
            <a:r>
              <a:rPr lang="en-GB" sz="18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 when the need arises</a:t>
            </a:r>
            <a:r>
              <a:rPr lang="en-GB" sz="27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(mind, 2020)</a:t>
            </a:r>
            <a:endParaRPr lang="en-US" sz="2800" kern="1200" cap="all" spc="200" baseline="0" dirty="0">
              <a:solidFill>
                <a:srgbClr val="262626"/>
              </a:solidFill>
              <a:latin typeface="+mj-lt"/>
              <a:ea typeface="+mj-ea"/>
              <a:cs typeface="+mj-cs"/>
            </a:endParaRPr>
          </a:p>
        </p:txBody>
      </p:sp>
      <p:pic>
        <p:nvPicPr>
          <p:cNvPr id="5" name="Content Placeholder 4" descr="A group of people posing for a photo&#10;&#10;Description automatically generated">
            <a:extLst>
              <a:ext uri="{FF2B5EF4-FFF2-40B4-BE49-F238E27FC236}">
                <a16:creationId xmlns:a16="http://schemas.microsoft.com/office/drawing/2014/main" id="{51F9EA85-F9E0-4256-8DB2-BCF3A82374D9}"/>
              </a:ext>
            </a:extLst>
          </p:cNvPr>
          <p:cNvPicPr>
            <a:picLocks noGrp="1" noChangeAspect="1"/>
          </p:cNvPicPr>
          <p:nvPr>
            <p:ph idx="1"/>
          </p:nvPr>
        </p:nvPicPr>
        <p:blipFill rotWithShape="1">
          <a:blip r:embed="rId2"/>
          <a:srcRect r="2" b="11502"/>
          <a:stretch/>
        </p:blipFill>
        <p:spPr>
          <a:xfrm>
            <a:off x="6150302" y="10"/>
            <a:ext cx="6095999" cy="6857990"/>
          </a:xfrm>
          <a:prstGeom prst="rect">
            <a:avLst/>
          </a:prstGeom>
        </p:spPr>
      </p:pic>
    </p:spTree>
    <p:extLst>
      <p:ext uri="{BB962C8B-B14F-4D97-AF65-F5344CB8AC3E}">
        <p14:creationId xmlns:p14="http://schemas.microsoft.com/office/powerpoint/2010/main" val="3646312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088F4-3D25-44AD-920C-F44210882D5A}"/>
              </a:ext>
            </a:extLst>
          </p:cNvPr>
          <p:cNvSpPr>
            <a:spLocks noGrp="1"/>
          </p:cNvSpPr>
          <p:nvPr>
            <p:ph type="title"/>
          </p:nvPr>
        </p:nvSpPr>
        <p:spPr/>
        <p:txBody>
          <a:bodyPr/>
          <a:lstStyle/>
          <a:p>
            <a:r>
              <a:rPr lang="en-GB" sz="1800" b="1" u="sng"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range of psychological services and interventions offered by mind </a:t>
            </a:r>
            <a:r>
              <a:rPr lang="en-GB" sz="1800" b="1" u="sng" dirty="0" err="1">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uk</a:t>
            </a:r>
            <a:endParaRPr lang="en-GB" dirty="0"/>
          </a:p>
        </p:txBody>
      </p:sp>
      <p:sp>
        <p:nvSpPr>
          <p:cNvPr id="3" name="Content Placeholder 2">
            <a:extLst>
              <a:ext uri="{FF2B5EF4-FFF2-40B4-BE49-F238E27FC236}">
                <a16:creationId xmlns:a16="http://schemas.microsoft.com/office/drawing/2014/main" id="{EA88A953-C1AE-4D2E-894D-641B313D5A5A}"/>
              </a:ext>
            </a:extLst>
          </p:cNvPr>
          <p:cNvSpPr>
            <a:spLocks noGrp="1"/>
          </p:cNvSpPr>
          <p:nvPr>
            <p:ph idx="1"/>
          </p:nvPr>
        </p:nvSpPr>
        <p:spPr>
          <a:xfrm>
            <a:off x="494950" y="1971414"/>
            <a:ext cx="10830188" cy="3768614"/>
          </a:xfrm>
        </p:spPr>
        <p:txBody>
          <a:bodyPr>
            <a:normAutofit fontScale="25000" lnSpcReduction="20000"/>
          </a:bodyPr>
          <a:lstStyle/>
          <a:p>
            <a:pPr marL="0" indent="0" algn="ctr">
              <a:lnSpc>
                <a:spcPct val="200000"/>
              </a:lnSpc>
              <a:spcAft>
                <a:spcPts val="800"/>
              </a:spcAft>
              <a:buNone/>
            </a:pPr>
            <a:r>
              <a:rPr lang="en-GB" sz="96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Abuse support  </a:t>
            </a:r>
            <a:r>
              <a:rPr lang="en-GB" sz="9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Addiction and dependency support </a:t>
            </a:r>
            <a:r>
              <a:rPr lang="en-GB" sz="96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Advocacy</a:t>
            </a:r>
          </a:p>
          <a:p>
            <a:pPr marL="0" indent="0" algn="ctr">
              <a:lnSpc>
                <a:spcPct val="200000"/>
              </a:lnSpc>
              <a:spcAft>
                <a:spcPts val="800"/>
              </a:spcAft>
              <a:buNone/>
            </a:pPr>
            <a:r>
              <a:rPr lang="en-GB" sz="96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Benefits advise     </a:t>
            </a:r>
            <a:r>
              <a:rPr lang="en-GB" sz="9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Housing advice  </a:t>
            </a:r>
            <a:r>
              <a:rPr lang="en-GB" sz="96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Bereavement services  </a:t>
            </a:r>
            <a:r>
              <a:rPr lang="en-GB" sz="9600"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rPr>
              <a:t>Holidays and respite care</a:t>
            </a:r>
            <a:endParaRPr lang="en-GB" sz="9600" dirty="0">
              <a:solidFill>
                <a:srgbClr val="FFC000"/>
              </a:solidFill>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200000"/>
              </a:lnSpc>
              <a:spcAft>
                <a:spcPts val="800"/>
              </a:spcAft>
              <a:buNone/>
            </a:pPr>
            <a:r>
              <a:rPr lang="en-GB" sz="96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Learning disability support  </a:t>
            </a:r>
            <a:r>
              <a:rPr lang="en-GB" sz="96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Peer support  </a:t>
            </a:r>
            <a:r>
              <a:rPr lang="en-GB" sz="96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Talking therapies and counselling</a:t>
            </a: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200000"/>
              </a:lnSpc>
              <a:spcAft>
                <a:spcPts val="800"/>
              </a:spcAft>
              <a:buNone/>
            </a:pPr>
            <a:r>
              <a:rPr lang="en-GB" sz="9600"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rPr>
              <a:t>Advice on seeking help for mental health conditions </a:t>
            </a:r>
            <a:r>
              <a:rPr lang="en-GB" sz="96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LGBT Mental health services</a:t>
            </a:r>
          </a:p>
          <a:p>
            <a:pPr marL="0" indent="0">
              <a:lnSpc>
                <a:spcPct val="200000"/>
              </a:lnSpc>
              <a:spcAft>
                <a:spcPts val="800"/>
              </a:spcAft>
              <a:buNone/>
            </a:pP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200000"/>
              </a:lnSpc>
              <a:spcAft>
                <a:spcPts val="800"/>
              </a:spcAft>
              <a:buNone/>
            </a:pPr>
            <a:r>
              <a:rPr lang="en-GB" sz="7200" dirty="0">
                <a:effectLst/>
                <a:latin typeface="Calibri" panose="020F0502020204030204" pitchFamily="34" charset="0"/>
                <a:ea typeface="Calibri" panose="020F0502020204030204" pitchFamily="34" charset="0"/>
                <a:cs typeface="Times New Roman" panose="02020603050405020304" pitchFamily="18" charset="0"/>
              </a:rPr>
              <a:t>(MIND, 2020)</a:t>
            </a:r>
          </a:p>
          <a:p>
            <a:pPr marL="0" indent="0">
              <a:lnSpc>
                <a:spcPct val="200000"/>
              </a:lnSpc>
              <a:spcAft>
                <a:spcPts val="800"/>
              </a:spcAft>
              <a:buNone/>
            </a:pP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200000"/>
              </a:lnSpc>
              <a:spcAft>
                <a:spcPts val="800"/>
              </a:spcAft>
              <a:buNone/>
            </a:pP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200000"/>
              </a:lnSpc>
              <a:spcAft>
                <a:spcPts val="800"/>
              </a:spcAft>
              <a:buNone/>
            </a:pPr>
            <a:endParaRPr lang="en-GB" sz="9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200000"/>
              </a:lnSpc>
              <a:spcAft>
                <a:spcPts val="800"/>
              </a:spcAft>
              <a:buNone/>
            </a:pPr>
            <a:endParaRPr lang="en-GB" sz="1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endParaRPr lang="en-GB" sz="14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close up of a sign&#10;&#10;Description automatically generated">
            <a:extLst>
              <a:ext uri="{FF2B5EF4-FFF2-40B4-BE49-F238E27FC236}">
                <a16:creationId xmlns:a16="http://schemas.microsoft.com/office/drawing/2014/main" id="{B9903A2E-9F70-4A4F-8DC6-921ECD32FE12}"/>
              </a:ext>
            </a:extLst>
          </p:cNvPr>
          <p:cNvPicPr>
            <a:picLocks noChangeAspect="1"/>
          </p:cNvPicPr>
          <p:nvPr/>
        </p:nvPicPr>
        <p:blipFill>
          <a:blip r:embed="rId2"/>
          <a:stretch>
            <a:fillRect/>
          </a:stretch>
        </p:blipFill>
        <p:spPr>
          <a:xfrm>
            <a:off x="4673738" y="5262465"/>
            <a:ext cx="2472612" cy="1595535"/>
          </a:xfrm>
          <a:prstGeom prst="rect">
            <a:avLst/>
          </a:prstGeom>
        </p:spPr>
      </p:pic>
    </p:spTree>
    <p:extLst>
      <p:ext uri="{BB962C8B-B14F-4D97-AF65-F5344CB8AC3E}">
        <p14:creationId xmlns:p14="http://schemas.microsoft.com/office/powerpoint/2010/main" val="2274147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06BF1-ED6C-4326-855F-75FC0284E119}"/>
              </a:ext>
            </a:extLst>
          </p:cNvPr>
          <p:cNvSpPr>
            <a:spLocks noGrp="1"/>
          </p:cNvSpPr>
          <p:nvPr>
            <p:ph type="title"/>
          </p:nvPr>
        </p:nvSpPr>
        <p:spPr>
          <a:xfrm>
            <a:off x="8026587" y="640079"/>
            <a:ext cx="3686267" cy="4484037"/>
          </a:xfrm>
          <a:noFill/>
          <a:ln>
            <a:noFill/>
          </a:ln>
        </p:spPr>
        <p:txBody>
          <a:bodyPr vert="horz" lIns="274320" tIns="182880" rIns="274320" bIns="182880" rtlCol="0" anchor="ctr" anchorCtr="1">
            <a:normAutofit fontScale="90000"/>
          </a:bodyPr>
          <a:lstStyle/>
          <a:p>
            <a:br>
              <a:rPr lang="en-US" sz="2800" dirty="0">
                <a:solidFill>
                  <a:schemeClr val="tx1"/>
                </a:solidFill>
              </a:rPr>
            </a:br>
            <a:br>
              <a:rPr lang="en-US" sz="2800" dirty="0">
                <a:solidFill>
                  <a:schemeClr val="tx1"/>
                </a:solidFill>
              </a:rPr>
            </a:br>
            <a:r>
              <a:rPr lang="en-US" sz="2800" dirty="0">
                <a:solidFill>
                  <a:schemeClr val="tx1"/>
                </a:solidFill>
              </a:rPr>
              <a:t>figures from the financial year 2018-2019</a:t>
            </a:r>
            <a:br>
              <a:rPr lang="en-US" sz="2800" dirty="0">
                <a:solidFill>
                  <a:schemeClr val="tx1"/>
                </a:solidFill>
              </a:rPr>
            </a:br>
            <a:br>
              <a:rPr lang="en-US" sz="2800" dirty="0">
                <a:solidFill>
                  <a:schemeClr val="tx1"/>
                </a:solidFill>
              </a:rPr>
            </a:br>
            <a:br>
              <a:rPr lang="en-US" sz="2800" dirty="0">
                <a:solidFill>
                  <a:schemeClr val="tx1"/>
                </a:solidFill>
              </a:rPr>
            </a:br>
            <a:br>
              <a:rPr lang="en-US" sz="2800" dirty="0">
                <a:solidFill>
                  <a:schemeClr val="tx1"/>
                </a:solidFill>
              </a:rPr>
            </a:br>
            <a:r>
              <a:rPr lang="en-US" sz="1100" dirty="0">
                <a:solidFill>
                  <a:schemeClr val="tx1"/>
                </a:solidFill>
              </a:rPr>
              <a:t> (2019-2020 figures have not yet been released)</a:t>
            </a:r>
            <a:br>
              <a:rPr lang="en-US" sz="2800" dirty="0">
                <a:solidFill>
                  <a:schemeClr val="tx1"/>
                </a:solidFill>
              </a:rPr>
            </a:br>
            <a:br>
              <a:rPr lang="en-US" sz="2800" dirty="0">
                <a:solidFill>
                  <a:schemeClr val="tx1"/>
                </a:solidFill>
              </a:rPr>
            </a:br>
            <a:endParaRPr lang="en-US" sz="2800" dirty="0">
              <a:solidFill>
                <a:schemeClr val="tx1"/>
              </a:solidFill>
            </a:endParaRPr>
          </a:p>
        </p:txBody>
      </p:sp>
      <p:sp>
        <p:nvSpPr>
          <p:cNvPr id="11" name="Rectangle 10">
            <a:extLst>
              <a:ext uri="{FF2B5EF4-FFF2-40B4-BE49-F238E27FC236}">
                <a16:creationId xmlns:a16="http://schemas.microsoft.com/office/drawing/2014/main" id="{790D5D38-C57D-49FF-AD49-74EE9CDA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7045"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13" name="Rectangle 12">
            <a:extLst>
              <a:ext uri="{FF2B5EF4-FFF2-40B4-BE49-F238E27FC236}">
                <a16:creationId xmlns:a16="http://schemas.microsoft.com/office/drawing/2014/main" id="{927823CD-9652-4764-A45D-9C4DE664B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161" y="802767"/>
            <a:ext cx="6565392" cy="493776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pic>
        <p:nvPicPr>
          <p:cNvPr id="6" name="Picture Placeholder 5" descr="A screenshot of a cell phone&#10;&#10;Description automatically generated">
            <a:extLst>
              <a:ext uri="{FF2B5EF4-FFF2-40B4-BE49-F238E27FC236}">
                <a16:creationId xmlns:a16="http://schemas.microsoft.com/office/drawing/2014/main" id="{CF21991B-4529-462C-B0CD-F7CB7DBF10F8}"/>
              </a:ext>
            </a:extLst>
          </p:cNvPr>
          <p:cNvPicPr>
            <a:picLocks noGrp="1" noChangeAspect="1"/>
          </p:cNvPicPr>
          <p:nvPr>
            <p:ph type="pic" idx="1"/>
          </p:nvPr>
        </p:nvPicPr>
        <p:blipFill rotWithShape="1">
          <a:blip r:embed="rId2"/>
          <a:srcRect l="1421" r="1" b="1"/>
          <a:stretch/>
        </p:blipFill>
        <p:spPr>
          <a:xfrm>
            <a:off x="1113201" y="1122807"/>
            <a:ext cx="5925312" cy="4297680"/>
          </a:xfrm>
          <a:prstGeom prst="rect">
            <a:avLst/>
          </a:prstGeom>
        </p:spPr>
      </p:pic>
      <p:sp>
        <p:nvSpPr>
          <p:cNvPr id="4" name="Text Placeholder 3">
            <a:extLst>
              <a:ext uri="{FF2B5EF4-FFF2-40B4-BE49-F238E27FC236}">
                <a16:creationId xmlns:a16="http://schemas.microsoft.com/office/drawing/2014/main" id="{CA8E686A-ED38-4C48-A399-32D6A854044D}"/>
              </a:ext>
            </a:extLst>
          </p:cNvPr>
          <p:cNvSpPr>
            <a:spLocks noGrp="1"/>
          </p:cNvSpPr>
          <p:nvPr>
            <p:ph type="body" sz="half" idx="2"/>
          </p:nvPr>
        </p:nvSpPr>
        <p:spPr/>
        <p:txBody>
          <a:bodyPr/>
          <a:lstStyle/>
          <a:p>
            <a:endParaRPr lang="en-GB"/>
          </a:p>
        </p:txBody>
      </p:sp>
      <p:sp>
        <p:nvSpPr>
          <p:cNvPr id="10" name="TextBox 9">
            <a:extLst>
              <a:ext uri="{FF2B5EF4-FFF2-40B4-BE49-F238E27FC236}">
                <a16:creationId xmlns:a16="http://schemas.microsoft.com/office/drawing/2014/main" id="{4ED2AD8C-DCE2-4F66-97ED-D23139B97F33}"/>
              </a:ext>
            </a:extLst>
          </p:cNvPr>
          <p:cNvSpPr txBox="1"/>
          <p:nvPr/>
        </p:nvSpPr>
        <p:spPr>
          <a:xfrm>
            <a:off x="3149367" y="6055233"/>
            <a:ext cx="6094602" cy="369332"/>
          </a:xfrm>
          <a:prstGeom prst="rect">
            <a:avLst/>
          </a:prstGeom>
          <a:noFill/>
        </p:spPr>
        <p:txBody>
          <a:bodyPr wrap="square">
            <a:spAutoFit/>
          </a:bodyPr>
          <a:lstStyle/>
          <a:p>
            <a:r>
              <a:rPr lang="en-US" sz="1800" dirty="0">
                <a:solidFill>
                  <a:schemeClr val="tx1"/>
                </a:solidFill>
              </a:rPr>
              <a:t>(MIND, 2020)</a:t>
            </a:r>
            <a:endParaRPr lang="en-GB" dirty="0"/>
          </a:p>
        </p:txBody>
      </p:sp>
    </p:spTree>
    <p:extLst>
      <p:ext uri="{BB962C8B-B14F-4D97-AF65-F5344CB8AC3E}">
        <p14:creationId xmlns:p14="http://schemas.microsoft.com/office/powerpoint/2010/main" val="1974119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EAFAA4-859B-42B4-AC85-F32CFE695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085"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19FB4F-D52D-4A1B-8029-5E867BCAD27B}"/>
              </a:ext>
            </a:extLst>
          </p:cNvPr>
          <p:cNvSpPr>
            <a:spLocks noGrp="1"/>
          </p:cNvSpPr>
          <p:nvPr>
            <p:ph type="title"/>
          </p:nvPr>
        </p:nvSpPr>
        <p:spPr>
          <a:xfrm>
            <a:off x="6923757" y="806357"/>
            <a:ext cx="4475892" cy="4928616"/>
          </a:xfrm>
          <a:solidFill>
            <a:srgbClr val="FFFFFF"/>
          </a:solidFill>
          <a:ln>
            <a:solidFill>
              <a:srgbClr val="404040"/>
            </a:solidFill>
          </a:ln>
        </p:spPr>
        <p:txBody>
          <a:bodyPr vert="horz" lIns="182880" tIns="182880" rIns="182880" bIns="182880" rtlCol="0" anchor="ctr">
            <a:normAutofit/>
          </a:bodyPr>
          <a:lstStyle/>
          <a:p>
            <a:r>
              <a:rPr lang="en-US" sz="2800" dirty="0"/>
              <a:t>MIND VOLUNTEERS BECOME PART OF A MOVEMENT FOR CHANGE</a:t>
            </a:r>
          </a:p>
        </p:txBody>
      </p:sp>
      <p:sp>
        <p:nvSpPr>
          <p:cNvPr id="13" name="Rectangle 12">
            <a:extLst>
              <a:ext uri="{FF2B5EF4-FFF2-40B4-BE49-F238E27FC236}">
                <a16:creationId xmlns:a16="http://schemas.microsoft.com/office/drawing/2014/main" id="{B3855DB9-46C3-47FA-992C-FC2BE58A7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966"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A2B401D5-BF67-49A4-8617-0C6BD886C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0777"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A picture containing meter&#10;&#10;Description automatically generated">
            <a:extLst>
              <a:ext uri="{FF2B5EF4-FFF2-40B4-BE49-F238E27FC236}">
                <a16:creationId xmlns:a16="http://schemas.microsoft.com/office/drawing/2014/main" id="{6B9E2660-2A60-4D20-B7E9-9A8FA1AB3A4D}"/>
              </a:ext>
            </a:extLst>
          </p:cNvPr>
          <p:cNvPicPr>
            <a:picLocks noGrp="1" noChangeAspect="1"/>
          </p:cNvPicPr>
          <p:nvPr>
            <p:ph type="pic" idx="1"/>
          </p:nvPr>
        </p:nvPicPr>
        <p:blipFill rotWithShape="1">
          <a:blip r:embed="rId2"/>
          <a:srcRect l="3889" r="5921" b="1"/>
          <a:stretch/>
        </p:blipFill>
        <p:spPr>
          <a:xfrm>
            <a:off x="1132454" y="1126397"/>
            <a:ext cx="3867912" cy="4288536"/>
          </a:xfrm>
          <a:prstGeom prst="rect">
            <a:avLst/>
          </a:prstGeom>
        </p:spPr>
      </p:pic>
      <p:sp>
        <p:nvSpPr>
          <p:cNvPr id="4" name="Text Placeholder 3">
            <a:extLst>
              <a:ext uri="{FF2B5EF4-FFF2-40B4-BE49-F238E27FC236}">
                <a16:creationId xmlns:a16="http://schemas.microsoft.com/office/drawing/2014/main" id="{05BF169C-EF9B-4194-8DC7-291FE8F7F701}"/>
              </a:ext>
            </a:extLst>
          </p:cNvPr>
          <p:cNvSpPr>
            <a:spLocks noGrp="1"/>
          </p:cNvSpPr>
          <p:nvPr>
            <p:ph type="body" sz="half" idx="2"/>
          </p:nvPr>
        </p:nvSpPr>
        <p:spPr>
          <a:xfrm>
            <a:off x="6923757" y="5117284"/>
            <a:ext cx="4475892" cy="783966"/>
          </a:xfrm>
        </p:spPr>
        <p:txBody>
          <a:bodyPr vert="horz" lIns="91440" tIns="45720" rIns="91440" bIns="45720" rtlCol="0">
            <a:normAutofit/>
          </a:bodyPr>
          <a:lstStyle/>
          <a:p>
            <a:pPr algn="l"/>
            <a:r>
              <a:rPr lang="en-US" sz="1600" dirty="0">
                <a:solidFill>
                  <a:schemeClr val="tx1"/>
                </a:solidFill>
              </a:rPr>
              <a:t>(MIND, 2020)</a:t>
            </a:r>
            <a:endParaRPr lang="en-GB" dirty="0"/>
          </a:p>
          <a:p>
            <a:pPr algn="l"/>
            <a:endParaRPr lang="en-US" dirty="0"/>
          </a:p>
        </p:txBody>
      </p:sp>
    </p:spTree>
    <p:extLst>
      <p:ext uri="{BB962C8B-B14F-4D97-AF65-F5344CB8AC3E}">
        <p14:creationId xmlns:p14="http://schemas.microsoft.com/office/powerpoint/2010/main" val="2857095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6" name="Rectangle 10">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66CCE-DFE3-48D5-B96F-F3D4D206DB20}"/>
              </a:ext>
            </a:extLst>
          </p:cNvPr>
          <p:cNvSpPr>
            <a:spLocks noGrp="1"/>
          </p:cNvSpPr>
          <p:nvPr>
            <p:ph type="title"/>
          </p:nvPr>
        </p:nvSpPr>
        <p:spPr>
          <a:xfrm>
            <a:off x="804672" y="1290025"/>
            <a:ext cx="4475892" cy="1188720"/>
          </a:xfrm>
          <a:solidFill>
            <a:srgbClr val="FFFFFF"/>
          </a:solidFill>
          <a:ln>
            <a:solidFill>
              <a:srgbClr val="404040"/>
            </a:solidFill>
          </a:ln>
        </p:spPr>
        <p:txBody>
          <a:bodyPr vert="horz" lIns="182880" tIns="182880" rIns="182880" bIns="182880" rtlCol="0" anchor="ctr">
            <a:normAutofit fontScale="90000"/>
          </a:bodyPr>
          <a:lstStyle/>
          <a:p>
            <a:r>
              <a:rPr lang="en-US" sz="2800" dirty="0"/>
              <a:t>Student counsellors at mind</a:t>
            </a:r>
          </a:p>
        </p:txBody>
      </p:sp>
      <p:sp>
        <p:nvSpPr>
          <p:cNvPr id="4" name="Text Placeholder 3">
            <a:extLst>
              <a:ext uri="{FF2B5EF4-FFF2-40B4-BE49-F238E27FC236}">
                <a16:creationId xmlns:a16="http://schemas.microsoft.com/office/drawing/2014/main" id="{015FF79E-EBF4-4A49-848E-B83EE45876F5}"/>
              </a:ext>
            </a:extLst>
          </p:cNvPr>
          <p:cNvSpPr>
            <a:spLocks noGrp="1"/>
          </p:cNvSpPr>
          <p:nvPr>
            <p:ph type="body" sz="half" idx="2"/>
          </p:nvPr>
        </p:nvSpPr>
        <p:spPr>
          <a:xfrm>
            <a:off x="804672" y="2858703"/>
            <a:ext cx="4475892" cy="3042547"/>
          </a:xfrm>
        </p:spPr>
        <p:txBody>
          <a:bodyPr vert="horz" lIns="91440" tIns="45720" rIns="91440" bIns="45720" rtlCol="0">
            <a:normAutofit/>
          </a:bodyPr>
          <a:lstStyle/>
          <a:p>
            <a:pPr indent="-228600">
              <a:buFont typeface="Arial" panose="020B0604020202020204" pitchFamily="34" charset="0"/>
              <a:buChar char="•"/>
            </a:pPr>
            <a:r>
              <a:rPr lang="en-US" dirty="0"/>
              <a:t>*  There is an exchange between counsellor and organization:</a:t>
            </a:r>
          </a:p>
          <a:p>
            <a:pPr indent="-228600">
              <a:buFont typeface="Arial" panose="020B0604020202020204" pitchFamily="34" charset="0"/>
              <a:buChar char="•"/>
            </a:pPr>
            <a:endParaRPr lang="en-US" dirty="0"/>
          </a:p>
          <a:p>
            <a:pPr indent="-228600">
              <a:buFont typeface="Arial" panose="020B0604020202020204" pitchFamily="34" charset="0"/>
              <a:buChar char="•"/>
            </a:pPr>
            <a:r>
              <a:rPr lang="en-US" dirty="0"/>
              <a:t>Student Counsellor:  Provides free counselling hours</a:t>
            </a:r>
          </a:p>
          <a:p>
            <a:pPr indent="-228600">
              <a:buFont typeface="Arial" panose="020B0604020202020204" pitchFamily="34" charset="0"/>
              <a:buChar char="•"/>
            </a:pPr>
            <a:endParaRPr lang="en-US" dirty="0"/>
          </a:p>
          <a:p>
            <a:pPr indent="-228600">
              <a:buFont typeface="Arial" panose="020B0604020202020204" pitchFamily="34" charset="0"/>
              <a:buChar char="•"/>
            </a:pPr>
            <a:r>
              <a:rPr lang="en-US" dirty="0" err="1"/>
              <a:t>Organisation</a:t>
            </a:r>
            <a:r>
              <a:rPr lang="en-US" dirty="0"/>
              <a:t>:  Provides valuable experience </a:t>
            </a:r>
          </a:p>
          <a:p>
            <a:pPr indent="-228600">
              <a:buFont typeface="Arial" panose="020B0604020202020204" pitchFamily="34" charset="0"/>
              <a:buChar char="•"/>
            </a:pPr>
            <a:endParaRPr lang="en-US" dirty="0"/>
          </a:p>
          <a:p>
            <a:pPr indent="-228600">
              <a:buFont typeface="Arial" panose="020B0604020202020204" pitchFamily="34" charset="0"/>
              <a:buChar char="•"/>
            </a:pPr>
            <a:r>
              <a:rPr lang="en-US" dirty="0"/>
              <a:t>General Public:  Greater number of people can receive therapy </a:t>
            </a:r>
          </a:p>
          <a:p>
            <a:pPr indent="-228600">
              <a:buFont typeface="Arial" panose="020B0604020202020204" pitchFamily="34" charset="0"/>
              <a:buChar char="•"/>
            </a:pPr>
            <a:endParaRPr lang="en-US" dirty="0"/>
          </a:p>
          <a:p>
            <a:pPr indent="-228600">
              <a:buFont typeface="Arial" panose="020B0604020202020204" pitchFamily="34" charset="0"/>
              <a:buChar char="•"/>
            </a:pPr>
            <a:endParaRPr lang="en-US" dirty="0"/>
          </a:p>
        </p:txBody>
      </p:sp>
      <p:sp>
        <p:nvSpPr>
          <p:cNvPr id="17" name="Rectangle 12">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drawing&#10;&#10;Description automatically generated">
            <a:extLst>
              <a:ext uri="{FF2B5EF4-FFF2-40B4-BE49-F238E27FC236}">
                <a16:creationId xmlns:a16="http://schemas.microsoft.com/office/drawing/2014/main" id="{A46E3BEB-E797-4DB1-9BFA-81BC61FF6474}"/>
              </a:ext>
            </a:extLst>
          </p:cNvPr>
          <p:cNvPicPr>
            <a:picLocks noGrp="1" noChangeAspect="1"/>
          </p:cNvPicPr>
          <p:nvPr>
            <p:ph idx="1"/>
          </p:nvPr>
        </p:nvPicPr>
        <p:blipFill>
          <a:blip r:embed="rId2"/>
          <a:stretch>
            <a:fillRect/>
          </a:stretch>
        </p:blipFill>
        <p:spPr>
          <a:xfrm>
            <a:off x="7064692" y="1190881"/>
            <a:ext cx="4159568" cy="4159568"/>
          </a:xfrm>
          <a:prstGeom prst="rect">
            <a:avLst/>
          </a:prstGeom>
        </p:spPr>
      </p:pic>
    </p:spTree>
    <p:extLst>
      <p:ext uri="{BB962C8B-B14F-4D97-AF65-F5344CB8AC3E}">
        <p14:creationId xmlns:p14="http://schemas.microsoft.com/office/powerpoint/2010/main" val="3970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C22E6-58CE-4744-84DB-73BFA9FC402E}"/>
              </a:ext>
            </a:extLst>
          </p:cNvPr>
          <p:cNvSpPr>
            <a:spLocks noGrp="1"/>
          </p:cNvSpPr>
          <p:nvPr>
            <p:ph type="title"/>
          </p:nvPr>
        </p:nvSpPr>
        <p:spPr>
          <a:xfrm>
            <a:off x="804672" y="382556"/>
            <a:ext cx="4486656" cy="2705877"/>
          </a:xfrm>
        </p:spPr>
        <p:txBody>
          <a:bodyPr>
            <a:normAutofit/>
          </a:bodyPr>
          <a:lstStyle/>
          <a:p>
            <a:r>
              <a:rPr lang="en-GB" dirty="0"/>
              <a:t>SUPERVISION – FOR STUDENT/VOLUNTEER COUNSELLORS AT MIND</a:t>
            </a:r>
          </a:p>
        </p:txBody>
      </p:sp>
      <p:sp>
        <p:nvSpPr>
          <p:cNvPr id="3" name="Content Placeholder 2">
            <a:extLst>
              <a:ext uri="{FF2B5EF4-FFF2-40B4-BE49-F238E27FC236}">
                <a16:creationId xmlns:a16="http://schemas.microsoft.com/office/drawing/2014/main" id="{4BE743E4-2277-4B33-928A-F04F41CE0B73}"/>
              </a:ext>
            </a:extLst>
          </p:cNvPr>
          <p:cNvSpPr>
            <a:spLocks noGrp="1"/>
          </p:cNvSpPr>
          <p:nvPr>
            <p:ph idx="1"/>
          </p:nvPr>
        </p:nvSpPr>
        <p:spPr/>
        <p:txBody>
          <a:bodyPr>
            <a:normAutofit fontScale="92500" lnSpcReduction="20000"/>
          </a:bodyPr>
          <a:lstStyle/>
          <a:p>
            <a:pPr marL="0" indent="0" algn="ctr">
              <a:buNone/>
            </a:pPr>
            <a:r>
              <a:rPr lang="en-GB" dirty="0"/>
              <a:t>SUPERVISION CONTRACT STATES:</a:t>
            </a:r>
          </a:p>
          <a:p>
            <a:endParaRPr lang="en-GB" dirty="0"/>
          </a:p>
          <a:p>
            <a:r>
              <a:rPr lang="en-GB" dirty="0"/>
              <a:t>Both parties must abide by BACP Ethical Framework (BACP, 2018)</a:t>
            </a:r>
          </a:p>
          <a:p>
            <a:endParaRPr lang="en-GB" dirty="0"/>
          </a:p>
          <a:p>
            <a:r>
              <a:rPr lang="en-GB" dirty="0"/>
              <a:t>Indemnity insurance is in place by Mind, which covers both supervisor and supervisee</a:t>
            </a:r>
          </a:p>
          <a:p>
            <a:endParaRPr lang="en-GB" dirty="0"/>
          </a:p>
          <a:p>
            <a:pPr marL="0" indent="0" algn="ctr">
              <a:buNone/>
            </a:pPr>
            <a:r>
              <a:rPr lang="en-GB" dirty="0"/>
              <a:t>OTHER GROUND RULES:</a:t>
            </a:r>
          </a:p>
          <a:p>
            <a:r>
              <a:rPr lang="en-GB" dirty="0"/>
              <a:t>Confidentiality is key</a:t>
            </a:r>
          </a:p>
          <a:p>
            <a:r>
              <a:rPr lang="en-GB" dirty="0"/>
              <a:t>Openness/honesty is encouraged</a:t>
            </a:r>
          </a:p>
          <a:p>
            <a:r>
              <a:rPr lang="en-GB" dirty="0"/>
              <a:t>No gossip</a:t>
            </a:r>
          </a:p>
          <a:p>
            <a:r>
              <a:rPr lang="en-GB" dirty="0"/>
              <a:t>Use feedback to learn and develop practice</a:t>
            </a:r>
          </a:p>
          <a:p>
            <a:endParaRPr lang="en-GB" dirty="0"/>
          </a:p>
          <a:p>
            <a:pPr marL="0" indent="0" algn="ctr">
              <a:buNone/>
            </a:pPr>
            <a:r>
              <a:rPr lang="en-GB" dirty="0"/>
              <a:t>(</a:t>
            </a:r>
            <a:r>
              <a:rPr lang="en-GB" dirty="0" err="1"/>
              <a:t>Ystradynlais</a:t>
            </a:r>
            <a:r>
              <a:rPr lang="en-GB" dirty="0"/>
              <a:t> Mind, 2020)</a:t>
            </a:r>
          </a:p>
        </p:txBody>
      </p:sp>
      <p:sp>
        <p:nvSpPr>
          <p:cNvPr id="4" name="Text Placeholder 3">
            <a:extLst>
              <a:ext uri="{FF2B5EF4-FFF2-40B4-BE49-F238E27FC236}">
                <a16:creationId xmlns:a16="http://schemas.microsoft.com/office/drawing/2014/main" id="{2E47022C-5C3B-4149-99B5-F763E1A214FA}"/>
              </a:ext>
            </a:extLst>
          </p:cNvPr>
          <p:cNvSpPr>
            <a:spLocks noGrp="1"/>
          </p:cNvSpPr>
          <p:nvPr>
            <p:ph type="body" sz="half" idx="2"/>
          </p:nvPr>
        </p:nvSpPr>
        <p:spPr/>
        <p:txBody>
          <a:bodyPr/>
          <a:lstStyle/>
          <a:p>
            <a:endParaRPr lang="en-GB" dirty="0"/>
          </a:p>
        </p:txBody>
      </p:sp>
      <p:pic>
        <p:nvPicPr>
          <p:cNvPr id="6" name="Picture 5" descr="A screenshot of a cell phone&#10;&#10;Description automatically generated">
            <a:extLst>
              <a:ext uri="{FF2B5EF4-FFF2-40B4-BE49-F238E27FC236}">
                <a16:creationId xmlns:a16="http://schemas.microsoft.com/office/drawing/2014/main" id="{78FE19E1-0292-4E7B-8B0D-D2EFA25B4DB1}"/>
              </a:ext>
            </a:extLst>
          </p:cNvPr>
          <p:cNvPicPr>
            <a:picLocks noChangeAspect="1"/>
          </p:cNvPicPr>
          <p:nvPr/>
        </p:nvPicPr>
        <p:blipFill>
          <a:blip r:embed="rId2"/>
          <a:stretch>
            <a:fillRect/>
          </a:stretch>
        </p:blipFill>
        <p:spPr>
          <a:xfrm>
            <a:off x="1343608" y="2464421"/>
            <a:ext cx="3181738" cy="4783872"/>
          </a:xfrm>
          <a:prstGeom prst="rect">
            <a:avLst/>
          </a:prstGeom>
        </p:spPr>
      </p:pic>
    </p:spTree>
    <p:extLst>
      <p:ext uri="{BB962C8B-B14F-4D97-AF65-F5344CB8AC3E}">
        <p14:creationId xmlns:p14="http://schemas.microsoft.com/office/powerpoint/2010/main" val="4255968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5DA502-63E7-4844-AD4C-ADF99F50577C}"/>
              </a:ext>
            </a:extLst>
          </p:cNvPr>
          <p:cNvSpPr>
            <a:spLocks noGrp="1"/>
          </p:cNvSpPr>
          <p:nvPr>
            <p:ph type="title"/>
          </p:nvPr>
        </p:nvSpPr>
        <p:spPr>
          <a:xfrm>
            <a:off x="804672" y="932688"/>
            <a:ext cx="3044950" cy="5038344"/>
          </a:xfrm>
        </p:spPr>
        <p:txBody>
          <a:bodyPr vert="horz" lIns="274320" tIns="182880" rIns="274320" bIns="182880" rtlCol="0" anchor="ctr" anchorCtr="1">
            <a:normAutofit/>
          </a:bodyPr>
          <a:lstStyle/>
          <a:p>
            <a:r>
              <a:rPr lang="en-GB" sz="1800" dirty="0">
                <a:solidFill>
                  <a:srgbClr val="444444"/>
                </a:solidFill>
                <a:effectLst/>
                <a:latin typeface="inherit"/>
                <a:ea typeface="Times New Roman" panose="02020603050405020304" pitchFamily="18" charset="0"/>
              </a:rPr>
              <a:t>Mind has made addressing DIVERSITY issues </a:t>
            </a:r>
            <a:r>
              <a:rPr lang="en-GB" sz="1800" dirty="0">
                <a:solidFill>
                  <a:srgbClr val="00B0F0"/>
                </a:solidFill>
                <a:effectLst/>
                <a:latin typeface="inherit"/>
                <a:ea typeface="Times New Roman" panose="02020603050405020304" pitchFamily="18" charset="0"/>
              </a:rPr>
              <a:t>central</a:t>
            </a:r>
            <a:r>
              <a:rPr lang="en-GB" sz="1800" dirty="0">
                <a:solidFill>
                  <a:schemeClr val="tx1"/>
                </a:solidFill>
                <a:effectLst/>
                <a:latin typeface="inherit"/>
                <a:ea typeface="Times New Roman" panose="02020603050405020304" pitchFamily="18" charset="0"/>
              </a:rPr>
              <a:t> to the organisational strategy.</a:t>
            </a:r>
            <a:br>
              <a:rPr lang="en-GB" sz="1800" dirty="0">
                <a:effectLst/>
                <a:latin typeface="Times New Roman" panose="02020603050405020304" pitchFamily="18" charset="0"/>
                <a:ea typeface="Times New Roman" panose="02020603050405020304" pitchFamily="18" charset="0"/>
              </a:rPr>
            </a:br>
            <a:endParaRPr lang="en-US" sz="2800" dirty="0"/>
          </a:p>
        </p:txBody>
      </p:sp>
      <p:pic>
        <p:nvPicPr>
          <p:cNvPr id="6" name="Content Placeholder 5" descr="A screenshot of a cell phone&#10;&#10;Description automatically generated">
            <a:extLst>
              <a:ext uri="{FF2B5EF4-FFF2-40B4-BE49-F238E27FC236}">
                <a16:creationId xmlns:a16="http://schemas.microsoft.com/office/drawing/2014/main" id="{E534CB89-D653-4409-A08E-8163E095AB90}"/>
              </a:ext>
            </a:extLst>
          </p:cNvPr>
          <p:cNvPicPr>
            <a:picLocks noGrp="1" noChangeAspect="1"/>
          </p:cNvPicPr>
          <p:nvPr>
            <p:ph idx="1"/>
          </p:nvPr>
        </p:nvPicPr>
        <p:blipFill>
          <a:blip r:embed="rId2"/>
          <a:stretch>
            <a:fillRect/>
          </a:stretch>
        </p:blipFill>
        <p:spPr>
          <a:xfrm>
            <a:off x="5308868" y="640080"/>
            <a:ext cx="6228560" cy="5263134"/>
          </a:xfrm>
          <a:prstGeom prst="rect">
            <a:avLst/>
          </a:prstGeom>
        </p:spPr>
      </p:pic>
      <p:sp>
        <p:nvSpPr>
          <p:cNvPr id="4" name="Text Placeholder 3">
            <a:extLst>
              <a:ext uri="{FF2B5EF4-FFF2-40B4-BE49-F238E27FC236}">
                <a16:creationId xmlns:a16="http://schemas.microsoft.com/office/drawing/2014/main" id="{1E68C32E-9D17-4786-BF88-15E2FA972798}"/>
              </a:ext>
            </a:extLst>
          </p:cNvPr>
          <p:cNvSpPr>
            <a:spLocks noGrp="1"/>
          </p:cNvSpPr>
          <p:nvPr>
            <p:ph type="body" sz="half" idx="2"/>
          </p:nvPr>
        </p:nvSpPr>
        <p:spPr>
          <a:xfrm>
            <a:off x="-283464" y="3549918"/>
            <a:ext cx="5193792" cy="2194036"/>
          </a:xfrm>
        </p:spPr>
        <p:txBody>
          <a:bodyPr/>
          <a:lstStyle/>
          <a:p>
            <a:endParaRPr lang="en-GB" dirty="0"/>
          </a:p>
          <a:p>
            <a:endParaRPr lang="en-GB" dirty="0"/>
          </a:p>
          <a:p>
            <a:endParaRPr lang="en-GB" dirty="0"/>
          </a:p>
          <a:p>
            <a:endParaRPr lang="en-GB" dirty="0"/>
          </a:p>
          <a:p>
            <a:endParaRPr lang="en-GB" dirty="0"/>
          </a:p>
          <a:p>
            <a:r>
              <a:rPr lang="en-GB" dirty="0"/>
              <a:t>(</a:t>
            </a:r>
            <a:r>
              <a:rPr lang="en-GB" dirty="0">
                <a:solidFill>
                  <a:schemeClr val="tx1"/>
                </a:solidFill>
              </a:rPr>
              <a:t>(MIND, 2020)</a:t>
            </a:r>
            <a:endParaRPr lang="en-GB" dirty="0"/>
          </a:p>
        </p:txBody>
      </p:sp>
    </p:spTree>
    <p:extLst>
      <p:ext uri="{BB962C8B-B14F-4D97-AF65-F5344CB8AC3E}">
        <p14:creationId xmlns:p14="http://schemas.microsoft.com/office/powerpoint/2010/main" val="1977275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1FEF31-AB98-4A7C-9A07-069DCCF248E6}"/>
              </a:ext>
            </a:extLst>
          </p:cNvPr>
          <p:cNvSpPr txBox="1"/>
          <p:nvPr/>
        </p:nvSpPr>
        <p:spPr>
          <a:xfrm>
            <a:off x="181201" y="161936"/>
            <a:ext cx="12216384" cy="6696064"/>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2000" u="sng"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2000" b="1" u="sng" dirty="0">
                <a:effectLst/>
                <a:latin typeface="Calibri" panose="020F0502020204030204" pitchFamily="34" charset="0"/>
                <a:ea typeface="Calibri" panose="020F0502020204030204" pitchFamily="34" charset="0"/>
                <a:cs typeface="Times New Roman" panose="02020603050405020304" pitchFamily="18" charset="0"/>
              </a:rPr>
              <a:t>REFERENCE LIST</a:t>
            </a:r>
            <a:endParaRPr lang="en-GB" sz="2000" u="sng"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b="1" dirty="0">
                <a:effectLst/>
                <a:latin typeface="Calibri" panose="020F0502020204030204" pitchFamily="34" charset="0"/>
                <a:ea typeface="Calibri" panose="020F0502020204030204" pitchFamily="34" charset="0"/>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0"/>
              </a:spcAft>
            </a:pPr>
            <a:r>
              <a:rPr lang="en-GB" sz="800" dirty="0">
                <a:effectLst/>
                <a:latin typeface="Calibri" panose="020F0502020204030204" pitchFamily="34" charset="0"/>
                <a:ea typeface="SimSun" panose="02010600030101010101" pitchFamily="2" charset="-122"/>
                <a:cs typeface="Calibri" panose="020F0502020204030204" pitchFamily="34" charset="0"/>
              </a:rPr>
              <a:t>British Association for Counselling and Psychotherapy. (2018) </a:t>
            </a:r>
            <a:r>
              <a:rPr lang="en-GB" sz="800" i="1" dirty="0">
                <a:effectLst/>
                <a:latin typeface="Calibri" panose="020F0502020204030204" pitchFamily="34" charset="0"/>
                <a:ea typeface="SimSun" panose="02010600030101010101" pitchFamily="2" charset="-122"/>
                <a:cs typeface="Calibri" panose="020F0502020204030204" pitchFamily="34" charset="0"/>
              </a:rPr>
              <a:t>Ethical Framework for Counselling Professions.  </a:t>
            </a:r>
            <a:r>
              <a:rPr lang="en-GB" sz="800" dirty="0">
                <a:effectLst/>
                <a:latin typeface="Calibri" panose="020F0502020204030204" pitchFamily="34" charset="0"/>
                <a:ea typeface="SimSun" panose="02010600030101010101" pitchFamily="2" charset="-122"/>
                <a:cs typeface="Calibri" panose="020F0502020204030204" pitchFamily="34" charset="0"/>
              </a:rPr>
              <a:t>Leicestershire: BACP.</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200000"/>
              </a:lnSpc>
              <a:spcAft>
                <a:spcPts val="0"/>
              </a:spcAft>
            </a:pPr>
            <a:r>
              <a:rPr lang="en-GB" sz="800" dirty="0">
                <a:effectLst/>
                <a:latin typeface="Calibri" panose="020F0502020204030204" pitchFamily="34" charset="0"/>
                <a:ea typeface="SimSun" panose="02010600030101010101" pitchFamily="2" charset="-122"/>
                <a:cs typeface="Calibri" panose="020F0502020204030204" pitchFamily="34"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Mind </a:t>
            </a:r>
            <a:r>
              <a:rPr lang="en-GB" sz="800" dirty="0" err="1">
                <a:effectLst/>
                <a:latin typeface="Calibri" panose="020F0502020204030204" pitchFamily="34" charset="0"/>
                <a:ea typeface="Calibri" panose="020F0502020204030204" pitchFamily="34" charset="0"/>
                <a:cs typeface="Times New Roman" panose="02020603050405020304" pitchFamily="18" charset="0"/>
              </a:rPr>
              <a:t>Ystradynlais</a:t>
            </a:r>
            <a:r>
              <a:rPr lang="en-GB" sz="800" dirty="0">
                <a:latin typeface="Calibri" panose="020F0502020204030204" pitchFamily="34" charset="0"/>
                <a:ea typeface="Calibri" panose="020F0502020204030204" pitchFamily="34" charset="0"/>
                <a:cs typeface="Times New Roman" panose="02020603050405020304" pitchFamily="18" charset="0"/>
              </a:rPr>
              <a:t>. </a:t>
            </a:r>
            <a:r>
              <a:rPr lang="en-GB" sz="800" dirty="0">
                <a:effectLst/>
                <a:latin typeface="Calibri" panose="020F0502020204030204" pitchFamily="34" charset="0"/>
                <a:ea typeface="Calibri" panose="020F0502020204030204" pitchFamily="34" charset="0"/>
                <a:cs typeface="Times New Roman" panose="02020603050405020304" pitchFamily="18" charset="0"/>
              </a:rPr>
              <a:t>(2020) </a:t>
            </a:r>
            <a:r>
              <a:rPr lang="en-GB" sz="800" i="1" dirty="0">
                <a:effectLst/>
                <a:latin typeface="Calibri" panose="020F0502020204030204" pitchFamily="34" charset="0"/>
                <a:ea typeface="Calibri" panose="020F0502020204030204" pitchFamily="34" charset="0"/>
                <a:cs typeface="Times New Roman" panose="02020603050405020304" pitchFamily="18" charset="0"/>
              </a:rPr>
              <a:t>Supervision contract.  </a:t>
            </a:r>
            <a:r>
              <a:rPr lang="en-GB" sz="800" dirty="0">
                <a:effectLst/>
                <a:latin typeface="Calibri" panose="020F0502020204030204" pitchFamily="34" charset="0"/>
                <a:ea typeface="Calibri" panose="020F0502020204030204" pitchFamily="34" charset="0"/>
                <a:cs typeface="Times New Roman" panose="02020603050405020304" pitchFamily="18" charset="0"/>
              </a:rPr>
              <a:t>Unpublished.</a:t>
            </a:r>
          </a:p>
          <a:p>
            <a:pPr algn="ct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Mind (2020) </a:t>
            </a:r>
            <a:r>
              <a:rPr lang="en-GB" sz="800" i="1" dirty="0">
                <a:effectLst/>
                <a:latin typeface="Calibri" panose="020F0502020204030204" pitchFamily="34" charset="0"/>
                <a:ea typeface="Calibri" panose="020F0502020204030204" pitchFamily="34" charset="0"/>
                <a:cs typeface="Times New Roman" panose="02020603050405020304" pitchFamily="18" charset="0"/>
              </a:rPr>
              <a:t>Our commitment to equality and diversity.  </a:t>
            </a: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a:t>
            </a:r>
          </a:p>
          <a:p>
            <a:pPr algn="ctr">
              <a:lnSpc>
                <a:spcPct val="107000"/>
              </a:lnSpc>
              <a:spcAft>
                <a:spcPts val="800"/>
              </a:spcAft>
            </a:pPr>
            <a:r>
              <a:rPr lang="en-GB" sz="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https://www.mind.org.uk/about-us/our-policy-work/our-commitment-to-equality-diversity/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(Accessed:  6</a:t>
            </a:r>
            <a:r>
              <a:rPr lang="en-GB" sz="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800" dirty="0">
                <a:effectLst/>
                <a:latin typeface="Calibri" panose="020F0502020204030204" pitchFamily="34" charset="0"/>
                <a:ea typeface="Calibri" panose="020F0502020204030204" pitchFamily="34" charset="0"/>
                <a:cs typeface="Times New Roman" panose="02020603050405020304" pitchFamily="18" charset="0"/>
              </a:rPr>
              <a:t> May 2020).</a:t>
            </a: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Mind (2020) </a:t>
            </a:r>
            <a:r>
              <a:rPr lang="en-GB" sz="800" i="1" dirty="0">
                <a:effectLst/>
                <a:latin typeface="Calibri" panose="020F0502020204030204" pitchFamily="34" charset="0"/>
                <a:ea typeface="Calibri" panose="020F0502020204030204" pitchFamily="34" charset="0"/>
                <a:cs typeface="Times New Roman" panose="02020603050405020304" pitchFamily="18" charset="0"/>
              </a:rPr>
              <a:t>What we do:  We are Mind</a:t>
            </a:r>
            <a:r>
              <a:rPr lang="en-GB" sz="800" b="1" i="1" dirty="0">
                <a:effectLst/>
                <a:latin typeface="Calibri" panose="020F0502020204030204" pitchFamily="34" charset="0"/>
                <a:ea typeface="Calibri" panose="020F0502020204030204" pitchFamily="34" charset="0"/>
                <a:cs typeface="Times New Roman" panose="02020603050405020304" pitchFamily="18" charset="0"/>
              </a:rPr>
              <a:t> </a:t>
            </a:r>
            <a:r>
              <a:rPr lang="en-GB" sz="800" dirty="0">
                <a:effectLst/>
                <a:latin typeface="Calibri" panose="020F0502020204030204" pitchFamily="34" charset="0"/>
                <a:ea typeface="Calibri" panose="020F0502020204030204" pitchFamily="34" charset="0"/>
                <a:cs typeface="Times New Roman" panose="02020603050405020304" pitchFamily="18" charset="0"/>
              </a:rPr>
              <a:t>(Video audio)</a:t>
            </a: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a:t>
            </a:r>
          </a:p>
          <a:p>
            <a:pPr algn="ctr">
              <a:lnSpc>
                <a:spcPct val="107000"/>
              </a:lnSpc>
              <a:spcAft>
                <a:spcPts val="800"/>
              </a:spcAft>
            </a:pPr>
            <a:r>
              <a:rPr lang="en-GB" sz="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https://www.mind.org.uk/about-us/what-we-do/</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(Accessed:  4</a:t>
            </a:r>
            <a:r>
              <a:rPr lang="en-GB" sz="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800" dirty="0">
                <a:effectLst/>
                <a:latin typeface="Calibri" panose="020F0502020204030204" pitchFamily="34" charset="0"/>
                <a:ea typeface="Calibri" panose="020F0502020204030204" pitchFamily="34" charset="0"/>
                <a:cs typeface="Times New Roman" panose="02020603050405020304" pitchFamily="18" charset="0"/>
              </a:rPr>
              <a:t> May 2020).</a:t>
            </a: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Mind (2020) </a:t>
            </a:r>
            <a:r>
              <a:rPr lang="en-GB" sz="800" i="1" dirty="0">
                <a:effectLst/>
                <a:latin typeface="Calibri" panose="020F0502020204030204" pitchFamily="34" charset="0"/>
                <a:ea typeface="Calibri" panose="020F0502020204030204" pitchFamily="34" charset="0"/>
                <a:cs typeface="Times New Roman" panose="02020603050405020304" pitchFamily="18" charset="0"/>
              </a:rPr>
              <a:t>Information support: Guides to support and services.  </a:t>
            </a:r>
            <a:r>
              <a:rPr lang="en-GB" sz="800" dirty="0">
                <a:effectLst/>
                <a:latin typeface="Calibri" panose="020F0502020204030204" pitchFamily="34" charset="0"/>
                <a:ea typeface="Calibri" panose="020F0502020204030204" pitchFamily="34" charset="0"/>
                <a:cs typeface="Times New Roman" panose="02020603050405020304" pitchFamily="18" charset="0"/>
              </a:rPr>
              <a:t>Available at:</a:t>
            </a:r>
          </a:p>
          <a:p>
            <a:pPr algn="ctr">
              <a:lnSpc>
                <a:spcPct val="107000"/>
              </a:lnSpc>
              <a:spcAft>
                <a:spcPts val="800"/>
              </a:spcAft>
            </a:pPr>
            <a:r>
              <a:rPr lang="en-GB" sz="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https://www.mind.org.uk/information-support/guides-to-support-and-services/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(Accessed:  5</a:t>
            </a:r>
            <a:r>
              <a:rPr lang="en-GB" sz="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800" dirty="0">
                <a:effectLst/>
                <a:latin typeface="Calibri" panose="020F0502020204030204" pitchFamily="34" charset="0"/>
                <a:ea typeface="Calibri" panose="020F0502020204030204" pitchFamily="34" charset="0"/>
                <a:cs typeface="Times New Roman" panose="02020603050405020304" pitchFamily="18" charset="0"/>
              </a:rPr>
              <a:t> May 2020).</a:t>
            </a: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Mind (2020) </a:t>
            </a:r>
            <a:r>
              <a:rPr lang="en-GB" sz="800" i="1" dirty="0">
                <a:effectLst/>
                <a:latin typeface="Calibri" panose="020F0502020204030204" pitchFamily="34" charset="0"/>
                <a:ea typeface="Calibri" panose="020F0502020204030204" pitchFamily="34" charset="0"/>
                <a:cs typeface="Times New Roman" panose="02020603050405020304" pitchFamily="18" charset="0"/>
              </a:rPr>
              <a:t>A History of Mind.</a:t>
            </a:r>
            <a:r>
              <a:rPr lang="en-GB" sz="800" dirty="0">
                <a:effectLst/>
                <a:latin typeface="Calibri" panose="020F0502020204030204" pitchFamily="34" charset="0"/>
                <a:ea typeface="Calibri" panose="020F0502020204030204" pitchFamily="34" charset="0"/>
                <a:cs typeface="Times New Roman" panose="02020603050405020304" pitchFamily="18" charset="0"/>
              </a:rPr>
              <a:t>  Available at:  </a:t>
            </a:r>
          </a:p>
          <a:p>
            <a:pPr algn="ctr">
              <a:lnSpc>
                <a:spcPct val="107000"/>
              </a:lnSpc>
              <a:spcAft>
                <a:spcPts val="800"/>
              </a:spcAft>
            </a:pPr>
            <a:r>
              <a:rPr lang="en-GB" sz="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https://www.mind.org.uk/about-us/what-we-do/our-mission/a-history-of-mind/</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800" dirty="0">
                <a:effectLst/>
                <a:latin typeface="Calibri" panose="020F0502020204030204" pitchFamily="34" charset="0"/>
                <a:ea typeface="Calibri" panose="020F0502020204030204" pitchFamily="34" charset="0"/>
                <a:cs typeface="Times New Roman" panose="02020603050405020304" pitchFamily="18" charset="0"/>
              </a:rPr>
              <a:t>(Accessed: 5</a:t>
            </a:r>
            <a:r>
              <a:rPr lang="en-GB" sz="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800" dirty="0">
                <a:effectLst/>
                <a:latin typeface="Calibri" panose="020F0502020204030204" pitchFamily="34" charset="0"/>
                <a:ea typeface="Calibri" panose="020F0502020204030204" pitchFamily="34" charset="0"/>
                <a:cs typeface="Times New Roman" panose="02020603050405020304" pitchFamily="18" charset="0"/>
              </a:rPr>
              <a:t> May 2020). </a:t>
            </a:r>
          </a:p>
        </p:txBody>
      </p:sp>
    </p:spTree>
    <p:extLst>
      <p:ext uri="{BB962C8B-B14F-4D97-AF65-F5344CB8AC3E}">
        <p14:creationId xmlns:p14="http://schemas.microsoft.com/office/powerpoint/2010/main" val="33508845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8A451F4C-A3A1-4FF3-AEA5-AE3EFF175B02}">
  <ds:schemaRefs>
    <ds:schemaRef ds:uri="http://schemas.microsoft.com/sharepoint/v3/contenttype/forms"/>
  </ds:schemaRefs>
</ds:datastoreItem>
</file>

<file path=customXml/itemProps2.xml><?xml version="1.0" encoding="utf-8"?>
<ds:datastoreItem xmlns:ds="http://schemas.openxmlformats.org/officeDocument/2006/customXml" ds:itemID="{F009F5EF-575C-40E7-A9C5-EC1F2A5548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775A23-75CA-4614-9647-C9B2CE742CA2}">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0</TotalTime>
  <Words>649</Words>
  <Application>Microsoft Office PowerPoint</Application>
  <PresentationFormat>Widescreen</PresentationFormat>
  <Paragraphs>90</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Gill Sans MT</vt:lpstr>
      <vt:lpstr>inherit</vt:lpstr>
      <vt:lpstr>Times New Roman</vt:lpstr>
      <vt:lpstr>Parcel</vt:lpstr>
      <vt:lpstr>the philosophy, culture and economic boundaries of MIND UK </vt:lpstr>
      <vt:lpstr>Mind is as crucial as a lifeboat service at high sea during a storm *it saves lives*</vt:lpstr>
      <vt:lpstr>1946   The National Association for Mental Health    The Central Association for Mental Welfare (established in 1913)         the National Council for Mental Hygiene (established in 1922)        the Child Guidance Council (established in 1927)     (Mind,2020)   </vt:lpstr>
      <vt:lpstr> MIND was not a charity organisation in the same capacity as it is now:</vt:lpstr>
      <vt:lpstr>MIND BECAME THE ‘VOICE OF THE PATIENTS’ IN THE SWINGING SIXTIES HAVING…    “developed from a polite, reassuring body, uttering words of comfort to all those involved with mental health, to an organisation which is now firmly on the side of the patient and not at all scared of speaking its mind when the need arises”  (mind, 2020)</vt:lpstr>
      <vt:lpstr>range of psychological services and interventions offered by mind uk</vt:lpstr>
      <vt:lpstr>  figures from the financial year 2018-2019     (2019-2020 figures have not yet been released)  </vt:lpstr>
      <vt:lpstr>MIND VOLUNTEERS BECOME PART OF A MOVEMENT FOR CHANGE</vt:lpstr>
      <vt:lpstr>Student counsellors at mind</vt:lpstr>
      <vt:lpstr>SUPERVISION – FOR STUDENT/VOLUNTEER COUNSELLORS AT MIND</vt:lpstr>
      <vt:lpstr>Mind has made addressing DIVERSITY issues central to the organisational strategy.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2020-05-05T15:14:28Z</dcterms:created>
  <dcterms:modified xsi:type="dcterms:W3CDTF">2020-05-06T11:41:01Z</dcterms:modified>
</cp:coreProperties>
</file>