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316" r:id="rId2"/>
    <p:sldId id="317" r:id="rId3"/>
    <p:sldId id="336" r:id="rId4"/>
    <p:sldId id="337" r:id="rId5"/>
    <p:sldId id="318" r:id="rId6"/>
    <p:sldId id="319" r:id="rId7"/>
    <p:sldId id="320" r:id="rId8"/>
    <p:sldId id="321" r:id="rId9"/>
    <p:sldId id="322" r:id="rId10"/>
    <p:sldId id="323" r:id="rId11"/>
    <p:sldId id="324" r:id="rId12"/>
    <p:sldId id="325" r:id="rId13"/>
    <p:sldId id="326" r:id="rId14"/>
    <p:sldId id="327" r:id="rId15"/>
    <p:sldId id="328" r:id="rId16"/>
    <p:sldId id="329" r:id="rId17"/>
    <p:sldId id="330" r:id="rId18"/>
    <p:sldId id="331" r:id="rId19"/>
    <p:sldId id="332" r:id="rId20"/>
    <p:sldId id="333" r:id="rId21"/>
    <p:sldId id="334" r:id="rId22"/>
    <p:sldId id="33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6" d="100"/>
          <a:sy n="56" d="100"/>
        </p:scale>
        <p:origin x="1027"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02/12/2019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C6825E9E-F896-4267-84B6-0B710822A114}" type="slidenum">
              <a:rPr lang="en-GB" altLang="en-US" smtClean="0"/>
              <a:pPr/>
              <a:t>2</a:t>
            </a:fld>
            <a:endParaRPr lang="en-GB" altLang="en-US" smtClean="0"/>
          </a:p>
        </p:txBody>
      </p:sp>
    </p:spTree>
    <p:extLst>
      <p:ext uri="{BB962C8B-B14F-4D97-AF65-F5344CB8AC3E}">
        <p14:creationId xmlns:p14="http://schemas.microsoft.com/office/powerpoint/2010/main" val="2919625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4D383E0-6471-4F2F-8737-F1DD94808FEF}" type="slidenum">
              <a:rPr lang="en-GB" altLang="en-US" smtClean="0"/>
              <a:pPr/>
              <a:t>5</a:t>
            </a:fld>
            <a:endParaRPr lang="en-GB" altLang="en-US" smtClean="0"/>
          </a:p>
        </p:txBody>
      </p:sp>
    </p:spTree>
    <p:extLst>
      <p:ext uri="{BB962C8B-B14F-4D97-AF65-F5344CB8AC3E}">
        <p14:creationId xmlns:p14="http://schemas.microsoft.com/office/powerpoint/2010/main" val="2475337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0BDEFDC-F37B-4740-9B81-5F0B41DD3C1E}" type="slidenum">
              <a:rPr lang="en-GB" altLang="en-US" smtClean="0"/>
              <a:pPr/>
              <a:t>6</a:t>
            </a:fld>
            <a:endParaRPr lang="en-GB" altLang="en-US" smtClean="0"/>
          </a:p>
        </p:txBody>
      </p:sp>
    </p:spTree>
    <p:extLst>
      <p:ext uri="{BB962C8B-B14F-4D97-AF65-F5344CB8AC3E}">
        <p14:creationId xmlns:p14="http://schemas.microsoft.com/office/powerpoint/2010/main" val="4252241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4DB5720A-DC85-466B-A9CB-AC5725F38494}" type="slidenum">
              <a:rPr lang="en-GB" altLang="en-US" smtClean="0"/>
              <a:pPr/>
              <a:t>7</a:t>
            </a:fld>
            <a:endParaRPr lang="en-GB" altLang="en-US" smtClean="0"/>
          </a:p>
        </p:txBody>
      </p:sp>
    </p:spTree>
    <p:extLst>
      <p:ext uri="{BB962C8B-B14F-4D97-AF65-F5344CB8AC3E}">
        <p14:creationId xmlns:p14="http://schemas.microsoft.com/office/powerpoint/2010/main" val="1580867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449CBB31-916A-44BE-BE0C-F832D34C0333}" type="slidenum">
              <a:rPr lang="en-GB" altLang="en-US" smtClean="0"/>
              <a:pPr/>
              <a:t>8</a:t>
            </a:fld>
            <a:endParaRPr lang="en-GB" altLang="en-US" smtClean="0"/>
          </a:p>
        </p:txBody>
      </p:sp>
    </p:spTree>
    <p:extLst>
      <p:ext uri="{BB962C8B-B14F-4D97-AF65-F5344CB8AC3E}">
        <p14:creationId xmlns:p14="http://schemas.microsoft.com/office/powerpoint/2010/main" val="1626199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85E97879-2C7F-4E51-85C0-5293F0E027E9}" type="slidenum">
              <a:rPr lang="en-GB" altLang="en-US" smtClean="0"/>
              <a:pPr/>
              <a:t>9</a:t>
            </a:fld>
            <a:endParaRPr lang="en-GB" altLang="en-US" smtClean="0"/>
          </a:p>
        </p:txBody>
      </p:sp>
    </p:spTree>
    <p:extLst>
      <p:ext uri="{BB962C8B-B14F-4D97-AF65-F5344CB8AC3E}">
        <p14:creationId xmlns:p14="http://schemas.microsoft.com/office/powerpoint/2010/main" val="2314851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2859195C-DF0F-41A5-A15D-7FC87C97C0FA}" type="slidenum">
              <a:rPr lang="en-GB" altLang="en-US" smtClean="0"/>
              <a:pPr/>
              <a:t>10</a:t>
            </a:fld>
            <a:endParaRPr lang="en-GB" altLang="en-US" smtClean="0"/>
          </a:p>
        </p:txBody>
      </p:sp>
    </p:spTree>
    <p:extLst>
      <p:ext uri="{BB962C8B-B14F-4D97-AF65-F5344CB8AC3E}">
        <p14:creationId xmlns:p14="http://schemas.microsoft.com/office/powerpoint/2010/main" val="83743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9B8B4154-4021-4CBB-9D5E-396E6220FAEA}" type="slidenum">
              <a:rPr lang="en-GB" altLang="en-US" smtClean="0"/>
              <a:pPr/>
              <a:t>11</a:t>
            </a:fld>
            <a:endParaRPr lang="en-GB" altLang="en-US" smtClean="0"/>
          </a:p>
        </p:txBody>
      </p:sp>
    </p:spTree>
    <p:extLst>
      <p:ext uri="{BB962C8B-B14F-4D97-AF65-F5344CB8AC3E}">
        <p14:creationId xmlns:p14="http://schemas.microsoft.com/office/powerpoint/2010/main" val="1967618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BBD10BEB-DC57-41FF-806B-FFA19AA26DD3}" type="slidenum">
              <a:rPr lang="en-GB" altLang="en-US" smtClean="0"/>
              <a:pPr/>
              <a:t>12</a:t>
            </a:fld>
            <a:endParaRPr lang="en-GB" altLang="en-US" smtClean="0"/>
          </a:p>
        </p:txBody>
      </p:sp>
    </p:spTree>
    <p:extLst>
      <p:ext uri="{BB962C8B-B14F-4D97-AF65-F5344CB8AC3E}">
        <p14:creationId xmlns:p14="http://schemas.microsoft.com/office/powerpoint/2010/main" val="2193329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256168E8-DC33-49DF-BD27-5380D5D2FA5A}" type="slidenum">
              <a:rPr lang="en-GB" altLang="en-US" smtClean="0"/>
              <a:pPr/>
              <a:t>13</a:t>
            </a:fld>
            <a:endParaRPr lang="en-GB" altLang="en-US" smtClean="0"/>
          </a:p>
        </p:txBody>
      </p:sp>
    </p:spTree>
    <p:extLst>
      <p:ext uri="{BB962C8B-B14F-4D97-AF65-F5344CB8AC3E}">
        <p14:creationId xmlns:p14="http://schemas.microsoft.com/office/powerpoint/2010/main" val="2188866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12CBAC31-1565-4E0D-82C7-8849D88F9A21}" type="slidenum">
              <a:rPr lang="en-GB" altLang="en-US" smtClean="0"/>
              <a:pPr/>
              <a:t>14</a:t>
            </a:fld>
            <a:endParaRPr lang="en-GB" altLang="en-US" smtClean="0"/>
          </a:p>
        </p:txBody>
      </p:sp>
    </p:spTree>
    <p:extLst>
      <p:ext uri="{BB962C8B-B14F-4D97-AF65-F5344CB8AC3E}">
        <p14:creationId xmlns:p14="http://schemas.microsoft.com/office/powerpoint/2010/main" val="1892474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2242B4D4-8A8E-440C-8BA9-6BB7C661AD2B}" type="slidenum">
              <a:rPr lang="en-GB" altLang="en-US" smtClean="0"/>
              <a:pPr/>
              <a:t>15</a:t>
            </a:fld>
            <a:endParaRPr lang="en-GB" altLang="en-US" smtClean="0"/>
          </a:p>
        </p:txBody>
      </p:sp>
    </p:spTree>
    <p:extLst>
      <p:ext uri="{BB962C8B-B14F-4D97-AF65-F5344CB8AC3E}">
        <p14:creationId xmlns:p14="http://schemas.microsoft.com/office/powerpoint/2010/main" val="2798484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A7059549-535E-465D-8DC3-82E48FB069FD}" type="slidenum">
              <a:rPr lang="en-GB" altLang="en-US" smtClean="0"/>
              <a:pPr/>
              <a:t>16</a:t>
            </a:fld>
            <a:endParaRPr lang="en-GB" altLang="en-US" smtClean="0"/>
          </a:p>
        </p:txBody>
      </p:sp>
    </p:spTree>
    <p:extLst>
      <p:ext uri="{BB962C8B-B14F-4D97-AF65-F5344CB8AC3E}">
        <p14:creationId xmlns:p14="http://schemas.microsoft.com/office/powerpoint/2010/main" val="1166990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BE376DEF-2784-4322-ABB5-99039B193429}" type="slidenum">
              <a:rPr lang="en-GB" altLang="en-US" smtClean="0"/>
              <a:pPr/>
              <a:t>17</a:t>
            </a:fld>
            <a:endParaRPr lang="en-GB" altLang="en-US" smtClean="0"/>
          </a:p>
        </p:txBody>
      </p:sp>
    </p:spTree>
    <p:extLst>
      <p:ext uri="{BB962C8B-B14F-4D97-AF65-F5344CB8AC3E}">
        <p14:creationId xmlns:p14="http://schemas.microsoft.com/office/powerpoint/2010/main" val="4061231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21C0C6DF-E3F6-44D0-AC5D-DB3B3E0612E6}" type="slidenum">
              <a:rPr lang="en-GB" altLang="en-US" smtClean="0"/>
              <a:pPr/>
              <a:t>18</a:t>
            </a:fld>
            <a:endParaRPr lang="en-GB" altLang="en-US" smtClean="0"/>
          </a:p>
        </p:txBody>
      </p:sp>
    </p:spTree>
    <p:extLst>
      <p:ext uri="{BB962C8B-B14F-4D97-AF65-F5344CB8AC3E}">
        <p14:creationId xmlns:p14="http://schemas.microsoft.com/office/powerpoint/2010/main" val="114250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61B91B1E-F63B-4CC7-8A82-430100DACE50}" type="slidenum">
              <a:rPr lang="en-GB" altLang="en-US" smtClean="0"/>
              <a:pPr/>
              <a:t>19</a:t>
            </a:fld>
            <a:endParaRPr lang="en-GB" altLang="en-US" smtClean="0"/>
          </a:p>
        </p:txBody>
      </p:sp>
    </p:spTree>
    <p:extLst>
      <p:ext uri="{BB962C8B-B14F-4D97-AF65-F5344CB8AC3E}">
        <p14:creationId xmlns:p14="http://schemas.microsoft.com/office/powerpoint/2010/main" val="39041934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E612E64E-F71B-4888-B5EC-5B458D7C91B5}" type="slidenum">
              <a:rPr lang="en-GB" altLang="en-US" smtClean="0"/>
              <a:pPr/>
              <a:t>20</a:t>
            </a:fld>
            <a:endParaRPr lang="en-GB" altLang="en-US" smtClean="0"/>
          </a:p>
        </p:txBody>
      </p:sp>
    </p:spTree>
    <p:extLst>
      <p:ext uri="{BB962C8B-B14F-4D97-AF65-F5344CB8AC3E}">
        <p14:creationId xmlns:p14="http://schemas.microsoft.com/office/powerpoint/2010/main" val="610828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94B32459-5F74-44A5-BD3B-ACF814A962F5}" type="slidenum">
              <a:rPr lang="en-GB" altLang="en-US" smtClean="0"/>
              <a:pPr/>
              <a:t>21</a:t>
            </a:fld>
            <a:endParaRPr lang="en-GB" altLang="en-US" smtClean="0"/>
          </a:p>
        </p:txBody>
      </p:sp>
    </p:spTree>
    <p:extLst>
      <p:ext uri="{BB962C8B-B14F-4D97-AF65-F5344CB8AC3E}">
        <p14:creationId xmlns:p14="http://schemas.microsoft.com/office/powerpoint/2010/main" val="24805805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fld id="{4BF0FD0B-48C3-4E07-8920-4BEE51F398DA}" type="slidenum">
              <a:rPr lang="en-GB" altLang="en-US" smtClean="0"/>
              <a:pPr/>
              <a:t>22</a:t>
            </a:fld>
            <a:endParaRPr lang="en-GB" altLang="en-US" smtClean="0"/>
          </a:p>
        </p:txBody>
      </p:sp>
    </p:spTree>
    <p:extLst>
      <p:ext uri="{BB962C8B-B14F-4D97-AF65-F5344CB8AC3E}">
        <p14:creationId xmlns:p14="http://schemas.microsoft.com/office/powerpoint/2010/main" val="3504488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257004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19611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B329E00-FD38-42B4-99C3-5417A3CD552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366890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329E00-FD38-42B4-99C3-5417A3CD552D}"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826710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329E00-FD38-42B4-99C3-5417A3CD552D}" type="datetimeFigureOut">
              <a:rPr lang="en-GB" smtClean="0"/>
              <a:t>02/12/2019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572334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329E00-FD38-42B4-99C3-5417A3CD552D}" type="datetimeFigureOut">
              <a:rPr lang="en-GB" smtClean="0"/>
              <a:t>02/12/2019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2840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329E00-FD38-42B4-99C3-5417A3CD552D}" type="datetimeFigureOut">
              <a:rPr lang="en-GB" smtClean="0"/>
              <a:t>02/12/2019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424331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5839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02/12/2019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459580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9131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02/12/2019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310734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ADD6695B-AC14-44B4-BEDF-0DF387A29778}" type="slidenum">
              <a:rPr lang="en-GB"/>
              <a:pPr>
                <a:defRPr/>
              </a:pPr>
              <a:t>‹#›</a:t>
            </a:fld>
            <a:endParaRPr lang="en-GB"/>
          </a:p>
        </p:txBody>
      </p:sp>
    </p:spTree>
    <p:extLst>
      <p:ext uri="{BB962C8B-B14F-4D97-AF65-F5344CB8AC3E}">
        <p14:creationId xmlns:p14="http://schemas.microsoft.com/office/powerpoint/2010/main" val="323087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B329E00-FD38-42B4-99C3-5417A3CD552D}" type="datetimeFigureOut">
              <a:rPr lang="en-GB" smtClean="0"/>
              <a:t>02/12/2019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6BD432-6838-4DBA-A24D-2FC0278E21B8}" type="slidenum">
              <a:rPr lang="en-GB" smtClean="0"/>
              <a:t>‹#›</a:t>
            </a:fld>
            <a:endParaRPr lang="en-GB"/>
          </a:p>
        </p:txBody>
      </p:sp>
    </p:spTree>
    <p:extLst>
      <p:ext uri="{BB962C8B-B14F-4D97-AF65-F5344CB8AC3E}">
        <p14:creationId xmlns:p14="http://schemas.microsoft.com/office/powerpoint/2010/main" val="29165052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2.emf"/><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image" Target="../media/image3.emf"/><Relationship Id="rId4" Type="http://schemas.openxmlformats.org/officeDocument/2006/relationships/oleObject" Target="../embeddings/oleObject2.bin"/></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4.emf"/><Relationship Id="rId4" Type="http://schemas.openxmlformats.org/officeDocument/2006/relationships/oleObject" Target="../embeddings/oleObject3.bin"/></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vmlDrawing" Target="../drawings/vmlDrawing4.vml"/><Relationship Id="rId5" Type="http://schemas.openxmlformats.org/officeDocument/2006/relationships/image" Target="../media/image5.emf"/><Relationship Id="rId4" Type="http://schemas.openxmlformats.org/officeDocument/2006/relationships/oleObject" Target="../embeddings/oleObject4.bin"/></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ctrTitle"/>
          </p:nvPr>
        </p:nvSpPr>
        <p:spPr>
          <a:xfrm>
            <a:off x="179512" y="908720"/>
            <a:ext cx="8784976" cy="1953562"/>
          </a:xfrm>
        </p:spPr>
        <p:txBody>
          <a:bodyPr>
            <a:noAutofit/>
          </a:bodyPr>
          <a:lstStyle/>
          <a:p>
            <a:pPr algn="ct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Prejudice and </a:t>
            </a: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Discrimination</a:t>
            </a:r>
            <a:b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t/>
            </a:r>
            <a:b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 Lecture Ten</a:t>
            </a:r>
            <a:endParaRPr lang="en-GB" sz="3600" b="1" dirty="0">
              <a:latin typeface="Arial" panose="020B0604020202020204" pitchFamily="34" charset="0"/>
              <a:cs typeface="Arial" panose="020B0604020202020204" pitchFamily="34" charset="0"/>
            </a:endParaRPr>
          </a:p>
        </p:txBody>
      </p:sp>
      <p:sp>
        <p:nvSpPr>
          <p:cNvPr id="8" name="Subtitle 2"/>
          <p:cNvSpPr>
            <a:spLocks noGrp="1"/>
          </p:cNvSpPr>
          <p:nvPr>
            <p:ph type="subTitle" idx="1"/>
          </p:nvPr>
        </p:nvSpPr>
        <p:spPr>
          <a:xfrm>
            <a:off x="251520" y="3717032"/>
            <a:ext cx="8640960" cy="720080"/>
          </a:xfrm>
        </p:spPr>
        <p:txBody>
          <a:bodyPr>
            <a:noAutofit/>
          </a:bodyPr>
          <a:lstStyle/>
          <a:p>
            <a:pPr>
              <a:lnSpc>
                <a:spcPct val="150000"/>
              </a:lnSpc>
            </a:pPr>
            <a:r>
              <a:rPr lang="en-GB" sz="3600" b="1" dirty="0">
                <a:latin typeface="Arial" panose="020B0604020202020204" pitchFamily="34" charset="0"/>
                <a:cs typeface="Arial" panose="020B0604020202020204" pitchFamily="34" charset="0"/>
              </a:rPr>
              <a:t>Experiencing </a:t>
            </a:r>
            <a:r>
              <a:rPr lang="en-GB" sz="3600" b="1" dirty="0" smtClean="0">
                <a:latin typeface="Arial" panose="020B0604020202020204" pitchFamily="34" charset="0"/>
                <a:cs typeface="Arial" panose="020B0604020202020204" pitchFamily="34" charset="0"/>
              </a:rPr>
              <a:t>Prejudice</a:t>
            </a:r>
            <a:endParaRPr lang="en-GB" sz="3600" b="1" dirty="0">
              <a:latin typeface="Arial" panose="020B0604020202020204" pitchFamily="34" charset="0"/>
              <a:cs typeface="Arial" panose="020B0604020202020204" pitchFamily="34" charset="0"/>
            </a:endParaRPr>
          </a:p>
        </p:txBody>
      </p:sp>
      <p:sp>
        <p:nvSpPr>
          <p:cNvPr id="9" name="TextBox 8"/>
          <p:cNvSpPr txBox="1"/>
          <p:nvPr/>
        </p:nvSpPr>
        <p:spPr>
          <a:xfrm>
            <a:off x="755576" y="5661248"/>
            <a:ext cx="7776864" cy="369332"/>
          </a:xfrm>
          <a:prstGeom prst="rect">
            <a:avLst/>
          </a:prstGeom>
          <a:noFill/>
        </p:spPr>
        <p:txBody>
          <a:bodyPr wrap="square" rtlCol="0">
            <a:spAutoFit/>
          </a:bodyPr>
          <a:lstStyle/>
          <a:p>
            <a:r>
              <a:rPr lang="en-GB" dirty="0" smtClean="0"/>
              <a:t>Dr Paul Hutchings					Miss Katie Sullivan</a:t>
            </a:r>
            <a:endParaRPr lang="en-GB" dirty="0"/>
          </a:p>
        </p:txBody>
      </p:sp>
    </p:spTree>
    <p:extLst>
      <p:ext uri="{BB962C8B-B14F-4D97-AF65-F5344CB8AC3E}">
        <p14:creationId xmlns:p14="http://schemas.microsoft.com/office/powerpoint/2010/main" val="31639854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1" name="Rectangle 3"/>
          <p:cNvSpPr>
            <a:spLocks noGrp="1" noChangeArrowheads="1"/>
          </p:cNvSpPr>
          <p:nvPr>
            <p:ph idx="1"/>
          </p:nvPr>
        </p:nvSpPr>
        <p:spPr>
          <a:xfrm>
            <a:off x="251520" y="548680"/>
            <a:ext cx="8640960" cy="5628283"/>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We have looked at prejudice and discrimination from the point of view of the majority/powerful group</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Personality type</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Cognitive ability</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Influence of mood</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But Prejudice and Discrimination are not passive</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Dynamic interaction between majority and minority group</a:t>
            </a:r>
            <a:endParaRPr lang="en-US"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1920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88451">
                                            <p:txEl>
                                              <p:pRg st="0" end="0"/>
                                            </p:txEl>
                                          </p:spTgt>
                                        </p:tgtEl>
                                        <p:attrNameLst>
                                          <p:attrName>style.visibility</p:attrName>
                                        </p:attrNameLst>
                                      </p:cBhvr>
                                      <p:to>
                                        <p:strVal val="visible"/>
                                      </p:to>
                                    </p:set>
                                    <p:animScale>
                                      <p:cBhvr>
                                        <p:cTn id="7" dur="1000" decel="50000" fill="hold">
                                          <p:stCondLst>
                                            <p:cond delay="0"/>
                                          </p:stCondLst>
                                        </p:cTn>
                                        <p:tgtEl>
                                          <p:spTgt spid="488451">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88451">
                                            <p:txEl>
                                              <p:pRg st="0" end="0"/>
                                            </p:txEl>
                                          </p:spTgt>
                                        </p:tgtEl>
                                        <p:attrNameLst>
                                          <p:attrName>ppt_x</p:attrName>
                                          <p:attrName>ppt_y</p:attrName>
                                        </p:attrNameLst>
                                      </p:cBhvr>
                                    </p:animMotion>
                                    <p:animEffect transition="in" filter="fade">
                                      <p:cBhvr>
                                        <p:cTn id="9" dur="1000"/>
                                        <p:tgtEl>
                                          <p:spTgt spid="488451">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488451">
                                            <p:txEl>
                                              <p:pRg st="1" end="1"/>
                                            </p:txEl>
                                          </p:spTgt>
                                        </p:tgtEl>
                                        <p:attrNameLst>
                                          <p:attrName>style.visibility</p:attrName>
                                        </p:attrNameLst>
                                      </p:cBhvr>
                                      <p:to>
                                        <p:strVal val="visible"/>
                                      </p:to>
                                    </p:set>
                                    <p:animScale>
                                      <p:cBhvr>
                                        <p:cTn id="12" dur="1000" decel="50000" fill="hold">
                                          <p:stCondLst>
                                            <p:cond delay="0"/>
                                          </p:stCondLst>
                                        </p:cTn>
                                        <p:tgtEl>
                                          <p:spTgt spid="488451">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488451">
                                            <p:txEl>
                                              <p:pRg st="1" end="1"/>
                                            </p:txEl>
                                          </p:spTgt>
                                        </p:tgtEl>
                                        <p:attrNameLst>
                                          <p:attrName>ppt_x</p:attrName>
                                          <p:attrName>ppt_y</p:attrName>
                                        </p:attrNameLst>
                                      </p:cBhvr>
                                    </p:animMotion>
                                    <p:animEffect transition="in" filter="fade">
                                      <p:cBhvr>
                                        <p:cTn id="14" dur="1000"/>
                                        <p:tgtEl>
                                          <p:spTgt spid="488451">
                                            <p:txEl>
                                              <p:pRg st="1" end="1"/>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488451">
                                            <p:txEl>
                                              <p:pRg st="2" end="2"/>
                                            </p:txEl>
                                          </p:spTgt>
                                        </p:tgtEl>
                                        <p:attrNameLst>
                                          <p:attrName>style.visibility</p:attrName>
                                        </p:attrNameLst>
                                      </p:cBhvr>
                                      <p:to>
                                        <p:strVal val="visible"/>
                                      </p:to>
                                    </p:set>
                                    <p:animScale>
                                      <p:cBhvr>
                                        <p:cTn id="17" dur="1000" decel="50000" fill="hold">
                                          <p:stCondLst>
                                            <p:cond delay="0"/>
                                          </p:stCondLst>
                                        </p:cTn>
                                        <p:tgtEl>
                                          <p:spTgt spid="488451">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488451">
                                            <p:txEl>
                                              <p:pRg st="2" end="2"/>
                                            </p:txEl>
                                          </p:spTgt>
                                        </p:tgtEl>
                                        <p:attrNameLst>
                                          <p:attrName>ppt_x</p:attrName>
                                          <p:attrName>ppt_y</p:attrName>
                                        </p:attrNameLst>
                                      </p:cBhvr>
                                    </p:animMotion>
                                    <p:animEffect transition="in" filter="fade">
                                      <p:cBhvr>
                                        <p:cTn id="19" dur="1000"/>
                                        <p:tgtEl>
                                          <p:spTgt spid="488451">
                                            <p:txEl>
                                              <p:pRg st="2" end="2"/>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488451">
                                            <p:txEl>
                                              <p:pRg st="3" end="3"/>
                                            </p:txEl>
                                          </p:spTgt>
                                        </p:tgtEl>
                                        <p:attrNameLst>
                                          <p:attrName>style.visibility</p:attrName>
                                        </p:attrNameLst>
                                      </p:cBhvr>
                                      <p:to>
                                        <p:strVal val="visible"/>
                                      </p:to>
                                    </p:set>
                                    <p:animScale>
                                      <p:cBhvr>
                                        <p:cTn id="22" dur="1000" decel="50000" fill="hold">
                                          <p:stCondLst>
                                            <p:cond delay="0"/>
                                          </p:stCondLst>
                                        </p:cTn>
                                        <p:tgtEl>
                                          <p:spTgt spid="488451">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488451">
                                            <p:txEl>
                                              <p:pRg st="3" end="3"/>
                                            </p:txEl>
                                          </p:spTgt>
                                        </p:tgtEl>
                                        <p:attrNameLst>
                                          <p:attrName>ppt_x</p:attrName>
                                          <p:attrName>ppt_y</p:attrName>
                                        </p:attrNameLst>
                                      </p:cBhvr>
                                    </p:animMotion>
                                    <p:animEffect transition="in" filter="fade">
                                      <p:cBhvr>
                                        <p:cTn id="24" dur="1000"/>
                                        <p:tgtEl>
                                          <p:spTgt spid="488451">
                                            <p:txEl>
                                              <p:pRg st="3" end="3"/>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52" presetClass="entr" presetSubtype="0" fill="hold" grpId="0" nodeType="clickEffect">
                                  <p:stCondLst>
                                    <p:cond delay="0"/>
                                  </p:stCondLst>
                                  <p:childTnLst>
                                    <p:set>
                                      <p:cBhvr>
                                        <p:cTn id="28" dur="1" fill="hold">
                                          <p:stCondLst>
                                            <p:cond delay="0"/>
                                          </p:stCondLst>
                                        </p:cTn>
                                        <p:tgtEl>
                                          <p:spTgt spid="488451">
                                            <p:txEl>
                                              <p:pRg st="5" end="5"/>
                                            </p:txEl>
                                          </p:spTgt>
                                        </p:tgtEl>
                                        <p:attrNameLst>
                                          <p:attrName>style.visibility</p:attrName>
                                        </p:attrNameLst>
                                      </p:cBhvr>
                                      <p:to>
                                        <p:strVal val="visible"/>
                                      </p:to>
                                    </p:set>
                                    <p:animScale>
                                      <p:cBhvr>
                                        <p:cTn id="29" dur="1000" decel="50000" fill="hold">
                                          <p:stCondLst>
                                            <p:cond delay="0"/>
                                          </p:stCondLst>
                                        </p:cTn>
                                        <p:tgtEl>
                                          <p:spTgt spid="488451">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488451">
                                            <p:txEl>
                                              <p:pRg st="5" end="5"/>
                                            </p:txEl>
                                          </p:spTgt>
                                        </p:tgtEl>
                                        <p:attrNameLst>
                                          <p:attrName>ppt_x</p:attrName>
                                          <p:attrName>ppt_y</p:attrName>
                                        </p:attrNameLst>
                                      </p:cBhvr>
                                    </p:animMotion>
                                    <p:animEffect transition="in" filter="fade">
                                      <p:cBhvr>
                                        <p:cTn id="31" dur="1000"/>
                                        <p:tgtEl>
                                          <p:spTgt spid="488451">
                                            <p:txEl>
                                              <p:pRg st="5" end="5"/>
                                            </p:txEl>
                                          </p:spTgt>
                                        </p:tgtEl>
                                      </p:cBhvr>
                                    </p:animEffect>
                                  </p:childTnLst>
                                </p:cTn>
                              </p:par>
                              <p:par>
                                <p:cTn id="32" presetID="52" presetClass="entr" presetSubtype="0" fill="hold" grpId="0" nodeType="withEffect">
                                  <p:stCondLst>
                                    <p:cond delay="0"/>
                                  </p:stCondLst>
                                  <p:childTnLst>
                                    <p:set>
                                      <p:cBhvr>
                                        <p:cTn id="33" dur="1" fill="hold">
                                          <p:stCondLst>
                                            <p:cond delay="0"/>
                                          </p:stCondLst>
                                        </p:cTn>
                                        <p:tgtEl>
                                          <p:spTgt spid="488451">
                                            <p:txEl>
                                              <p:pRg st="6" end="6"/>
                                            </p:txEl>
                                          </p:spTgt>
                                        </p:tgtEl>
                                        <p:attrNameLst>
                                          <p:attrName>style.visibility</p:attrName>
                                        </p:attrNameLst>
                                      </p:cBhvr>
                                      <p:to>
                                        <p:strVal val="visible"/>
                                      </p:to>
                                    </p:set>
                                    <p:animScale>
                                      <p:cBhvr>
                                        <p:cTn id="34" dur="1000" decel="50000" fill="hold">
                                          <p:stCondLst>
                                            <p:cond delay="0"/>
                                          </p:stCondLst>
                                        </p:cTn>
                                        <p:tgtEl>
                                          <p:spTgt spid="488451">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488451">
                                            <p:txEl>
                                              <p:pRg st="6" end="6"/>
                                            </p:txEl>
                                          </p:spTgt>
                                        </p:tgtEl>
                                        <p:attrNameLst>
                                          <p:attrName>ppt_x</p:attrName>
                                          <p:attrName>ppt_y</p:attrName>
                                        </p:attrNameLst>
                                      </p:cBhvr>
                                    </p:animMotion>
                                    <p:animEffect transition="in" filter="fade">
                                      <p:cBhvr>
                                        <p:cTn id="36" dur="1000"/>
                                        <p:tgtEl>
                                          <p:spTgt spid="4884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845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1586"/>
          </a:xfrm>
        </p:spPr>
        <p:txBody>
          <a:bodyPr>
            <a:normAutofit/>
          </a:bodyPr>
          <a:lstStyle/>
          <a:p>
            <a:pPr algn="ctr"/>
            <a:r>
              <a:rPr lang="en-GB" sz="2400" b="1" dirty="0" smtClean="0">
                <a:latin typeface="Arial" panose="020B0604020202020204" pitchFamily="34" charset="0"/>
                <a:cs typeface="Arial" panose="020B0604020202020204" pitchFamily="34" charset="0"/>
              </a:rPr>
              <a:t>Language</a:t>
            </a:r>
            <a:endParaRPr lang="en-GB"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8650" y="980728"/>
            <a:ext cx="7886700" cy="5196235"/>
          </a:xfrm>
        </p:spPr>
        <p:txBody>
          <a:bodyPr/>
          <a:lstStyle/>
          <a:p>
            <a:r>
              <a:rPr lang="en-GB" dirty="0" smtClean="0"/>
              <a:t>‘You start out in 1954 by saying “Nigger, nigger, nigger.” By 1968 you can’t say “nigger” – that hurts you. Backfires. So you say stuff like forced busing, states’ rights, and all that stuff. [By 1981] you’re getting so abstract [that] you’re talking about cutting taxes and all these… totally economic things and a by-product of them is that blacks get hurt worse than whites. And subconsciously maybe that is part of it… Obviously sitting around and saying, “We want to cut this” is much more abstract than even the busing thing </a:t>
            </a:r>
            <a:r>
              <a:rPr lang="en-GB" i="1" dirty="0" smtClean="0"/>
              <a:t>and</a:t>
            </a:r>
            <a:r>
              <a:rPr lang="en-GB" dirty="0" smtClean="0"/>
              <a:t> a hell of a lot more abstract than “Nigger, nigger.” [emphasis in original]</a:t>
            </a:r>
          </a:p>
          <a:p>
            <a:pPr lvl="1"/>
            <a:r>
              <a:rPr lang="en-GB" dirty="0" smtClean="0"/>
              <a:t>Anonymous member of Ronald Reagan’s White House staff discussing racial politics in an interview with Alexander </a:t>
            </a:r>
            <a:r>
              <a:rPr lang="en-GB" dirty="0" err="1" smtClean="0"/>
              <a:t>Lamis</a:t>
            </a:r>
            <a:r>
              <a:rPr lang="en-GB" dirty="0" smtClean="0"/>
              <a:t> [from Kite &amp; Whitley, 2016].</a:t>
            </a:r>
            <a:endParaRPr lang="en-GB" dirty="0"/>
          </a:p>
        </p:txBody>
      </p:sp>
    </p:spTree>
    <p:extLst>
      <p:ext uri="{BB962C8B-B14F-4D97-AF65-F5344CB8AC3E}">
        <p14:creationId xmlns:p14="http://schemas.microsoft.com/office/powerpoint/2010/main" val="4168931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latin typeface="Arial" panose="020B0604020202020204" pitchFamily="34" charset="0"/>
                <a:cs typeface="Arial" panose="020B0604020202020204" pitchFamily="34" charset="0"/>
              </a:rPr>
              <a:t>Two issues…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Why is “nigger” such an offensive term when used by whites if it is not when used by non-whites?</a:t>
            </a:r>
          </a:p>
          <a:p>
            <a:pPr marL="685800" lvl="1" indent="-342900">
              <a:buFont typeface="+mj-lt"/>
              <a:buAutoNum type="alphaLcPeriod"/>
            </a:pPr>
            <a:r>
              <a:rPr lang="en-GB" dirty="0" smtClean="0"/>
              <a:t>Power – the use of a term in certain hands contains connotations (overt or unconscious)</a:t>
            </a:r>
          </a:p>
          <a:p>
            <a:pPr marL="342900" indent="-342900">
              <a:buFont typeface="+mj-lt"/>
              <a:buAutoNum type="arabicPeriod"/>
            </a:pPr>
            <a:endParaRPr lang="en-GB" dirty="0"/>
          </a:p>
          <a:p>
            <a:pPr marL="342900" indent="-342900">
              <a:buFont typeface="+mj-lt"/>
              <a:buAutoNum type="arabicPeriod"/>
            </a:pPr>
            <a:r>
              <a:rPr lang="en-GB" dirty="0" smtClean="0"/>
              <a:t> If the new terms are just as hurtful in their impact as the old, why pretend we have moved on?</a:t>
            </a:r>
          </a:p>
          <a:p>
            <a:pPr marL="685800" lvl="1" indent="-342900">
              <a:buFont typeface="+mj-lt"/>
              <a:buAutoNum type="alphaLcPeriod"/>
            </a:pPr>
            <a:r>
              <a:rPr lang="en-GB" dirty="0" smtClean="0"/>
              <a:t>Is calling someone “nigger” to their face any worse than stealing money from them through a rigged societal system?</a:t>
            </a:r>
          </a:p>
        </p:txBody>
      </p:sp>
    </p:spTree>
    <p:extLst>
      <p:ext uri="{BB962C8B-B14F-4D97-AF65-F5344CB8AC3E}">
        <p14:creationId xmlns:p14="http://schemas.microsoft.com/office/powerpoint/2010/main" val="76606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0" y="260648"/>
            <a:ext cx="9144000" cy="634082"/>
          </a:xfrm>
        </p:spPr>
        <p:txBody>
          <a:bodyPr>
            <a:noAutofit/>
          </a:bodyPr>
          <a:lstStyle/>
          <a:p>
            <a:pPr algn="ctr" eaLnBrk="1" hangingPunct="1"/>
            <a:r>
              <a:rPr lang="en-GB" altLang="en-US" sz="2400" b="1" dirty="0" smtClean="0">
                <a:latin typeface="Arial" panose="020B0604020202020204" pitchFamily="34" charset="0"/>
                <a:cs typeface="Arial" panose="020B0604020202020204" pitchFamily="34" charset="0"/>
              </a:rPr>
              <a:t>Viewing Prejudice And Discrimination From The Other Side</a:t>
            </a:r>
            <a:endParaRPr lang="en-US" altLang="en-US" sz="2400" b="1" dirty="0" smtClean="0">
              <a:latin typeface="Arial" panose="020B0604020202020204" pitchFamily="34" charset="0"/>
              <a:cs typeface="Arial" panose="020B0604020202020204" pitchFamily="34" charset="0"/>
            </a:endParaRPr>
          </a:p>
        </p:txBody>
      </p:sp>
      <p:sp>
        <p:nvSpPr>
          <p:cNvPr id="489475" name="Rectangle 3"/>
          <p:cNvSpPr>
            <a:spLocks noGrp="1" noChangeArrowheads="1"/>
          </p:cNvSpPr>
          <p:nvPr>
            <p:ph idx="1"/>
          </p:nvPr>
        </p:nvSpPr>
        <p:spPr>
          <a:xfrm>
            <a:off x="251520" y="1124744"/>
            <a:ext cx="8640960" cy="5052219"/>
          </a:xfrm>
        </p:spPr>
        <p:txBody>
          <a:bodyPr>
            <a:normAutofit fontScale="85000" lnSpcReduction="20000"/>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What is it like to be prejudiced/discriminated against?</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Taking prejudice as a negative evaluation</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Some of you may have experienced this</a:t>
            </a:r>
          </a:p>
          <a:p>
            <a:pPr lvl="2" eaLnBrk="1" hangingPunct="1">
              <a:lnSpc>
                <a:spcPct val="150000"/>
              </a:lnSpc>
            </a:pPr>
            <a:r>
              <a:rPr lang="en-GB" altLang="en-US" sz="1800" dirty="0" smtClean="0">
                <a:latin typeface="Arial" panose="020B0604020202020204" pitchFamily="34" charset="0"/>
                <a:cs typeface="Arial" panose="020B0604020202020204" pitchFamily="34" charset="0"/>
              </a:rPr>
              <a:t>As a result of your race/ gender/ age</a:t>
            </a:r>
          </a:p>
          <a:p>
            <a:pPr lvl="2" eaLnBrk="1" hangingPunct="1">
              <a:lnSpc>
                <a:spcPct val="150000"/>
              </a:lnSpc>
            </a:pPr>
            <a:r>
              <a:rPr lang="en-GB" altLang="en-US" sz="1800" dirty="0" smtClean="0">
                <a:latin typeface="Arial" panose="020B0604020202020204" pitchFamily="34" charset="0"/>
                <a:cs typeface="Arial" panose="020B0604020202020204" pitchFamily="34" charset="0"/>
              </a:rPr>
              <a:t>Or more indirect reasons e.g., wearing glasses, braces on your teeth, etc.</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Stigma</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Stereotype threat</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Self-fulfilling prophecies</a:t>
            </a:r>
          </a:p>
        </p:txBody>
      </p:sp>
    </p:spTree>
    <p:extLst>
      <p:ext uri="{BB962C8B-B14F-4D97-AF65-F5344CB8AC3E}">
        <p14:creationId xmlns:p14="http://schemas.microsoft.com/office/powerpoint/2010/main" val="12331359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89475">
                                            <p:txEl>
                                              <p:pRg st="0" end="0"/>
                                            </p:txEl>
                                          </p:spTgt>
                                        </p:tgtEl>
                                        <p:attrNameLst>
                                          <p:attrName>style.visibility</p:attrName>
                                        </p:attrNameLst>
                                      </p:cBhvr>
                                      <p:to>
                                        <p:strVal val="visible"/>
                                      </p:to>
                                    </p:set>
                                    <p:animScale>
                                      <p:cBhvr>
                                        <p:cTn id="7" dur="1000" decel="50000" fill="hold">
                                          <p:stCondLst>
                                            <p:cond delay="0"/>
                                          </p:stCondLst>
                                        </p:cTn>
                                        <p:tgtEl>
                                          <p:spTgt spid="489475">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89475">
                                            <p:txEl>
                                              <p:pRg st="0" end="0"/>
                                            </p:txEl>
                                          </p:spTgt>
                                        </p:tgtEl>
                                        <p:attrNameLst>
                                          <p:attrName>ppt_x</p:attrName>
                                          <p:attrName>ppt_y</p:attrName>
                                        </p:attrNameLst>
                                      </p:cBhvr>
                                    </p:animMotion>
                                    <p:animEffect transition="in" filter="fade">
                                      <p:cBhvr>
                                        <p:cTn id="9" dur="1000"/>
                                        <p:tgtEl>
                                          <p:spTgt spid="489475">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489475">
                                            <p:txEl>
                                              <p:pRg st="1" end="1"/>
                                            </p:txEl>
                                          </p:spTgt>
                                        </p:tgtEl>
                                        <p:attrNameLst>
                                          <p:attrName>style.visibility</p:attrName>
                                        </p:attrNameLst>
                                      </p:cBhvr>
                                      <p:to>
                                        <p:strVal val="visible"/>
                                      </p:to>
                                    </p:set>
                                    <p:animScale>
                                      <p:cBhvr>
                                        <p:cTn id="12" dur="1000" decel="50000" fill="hold">
                                          <p:stCondLst>
                                            <p:cond delay="0"/>
                                          </p:stCondLst>
                                        </p:cTn>
                                        <p:tgtEl>
                                          <p:spTgt spid="489475">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489475">
                                            <p:txEl>
                                              <p:pRg st="1" end="1"/>
                                            </p:txEl>
                                          </p:spTgt>
                                        </p:tgtEl>
                                        <p:attrNameLst>
                                          <p:attrName>ppt_x</p:attrName>
                                          <p:attrName>ppt_y</p:attrName>
                                        </p:attrNameLst>
                                      </p:cBhvr>
                                    </p:animMotion>
                                    <p:animEffect transition="in" filter="fade">
                                      <p:cBhvr>
                                        <p:cTn id="14" dur="1000"/>
                                        <p:tgtEl>
                                          <p:spTgt spid="489475">
                                            <p:txEl>
                                              <p:pRg st="1" end="1"/>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489475">
                                            <p:txEl>
                                              <p:pRg st="2" end="2"/>
                                            </p:txEl>
                                          </p:spTgt>
                                        </p:tgtEl>
                                        <p:attrNameLst>
                                          <p:attrName>style.visibility</p:attrName>
                                        </p:attrNameLst>
                                      </p:cBhvr>
                                      <p:to>
                                        <p:strVal val="visible"/>
                                      </p:to>
                                    </p:set>
                                    <p:animScale>
                                      <p:cBhvr>
                                        <p:cTn id="17" dur="1000" decel="50000" fill="hold">
                                          <p:stCondLst>
                                            <p:cond delay="0"/>
                                          </p:stCondLst>
                                        </p:cTn>
                                        <p:tgtEl>
                                          <p:spTgt spid="489475">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489475">
                                            <p:txEl>
                                              <p:pRg st="2" end="2"/>
                                            </p:txEl>
                                          </p:spTgt>
                                        </p:tgtEl>
                                        <p:attrNameLst>
                                          <p:attrName>ppt_x</p:attrName>
                                          <p:attrName>ppt_y</p:attrName>
                                        </p:attrNameLst>
                                      </p:cBhvr>
                                    </p:animMotion>
                                    <p:animEffect transition="in" filter="fade">
                                      <p:cBhvr>
                                        <p:cTn id="19" dur="1000"/>
                                        <p:tgtEl>
                                          <p:spTgt spid="489475">
                                            <p:txEl>
                                              <p:pRg st="2" end="2"/>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489475">
                                            <p:txEl>
                                              <p:pRg st="3" end="3"/>
                                            </p:txEl>
                                          </p:spTgt>
                                        </p:tgtEl>
                                        <p:attrNameLst>
                                          <p:attrName>style.visibility</p:attrName>
                                        </p:attrNameLst>
                                      </p:cBhvr>
                                      <p:to>
                                        <p:strVal val="visible"/>
                                      </p:to>
                                    </p:set>
                                    <p:animScale>
                                      <p:cBhvr>
                                        <p:cTn id="22" dur="1000" decel="50000" fill="hold">
                                          <p:stCondLst>
                                            <p:cond delay="0"/>
                                          </p:stCondLst>
                                        </p:cTn>
                                        <p:tgtEl>
                                          <p:spTgt spid="489475">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489475">
                                            <p:txEl>
                                              <p:pRg st="3" end="3"/>
                                            </p:txEl>
                                          </p:spTgt>
                                        </p:tgtEl>
                                        <p:attrNameLst>
                                          <p:attrName>ppt_x</p:attrName>
                                          <p:attrName>ppt_y</p:attrName>
                                        </p:attrNameLst>
                                      </p:cBhvr>
                                    </p:animMotion>
                                    <p:animEffect transition="in" filter="fade">
                                      <p:cBhvr>
                                        <p:cTn id="24" dur="1000"/>
                                        <p:tgtEl>
                                          <p:spTgt spid="489475">
                                            <p:txEl>
                                              <p:pRg st="3" end="3"/>
                                            </p:txEl>
                                          </p:spTgt>
                                        </p:tgtEl>
                                      </p:cBhvr>
                                    </p:animEffect>
                                  </p:childTnLst>
                                </p:cTn>
                              </p:par>
                              <p:par>
                                <p:cTn id="25" presetID="52" presetClass="entr" presetSubtype="0" fill="hold" grpId="0" nodeType="withEffect">
                                  <p:stCondLst>
                                    <p:cond delay="0"/>
                                  </p:stCondLst>
                                  <p:childTnLst>
                                    <p:set>
                                      <p:cBhvr>
                                        <p:cTn id="26" dur="1" fill="hold">
                                          <p:stCondLst>
                                            <p:cond delay="0"/>
                                          </p:stCondLst>
                                        </p:cTn>
                                        <p:tgtEl>
                                          <p:spTgt spid="489475">
                                            <p:txEl>
                                              <p:pRg st="4" end="4"/>
                                            </p:txEl>
                                          </p:spTgt>
                                        </p:tgtEl>
                                        <p:attrNameLst>
                                          <p:attrName>style.visibility</p:attrName>
                                        </p:attrNameLst>
                                      </p:cBhvr>
                                      <p:to>
                                        <p:strVal val="visible"/>
                                      </p:to>
                                    </p:set>
                                    <p:animScale>
                                      <p:cBhvr>
                                        <p:cTn id="27" dur="1000" decel="50000" fill="hold">
                                          <p:stCondLst>
                                            <p:cond delay="0"/>
                                          </p:stCondLst>
                                        </p:cTn>
                                        <p:tgtEl>
                                          <p:spTgt spid="489475">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489475">
                                            <p:txEl>
                                              <p:pRg st="4" end="4"/>
                                            </p:txEl>
                                          </p:spTgt>
                                        </p:tgtEl>
                                        <p:attrNameLst>
                                          <p:attrName>ppt_x</p:attrName>
                                          <p:attrName>ppt_y</p:attrName>
                                        </p:attrNameLst>
                                      </p:cBhvr>
                                    </p:animMotion>
                                    <p:animEffect transition="in" filter="fade">
                                      <p:cBhvr>
                                        <p:cTn id="29" dur="1000"/>
                                        <p:tgtEl>
                                          <p:spTgt spid="489475">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52" presetClass="entr" presetSubtype="0" fill="hold" grpId="0" nodeType="clickEffect">
                                  <p:stCondLst>
                                    <p:cond delay="0"/>
                                  </p:stCondLst>
                                  <p:childTnLst>
                                    <p:set>
                                      <p:cBhvr>
                                        <p:cTn id="33" dur="1" fill="hold">
                                          <p:stCondLst>
                                            <p:cond delay="0"/>
                                          </p:stCondLst>
                                        </p:cTn>
                                        <p:tgtEl>
                                          <p:spTgt spid="489475">
                                            <p:txEl>
                                              <p:pRg st="6" end="6"/>
                                            </p:txEl>
                                          </p:spTgt>
                                        </p:tgtEl>
                                        <p:attrNameLst>
                                          <p:attrName>style.visibility</p:attrName>
                                        </p:attrNameLst>
                                      </p:cBhvr>
                                      <p:to>
                                        <p:strVal val="visible"/>
                                      </p:to>
                                    </p:set>
                                    <p:animScale>
                                      <p:cBhvr>
                                        <p:cTn id="34" dur="1000" decel="50000" fill="hold">
                                          <p:stCondLst>
                                            <p:cond delay="0"/>
                                          </p:stCondLst>
                                        </p:cTn>
                                        <p:tgtEl>
                                          <p:spTgt spid="489475">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489475">
                                            <p:txEl>
                                              <p:pRg st="6" end="6"/>
                                            </p:txEl>
                                          </p:spTgt>
                                        </p:tgtEl>
                                        <p:attrNameLst>
                                          <p:attrName>ppt_x</p:attrName>
                                          <p:attrName>ppt_y</p:attrName>
                                        </p:attrNameLst>
                                      </p:cBhvr>
                                    </p:animMotion>
                                    <p:animEffect transition="in" filter="fade">
                                      <p:cBhvr>
                                        <p:cTn id="36" dur="1000"/>
                                        <p:tgtEl>
                                          <p:spTgt spid="489475">
                                            <p:txEl>
                                              <p:pRg st="6" end="6"/>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52" presetClass="entr" presetSubtype="0" fill="hold" grpId="0" nodeType="clickEffect">
                                  <p:stCondLst>
                                    <p:cond delay="0"/>
                                  </p:stCondLst>
                                  <p:childTnLst>
                                    <p:set>
                                      <p:cBhvr>
                                        <p:cTn id="40" dur="1" fill="hold">
                                          <p:stCondLst>
                                            <p:cond delay="0"/>
                                          </p:stCondLst>
                                        </p:cTn>
                                        <p:tgtEl>
                                          <p:spTgt spid="489475">
                                            <p:txEl>
                                              <p:pRg st="8" end="8"/>
                                            </p:txEl>
                                          </p:spTgt>
                                        </p:tgtEl>
                                        <p:attrNameLst>
                                          <p:attrName>style.visibility</p:attrName>
                                        </p:attrNameLst>
                                      </p:cBhvr>
                                      <p:to>
                                        <p:strVal val="visible"/>
                                      </p:to>
                                    </p:set>
                                    <p:animScale>
                                      <p:cBhvr>
                                        <p:cTn id="41" dur="1000" decel="50000" fill="hold">
                                          <p:stCondLst>
                                            <p:cond delay="0"/>
                                          </p:stCondLst>
                                        </p:cTn>
                                        <p:tgtEl>
                                          <p:spTgt spid="489475">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2" dur="1000" decel="50000" fill="hold">
                                          <p:stCondLst>
                                            <p:cond delay="0"/>
                                          </p:stCondLst>
                                        </p:cTn>
                                        <p:tgtEl>
                                          <p:spTgt spid="489475">
                                            <p:txEl>
                                              <p:pRg st="8" end="8"/>
                                            </p:txEl>
                                          </p:spTgt>
                                        </p:tgtEl>
                                        <p:attrNameLst>
                                          <p:attrName>ppt_x</p:attrName>
                                          <p:attrName>ppt_y</p:attrName>
                                        </p:attrNameLst>
                                      </p:cBhvr>
                                    </p:animMotion>
                                    <p:animEffect transition="in" filter="fade">
                                      <p:cBhvr>
                                        <p:cTn id="43" dur="1000"/>
                                        <p:tgtEl>
                                          <p:spTgt spid="489475">
                                            <p:txEl>
                                              <p:pRg st="8" end="8"/>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52" presetClass="entr" presetSubtype="0" fill="hold" grpId="0" nodeType="clickEffect">
                                  <p:stCondLst>
                                    <p:cond delay="0"/>
                                  </p:stCondLst>
                                  <p:childTnLst>
                                    <p:set>
                                      <p:cBhvr>
                                        <p:cTn id="47" dur="1" fill="hold">
                                          <p:stCondLst>
                                            <p:cond delay="0"/>
                                          </p:stCondLst>
                                        </p:cTn>
                                        <p:tgtEl>
                                          <p:spTgt spid="489475">
                                            <p:txEl>
                                              <p:pRg st="10" end="10"/>
                                            </p:txEl>
                                          </p:spTgt>
                                        </p:tgtEl>
                                        <p:attrNameLst>
                                          <p:attrName>style.visibility</p:attrName>
                                        </p:attrNameLst>
                                      </p:cBhvr>
                                      <p:to>
                                        <p:strVal val="visible"/>
                                      </p:to>
                                    </p:set>
                                    <p:animScale>
                                      <p:cBhvr>
                                        <p:cTn id="48" dur="1000" decel="50000" fill="hold">
                                          <p:stCondLst>
                                            <p:cond delay="0"/>
                                          </p:stCondLst>
                                        </p:cTn>
                                        <p:tgtEl>
                                          <p:spTgt spid="489475">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9" dur="1000" decel="50000" fill="hold">
                                          <p:stCondLst>
                                            <p:cond delay="0"/>
                                          </p:stCondLst>
                                        </p:cTn>
                                        <p:tgtEl>
                                          <p:spTgt spid="489475">
                                            <p:txEl>
                                              <p:pRg st="10" end="10"/>
                                            </p:txEl>
                                          </p:spTgt>
                                        </p:tgtEl>
                                        <p:attrNameLst>
                                          <p:attrName>ppt_x</p:attrName>
                                          <p:attrName>ppt_y</p:attrName>
                                        </p:attrNameLst>
                                      </p:cBhvr>
                                    </p:animMotion>
                                    <p:animEffect transition="in" filter="fade">
                                      <p:cBhvr>
                                        <p:cTn id="50" dur="1000"/>
                                        <p:tgtEl>
                                          <p:spTgt spid="48947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947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260648"/>
            <a:ext cx="7886700" cy="471586"/>
          </a:xfrm>
        </p:spPr>
        <p:txBody>
          <a:bodyPr>
            <a:noAutofit/>
          </a:bodyPr>
          <a:lstStyle/>
          <a:p>
            <a:pPr algn="ctr" eaLnBrk="1" hangingPunct="1"/>
            <a:r>
              <a:rPr lang="en-GB" altLang="en-US" sz="3200" b="1" dirty="0" smtClean="0">
                <a:latin typeface="Arial" panose="020B0604020202020204" pitchFamily="34" charset="0"/>
                <a:cs typeface="Arial" panose="020B0604020202020204" pitchFamily="34" charset="0"/>
              </a:rPr>
              <a:t>Stigma</a:t>
            </a:r>
            <a:endParaRPr lang="en-US" altLang="en-US" sz="3200" b="1" dirty="0" smtClean="0">
              <a:latin typeface="Arial" panose="020B0604020202020204" pitchFamily="34" charset="0"/>
              <a:cs typeface="Arial" panose="020B0604020202020204" pitchFamily="34" charset="0"/>
            </a:endParaRPr>
          </a:p>
        </p:txBody>
      </p:sp>
      <p:sp>
        <p:nvSpPr>
          <p:cNvPr id="490499" name="Rectangle 3"/>
          <p:cNvSpPr>
            <a:spLocks noGrp="1" noChangeArrowheads="1"/>
          </p:cNvSpPr>
          <p:nvPr>
            <p:ph idx="1"/>
          </p:nvPr>
        </p:nvSpPr>
        <p:spPr>
          <a:xfrm>
            <a:off x="251520" y="1124744"/>
            <a:ext cx="8640960" cy="5052219"/>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Goffman (1963)</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Stigma = “the unusual characteristics that engender negative evaluations” (Nelson, 2006, p135)</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Stigma marks the individual as “deviant, flawed, limited, spoiled or generally undesirable (Jones et al., 1984, p8)</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073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90499">
                                            <p:txEl>
                                              <p:pRg st="0" end="0"/>
                                            </p:txEl>
                                          </p:spTgt>
                                        </p:tgtEl>
                                        <p:attrNameLst>
                                          <p:attrName>style.visibility</p:attrName>
                                        </p:attrNameLst>
                                      </p:cBhvr>
                                      <p:to>
                                        <p:strVal val="visible"/>
                                      </p:to>
                                    </p:set>
                                    <p:animScale>
                                      <p:cBhvr>
                                        <p:cTn id="7" dur="1000" decel="50000" fill="hold">
                                          <p:stCondLst>
                                            <p:cond delay="0"/>
                                          </p:stCondLst>
                                        </p:cTn>
                                        <p:tgtEl>
                                          <p:spTgt spid="490499">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90499">
                                            <p:txEl>
                                              <p:pRg st="0" end="0"/>
                                            </p:txEl>
                                          </p:spTgt>
                                        </p:tgtEl>
                                        <p:attrNameLst>
                                          <p:attrName>ppt_x</p:attrName>
                                          <p:attrName>ppt_y</p:attrName>
                                        </p:attrNameLst>
                                      </p:cBhvr>
                                    </p:animMotion>
                                    <p:animEffect transition="in" filter="fade">
                                      <p:cBhvr>
                                        <p:cTn id="9" dur="1000"/>
                                        <p:tgtEl>
                                          <p:spTgt spid="490499">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490499">
                                            <p:txEl>
                                              <p:pRg st="2" end="2"/>
                                            </p:txEl>
                                          </p:spTgt>
                                        </p:tgtEl>
                                        <p:attrNameLst>
                                          <p:attrName>style.visibility</p:attrName>
                                        </p:attrNameLst>
                                      </p:cBhvr>
                                      <p:to>
                                        <p:strVal val="visible"/>
                                      </p:to>
                                    </p:set>
                                    <p:animScale>
                                      <p:cBhvr>
                                        <p:cTn id="14" dur="1000" decel="50000" fill="hold">
                                          <p:stCondLst>
                                            <p:cond delay="0"/>
                                          </p:stCondLst>
                                        </p:cTn>
                                        <p:tgtEl>
                                          <p:spTgt spid="490499">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490499">
                                            <p:txEl>
                                              <p:pRg st="2" end="2"/>
                                            </p:txEl>
                                          </p:spTgt>
                                        </p:tgtEl>
                                        <p:attrNameLst>
                                          <p:attrName>ppt_x</p:attrName>
                                          <p:attrName>ppt_y</p:attrName>
                                        </p:attrNameLst>
                                      </p:cBhvr>
                                    </p:animMotion>
                                    <p:animEffect transition="in" filter="fade">
                                      <p:cBhvr>
                                        <p:cTn id="16" dur="1000"/>
                                        <p:tgtEl>
                                          <p:spTgt spid="490499">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490499">
                                            <p:txEl>
                                              <p:pRg st="4" end="4"/>
                                            </p:txEl>
                                          </p:spTgt>
                                        </p:tgtEl>
                                        <p:attrNameLst>
                                          <p:attrName>style.visibility</p:attrName>
                                        </p:attrNameLst>
                                      </p:cBhvr>
                                      <p:to>
                                        <p:strVal val="visible"/>
                                      </p:to>
                                    </p:set>
                                    <p:animScale>
                                      <p:cBhvr>
                                        <p:cTn id="21" dur="1000" decel="50000" fill="hold">
                                          <p:stCondLst>
                                            <p:cond delay="0"/>
                                          </p:stCondLst>
                                        </p:cTn>
                                        <p:tgtEl>
                                          <p:spTgt spid="490499">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490499">
                                            <p:txEl>
                                              <p:pRg st="4" end="4"/>
                                            </p:txEl>
                                          </p:spTgt>
                                        </p:tgtEl>
                                        <p:attrNameLst>
                                          <p:attrName>ppt_x</p:attrName>
                                          <p:attrName>ppt_y</p:attrName>
                                        </p:attrNameLst>
                                      </p:cBhvr>
                                    </p:animMotion>
                                    <p:animEffect transition="in" filter="fade">
                                      <p:cBhvr>
                                        <p:cTn id="23" dur="1000"/>
                                        <p:tgtEl>
                                          <p:spTgt spid="4904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04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260648"/>
            <a:ext cx="7886700" cy="471586"/>
          </a:xfrm>
        </p:spPr>
        <p:txBody>
          <a:bodyPr>
            <a:noAutofit/>
          </a:bodyPr>
          <a:lstStyle/>
          <a:p>
            <a:pPr algn="ctr" eaLnBrk="1" hangingPunct="1"/>
            <a:r>
              <a:rPr lang="en-GB" altLang="en-US" sz="3200" b="1" dirty="0" smtClean="0">
                <a:latin typeface="Arial" panose="020B0604020202020204" pitchFamily="34" charset="0"/>
                <a:cs typeface="Arial" panose="020B0604020202020204" pitchFamily="34" charset="0"/>
              </a:rPr>
              <a:t>Group Identification</a:t>
            </a:r>
            <a:endParaRPr lang="en-US" altLang="en-US" sz="3200" b="1" dirty="0" smtClean="0">
              <a:latin typeface="Arial" panose="020B0604020202020204" pitchFamily="34" charset="0"/>
              <a:cs typeface="Arial" panose="020B0604020202020204" pitchFamily="34" charset="0"/>
            </a:endParaRPr>
          </a:p>
        </p:txBody>
      </p:sp>
      <p:sp>
        <p:nvSpPr>
          <p:cNvPr id="491523" name="Rectangle 3"/>
          <p:cNvSpPr>
            <a:spLocks noGrp="1" noChangeArrowheads="1"/>
          </p:cNvSpPr>
          <p:nvPr>
            <p:ph idx="1"/>
          </p:nvPr>
        </p:nvSpPr>
        <p:spPr>
          <a:xfrm>
            <a:off x="251520" y="1124744"/>
            <a:ext cx="8640960" cy="5052219"/>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Stronger </a:t>
            </a:r>
            <a:r>
              <a:rPr lang="en-GB" altLang="en-US" sz="2400" dirty="0" err="1" smtClean="0">
                <a:latin typeface="Arial" panose="020B0604020202020204" pitchFamily="34" charset="0"/>
                <a:cs typeface="Arial" panose="020B0604020202020204" pitchFamily="34" charset="0"/>
              </a:rPr>
              <a:t>ingroup</a:t>
            </a:r>
            <a:r>
              <a:rPr lang="en-GB" altLang="en-US" sz="2400" dirty="0" smtClean="0">
                <a:latin typeface="Arial" panose="020B0604020202020204" pitchFamily="34" charset="0"/>
                <a:cs typeface="Arial" panose="020B0604020202020204" pitchFamily="34" charset="0"/>
              </a:rPr>
              <a:t> identification when faced with threat (Janis, 1968)</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Supported by many studies</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Jewish populations (Dion &amp; Earn, 1975; </a:t>
            </a:r>
            <a:r>
              <a:rPr lang="en-GB" altLang="en-US" sz="2000" dirty="0" err="1" smtClean="0">
                <a:latin typeface="Arial" panose="020B0604020202020204" pitchFamily="34" charset="0"/>
                <a:cs typeface="Arial" panose="020B0604020202020204" pitchFamily="34" charset="0"/>
              </a:rPr>
              <a:t>Radke</a:t>
            </a:r>
            <a:r>
              <a:rPr lang="en-GB" altLang="en-US" sz="2000" dirty="0" smtClean="0">
                <a:latin typeface="Arial" panose="020B0604020202020204" pitchFamily="34" charset="0"/>
                <a:cs typeface="Arial" panose="020B0604020202020204" pitchFamily="34" charset="0"/>
              </a:rPr>
              <a:t> et al., 1949)</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African Americans (Cross &amp; Strauss, 1998)</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Women (Swim &amp; </a:t>
            </a:r>
            <a:r>
              <a:rPr lang="en-GB" altLang="en-US" sz="2000" dirty="0" err="1" smtClean="0">
                <a:latin typeface="Arial" panose="020B0604020202020204" pitchFamily="34" charset="0"/>
                <a:cs typeface="Arial" panose="020B0604020202020204" pitchFamily="34" charset="0"/>
              </a:rPr>
              <a:t>Hyers</a:t>
            </a:r>
            <a:r>
              <a:rPr lang="en-GB" altLang="en-US" sz="2000" dirty="0" smtClean="0">
                <a:latin typeface="Arial" panose="020B0604020202020204" pitchFamily="34" charset="0"/>
                <a:cs typeface="Arial" panose="020B0604020202020204" pitchFamily="34" charset="0"/>
              </a:rPr>
              <a:t>, 1999)</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Will show stronger commitment to the group</a:t>
            </a:r>
          </a:p>
          <a:p>
            <a:pPr eaLnBrk="1" hangingPunct="1">
              <a:lnSpc>
                <a:spcPct val="150000"/>
              </a:lnSpc>
            </a:pPr>
            <a:r>
              <a:rPr lang="en-GB" altLang="en-US" sz="2400" dirty="0" smtClean="0">
                <a:latin typeface="Arial" panose="020B0604020202020204" pitchFamily="34" charset="0"/>
                <a:cs typeface="Arial" panose="020B0604020202020204" pitchFamily="34" charset="0"/>
              </a:rPr>
              <a:t>Greater loyalty, even under threat</a:t>
            </a: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63654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91523">
                                            <p:txEl>
                                              <p:pRg st="0" end="0"/>
                                            </p:txEl>
                                          </p:spTgt>
                                        </p:tgtEl>
                                        <p:attrNameLst>
                                          <p:attrName>style.visibility</p:attrName>
                                        </p:attrNameLst>
                                      </p:cBhvr>
                                      <p:to>
                                        <p:strVal val="visible"/>
                                      </p:to>
                                    </p:set>
                                    <p:animScale>
                                      <p:cBhvr>
                                        <p:cTn id="7" dur="1000" decel="50000" fill="hold">
                                          <p:stCondLst>
                                            <p:cond delay="0"/>
                                          </p:stCondLst>
                                        </p:cTn>
                                        <p:tgtEl>
                                          <p:spTgt spid="49152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91523">
                                            <p:txEl>
                                              <p:pRg st="0" end="0"/>
                                            </p:txEl>
                                          </p:spTgt>
                                        </p:tgtEl>
                                        <p:attrNameLst>
                                          <p:attrName>ppt_x</p:attrName>
                                          <p:attrName>ppt_y</p:attrName>
                                        </p:attrNameLst>
                                      </p:cBhvr>
                                    </p:animMotion>
                                    <p:animEffect transition="in" filter="fade">
                                      <p:cBhvr>
                                        <p:cTn id="9" dur="1000"/>
                                        <p:tgtEl>
                                          <p:spTgt spid="491523">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491523">
                                            <p:txEl>
                                              <p:pRg st="1" end="1"/>
                                            </p:txEl>
                                          </p:spTgt>
                                        </p:tgtEl>
                                        <p:attrNameLst>
                                          <p:attrName>style.visibility</p:attrName>
                                        </p:attrNameLst>
                                      </p:cBhvr>
                                      <p:to>
                                        <p:strVal val="visible"/>
                                      </p:to>
                                    </p:set>
                                    <p:animScale>
                                      <p:cBhvr>
                                        <p:cTn id="12" dur="1000" decel="50000" fill="hold">
                                          <p:stCondLst>
                                            <p:cond delay="0"/>
                                          </p:stCondLst>
                                        </p:cTn>
                                        <p:tgtEl>
                                          <p:spTgt spid="49152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491523">
                                            <p:txEl>
                                              <p:pRg st="1" end="1"/>
                                            </p:txEl>
                                          </p:spTgt>
                                        </p:tgtEl>
                                        <p:attrNameLst>
                                          <p:attrName>ppt_x</p:attrName>
                                          <p:attrName>ppt_y</p:attrName>
                                        </p:attrNameLst>
                                      </p:cBhvr>
                                    </p:animMotion>
                                    <p:animEffect transition="in" filter="fade">
                                      <p:cBhvr>
                                        <p:cTn id="14" dur="1000"/>
                                        <p:tgtEl>
                                          <p:spTgt spid="491523">
                                            <p:txEl>
                                              <p:pRg st="1" end="1"/>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491523">
                                            <p:txEl>
                                              <p:pRg st="2" end="2"/>
                                            </p:txEl>
                                          </p:spTgt>
                                        </p:tgtEl>
                                        <p:attrNameLst>
                                          <p:attrName>style.visibility</p:attrName>
                                        </p:attrNameLst>
                                      </p:cBhvr>
                                      <p:to>
                                        <p:strVal val="visible"/>
                                      </p:to>
                                    </p:set>
                                    <p:animScale>
                                      <p:cBhvr>
                                        <p:cTn id="17" dur="1000" decel="50000" fill="hold">
                                          <p:stCondLst>
                                            <p:cond delay="0"/>
                                          </p:stCondLst>
                                        </p:cTn>
                                        <p:tgtEl>
                                          <p:spTgt spid="49152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491523">
                                            <p:txEl>
                                              <p:pRg st="2" end="2"/>
                                            </p:txEl>
                                          </p:spTgt>
                                        </p:tgtEl>
                                        <p:attrNameLst>
                                          <p:attrName>ppt_x</p:attrName>
                                          <p:attrName>ppt_y</p:attrName>
                                        </p:attrNameLst>
                                      </p:cBhvr>
                                    </p:animMotion>
                                    <p:animEffect transition="in" filter="fade">
                                      <p:cBhvr>
                                        <p:cTn id="19" dur="1000"/>
                                        <p:tgtEl>
                                          <p:spTgt spid="491523">
                                            <p:txEl>
                                              <p:pRg st="2" end="2"/>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491523">
                                            <p:txEl>
                                              <p:pRg st="3" end="3"/>
                                            </p:txEl>
                                          </p:spTgt>
                                        </p:tgtEl>
                                        <p:attrNameLst>
                                          <p:attrName>style.visibility</p:attrName>
                                        </p:attrNameLst>
                                      </p:cBhvr>
                                      <p:to>
                                        <p:strVal val="visible"/>
                                      </p:to>
                                    </p:set>
                                    <p:animScale>
                                      <p:cBhvr>
                                        <p:cTn id="22" dur="1000" decel="50000" fill="hold">
                                          <p:stCondLst>
                                            <p:cond delay="0"/>
                                          </p:stCondLst>
                                        </p:cTn>
                                        <p:tgtEl>
                                          <p:spTgt spid="49152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491523">
                                            <p:txEl>
                                              <p:pRg st="3" end="3"/>
                                            </p:txEl>
                                          </p:spTgt>
                                        </p:tgtEl>
                                        <p:attrNameLst>
                                          <p:attrName>ppt_x</p:attrName>
                                          <p:attrName>ppt_y</p:attrName>
                                        </p:attrNameLst>
                                      </p:cBhvr>
                                    </p:animMotion>
                                    <p:animEffect transition="in" filter="fade">
                                      <p:cBhvr>
                                        <p:cTn id="24" dur="1000"/>
                                        <p:tgtEl>
                                          <p:spTgt spid="491523">
                                            <p:txEl>
                                              <p:pRg st="3" end="3"/>
                                            </p:txEl>
                                          </p:spTgt>
                                        </p:tgtEl>
                                      </p:cBhvr>
                                    </p:animEffect>
                                  </p:childTnLst>
                                </p:cTn>
                              </p:par>
                              <p:par>
                                <p:cTn id="25" presetID="52" presetClass="entr" presetSubtype="0" fill="hold" grpId="0" nodeType="withEffect">
                                  <p:stCondLst>
                                    <p:cond delay="0"/>
                                  </p:stCondLst>
                                  <p:childTnLst>
                                    <p:set>
                                      <p:cBhvr>
                                        <p:cTn id="26" dur="1" fill="hold">
                                          <p:stCondLst>
                                            <p:cond delay="0"/>
                                          </p:stCondLst>
                                        </p:cTn>
                                        <p:tgtEl>
                                          <p:spTgt spid="491523">
                                            <p:txEl>
                                              <p:pRg st="4" end="4"/>
                                            </p:txEl>
                                          </p:spTgt>
                                        </p:tgtEl>
                                        <p:attrNameLst>
                                          <p:attrName>style.visibility</p:attrName>
                                        </p:attrNameLst>
                                      </p:cBhvr>
                                      <p:to>
                                        <p:strVal val="visible"/>
                                      </p:to>
                                    </p:set>
                                    <p:animScale>
                                      <p:cBhvr>
                                        <p:cTn id="27" dur="1000" decel="50000" fill="hold">
                                          <p:stCondLst>
                                            <p:cond delay="0"/>
                                          </p:stCondLst>
                                        </p:cTn>
                                        <p:tgtEl>
                                          <p:spTgt spid="49152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491523">
                                            <p:txEl>
                                              <p:pRg st="4" end="4"/>
                                            </p:txEl>
                                          </p:spTgt>
                                        </p:tgtEl>
                                        <p:attrNameLst>
                                          <p:attrName>ppt_x</p:attrName>
                                          <p:attrName>ppt_y</p:attrName>
                                        </p:attrNameLst>
                                      </p:cBhvr>
                                    </p:animMotion>
                                    <p:animEffect transition="in" filter="fade">
                                      <p:cBhvr>
                                        <p:cTn id="29" dur="1000"/>
                                        <p:tgtEl>
                                          <p:spTgt spid="491523">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52" presetClass="entr" presetSubtype="0" fill="hold" grpId="0" nodeType="clickEffect">
                                  <p:stCondLst>
                                    <p:cond delay="0"/>
                                  </p:stCondLst>
                                  <p:childTnLst>
                                    <p:set>
                                      <p:cBhvr>
                                        <p:cTn id="33" dur="1" fill="hold">
                                          <p:stCondLst>
                                            <p:cond delay="0"/>
                                          </p:stCondLst>
                                        </p:cTn>
                                        <p:tgtEl>
                                          <p:spTgt spid="491523">
                                            <p:txEl>
                                              <p:pRg st="6" end="6"/>
                                            </p:txEl>
                                          </p:spTgt>
                                        </p:tgtEl>
                                        <p:attrNameLst>
                                          <p:attrName>style.visibility</p:attrName>
                                        </p:attrNameLst>
                                      </p:cBhvr>
                                      <p:to>
                                        <p:strVal val="visible"/>
                                      </p:to>
                                    </p:set>
                                    <p:animScale>
                                      <p:cBhvr>
                                        <p:cTn id="34" dur="1000" decel="50000" fill="hold">
                                          <p:stCondLst>
                                            <p:cond delay="0"/>
                                          </p:stCondLst>
                                        </p:cTn>
                                        <p:tgtEl>
                                          <p:spTgt spid="491523">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491523">
                                            <p:txEl>
                                              <p:pRg st="6" end="6"/>
                                            </p:txEl>
                                          </p:spTgt>
                                        </p:tgtEl>
                                        <p:attrNameLst>
                                          <p:attrName>ppt_x</p:attrName>
                                          <p:attrName>ppt_y</p:attrName>
                                        </p:attrNameLst>
                                      </p:cBhvr>
                                    </p:animMotion>
                                    <p:animEffect transition="in" filter="fade">
                                      <p:cBhvr>
                                        <p:cTn id="36" dur="1000"/>
                                        <p:tgtEl>
                                          <p:spTgt spid="491523">
                                            <p:txEl>
                                              <p:pRg st="6" end="6"/>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52" presetClass="entr" presetSubtype="0" fill="hold" grpId="0" nodeType="clickEffect">
                                  <p:stCondLst>
                                    <p:cond delay="0"/>
                                  </p:stCondLst>
                                  <p:childTnLst>
                                    <p:set>
                                      <p:cBhvr>
                                        <p:cTn id="40" dur="1" fill="hold">
                                          <p:stCondLst>
                                            <p:cond delay="0"/>
                                          </p:stCondLst>
                                        </p:cTn>
                                        <p:tgtEl>
                                          <p:spTgt spid="491523">
                                            <p:txEl>
                                              <p:pRg st="7" end="7"/>
                                            </p:txEl>
                                          </p:spTgt>
                                        </p:tgtEl>
                                        <p:attrNameLst>
                                          <p:attrName>style.visibility</p:attrName>
                                        </p:attrNameLst>
                                      </p:cBhvr>
                                      <p:to>
                                        <p:strVal val="visible"/>
                                      </p:to>
                                    </p:set>
                                    <p:animScale>
                                      <p:cBhvr>
                                        <p:cTn id="41" dur="1000" decel="50000" fill="hold">
                                          <p:stCondLst>
                                            <p:cond delay="0"/>
                                          </p:stCondLst>
                                        </p:cTn>
                                        <p:tgtEl>
                                          <p:spTgt spid="49152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2" dur="1000" decel="50000" fill="hold">
                                          <p:stCondLst>
                                            <p:cond delay="0"/>
                                          </p:stCondLst>
                                        </p:cTn>
                                        <p:tgtEl>
                                          <p:spTgt spid="491523">
                                            <p:txEl>
                                              <p:pRg st="7" end="7"/>
                                            </p:txEl>
                                          </p:spTgt>
                                        </p:tgtEl>
                                        <p:attrNameLst>
                                          <p:attrName>ppt_x</p:attrName>
                                          <p:attrName>ppt_y</p:attrName>
                                        </p:attrNameLst>
                                      </p:cBhvr>
                                    </p:animMotion>
                                    <p:animEffect transition="in" filter="fade">
                                      <p:cBhvr>
                                        <p:cTn id="43" dur="1000"/>
                                        <p:tgtEl>
                                          <p:spTgt spid="4915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2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22945" y="260648"/>
            <a:ext cx="7886700" cy="543594"/>
          </a:xfrm>
        </p:spPr>
        <p:txBody>
          <a:bodyPr>
            <a:normAutofit/>
          </a:bodyPr>
          <a:lstStyle/>
          <a:p>
            <a:pPr algn="ctr" eaLnBrk="1" hangingPunct="1"/>
            <a:r>
              <a:rPr lang="en-GB" altLang="en-US" sz="3200" b="1" dirty="0" smtClean="0">
                <a:latin typeface="Arial" panose="020B0604020202020204" pitchFamily="34" charset="0"/>
                <a:cs typeface="Arial" panose="020B0604020202020204" pitchFamily="34" charset="0"/>
              </a:rPr>
              <a:t>Group Identification</a:t>
            </a:r>
            <a:endParaRPr lang="en-US" altLang="en-US" sz="3200" b="1" dirty="0" smtClean="0">
              <a:latin typeface="Arial" panose="020B0604020202020204" pitchFamily="34" charset="0"/>
              <a:cs typeface="Arial" panose="020B0604020202020204" pitchFamily="34" charset="0"/>
            </a:endParaRPr>
          </a:p>
        </p:txBody>
      </p:sp>
      <p:sp>
        <p:nvSpPr>
          <p:cNvPr id="492547" name="Rectangle 3"/>
          <p:cNvSpPr>
            <a:spLocks noGrp="1" noChangeArrowheads="1"/>
          </p:cNvSpPr>
          <p:nvPr>
            <p:ph idx="1"/>
          </p:nvPr>
        </p:nvSpPr>
        <p:spPr>
          <a:xfrm>
            <a:off x="251520" y="1124744"/>
            <a:ext cx="8640960" cy="5052219"/>
          </a:xfrm>
        </p:spPr>
        <p:txBody>
          <a:bodyPr>
            <a:normAutofit fontScale="70000" lnSpcReduction="20000"/>
          </a:bodyPr>
          <a:lstStyle/>
          <a:p>
            <a:pPr eaLnBrk="1" hangingPunct="1">
              <a:lnSpc>
                <a:spcPct val="150000"/>
              </a:lnSpc>
            </a:pPr>
            <a:r>
              <a:rPr lang="en-GB" altLang="en-US" sz="2000" dirty="0" smtClean="0">
                <a:latin typeface="Arial" panose="020B0604020202020204" pitchFamily="34" charset="0"/>
                <a:cs typeface="Arial" panose="020B0604020202020204" pitchFamily="34" charset="0"/>
              </a:rPr>
              <a:t>But…</a:t>
            </a:r>
          </a:p>
          <a:p>
            <a:pPr eaLnBrk="1" hangingPunct="1">
              <a:lnSpc>
                <a:spcPct val="150000"/>
              </a:lnSpc>
            </a:pPr>
            <a:r>
              <a:rPr lang="en-GB" altLang="en-US" sz="2000" dirty="0" err="1" smtClean="0">
                <a:latin typeface="Arial" panose="020B0604020202020204" pitchFamily="34" charset="0"/>
                <a:cs typeface="Arial" panose="020B0604020202020204" pitchFamily="34" charset="0"/>
              </a:rPr>
              <a:t>Doosje</a:t>
            </a:r>
            <a:r>
              <a:rPr lang="en-GB" altLang="en-US" sz="2000" dirty="0" smtClean="0">
                <a:latin typeface="Arial" panose="020B0604020202020204" pitchFamily="34" charset="0"/>
                <a:cs typeface="Arial" panose="020B0604020202020204" pitchFamily="34" charset="0"/>
              </a:rPr>
              <a:t> and </a:t>
            </a:r>
            <a:r>
              <a:rPr lang="en-GB" altLang="en-US" sz="2000" dirty="0" err="1" smtClean="0">
                <a:latin typeface="Arial" panose="020B0604020202020204" pitchFamily="34" charset="0"/>
                <a:cs typeface="Arial" panose="020B0604020202020204" pitchFamily="34" charset="0"/>
              </a:rPr>
              <a:t>Ellemers</a:t>
            </a:r>
            <a:r>
              <a:rPr lang="en-GB" altLang="en-US" sz="2000" dirty="0" smtClean="0">
                <a:latin typeface="Arial" panose="020B0604020202020204" pitchFamily="34" charset="0"/>
                <a:cs typeface="Arial" panose="020B0604020202020204" pitchFamily="34" charset="0"/>
              </a:rPr>
              <a:t> (1997)</a:t>
            </a:r>
          </a:p>
          <a:p>
            <a:pPr lvl="1" eaLnBrk="1" hangingPunct="1">
              <a:lnSpc>
                <a:spcPct val="150000"/>
              </a:lnSpc>
            </a:pPr>
            <a:r>
              <a:rPr lang="en-GB" altLang="en-US" sz="1800" dirty="0" smtClean="0">
                <a:latin typeface="Arial" panose="020B0604020202020204" pitchFamily="34" charset="0"/>
                <a:cs typeface="Arial" panose="020B0604020202020204" pitchFamily="34" charset="0"/>
              </a:rPr>
              <a:t>Found that commitment to the group depended upon the degree to which they identified with the stigmatized group</a:t>
            </a:r>
          </a:p>
          <a:p>
            <a:pPr lvl="1" eaLnBrk="1" hangingPunct="1">
              <a:lnSpc>
                <a:spcPct val="150000"/>
              </a:lnSpc>
            </a:pPr>
            <a:r>
              <a:rPr lang="en-GB" altLang="en-US" sz="1800" dirty="0" smtClean="0">
                <a:latin typeface="Arial" panose="020B0604020202020204" pitchFamily="34" charset="0"/>
                <a:cs typeface="Arial" panose="020B0604020202020204" pitchFamily="34" charset="0"/>
              </a:rPr>
              <a:t>High identifiers did as reported previously</a:t>
            </a:r>
          </a:p>
          <a:p>
            <a:pPr lvl="1" eaLnBrk="1" hangingPunct="1">
              <a:lnSpc>
                <a:spcPct val="150000"/>
              </a:lnSpc>
            </a:pPr>
            <a:r>
              <a:rPr lang="en-GB" altLang="en-US" sz="1800" dirty="0" smtClean="0">
                <a:latin typeface="Arial" panose="020B0604020202020204" pitchFamily="34" charset="0"/>
                <a:cs typeface="Arial" panose="020B0604020202020204" pitchFamily="34" charset="0"/>
              </a:rPr>
              <a:t>Low identifiers much more likely to dissociate with the group</a:t>
            </a:r>
          </a:p>
          <a:p>
            <a:pPr lvl="1" eaLnBrk="1" hangingPunct="1">
              <a:lnSpc>
                <a:spcPct val="150000"/>
              </a:lnSpc>
            </a:pPr>
            <a:endParaRPr lang="en-GB" altLang="en-US" sz="1800" dirty="0" smtClean="0">
              <a:latin typeface="Arial" panose="020B0604020202020204" pitchFamily="34" charset="0"/>
              <a:cs typeface="Arial" panose="020B0604020202020204" pitchFamily="34" charset="0"/>
            </a:endParaRPr>
          </a:p>
          <a:p>
            <a:pPr eaLnBrk="1" hangingPunct="1">
              <a:lnSpc>
                <a:spcPct val="150000"/>
              </a:lnSpc>
            </a:pPr>
            <a:r>
              <a:rPr lang="en-GB" altLang="en-US" sz="2000" dirty="0" smtClean="0">
                <a:latin typeface="Arial" panose="020B0604020202020204" pitchFamily="34" charset="0"/>
                <a:cs typeface="Arial" panose="020B0604020202020204" pitchFamily="34" charset="0"/>
              </a:rPr>
              <a:t>Think about Black/African American groups</a:t>
            </a:r>
          </a:p>
          <a:p>
            <a:pPr lvl="1" eaLnBrk="1" hangingPunct="1">
              <a:lnSpc>
                <a:spcPct val="150000"/>
              </a:lnSpc>
            </a:pPr>
            <a:r>
              <a:rPr lang="en-GB" altLang="en-US" sz="1800" dirty="0" smtClean="0">
                <a:latin typeface="Arial" panose="020B0604020202020204" pitchFamily="34" charset="0"/>
                <a:cs typeface="Arial" panose="020B0604020202020204" pitchFamily="34" charset="0"/>
              </a:rPr>
              <a:t>A Black activist may strongly identify with the group – try to make things better but also highlight their identity through clothing, music etc.</a:t>
            </a:r>
          </a:p>
          <a:p>
            <a:pPr lvl="1" eaLnBrk="1" hangingPunct="1">
              <a:lnSpc>
                <a:spcPct val="150000"/>
              </a:lnSpc>
            </a:pPr>
            <a:r>
              <a:rPr lang="en-GB" altLang="en-US" sz="1800" dirty="0" smtClean="0">
                <a:latin typeface="Arial" panose="020B0604020202020204" pitchFamily="34" charset="0"/>
                <a:cs typeface="Arial" panose="020B0604020202020204" pitchFamily="34" charset="0"/>
              </a:rPr>
              <a:t>A successful Black businessman may downplay his place in the group</a:t>
            </a:r>
          </a:p>
          <a:p>
            <a:pPr lvl="2" eaLnBrk="1" hangingPunct="1">
              <a:lnSpc>
                <a:spcPct val="150000"/>
              </a:lnSpc>
            </a:pPr>
            <a:r>
              <a:rPr lang="en-GB" altLang="en-US" sz="1600" dirty="0" smtClean="0">
                <a:latin typeface="Arial" panose="020B0604020202020204" pitchFamily="34" charset="0"/>
                <a:cs typeface="Arial" panose="020B0604020202020204" pitchFamily="34" charset="0"/>
              </a:rPr>
              <a:t>But this isn’t always the case – that would be stereotyping!</a:t>
            </a:r>
          </a:p>
          <a:p>
            <a:pPr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eaLnBrk="1" hangingPunct="1">
              <a:lnSpc>
                <a:spcPct val="150000"/>
              </a:lnSpc>
            </a:pPr>
            <a:r>
              <a:rPr lang="en-GB" altLang="en-US" sz="2000" dirty="0" err="1" smtClean="0">
                <a:latin typeface="Arial" panose="020B0604020202020204" pitchFamily="34" charset="0"/>
                <a:cs typeface="Arial" panose="020B0604020202020204" pitchFamily="34" charset="0"/>
              </a:rPr>
              <a:t>Doosje</a:t>
            </a:r>
            <a:r>
              <a:rPr lang="en-GB" altLang="en-US" sz="2000" dirty="0" smtClean="0">
                <a:latin typeface="Arial" panose="020B0604020202020204" pitchFamily="34" charset="0"/>
                <a:cs typeface="Arial" panose="020B0604020202020204" pitchFamily="34" charset="0"/>
              </a:rPr>
              <a:t> and </a:t>
            </a:r>
            <a:r>
              <a:rPr lang="en-GB" altLang="en-US" sz="2000" dirty="0" err="1" smtClean="0">
                <a:latin typeface="Arial" panose="020B0604020202020204" pitchFamily="34" charset="0"/>
                <a:cs typeface="Arial" panose="020B0604020202020204" pitchFamily="34" charset="0"/>
              </a:rPr>
              <a:t>Ellemers</a:t>
            </a:r>
            <a:r>
              <a:rPr lang="en-GB" altLang="en-US" sz="2000" dirty="0" smtClean="0">
                <a:latin typeface="Arial" panose="020B0604020202020204" pitchFamily="34" charset="0"/>
                <a:cs typeface="Arial" panose="020B0604020202020204" pitchFamily="34" charset="0"/>
              </a:rPr>
              <a:t> (1997) argue that Low identifiers will only identify with the group when it would positively affect their social identity (SIT; </a:t>
            </a:r>
            <a:r>
              <a:rPr lang="en-GB" altLang="en-US" sz="2000" dirty="0" err="1" smtClean="0">
                <a:latin typeface="Arial" panose="020B0604020202020204" pitchFamily="34" charset="0"/>
                <a:cs typeface="Arial" panose="020B0604020202020204" pitchFamily="34" charset="0"/>
              </a:rPr>
              <a:t>Tajfel</a:t>
            </a:r>
            <a:r>
              <a:rPr lang="en-GB" altLang="en-US" sz="2000" dirty="0" smtClean="0">
                <a:latin typeface="Arial" panose="020B0604020202020204" pitchFamily="34" charset="0"/>
                <a:cs typeface="Arial" panose="020B0604020202020204" pitchFamily="34" charset="0"/>
              </a:rPr>
              <a:t>, 1982)</a:t>
            </a:r>
          </a:p>
          <a:p>
            <a:pPr lvl="1" eaLnBrk="1" hangingPunct="1">
              <a:lnSpc>
                <a:spcPct val="150000"/>
              </a:lnSpc>
            </a:pPr>
            <a:endParaRPr lang="en-US" altLang="en-US" sz="1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37488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92547">
                                            <p:txEl>
                                              <p:pRg st="1" end="1"/>
                                            </p:txEl>
                                          </p:spTgt>
                                        </p:tgtEl>
                                        <p:attrNameLst>
                                          <p:attrName>style.visibility</p:attrName>
                                        </p:attrNameLst>
                                      </p:cBhvr>
                                      <p:to>
                                        <p:strVal val="visible"/>
                                      </p:to>
                                    </p:set>
                                    <p:animScale>
                                      <p:cBhvr>
                                        <p:cTn id="7" dur="1000" decel="50000" fill="hold">
                                          <p:stCondLst>
                                            <p:cond delay="0"/>
                                          </p:stCondLst>
                                        </p:cTn>
                                        <p:tgtEl>
                                          <p:spTgt spid="492547">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92547">
                                            <p:txEl>
                                              <p:pRg st="1" end="1"/>
                                            </p:txEl>
                                          </p:spTgt>
                                        </p:tgtEl>
                                        <p:attrNameLst>
                                          <p:attrName>ppt_x</p:attrName>
                                          <p:attrName>ppt_y</p:attrName>
                                        </p:attrNameLst>
                                      </p:cBhvr>
                                    </p:animMotion>
                                    <p:animEffect transition="in" filter="fade">
                                      <p:cBhvr>
                                        <p:cTn id="9" dur="1000"/>
                                        <p:tgtEl>
                                          <p:spTgt spid="492547">
                                            <p:txEl>
                                              <p:pRg st="1" end="1"/>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492547">
                                            <p:txEl>
                                              <p:pRg st="2" end="2"/>
                                            </p:txEl>
                                          </p:spTgt>
                                        </p:tgtEl>
                                        <p:attrNameLst>
                                          <p:attrName>style.visibility</p:attrName>
                                        </p:attrNameLst>
                                      </p:cBhvr>
                                      <p:to>
                                        <p:strVal val="visible"/>
                                      </p:to>
                                    </p:set>
                                    <p:animScale>
                                      <p:cBhvr>
                                        <p:cTn id="12" dur="1000" decel="50000" fill="hold">
                                          <p:stCondLst>
                                            <p:cond delay="0"/>
                                          </p:stCondLst>
                                        </p:cTn>
                                        <p:tgtEl>
                                          <p:spTgt spid="492547">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492547">
                                            <p:txEl>
                                              <p:pRg st="2" end="2"/>
                                            </p:txEl>
                                          </p:spTgt>
                                        </p:tgtEl>
                                        <p:attrNameLst>
                                          <p:attrName>ppt_x</p:attrName>
                                          <p:attrName>ppt_y</p:attrName>
                                        </p:attrNameLst>
                                      </p:cBhvr>
                                    </p:animMotion>
                                    <p:animEffect transition="in" filter="fade">
                                      <p:cBhvr>
                                        <p:cTn id="14" dur="1000"/>
                                        <p:tgtEl>
                                          <p:spTgt spid="492547">
                                            <p:txEl>
                                              <p:pRg st="2" end="2"/>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492547">
                                            <p:txEl>
                                              <p:pRg st="3" end="3"/>
                                            </p:txEl>
                                          </p:spTgt>
                                        </p:tgtEl>
                                        <p:attrNameLst>
                                          <p:attrName>style.visibility</p:attrName>
                                        </p:attrNameLst>
                                      </p:cBhvr>
                                      <p:to>
                                        <p:strVal val="visible"/>
                                      </p:to>
                                    </p:set>
                                    <p:animScale>
                                      <p:cBhvr>
                                        <p:cTn id="17" dur="1000" decel="50000" fill="hold">
                                          <p:stCondLst>
                                            <p:cond delay="0"/>
                                          </p:stCondLst>
                                        </p:cTn>
                                        <p:tgtEl>
                                          <p:spTgt spid="492547">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492547">
                                            <p:txEl>
                                              <p:pRg st="3" end="3"/>
                                            </p:txEl>
                                          </p:spTgt>
                                        </p:tgtEl>
                                        <p:attrNameLst>
                                          <p:attrName>ppt_x</p:attrName>
                                          <p:attrName>ppt_y</p:attrName>
                                        </p:attrNameLst>
                                      </p:cBhvr>
                                    </p:animMotion>
                                    <p:animEffect transition="in" filter="fade">
                                      <p:cBhvr>
                                        <p:cTn id="19" dur="1000"/>
                                        <p:tgtEl>
                                          <p:spTgt spid="492547">
                                            <p:txEl>
                                              <p:pRg st="3" end="3"/>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492547">
                                            <p:txEl>
                                              <p:pRg st="4" end="4"/>
                                            </p:txEl>
                                          </p:spTgt>
                                        </p:tgtEl>
                                        <p:attrNameLst>
                                          <p:attrName>style.visibility</p:attrName>
                                        </p:attrNameLst>
                                      </p:cBhvr>
                                      <p:to>
                                        <p:strVal val="visible"/>
                                      </p:to>
                                    </p:set>
                                    <p:animScale>
                                      <p:cBhvr>
                                        <p:cTn id="22" dur="1000" decel="50000" fill="hold">
                                          <p:stCondLst>
                                            <p:cond delay="0"/>
                                          </p:stCondLst>
                                        </p:cTn>
                                        <p:tgtEl>
                                          <p:spTgt spid="492547">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492547">
                                            <p:txEl>
                                              <p:pRg st="4" end="4"/>
                                            </p:txEl>
                                          </p:spTgt>
                                        </p:tgtEl>
                                        <p:attrNameLst>
                                          <p:attrName>ppt_x</p:attrName>
                                          <p:attrName>ppt_y</p:attrName>
                                        </p:attrNameLst>
                                      </p:cBhvr>
                                    </p:animMotion>
                                    <p:animEffect transition="in" filter="fade">
                                      <p:cBhvr>
                                        <p:cTn id="24" dur="1000"/>
                                        <p:tgtEl>
                                          <p:spTgt spid="492547">
                                            <p:txEl>
                                              <p:pRg st="4" end="4"/>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52" presetClass="entr" presetSubtype="0" fill="hold" grpId="0" nodeType="clickEffect">
                                  <p:stCondLst>
                                    <p:cond delay="0"/>
                                  </p:stCondLst>
                                  <p:childTnLst>
                                    <p:set>
                                      <p:cBhvr>
                                        <p:cTn id="28" dur="1" fill="hold">
                                          <p:stCondLst>
                                            <p:cond delay="0"/>
                                          </p:stCondLst>
                                        </p:cTn>
                                        <p:tgtEl>
                                          <p:spTgt spid="492547">
                                            <p:txEl>
                                              <p:pRg st="6" end="6"/>
                                            </p:txEl>
                                          </p:spTgt>
                                        </p:tgtEl>
                                        <p:attrNameLst>
                                          <p:attrName>style.visibility</p:attrName>
                                        </p:attrNameLst>
                                      </p:cBhvr>
                                      <p:to>
                                        <p:strVal val="visible"/>
                                      </p:to>
                                    </p:set>
                                    <p:animScale>
                                      <p:cBhvr>
                                        <p:cTn id="29" dur="1000" decel="50000" fill="hold">
                                          <p:stCondLst>
                                            <p:cond delay="0"/>
                                          </p:stCondLst>
                                        </p:cTn>
                                        <p:tgtEl>
                                          <p:spTgt spid="492547">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492547">
                                            <p:txEl>
                                              <p:pRg st="6" end="6"/>
                                            </p:txEl>
                                          </p:spTgt>
                                        </p:tgtEl>
                                        <p:attrNameLst>
                                          <p:attrName>ppt_x</p:attrName>
                                          <p:attrName>ppt_y</p:attrName>
                                        </p:attrNameLst>
                                      </p:cBhvr>
                                    </p:animMotion>
                                    <p:animEffect transition="in" filter="fade">
                                      <p:cBhvr>
                                        <p:cTn id="31" dur="1000"/>
                                        <p:tgtEl>
                                          <p:spTgt spid="492547">
                                            <p:txEl>
                                              <p:pRg st="6" end="6"/>
                                            </p:txEl>
                                          </p:spTgt>
                                        </p:tgtEl>
                                      </p:cBhvr>
                                    </p:animEffect>
                                  </p:childTnLst>
                                </p:cTn>
                              </p:par>
                              <p:par>
                                <p:cTn id="32" presetID="52" presetClass="entr" presetSubtype="0" fill="hold" grpId="0" nodeType="withEffect">
                                  <p:stCondLst>
                                    <p:cond delay="0"/>
                                  </p:stCondLst>
                                  <p:childTnLst>
                                    <p:set>
                                      <p:cBhvr>
                                        <p:cTn id="33" dur="1" fill="hold">
                                          <p:stCondLst>
                                            <p:cond delay="0"/>
                                          </p:stCondLst>
                                        </p:cTn>
                                        <p:tgtEl>
                                          <p:spTgt spid="492547">
                                            <p:txEl>
                                              <p:pRg st="7" end="7"/>
                                            </p:txEl>
                                          </p:spTgt>
                                        </p:tgtEl>
                                        <p:attrNameLst>
                                          <p:attrName>style.visibility</p:attrName>
                                        </p:attrNameLst>
                                      </p:cBhvr>
                                      <p:to>
                                        <p:strVal val="visible"/>
                                      </p:to>
                                    </p:set>
                                    <p:animScale>
                                      <p:cBhvr>
                                        <p:cTn id="34" dur="1000" decel="50000" fill="hold">
                                          <p:stCondLst>
                                            <p:cond delay="0"/>
                                          </p:stCondLst>
                                        </p:cTn>
                                        <p:tgtEl>
                                          <p:spTgt spid="492547">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492547">
                                            <p:txEl>
                                              <p:pRg st="7" end="7"/>
                                            </p:txEl>
                                          </p:spTgt>
                                        </p:tgtEl>
                                        <p:attrNameLst>
                                          <p:attrName>ppt_x</p:attrName>
                                          <p:attrName>ppt_y</p:attrName>
                                        </p:attrNameLst>
                                      </p:cBhvr>
                                    </p:animMotion>
                                    <p:animEffect transition="in" filter="fade">
                                      <p:cBhvr>
                                        <p:cTn id="36" dur="1000"/>
                                        <p:tgtEl>
                                          <p:spTgt spid="492547">
                                            <p:txEl>
                                              <p:pRg st="7" end="7"/>
                                            </p:txEl>
                                          </p:spTgt>
                                        </p:tgtEl>
                                      </p:cBhvr>
                                    </p:animEffect>
                                  </p:childTnLst>
                                </p:cTn>
                              </p:par>
                              <p:par>
                                <p:cTn id="37" presetID="52" presetClass="entr" presetSubtype="0" fill="hold" grpId="0" nodeType="withEffect">
                                  <p:stCondLst>
                                    <p:cond delay="0"/>
                                  </p:stCondLst>
                                  <p:childTnLst>
                                    <p:set>
                                      <p:cBhvr>
                                        <p:cTn id="38" dur="1" fill="hold">
                                          <p:stCondLst>
                                            <p:cond delay="0"/>
                                          </p:stCondLst>
                                        </p:cTn>
                                        <p:tgtEl>
                                          <p:spTgt spid="492547">
                                            <p:txEl>
                                              <p:pRg st="8" end="8"/>
                                            </p:txEl>
                                          </p:spTgt>
                                        </p:tgtEl>
                                        <p:attrNameLst>
                                          <p:attrName>style.visibility</p:attrName>
                                        </p:attrNameLst>
                                      </p:cBhvr>
                                      <p:to>
                                        <p:strVal val="visible"/>
                                      </p:to>
                                    </p:set>
                                    <p:animScale>
                                      <p:cBhvr>
                                        <p:cTn id="39" dur="1000" decel="50000" fill="hold">
                                          <p:stCondLst>
                                            <p:cond delay="0"/>
                                          </p:stCondLst>
                                        </p:cTn>
                                        <p:tgtEl>
                                          <p:spTgt spid="492547">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492547">
                                            <p:txEl>
                                              <p:pRg st="8" end="8"/>
                                            </p:txEl>
                                          </p:spTgt>
                                        </p:tgtEl>
                                        <p:attrNameLst>
                                          <p:attrName>ppt_x</p:attrName>
                                          <p:attrName>ppt_y</p:attrName>
                                        </p:attrNameLst>
                                      </p:cBhvr>
                                    </p:animMotion>
                                    <p:animEffect transition="in" filter="fade">
                                      <p:cBhvr>
                                        <p:cTn id="41" dur="1000"/>
                                        <p:tgtEl>
                                          <p:spTgt spid="492547">
                                            <p:txEl>
                                              <p:pRg st="8" end="8"/>
                                            </p:txEl>
                                          </p:spTgt>
                                        </p:tgtEl>
                                      </p:cBhvr>
                                    </p:animEffect>
                                  </p:childTnLst>
                                </p:cTn>
                              </p:par>
                              <p:par>
                                <p:cTn id="42" presetID="52" presetClass="entr" presetSubtype="0" fill="hold" grpId="0" nodeType="withEffect">
                                  <p:stCondLst>
                                    <p:cond delay="0"/>
                                  </p:stCondLst>
                                  <p:childTnLst>
                                    <p:set>
                                      <p:cBhvr>
                                        <p:cTn id="43" dur="1" fill="hold">
                                          <p:stCondLst>
                                            <p:cond delay="0"/>
                                          </p:stCondLst>
                                        </p:cTn>
                                        <p:tgtEl>
                                          <p:spTgt spid="492547">
                                            <p:txEl>
                                              <p:pRg st="9" end="9"/>
                                            </p:txEl>
                                          </p:spTgt>
                                        </p:tgtEl>
                                        <p:attrNameLst>
                                          <p:attrName>style.visibility</p:attrName>
                                        </p:attrNameLst>
                                      </p:cBhvr>
                                      <p:to>
                                        <p:strVal val="visible"/>
                                      </p:to>
                                    </p:set>
                                    <p:animScale>
                                      <p:cBhvr>
                                        <p:cTn id="44" dur="1000" decel="50000" fill="hold">
                                          <p:stCondLst>
                                            <p:cond delay="0"/>
                                          </p:stCondLst>
                                        </p:cTn>
                                        <p:tgtEl>
                                          <p:spTgt spid="492547">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492547">
                                            <p:txEl>
                                              <p:pRg st="9" end="9"/>
                                            </p:txEl>
                                          </p:spTgt>
                                        </p:tgtEl>
                                        <p:attrNameLst>
                                          <p:attrName>ppt_x</p:attrName>
                                          <p:attrName>ppt_y</p:attrName>
                                        </p:attrNameLst>
                                      </p:cBhvr>
                                    </p:animMotion>
                                    <p:animEffect transition="in" filter="fade">
                                      <p:cBhvr>
                                        <p:cTn id="46" dur="1000"/>
                                        <p:tgtEl>
                                          <p:spTgt spid="492547">
                                            <p:txEl>
                                              <p:pRg st="9" end="9"/>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52" presetClass="entr" presetSubtype="0" fill="hold" grpId="0" nodeType="clickEffect">
                                  <p:stCondLst>
                                    <p:cond delay="0"/>
                                  </p:stCondLst>
                                  <p:childTnLst>
                                    <p:set>
                                      <p:cBhvr>
                                        <p:cTn id="50" dur="1" fill="hold">
                                          <p:stCondLst>
                                            <p:cond delay="0"/>
                                          </p:stCondLst>
                                        </p:cTn>
                                        <p:tgtEl>
                                          <p:spTgt spid="492547">
                                            <p:txEl>
                                              <p:pRg st="11" end="11"/>
                                            </p:txEl>
                                          </p:spTgt>
                                        </p:tgtEl>
                                        <p:attrNameLst>
                                          <p:attrName>style.visibility</p:attrName>
                                        </p:attrNameLst>
                                      </p:cBhvr>
                                      <p:to>
                                        <p:strVal val="visible"/>
                                      </p:to>
                                    </p:set>
                                    <p:animScale>
                                      <p:cBhvr>
                                        <p:cTn id="51" dur="1000" decel="50000" fill="hold">
                                          <p:stCondLst>
                                            <p:cond delay="0"/>
                                          </p:stCondLst>
                                        </p:cTn>
                                        <p:tgtEl>
                                          <p:spTgt spid="492547">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2" dur="1000" decel="50000" fill="hold">
                                          <p:stCondLst>
                                            <p:cond delay="0"/>
                                          </p:stCondLst>
                                        </p:cTn>
                                        <p:tgtEl>
                                          <p:spTgt spid="492547">
                                            <p:txEl>
                                              <p:pRg st="11" end="11"/>
                                            </p:txEl>
                                          </p:spTgt>
                                        </p:tgtEl>
                                        <p:attrNameLst>
                                          <p:attrName>ppt_x</p:attrName>
                                          <p:attrName>ppt_y</p:attrName>
                                        </p:attrNameLst>
                                      </p:cBhvr>
                                    </p:animMotion>
                                    <p:animEffect transition="in" filter="fade">
                                      <p:cBhvr>
                                        <p:cTn id="53" dur="1000"/>
                                        <p:tgtEl>
                                          <p:spTgt spid="49254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254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260648"/>
            <a:ext cx="7886700" cy="543594"/>
          </a:xfrm>
        </p:spPr>
        <p:txBody>
          <a:bodyPr>
            <a:normAutofit/>
          </a:bodyPr>
          <a:lstStyle/>
          <a:p>
            <a:pPr algn="ctr" eaLnBrk="1" hangingPunct="1"/>
            <a:r>
              <a:rPr lang="en-GB" altLang="en-US" sz="3200" b="1" dirty="0" smtClean="0">
                <a:latin typeface="Arial" panose="020B0604020202020204" pitchFamily="34" charset="0"/>
                <a:cs typeface="Arial" panose="020B0604020202020204" pitchFamily="34" charset="0"/>
              </a:rPr>
              <a:t>Stereotype Threat</a:t>
            </a:r>
            <a:endParaRPr lang="en-US" altLang="en-US" sz="3200" b="1" dirty="0" smtClean="0">
              <a:latin typeface="Arial" panose="020B0604020202020204" pitchFamily="34" charset="0"/>
              <a:cs typeface="Arial" panose="020B0604020202020204" pitchFamily="34" charset="0"/>
            </a:endParaRPr>
          </a:p>
        </p:txBody>
      </p:sp>
      <p:sp>
        <p:nvSpPr>
          <p:cNvPr id="493571" name="Rectangle 3"/>
          <p:cNvSpPr>
            <a:spLocks noGrp="1" noChangeArrowheads="1"/>
          </p:cNvSpPr>
          <p:nvPr>
            <p:ph idx="1"/>
          </p:nvPr>
        </p:nvSpPr>
        <p:spPr>
          <a:xfrm>
            <a:off x="251520" y="1124744"/>
            <a:ext cx="8640960" cy="5052219"/>
          </a:xfrm>
        </p:spPr>
        <p:txBody>
          <a:bodyPr>
            <a:normAutofit fontScale="85000" lnSpcReduction="10000"/>
          </a:bodyPr>
          <a:lstStyle/>
          <a:p>
            <a:pPr marL="438150" indent="-319088" eaLnBrk="1" hangingPunct="1">
              <a:lnSpc>
                <a:spcPct val="150000"/>
              </a:lnSpc>
              <a:spcBef>
                <a:spcPct val="0"/>
              </a:spcBef>
              <a:buFont typeface="Wingdings 2" pitchFamily="18" charset="2"/>
              <a:buChar char=""/>
            </a:pPr>
            <a:r>
              <a:rPr lang="en-GB" altLang="en-US" sz="2400" dirty="0" smtClean="0">
                <a:latin typeface="Arial" panose="020B0604020202020204" pitchFamily="34" charset="0"/>
                <a:cs typeface="Arial" panose="020B0604020202020204" pitchFamily="34" charset="0"/>
              </a:rPr>
              <a:t>Stereotype threat (Steele &amp; Aronson, 1995)</a:t>
            </a:r>
          </a:p>
          <a:p>
            <a:pPr marL="730250" lvl="1" indent="-273050" eaLnBrk="1" hangingPunct="1">
              <a:lnSpc>
                <a:spcPct val="150000"/>
              </a:lnSpc>
              <a:buFont typeface="Wingdings" pitchFamily="2" charset="2"/>
              <a:buChar char=""/>
            </a:pPr>
            <a:r>
              <a:rPr lang="en-GB" altLang="en-US" sz="2000" dirty="0" smtClean="0">
                <a:latin typeface="Arial" panose="020B0604020202020204" pitchFamily="34" charset="0"/>
                <a:cs typeface="Arial" panose="020B0604020202020204" pitchFamily="34" charset="0"/>
              </a:rPr>
              <a:t>Targeted group members are aware of the stereotypes that exist about them</a:t>
            </a:r>
          </a:p>
          <a:p>
            <a:pPr marL="438150" indent="-319088" eaLnBrk="1" hangingPunct="1">
              <a:lnSpc>
                <a:spcPct val="150000"/>
              </a:lnSpc>
              <a:spcBef>
                <a:spcPct val="0"/>
              </a:spcBef>
              <a:buFont typeface="Wingdings 2" pitchFamily="18" charset="2"/>
              <a:buChar char=""/>
            </a:pPr>
            <a:r>
              <a:rPr lang="en-GB" altLang="en-US" sz="2400" dirty="0" smtClean="0">
                <a:latin typeface="Arial" panose="020B0604020202020204" pitchFamily="34" charset="0"/>
                <a:cs typeface="Arial" panose="020B0604020202020204" pitchFamily="34" charset="0"/>
              </a:rPr>
              <a:t>Their concern about confirming these stereotypes can lead to an impairment of performance</a:t>
            </a:r>
          </a:p>
          <a:p>
            <a:pPr marL="730250" lvl="1" indent="-273050" eaLnBrk="1" hangingPunct="1">
              <a:lnSpc>
                <a:spcPct val="150000"/>
              </a:lnSpc>
              <a:buFont typeface="Wingdings" pitchFamily="2" charset="2"/>
              <a:buChar char=""/>
            </a:pPr>
            <a:r>
              <a:rPr lang="en-GB" altLang="en-US" sz="2000" dirty="0" smtClean="0">
                <a:latin typeface="Arial" panose="020B0604020202020204" pitchFamily="34" charset="0"/>
                <a:cs typeface="Arial" panose="020B0604020202020204" pitchFamily="34" charset="0"/>
              </a:rPr>
              <a:t>Sometimes to such an extent that they actually confirm the stereotype</a:t>
            </a:r>
          </a:p>
          <a:p>
            <a:pPr marL="438150" indent="-319088" eaLnBrk="1" hangingPunct="1">
              <a:lnSpc>
                <a:spcPct val="150000"/>
              </a:lnSpc>
              <a:spcBef>
                <a:spcPct val="0"/>
              </a:spcBef>
              <a:buFont typeface="Wingdings 2" pitchFamily="18" charset="2"/>
              <a:buChar char=""/>
            </a:pPr>
            <a:r>
              <a:rPr lang="en-GB" altLang="en-US" sz="2400" dirty="0" smtClean="0">
                <a:latin typeface="Arial" panose="020B0604020202020204" pitchFamily="34" charset="0"/>
                <a:cs typeface="Arial" panose="020B0604020202020204" pitchFamily="34" charset="0"/>
              </a:rPr>
              <a:t>May be due to anxiety</a:t>
            </a:r>
          </a:p>
          <a:p>
            <a:pPr marL="730250" lvl="1" indent="-273050" eaLnBrk="1" hangingPunct="1">
              <a:lnSpc>
                <a:spcPct val="150000"/>
              </a:lnSpc>
              <a:buFont typeface="Wingdings" pitchFamily="2" charset="2"/>
              <a:buChar char=""/>
            </a:pPr>
            <a:r>
              <a:rPr lang="en-GB" altLang="en-US" sz="2000" dirty="0" smtClean="0">
                <a:latin typeface="Arial" panose="020B0604020202020204" pitchFamily="34" charset="0"/>
                <a:cs typeface="Arial" panose="020B0604020202020204" pitchFamily="34" charset="0"/>
              </a:rPr>
              <a:t>(</a:t>
            </a:r>
            <a:r>
              <a:rPr lang="en-GB" altLang="en-US" sz="2000" dirty="0" err="1" smtClean="0">
                <a:latin typeface="Arial" panose="020B0604020202020204" pitchFamily="34" charset="0"/>
                <a:cs typeface="Arial" panose="020B0604020202020204" pitchFamily="34" charset="0"/>
              </a:rPr>
              <a:t>Schmader</a:t>
            </a:r>
            <a:r>
              <a:rPr lang="en-GB" altLang="en-US" sz="2000" dirty="0" smtClean="0">
                <a:latin typeface="Arial" panose="020B0604020202020204" pitchFamily="34" charset="0"/>
                <a:cs typeface="Arial" panose="020B0604020202020204" pitchFamily="34" charset="0"/>
              </a:rPr>
              <a:t> &amp; Johns, 2003)</a:t>
            </a:r>
          </a:p>
          <a:p>
            <a:pPr marL="438150" indent="-319088" eaLnBrk="1" hangingPunct="1">
              <a:lnSpc>
                <a:spcPct val="150000"/>
              </a:lnSpc>
              <a:spcBef>
                <a:spcPct val="0"/>
              </a:spcBef>
              <a:buFont typeface="Wingdings 2" pitchFamily="18" charset="2"/>
              <a:buChar char=""/>
            </a:pPr>
            <a:r>
              <a:rPr lang="en-GB" altLang="en-US" sz="2400" dirty="0" smtClean="0">
                <a:latin typeface="Arial" panose="020B0604020202020204" pitchFamily="34" charset="0"/>
                <a:cs typeface="Arial" panose="020B0604020202020204" pitchFamily="34" charset="0"/>
              </a:rPr>
              <a:t>More likely to happen when people strongly identify with their </a:t>
            </a:r>
            <a:r>
              <a:rPr lang="en-GB" altLang="en-US" sz="2400" dirty="0" err="1" smtClean="0">
                <a:latin typeface="Arial" panose="020B0604020202020204" pitchFamily="34" charset="0"/>
                <a:cs typeface="Arial" panose="020B0604020202020204" pitchFamily="34" charset="0"/>
              </a:rPr>
              <a:t>ingroup</a:t>
            </a:r>
            <a:r>
              <a:rPr lang="en-GB" altLang="en-US" sz="2400" dirty="0" smtClean="0">
                <a:latin typeface="Arial" panose="020B0604020202020204" pitchFamily="34" charset="0"/>
                <a:cs typeface="Arial" panose="020B0604020202020204" pitchFamily="34" charset="0"/>
              </a:rPr>
              <a:t> (</a:t>
            </a:r>
            <a:r>
              <a:rPr lang="en-GB" altLang="en-US" sz="2400" dirty="0" err="1" smtClean="0">
                <a:latin typeface="Arial" panose="020B0604020202020204" pitchFamily="34" charset="0"/>
                <a:cs typeface="Arial" panose="020B0604020202020204" pitchFamily="34" charset="0"/>
              </a:rPr>
              <a:t>Nosek</a:t>
            </a:r>
            <a:r>
              <a:rPr lang="en-GB" altLang="en-US" sz="2400" dirty="0" smtClean="0">
                <a:latin typeface="Arial" panose="020B0604020202020204" pitchFamily="34" charset="0"/>
                <a:cs typeface="Arial" panose="020B0604020202020204" pitchFamily="34" charset="0"/>
              </a:rPr>
              <a:t> et al., 2002)</a:t>
            </a:r>
          </a:p>
          <a:p>
            <a:pPr marL="438150" indent="-319088" eaLnBrk="1" hangingPunct="1">
              <a:lnSpc>
                <a:spcPct val="150000"/>
              </a:lnSpc>
              <a:spcBef>
                <a:spcPct val="0"/>
              </a:spcBef>
              <a:buFont typeface="Wingdings 2" pitchFamily="18" charset="2"/>
              <a:buChar char=""/>
            </a:pPr>
            <a:r>
              <a:rPr lang="en-GB" altLang="en-US" sz="2400" dirty="0" smtClean="0">
                <a:latin typeface="Arial" panose="020B0604020202020204" pitchFamily="34" charset="0"/>
                <a:cs typeface="Arial" panose="020B0604020202020204" pitchFamily="34" charset="0"/>
              </a:rPr>
              <a:t>More likely to happen to people who are self-conscious of their stigmatized status (Brown &amp; </a:t>
            </a:r>
            <a:r>
              <a:rPr lang="en-GB" altLang="en-US" sz="2400" dirty="0" err="1" smtClean="0">
                <a:latin typeface="Arial" panose="020B0604020202020204" pitchFamily="34" charset="0"/>
                <a:cs typeface="Arial" panose="020B0604020202020204" pitchFamily="34" charset="0"/>
              </a:rPr>
              <a:t>Pinel</a:t>
            </a:r>
            <a:r>
              <a:rPr lang="en-GB" altLang="en-US" sz="2400" dirty="0" smtClean="0">
                <a:latin typeface="Arial" panose="020B0604020202020204" pitchFamily="34" charset="0"/>
                <a:cs typeface="Arial" panose="020B0604020202020204" pitchFamily="34" charset="0"/>
              </a:rPr>
              <a:t>, 2003)</a:t>
            </a: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58407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93571">
                                            <p:txEl>
                                              <p:pRg st="0" end="0"/>
                                            </p:txEl>
                                          </p:spTgt>
                                        </p:tgtEl>
                                        <p:attrNameLst>
                                          <p:attrName>style.visibility</p:attrName>
                                        </p:attrNameLst>
                                      </p:cBhvr>
                                      <p:to>
                                        <p:strVal val="visible"/>
                                      </p:to>
                                    </p:set>
                                    <p:animScale>
                                      <p:cBhvr>
                                        <p:cTn id="7" dur="1000" decel="50000" fill="hold">
                                          <p:stCondLst>
                                            <p:cond delay="0"/>
                                          </p:stCondLst>
                                        </p:cTn>
                                        <p:tgtEl>
                                          <p:spTgt spid="493571">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93571">
                                            <p:txEl>
                                              <p:pRg st="0" end="0"/>
                                            </p:txEl>
                                          </p:spTgt>
                                        </p:tgtEl>
                                        <p:attrNameLst>
                                          <p:attrName>ppt_x</p:attrName>
                                          <p:attrName>ppt_y</p:attrName>
                                        </p:attrNameLst>
                                      </p:cBhvr>
                                    </p:animMotion>
                                    <p:animEffect transition="in" filter="fade">
                                      <p:cBhvr>
                                        <p:cTn id="9" dur="1000"/>
                                        <p:tgtEl>
                                          <p:spTgt spid="493571">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493571">
                                            <p:txEl>
                                              <p:pRg st="1" end="1"/>
                                            </p:txEl>
                                          </p:spTgt>
                                        </p:tgtEl>
                                        <p:attrNameLst>
                                          <p:attrName>style.visibility</p:attrName>
                                        </p:attrNameLst>
                                      </p:cBhvr>
                                      <p:to>
                                        <p:strVal val="visible"/>
                                      </p:to>
                                    </p:set>
                                    <p:animScale>
                                      <p:cBhvr>
                                        <p:cTn id="12" dur="1000" decel="50000" fill="hold">
                                          <p:stCondLst>
                                            <p:cond delay="0"/>
                                          </p:stCondLst>
                                        </p:cTn>
                                        <p:tgtEl>
                                          <p:spTgt spid="493571">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493571">
                                            <p:txEl>
                                              <p:pRg st="1" end="1"/>
                                            </p:txEl>
                                          </p:spTgt>
                                        </p:tgtEl>
                                        <p:attrNameLst>
                                          <p:attrName>ppt_x</p:attrName>
                                          <p:attrName>ppt_y</p:attrName>
                                        </p:attrNameLst>
                                      </p:cBhvr>
                                    </p:animMotion>
                                    <p:animEffect transition="in" filter="fade">
                                      <p:cBhvr>
                                        <p:cTn id="14" dur="1000"/>
                                        <p:tgtEl>
                                          <p:spTgt spid="493571">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52" presetClass="entr" presetSubtype="0" fill="hold" grpId="0" nodeType="clickEffect">
                                  <p:stCondLst>
                                    <p:cond delay="0"/>
                                  </p:stCondLst>
                                  <p:childTnLst>
                                    <p:set>
                                      <p:cBhvr>
                                        <p:cTn id="18" dur="1" fill="hold">
                                          <p:stCondLst>
                                            <p:cond delay="0"/>
                                          </p:stCondLst>
                                        </p:cTn>
                                        <p:tgtEl>
                                          <p:spTgt spid="493571">
                                            <p:txEl>
                                              <p:pRg st="2" end="2"/>
                                            </p:txEl>
                                          </p:spTgt>
                                        </p:tgtEl>
                                        <p:attrNameLst>
                                          <p:attrName>style.visibility</p:attrName>
                                        </p:attrNameLst>
                                      </p:cBhvr>
                                      <p:to>
                                        <p:strVal val="visible"/>
                                      </p:to>
                                    </p:set>
                                    <p:animScale>
                                      <p:cBhvr>
                                        <p:cTn id="19" dur="1000" decel="50000" fill="hold">
                                          <p:stCondLst>
                                            <p:cond delay="0"/>
                                          </p:stCondLst>
                                        </p:cTn>
                                        <p:tgtEl>
                                          <p:spTgt spid="493571">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493571">
                                            <p:txEl>
                                              <p:pRg st="2" end="2"/>
                                            </p:txEl>
                                          </p:spTgt>
                                        </p:tgtEl>
                                        <p:attrNameLst>
                                          <p:attrName>ppt_x</p:attrName>
                                          <p:attrName>ppt_y</p:attrName>
                                        </p:attrNameLst>
                                      </p:cBhvr>
                                    </p:animMotion>
                                    <p:animEffect transition="in" filter="fade">
                                      <p:cBhvr>
                                        <p:cTn id="21" dur="1000"/>
                                        <p:tgtEl>
                                          <p:spTgt spid="493571">
                                            <p:txEl>
                                              <p:pRg st="2" end="2"/>
                                            </p:txEl>
                                          </p:spTgt>
                                        </p:tgtEl>
                                      </p:cBhvr>
                                    </p:animEffect>
                                  </p:childTnLst>
                                </p:cTn>
                              </p:par>
                              <p:par>
                                <p:cTn id="22" presetID="52" presetClass="entr" presetSubtype="0" fill="hold" grpId="0" nodeType="withEffect">
                                  <p:stCondLst>
                                    <p:cond delay="0"/>
                                  </p:stCondLst>
                                  <p:childTnLst>
                                    <p:set>
                                      <p:cBhvr>
                                        <p:cTn id="23" dur="1" fill="hold">
                                          <p:stCondLst>
                                            <p:cond delay="0"/>
                                          </p:stCondLst>
                                        </p:cTn>
                                        <p:tgtEl>
                                          <p:spTgt spid="493571">
                                            <p:txEl>
                                              <p:pRg st="3" end="3"/>
                                            </p:txEl>
                                          </p:spTgt>
                                        </p:tgtEl>
                                        <p:attrNameLst>
                                          <p:attrName>style.visibility</p:attrName>
                                        </p:attrNameLst>
                                      </p:cBhvr>
                                      <p:to>
                                        <p:strVal val="visible"/>
                                      </p:to>
                                    </p:set>
                                    <p:animScale>
                                      <p:cBhvr>
                                        <p:cTn id="24" dur="1000" decel="50000" fill="hold">
                                          <p:stCondLst>
                                            <p:cond delay="0"/>
                                          </p:stCondLst>
                                        </p:cTn>
                                        <p:tgtEl>
                                          <p:spTgt spid="493571">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493571">
                                            <p:txEl>
                                              <p:pRg st="3" end="3"/>
                                            </p:txEl>
                                          </p:spTgt>
                                        </p:tgtEl>
                                        <p:attrNameLst>
                                          <p:attrName>ppt_x</p:attrName>
                                          <p:attrName>ppt_y</p:attrName>
                                        </p:attrNameLst>
                                      </p:cBhvr>
                                    </p:animMotion>
                                    <p:animEffect transition="in" filter="fade">
                                      <p:cBhvr>
                                        <p:cTn id="26" dur="1000"/>
                                        <p:tgtEl>
                                          <p:spTgt spid="493571">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52" presetClass="entr" presetSubtype="0" fill="hold" grpId="0" nodeType="clickEffect">
                                  <p:stCondLst>
                                    <p:cond delay="0"/>
                                  </p:stCondLst>
                                  <p:childTnLst>
                                    <p:set>
                                      <p:cBhvr>
                                        <p:cTn id="30" dur="1" fill="hold">
                                          <p:stCondLst>
                                            <p:cond delay="0"/>
                                          </p:stCondLst>
                                        </p:cTn>
                                        <p:tgtEl>
                                          <p:spTgt spid="493571">
                                            <p:txEl>
                                              <p:pRg st="4" end="4"/>
                                            </p:txEl>
                                          </p:spTgt>
                                        </p:tgtEl>
                                        <p:attrNameLst>
                                          <p:attrName>style.visibility</p:attrName>
                                        </p:attrNameLst>
                                      </p:cBhvr>
                                      <p:to>
                                        <p:strVal val="visible"/>
                                      </p:to>
                                    </p:set>
                                    <p:animScale>
                                      <p:cBhvr>
                                        <p:cTn id="31" dur="1000" decel="50000" fill="hold">
                                          <p:stCondLst>
                                            <p:cond delay="0"/>
                                          </p:stCondLst>
                                        </p:cTn>
                                        <p:tgtEl>
                                          <p:spTgt spid="493571">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2" dur="1000" decel="50000" fill="hold">
                                          <p:stCondLst>
                                            <p:cond delay="0"/>
                                          </p:stCondLst>
                                        </p:cTn>
                                        <p:tgtEl>
                                          <p:spTgt spid="493571">
                                            <p:txEl>
                                              <p:pRg st="4" end="4"/>
                                            </p:txEl>
                                          </p:spTgt>
                                        </p:tgtEl>
                                        <p:attrNameLst>
                                          <p:attrName>ppt_x</p:attrName>
                                          <p:attrName>ppt_y</p:attrName>
                                        </p:attrNameLst>
                                      </p:cBhvr>
                                    </p:animMotion>
                                    <p:animEffect transition="in" filter="fade">
                                      <p:cBhvr>
                                        <p:cTn id="33" dur="1000"/>
                                        <p:tgtEl>
                                          <p:spTgt spid="493571">
                                            <p:txEl>
                                              <p:pRg st="4" end="4"/>
                                            </p:txEl>
                                          </p:spTgt>
                                        </p:tgtEl>
                                      </p:cBhvr>
                                    </p:animEffect>
                                  </p:childTnLst>
                                </p:cTn>
                              </p:par>
                              <p:par>
                                <p:cTn id="34" presetID="52" presetClass="entr" presetSubtype="0" fill="hold" grpId="0" nodeType="withEffect">
                                  <p:stCondLst>
                                    <p:cond delay="0"/>
                                  </p:stCondLst>
                                  <p:childTnLst>
                                    <p:set>
                                      <p:cBhvr>
                                        <p:cTn id="35" dur="1" fill="hold">
                                          <p:stCondLst>
                                            <p:cond delay="0"/>
                                          </p:stCondLst>
                                        </p:cTn>
                                        <p:tgtEl>
                                          <p:spTgt spid="493571">
                                            <p:txEl>
                                              <p:pRg st="5" end="5"/>
                                            </p:txEl>
                                          </p:spTgt>
                                        </p:tgtEl>
                                        <p:attrNameLst>
                                          <p:attrName>style.visibility</p:attrName>
                                        </p:attrNameLst>
                                      </p:cBhvr>
                                      <p:to>
                                        <p:strVal val="visible"/>
                                      </p:to>
                                    </p:set>
                                    <p:animScale>
                                      <p:cBhvr>
                                        <p:cTn id="36" dur="1000" decel="50000" fill="hold">
                                          <p:stCondLst>
                                            <p:cond delay="0"/>
                                          </p:stCondLst>
                                        </p:cTn>
                                        <p:tgtEl>
                                          <p:spTgt spid="493571">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7" dur="1000" decel="50000" fill="hold">
                                          <p:stCondLst>
                                            <p:cond delay="0"/>
                                          </p:stCondLst>
                                        </p:cTn>
                                        <p:tgtEl>
                                          <p:spTgt spid="493571">
                                            <p:txEl>
                                              <p:pRg st="5" end="5"/>
                                            </p:txEl>
                                          </p:spTgt>
                                        </p:tgtEl>
                                        <p:attrNameLst>
                                          <p:attrName>ppt_x</p:attrName>
                                          <p:attrName>ppt_y</p:attrName>
                                        </p:attrNameLst>
                                      </p:cBhvr>
                                    </p:animMotion>
                                    <p:animEffect transition="in" filter="fade">
                                      <p:cBhvr>
                                        <p:cTn id="38" dur="1000"/>
                                        <p:tgtEl>
                                          <p:spTgt spid="493571">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52" presetClass="entr" presetSubtype="0" fill="hold" grpId="0" nodeType="clickEffect">
                                  <p:stCondLst>
                                    <p:cond delay="0"/>
                                  </p:stCondLst>
                                  <p:childTnLst>
                                    <p:set>
                                      <p:cBhvr>
                                        <p:cTn id="42" dur="1" fill="hold">
                                          <p:stCondLst>
                                            <p:cond delay="0"/>
                                          </p:stCondLst>
                                        </p:cTn>
                                        <p:tgtEl>
                                          <p:spTgt spid="493571">
                                            <p:txEl>
                                              <p:pRg st="6" end="6"/>
                                            </p:txEl>
                                          </p:spTgt>
                                        </p:tgtEl>
                                        <p:attrNameLst>
                                          <p:attrName>style.visibility</p:attrName>
                                        </p:attrNameLst>
                                      </p:cBhvr>
                                      <p:to>
                                        <p:strVal val="visible"/>
                                      </p:to>
                                    </p:set>
                                    <p:animScale>
                                      <p:cBhvr>
                                        <p:cTn id="43" dur="1000" decel="50000" fill="hold">
                                          <p:stCondLst>
                                            <p:cond delay="0"/>
                                          </p:stCondLst>
                                        </p:cTn>
                                        <p:tgtEl>
                                          <p:spTgt spid="493571">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4" dur="1000" decel="50000" fill="hold">
                                          <p:stCondLst>
                                            <p:cond delay="0"/>
                                          </p:stCondLst>
                                        </p:cTn>
                                        <p:tgtEl>
                                          <p:spTgt spid="493571">
                                            <p:txEl>
                                              <p:pRg st="6" end="6"/>
                                            </p:txEl>
                                          </p:spTgt>
                                        </p:tgtEl>
                                        <p:attrNameLst>
                                          <p:attrName>ppt_x</p:attrName>
                                          <p:attrName>ppt_y</p:attrName>
                                        </p:attrNameLst>
                                      </p:cBhvr>
                                    </p:animMotion>
                                    <p:animEffect transition="in" filter="fade">
                                      <p:cBhvr>
                                        <p:cTn id="45" dur="1000"/>
                                        <p:tgtEl>
                                          <p:spTgt spid="493571">
                                            <p:txEl>
                                              <p:pRg st="6" end="6"/>
                                            </p:txEl>
                                          </p:spTgt>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52" presetClass="entr" presetSubtype="0" fill="hold" grpId="0" nodeType="clickEffect">
                                  <p:stCondLst>
                                    <p:cond delay="0"/>
                                  </p:stCondLst>
                                  <p:childTnLst>
                                    <p:set>
                                      <p:cBhvr>
                                        <p:cTn id="49" dur="1" fill="hold">
                                          <p:stCondLst>
                                            <p:cond delay="0"/>
                                          </p:stCondLst>
                                        </p:cTn>
                                        <p:tgtEl>
                                          <p:spTgt spid="493571">
                                            <p:txEl>
                                              <p:pRg st="7" end="7"/>
                                            </p:txEl>
                                          </p:spTgt>
                                        </p:tgtEl>
                                        <p:attrNameLst>
                                          <p:attrName>style.visibility</p:attrName>
                                        </p:attrNameLst>
                                      </p:cBhvr>
                                      <p:to>
                                        <p:strVal val="visible"/>
                                      </p:to>
                                    </p:set>
                                    <p:animScale>
                                      <p:cBhvr>
                                        <p:cTn id="50" dur="1000" decel="50000" fill="hold">
                                          <p:stCondLst>
                                            <p:cond delay="0"/>
                                          </p:stCondLst>
                                        </p:cTn>
                                        <p:tgtEl>
                                          <p:spTgt spid="493571">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1" dur="1000" decel="50000" fill="hold">
                                          <p:stCondLst>
                                            <p:cond delay="0"/>
                                          </p:stCondLst>
                                        </p:cTn>
                                        <p:tgtEl>
                                          <p:spTgt spid="493571">
                                            <p:txEl>
                                              <p:pRg st="7" end="7"/>
                                            </p:txEl>
                                          </p:spTgt>
                                        </p:tgtEl>
                                        <p:attrNameLst>
                                          <p:attrName>ppt_x</p:attrName>
                                          <p:attrName>ppt_y</p:attrName>
                                        </p:attrNameLst>
                                      </p:cBhvr>
                                    </p:animMotion>
                                    <p:animEffect transition="in" filter="fade">
                                      <p:cBhvr>
                                        <p:cTn id="52" dur="1000"/>
                                        <p:tgtEl>
                                          <p:spTgt spid="49357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357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4"/>
          <p:cNvSpPr>
            <a:spLocks noGrp="1" noChangeArrowheads="1"/>
          </p:cNvSpPr>
          <p:nvPr>
            <p:ph type="title"/>
          </p:nvPr>
        </p:nvSpPr>
        <p:spPr>
          <a:xfrm>
            <a:off x="457200" y="277813"/>
            <a:ext cx="8229600" cy="414883"/>
          </a:xfrm>
        </p:spPr>
        <p:txBody>
          <a:bodyPr>
            <a:noAutofit/>
          </a:bodyPr>
          <a:lstStyle/>
          <a:p>
            <a:pPr algn="ctr" eaLnBrk="1" hangingPunct="1"/>
            <a:r>
              <a:rPr lang="en-GB" altLang="en-US" sz="3200" b="1" dirty="0" smtClean="0">
                <a:latin typeface="Arial" panose="020B0604020202020204" pitchFamily="34" charset="0"/>
                <a:cs typeface="Arial" panose="020B0604020202020204" pitchFamily="34" charset="0"/>
              </a:rPr>
              <a:t>Race</a:t>
            </a:r>
            <a:endParaRPr lang="en-US" altLang="en-US" sz="3200" b="1" dirty="0" smtClean="0">
              <a:latin typeface="Arial" panose="020B0604020202020204" pitchFamily="34" charset="0"/>
              <a:cs typeface="Arial" panose="020B0604020202020204" pitchFamily="34" charset="0"/>
            </a:endParaRPr>
          </a:p>
        </p:txBody>
      </p:sp>
      <p:sp>
        <p:nvSpPr>
          <p:cNvPr id="1028" name="Rectangle 5"/>
          <p:cNvSpPr>
            <a:spLocks noGrp="1" noChangeArrowheads="1"/>
          </p:cNvSpPr>
          <p:nvPr>
            <p:ph type="body" sz="half" idx="1"/>
          </p:nvPr>
        </p:nvSpPr>
        <p:spPr>
          <a:xfrm>
            <a:off x="251520" y="1052736"/>
            <a:ext cx="4244280" cy="5078189"/>
          </a:xfrm>
        </p:spPr>
        <p:txBody>
          <a:bodyPr>
            <a:normAutofit lnSpcReduction="10000"/>
          </a:bodyPr>
          <a:lstStyle/>
          <a:p>
            <a:pPr eaLnBrk="1" hangingPunct="1">
              <a:lnSpc>
                <a:spcPct val="150000"/>
              </a:lnSpc>
            </a:pPr>
            <a:r>
              <a:rPr lang="en-GB" altLang="en-US" sz="2000" dirty="0" smtClean="0">
                <a:latin typeface="Arial" panose="020B0604020202020204" pitchFamily="34" charset="0"/>
                <a:cs typeface="Arial" panose="020B0604020202020204" pitchFamily="34" charset="0"/>
              </a:rPr>
              <a:t>Steele &amp; Aronson (1995)</a:t>
            </a:r>
          </a:p>
          <a:p>
            <a:pPr eaLnBrk="1" hangingPunct="1">
              <a:lnSpc>
                <a:spcPct val="150000"/>
              </a:lnSpc>
            </a:pPr>
            <a:r>
              <a:rPr lang="en-GB" altLang="en-US" sz="2000" dirty="0" smtClean="0">
                <a:latin typeface="Arial" panose="020B0604020202020204" pitchFamily="34" charset="0"/>
                <a:cs typeface="Arial" panose="020B0604020202020204" pitchFamily="34" charset="0"/>
              </a:rPr>
              <a:t>Participants told test either </a:t>
            </a:r>
          </a:p>
          <a:p>
            <a:pPr lvl="1" eaLnBrk="1" hangingPunct="1">
              <a:lnSpc>
                <a:spcPct val="150000"/>
              </a:lnSpc>
            </a:pPr>
            <a:r>
              <a:rPr lang="en-GB" altLang="en-US" sz="1800" dirty="0" smtClean="0">
                <a:latin typeface="Arial" panose="020B0604020202020204" pitchFamily="34" charset="0"/>
                <a:cs typeface="Arial" panose="020B0604020202020204" pitchFamily="34" charset="0"/>
              </a:rPr>
              <a:t>diagnostic (measure of intellectual ability)</a:t>
            </a:r>
          </a:p>
          <a:p>
            <a:pPr lvl="1" eaLnBrk="1" hangingPunct="1">
              <a:lnSpc>
                <a:spcPct val="150000"/>
              </a:lnSpc>
            </a:pPr>
            <a:r>
              <a:rPr lang="en-GB" altLang="en-US" sz="1800" dirty="0" smtClean="0">
                <a:latin typeface="Arial" panose="020B0604020202020204" pitchFamily="34" charset="0"/>
                <a:cs typeface="Arial" panose="020B0604020202020204" pitchFamily="34" charset="0"/>
              </a:rPr>
              <a:t>Non-diagnostic</a:t>
            </a:r>
          </a:p>
          <a:p>
            <a:pPr lvl="1" eaLnBrk="1" hangingPunct="1">
              <a:lnSpc>
                <a:spcPct val="150000"/>
              </a:lnSpc>
            </a:pPr>
            <a:endParaRPr lang="en-GB" altLang="en-US" sz="1800" dirty="0" smtClean="0">
              <a:latin typeface="Arial" panose="020B0604020202020204" pitchFamily="34" charset="0"/>
              <a:cs typeface="Arial" panose="020B0604020202020204" pitchFamily="34" charset="0"/>
            </a:endParaRPr>
          </a:p>
          <a:p>
            <a:pPr eaLnBrk="1" hangingPunct="1">
              <a:lnSpc>
                <a:spcPct val="150000"/>
              </a:lnSpc>
            </a:pPr>
            <a:r>
              <a:rPr lang="en-GB" altLang="en-US" sz="2000" dirty="0" smtClean="0">
                <a:latin typeface="Arial" panose="020B0604020202020204" pitchFamily="34" charset="0"/>
                <a:cs typeface="Arial" panose="020B0604020202020204" pitchFamily="34" charset="0"/>
              </a:rPr>
              <a:t>Black participants told it was diagnostic performed significantly worse than White participants in same group or Black participants told test was non-diagnostic</a:t>
            </a:r>
            <a:endParaRPr lang="en-US" altLang="en-US" sz="2000" dirty="0" smtClean="0">
              <a:latin typeface="Arial" panose="020B0604020202020204" pitchFamily="34" charset="0"/>
              <a:cs typeface="Arial" panose="020B0604020202020204" pitchFamily="34" charset="0"/>
            </a:endParaRPr>
          </a:p>
        </p:txBody>
      </p:sp>
      <p:graphicFrame>
        <p:nvGraphicFramePr>
          <p:cNvPr id="1026" name="Object 6"/>
          <p:cNvGraphicFramePr>
            <a:graphicFrameLocks noGrp="1" noChangeAspect="1"/>
          </p:cNvGraphicFramePr>
          <p:nvPr>
            <p:ph sz="half" idx="2"/>
            <p:extLst>
              <p:ext uri="{D42A27DB-BD31-4B8C-83A1-F6EECF244321}">
                <p14:modId xmlns:p14="http://schemas.microsoft.com/office/powerpoint/2010/main" val="177228782"/>
              </p:ext>
            </p:extLst>
          </p:nvPr>
        </p:nvGraphicFramePr>
        <p:xfrm>
          <a:off x="4649788" y="1196752"/>
          <a:ext cx="4242692" cy="5472608"/>
        </p:xfrm>
        <a:graphic>
          <a:graphicData uri="http://schemas.openxmlformats.org/presentationml/2006/ole">
            <mc:AlternateContent xmlns:mc="http://schemas.openxmlformats.org/markup-compatibility/2006">
              <mc:Choice xmlns:v="urn:schemas-microsoft-com:vml" Requires="v">
                <p:oleObj spid="_x0000_s1032" name="Chart" r:id="rId4" imgW="5048228" imgH="5667395" progId="MSGraph.Chart.8">
                  <p:embed followColorScheme="full"/>
                </p:oleObj>
              </mc:Choice>
              <mc:Fallback>
                <p:oleObj name="Chart" r:id="rId4" imgW="5048228" imgH="5667395" progId="MSGraph.Chart.8">
                  <p:embed followColorScheme="full"/>
                  <p:pic>
                    <p:nvPicPr>
                      <p:cNvPr id="1026" name="Object 6"/>
                      <p:cNvPicPr>
                        <a:picLocks noChangeAspect="1" noChangeArrowheads="1"/>
                      </p:cNvPicPr>
                      <p:nvPr/>
                    </p:nvPicPr>
                    <p:blipFill>
                      <a:blip r:embed="rId5"/>
                      <a:srcRect/>
                      <a:stretch>
                        <a:fillRect/>
                      </a:stretch>
                    </p:blipFill>
                    <p:spPr bwMode="auto">
                      <a:xfrm>
                        <a:off x="4649788" y="1196752"/>
                        <a:ext cx="4242692" cy="5472608"/>
                      </a:xfrm>
                      <a:prstGeom prst="rect">
                        <a:avLst/>
                      </a:prstGeom>
                    </p:spPr>
                  </p:pic>
                </p:oleObj>
              </mc:Fallback>
            </mc:AlternateContent>
          </a:graphicData>
        </a:graphic>
      </p:graphicFrame>
    </p:spTree>
    <p:extLst>
      <p:ext uri="{BB962C8B-B14F-4D97-AF65-F5344CB8AC3E}">
        <p14:creationId xmlns:p14="http://schemas.microsoft.com/office/powerpoint/2010/main" val="255709059"/>
      </p:ext>
    </p:extLst>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457200" y="188640"/>
            <a:ext cx="8229600" cy="630907"/>
          </a:xfrm>
        </p:spPr>
        <p:txBody>
          <a:bodyPr>
            <a:normAutofit/>
          </a:bodyPr>
          <a:lstStyle/>
          <a:p>
            <a:pPr algn="ctr" eaLnBrk="1" hangingPunct="1"/>
            <a:r>
              <a:rPr lang="en-GB" altLang="en-US" sz="3200" b="1" dirty="0" smtClean="0">
                <a:latin typeface="Arial" panose="020B0604020202020204" pitchFamily="34" charset="0"/>
                <a:cs typeface="Arial" panose="020B0604020202020204" pitchFamily="34" charset="0"/>
              </a:rPr>
              <a:t>Race</a:t>
            </a:r>
            <a:endParaRPr lang="en-US" altLang="en-US" sz="3200" b="1" dirty="0" smtClean="0">
              <a:latin typeface="Arial" panose="020B0604020202020204" pitchFamily="34" charset="0"/>
              <a:cs typeface="Arial" panose="020B0604020202020204" pitchFamily="34" charset="0"/>
            </a:endParaRPr>
          </a:p>
        </p:txBody>
      </p:sp>
      <p:sp>
        <p:nvSpPr>
          <p:cNvPr id="2052" name="Rectangle 3"/>
          <p:cNvSpPr>
            <a:spLocks noGrp="1" noChangeArrowheads="1"/>
          </p:cNvSpPr>
          <p:nvPr>
            <p:ph type="body" sz="half" idx="1"/>
          </p:nvPr>
        </p:nvSpPr>
        <p:spPr>
          <a:xfrm>
            <a:off x="251520" y="1052736"/>
            <a:ext cx="4244280" cy="5078189"/>
          </a:xfrm>
        </p:spPr>
        <p:txBody>
          <a:bodyPr>
            <a:normAutofit fontScale="92500"/>
          </a:bodyPr>
          <a:lstStyle/>
          <a:p>
            <a:pPr algn="just" eaLnBrk="1" hangingPunct="1">
              <a:lnSpc>
                <a:spcPct val="150000"/>
              </a:lnSpc>
            </a:pPr>
            <a:r>
              <a:rPr lang="en-GB" altLang="en-US" sz="2000" dirty="0" smtClean="0">
                <a:latin typeface="Arial" panose="020B0604020202020204" pitchFamily="34" charset="0"/>
                <a:cs typeface="Arial" panose="020B0604020202020204" pitchFamily="34" charset="0"/>
              </a:rPr>
              <a:t>Steele &amp; Aronson (1995)</a:t>
            </a:r>
          </a:p>
          <a:p>
            <a:pPr algn="just" eaLnBrk="1" hangingPunct="1">
              <a:lnSpc>
                <a:spcPct val="150000"/>
              </a:lnSpc>
            </a:pPr>
            <a:r>
              <a:rPr lang="en-GB" altLang="en-US" sz="2000" dirty="0" smtClean="0">
                <a:latin typeface="Arial" panose="020B0604020202020204" pitchFamily="34" charset="0"/>
                <a:cs typeface="Arial" panose="020B0604020202020204" pitchFamily="34" charset="0"/>
              </a:rPr>
              <a:t>Participants not told about diagnostic ability of the test</a:t>
            </a:r>
          </a:p>
          <a:p>
            <a:pPr lvl="1" algn="just" eaLnBrk="1" hangingPunct="1">
              <a:lnSpc>
                <a:spcPct val="150000"/>
              </a:lnSpc>
            </a:pPr>
            <a:r>
              <a:rPr lang="en-GB" altLang="en-US" sz="1800" dirty="0" smtClean="0">
                <a:latin typeface="Arial" panose="020B0604020202020204" pitchFamily="34" charset="0"/>
                <a:cs typeface="Arial" panose="020B0604020202020204" pitchFamily="34" charset="0"/>
              </a:rPr>
              <a:t>But primed some participants to think about racial stereotypes</a:t>
            </a:r>
          </a:p>
          <a:p>
            <a:pPr lvl="1" algn="just" eaLnBrk="1" hangingPunct="1">
              <a:lnSpc>
                <a:spcPct val="150000"/>
              </a:lnSpc>
            </a:pPr>
            <a:endParaRPr lang="en-GB" altLang="en-US" sz="1800" dirty="0" smtClean="0">
              <a:latin typeface="Arial" panose="020B0604020202020204" pitchFamily="34" charset="0"/>
              <a:cs typeface="Arial" panose="020B0604020202020204" pitchFamily="34" charset="0"/>
            </a:endParaRPr>
          </a:p>
          <a:p>
            <a:pPr algn="just" eaLnBrk="1" hangingPunct="1">
              <a:lnSpc>
                <a:spcPct val="150000"/>
              </a:lnSpc>
            </a:pPr>
            <a:r>
              <a:rPr lang="en-GB" altLang="en-US" sz="2000" dirty="0" smtClean="0">
                <a:latin typeface="Arial" panose="020B0604020202020204" pitchFamily="34" charset="0"/>
                <a:cs typeface="Arial" panose="020B0604020202020204" pitchFamily="34" charset="0"/>
              </a:rPr>
              <a:t>Black participants primed with racial stereotypes performed significantly worse than primed White participants and control group Black participants (no prime)</a:t>
            </a:r>
            <a:endParaRPr lang="en-US" altLang="en-US" sz="2000" dirty="0" smtClean="0">
              <a:latin typeface="Arial" panose="020B0604020202020204" pitchFamily="34" charset="0"/>
              <a:cs typeface="Arial" panose="020B0604020202020204" pitchFamily="34" charset="0"/>
            </a:endParaRPr>
          </a:p>
        </p:txBody>
      </p:sp>
      <p:graphicFrame>
        <p:nvGraphicFramePr>
          <p:cNvPr id="2050" name="Object 4"/>
          <p:cNvGraphicFramePr>
            <a:graphicFrameLocks noGrp="1" noChangeAspect="1"/>
          </p:cNvGraphicFramePr>
          <p:nvPr>
            <p:ph sz="half" idx="2"/>
            <p:extLst>
              <p:ext uri="{D42A27DB-BD31-4B8C-83A1-F6EECF244321}">
                <p14:modId xmlns:p14="http://schemas.microsoft.com/office/powerpoint/2010/main" val="3243981436"/>
              </p:ext>
            </p:extLst>
          </p:nvPr>
        </p:nvGraphicFramePr>
        <p:xfrm>
          <a:off x="4649788" y="1268760"/>
          <a:ext cx="4242692" cy="5184576"/>
        </p:xfrm>
        <a:graphic>
          <a:graphicData uri="http://schemas.openxmlformats.org/presentationml/2006/ole">
            <mc:AlternateContent xmlns:mc="http://schemas.openxmlformats.org/markup-compatibility/2006">
              <mc:Choice xmlns:v="urn:schemas-microsoft-com:vml" Requires="v">
                <p:oleObj spid="_x0000_s2056" name="Chart" r:id="rId4" imgW="5048228" imgH="5667395" progId="MSGraph.Chart.8">
                  <p:embed followColorScheme="full"/>
                </p:oleObj>
              </mc:Choice>
              <mc:Fallback>
                <p:oleObj name="Chart" r:id="rId4" imgW="5048228" imgH="5667395" progId="MSGraph.Chart.8">
                  <p:embed followColorScheme="full"/>
                  <p:pic>
                    <p:nvPicPr>
                      <p:cNvPr id="2050" name="Object 4"/>
                      <p:cNvPicPr>
                        <a:picLocks noChangeAspect="1" noChangeArrowheads="1"/>
                      </p:cNvPicPr>
                      <p:nvPr/>
                    </p:nvPicPr>
                    <p:blipFill>
                      <a:blip r:embed="rId5"/>
                      <a:srcRect/>
                      <a:stretch>
                        <a:fillRect/>
                      </a:stretch>
                    </p:blipFill>
                    <p:spPr bwMode="auto">
                      <a:xfrm>
                        <a:off x="4649788" y="1268760"/>
                        <a:ext cx="4242692" cy="5184576"/>
                      </a:xfrm>
                      <a:prstGeom prst="rect">
                        <a:avLst/>
                      </a:prstGeom>
                    </p:spPr>
                  </p:pic>
                </p:oleObj>
              </mc:Fallback>
            </mc:AlternateContent>
          </a:graphicData>
        </a:graphic>
      </p:graphicFrame>
    </p:spTree>
    <p:extLst>
      <p:ext uri="{BB962C8B-B14F-4D97-AF65-F5344CB8AC3E}">
        <p14:creationId xmlns:p14="http://schemas.microsoft.com/office/powerpoint/2010/main" val="1623578167"/>
      </p:ext>
    </p:extLst>
  </p:cSld>
  <p:clrMapOvr>
    <a:masterClrMapping/>
  </p:clrMapOvr>
  <p:transition>
    <p:dissolv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a:xfrm>
            <a:off x="457200" y="188640"/>
            <a:ext cx="8229600" cy="702915"/>
          </a:xfrm>
        </p:spPr>
        <p:txBody>
          <a:bodyPr>
            <a:normAutofit/>
          </a:bodyPr>
          <a:lstStyle/>
          <a:p>
            <a:pPr algn="ctr" eaLnBrk="1" hangingPunct="1"/>
            <a:r>
              <a:rPr lang="en-GB" altLang="en-US" sz="3200" b="1" dirty="0" smtClean="0">
                <a:latin typeface="Arial" panose="020B0604020202020204" pitchFamily="34" charset="0"/>
                <a:cs typeface="Arial" panose="020B0604020202020204" pitchFamily="34" charset="0"/>
              </a:rPr>
              <a:t>Gender</a:t>
            </a:r>
            <a:endParaRPr lang="en-US" altLang="en-US" sz="3200" b="1" dirty="0" smtClean="0">
              <a:latin typeface="Arial" panose="020B0604020202020204" pitchFamily="34" charset="0"/>
              <a:cs typeface="Arial" panose="020B0604020202020204" pitchFamily="34" charset="0"/>
            </a:endParaRPr>
          </a:p>
        </p:txBody>
      </p:sp>
      <p:sp>
        <p:nvSpPr>
          <p:cNvPr id="3076" name="Rectangle 3"/>
          <p:cNvSpPr>
            <a:spLocks noGrp="1" noChangeArrowheads="1"/>
          </p:cNvSpPr>
          <p:nvPr>
            <p:ph type="body" sz="half" idx="1"/>
          </p:nvPr>
        </p:nvSpPr>
        <p:spPr>
          <a:xfrm>
            <a:off x="251520" y="1600200"/>
            <a:ext cx="4176464" cy="4530725"/>
          </a:xfrm>
        </p:spPr>
        <p:txBody>
          <a:bodyPr/>
          <a:lstStyle/>
          <a:p>
            <a:pPr eaLnBrk="1" hangingPunct="1">
              <a:lnSpc>
                <a:spcPct val="150000"/>
              </a:lnSpc>
            </a:pPr>
            <a:r>
              <a:rPr lang="en-GB" altLang="en-US" sz="2000" dirty="0" smtClean="0">
                <a:latin typeface="Arial" panose="020B0604020202020204" pitchFamily="34" charset="0"/>
                <a:cs typeface="Arial" panose="020B0604020202020204" pitchFamily="34" charset="0"/>
              </a:rPr>
              <a:t>Aronson et al. (1998)</a:t>
            </a:r>
          </a:p>
          <a:p>
            <a:pPr eaLnBrk="1" hangingPunct="1">
              <a:lnSpc>
                <a:spcPct val="150000"/>
              </a:lnSpc>
            </a:pPr>
            <a:r>
              <a:rPr lang="en-GB" altLang="en-US" sz="2000" dirty="0" smtClean="0">
                <a:latin typeface="Arial" panose="020B0604020202020204" pitchFamily="34" charset="0"/>
                <a:cs typeface="Arial" panose="020B0604020202020204" pitchFamily="34" charset="0"/>
              </a:rPr>
              <a:t>Women told that a test would be diagnostic of their math ability</a:t>
            </a:r>
          </a:p>
          <a:p>
            <a:pPr lvl="1" eaLnBrk="1" hangingPunct="1">
              <a:lnSpc>
                <a:spcPct val="150000"/>
              </a:lnSpc>
            </a:pPr>
            <a:endParaRPr lang="en-GB" altLang="en-US" sz="1800" dirty="0" smtClean="0">
              <a:latin typeface="Arial" panose="020B0604020202020204" pitchFamily="34" charset="0"/>
              <a:cs typeface="Arial" panose="020B0604020202020204" pitchFamily="34" charset="0"/>
            </a:endParaRPr>
          </a:p>
          <a:p>
            <a:pPr eaLnBrk="1" hangingPunct="1">
              <a:lnSpc>
                <a:spcPct val="150000"/>
              </a:lnSpc>
            </a:pPr>
            <a:r>
              <a:rPr lang="en-GB" altLang="en-US" sz="2000" dirty="0" smtClean="0">
                <a:latin typeface="Arial" panose="020B0604020202020204" pitchFamily="34" charset="0"/>
                <a:cs typeface="Arial" panose="020B0604020202020204" pitchFamily="34" charset="0"/>
              </a:rPr>
              <a:t>Significantly poorer than males and women in the non-diagnostic condition</a:t>
            </a:r>
            <a:endParaRPr lang="en-US" altLang="en-US" sz="2000" dirty="0" smtClean="0">
              <a:latin typeface="Arial" panose="020B0604020202020204" pitchFamily="34" charset="0"/>
              <a:cs typeface="Arial" panose="020B0604020202020204" pitchFamily="34" charset="0"/>
            </a:endParaRPr>
          </a:p>
        </p:txBody>
      </p:sp>
      <p:graphicFrame>
        <p:nvGraphicFramePr>
          <p:cNvPr id="3074" name="Object 4"/>
          <p:cNvGraphicFramePr>
            <a:graphicFrameLocks noGrp="1" noChangeAspect="1"/>
          </p:cNvGraphicFramePr>
          <p:nvPr>
            <p:ph sz="half" idx="2"/>
            <p:extLst>
              <p:ext uri="{D42A27DB-BD31-4B8C-83A1-F6EECF244321}">
                <p14:modId xmlns:p14="http://schemas.microsoft.com/office/powerpoint/2010/main" val="3837608124"/>
              </p:ext>
            </p:extLst>
          </p:nvPr>
        </p:nvGraphicFramePr>
        <p:xfrm>
          <a:off x="4649788" y="1268760"/>
          <a:ext cx="4242692" cy="5184576"/>
        </p:xfrm>
        <a:graphic>
          <a:graphicData uri="http://schemas.openxmlformats.org/presentationml/2006/ole">
            <mc:AlternateContent xmlns:mc="http://schemas.openxmlformats.org/markup-compatibility/2006">
              <mc:Choice xmlns:v="urn:schemas-microsoft-com:vml" Requires="v">
                <p:oleObj spid="_x0000_s3080" name="Chart" r:id="rId4" imgW="5048228" imgH="5667395" progId="MSGraph.Chart.8">
                  <p:embed followColorScheme="full"/>
                </p:oleObj>
              </mc:Choice>
              <mc:Fallback>
                <p:oleObj name="Chart" r:id="rId4" imgW="5048228" imgH="5667395" progId="MSGraph.Chart.8">
                  <p:embed followColorScheme="full"/>
                  <p:pic>
                    <p:nvPicPr>
                      <p:cNvPr id="3074" name="Object 4"/>
                      <p:cNvPicPr>
                        <a:picLocks noChangeAspect="1" noChangeArrowheads="1"/>
                      </p:cNvPicPr>
                      <p:nvPr/>
                    </p:nvPicPr>
                    <p:blipFill>
                      <a:blip r:embed="rId5"/>
                      <a:srcRect/>
                      <a:stretch>
                        <a:fillRect/>
                      </a:stretch>
                    </p:blipFill>
                    <p:spPr bwMode="auto">
                      <a:xfrm>
                        <a:off x="4649788" y="1268760"/>
                        <a:ext cx="4242692" cy="5184576"/>
                      </a:xfrm>
                      <a:prstGeom prst="rect">
                        <a:avLst/>
                      </a:prstGeom>
                    </p:spPr>
                  </p:pic>
                </p:oleObj>
              </mc:Fallback>
            </mc:AlternateContent>
          </a:graphicData>
        </a:graphic>
      </p:graphicFrame>
    </p:spTree>
    <p:extLst>
      <p:ext uri="{BB962C8B-B14F-4D97-AF65-F5344CB8AC3E}">
        <p14:creationId xmlns:p14="http://schemas.microsoft.com/office/powerpoint/2010/main" val="1094720403"/>
      </p:ext>
    </p:extLst>
  </p:cSld>
  <p:clrMapOvr>
    <a:masterClrMapping/>
  </p:clrMapOvr>
  <p:transition>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457200" y="277813"/>
            <a:ext cx="8229600" cy="558899"/>
          </a:xfrm>
        </p:spPr>
        <p:txBody>
          <a:bodyPr>
            <a:normAutofit/>
          </a:bodyPr>
          <a:lstStyle/>
          <a:p>
            <a:pPr algn="ctr" eaLnBrk="1" hangingPunct="1"/>
            <a:r>
              <a:rPr lang="en-GB" altLang="en-US" sz="3200" b="1" dirty="0" smtClean="0">
                <a:latin typeface="Arial" panose="020B0604020202020204" pitchFamily="34" charset="0"/>
                <a:cs typeface="Arial" panose="020B0604020202020204" pitchFamily="34" charset="0"/>
              </a:rPr>
              <a:t>Gender</a:t>
            </a:r>
            <a:endParaRPr lang="en-US" altLang="en-US" sz="3200" b="1" dirty="0" smtClean="0">
              <a:latin typeface="Arial" panose="020B0604020202020204" pitchFamily="34" charset="0"/>
              <a:cs typeface="Arial" panose="020B0604020202020204" pitchFamily="34" charset="0"/>
            </a:endParaRPr>
          </a:p>
        </p:txBody>
      </p:sp>
      <p:sp>
        <p:nvSpPr>
          <p:cNvPr id="4100" name="Rectangle 3"/>
          <p:cNvSpPr>
            <a:spLocks noGrp="1" noChangeArrowheads="1"/>
          </p:cNvSpPr>
          <p:nvPr>
            <p:ph type="body" sz="half" idx="1"/>
          </p:nvPr>
        </p:nvSpPr>
        <p:spPr>
          <a:xfrm>
            <a:off x="251520" y="1268760"/>
            <a:ext cx="4176464" cy="4862165"/>
          </a:xfrm>
        </p:spPr>
        <p:txBody>
          <a:bodyPr>
            <a:normAutofit fontScale="92500"/>
          </a:bodyPr>
          <a:lstStyle/>
          <a:p>
            <a:pPr eaLnBrk="1" hangingPunct="1">
              <a:lnSpc>
                <a:spcPct val="150000"/>
              </a:lnSpc>
            </a:pPr>
            <a:r>
              <a:rPr lang="en-GB" altLang="en-US" sz="2000" dirty="0" err="1" smtClean="0">
                <a:latin typeface="Arial" panose="020B0604020202020204" pitchFamily="34" charset="0"/>
                <a:cs typeface="Arial" panose="020B0604020202020204" pitchFamily="34" charset="0"/>
              </a:rPr>
              <a:t>Sekaquaptewa</a:t>
            </a:r>
            <a:r>
              <a:rPr lang="en-GB" altLang="en-US" sz="2000" dirty="0" smtClean="0">
                <a:latin typeface="Arial" panose="020B0604020202020204" pitchFamily="34" charset="0"/>
                <a:cs typeface="Arial" panose="020B0604020202020204" pitchFamily="34" charset="0"/>
              </a:rPr>
              <a:t> &amp; Thompson (2003)</a:t>
            </a:r>
          </a:p>
          <a:p>
            <a:pPr eaLnBrk="1" hangingPunct="1">
              <a:lnSpc>
                <a:spcPct val="150000"/>
              </a:lnSpc>
            </a:pPr>
            <a:r>
              <a:rPr lang="en-GB" altLang="en-US" sz="2000" dirty="0" smtClean="0">
                <a:latin typeface="Arial" panose="020B0604020202020204" pitchFamily="34" charset="0"/>
                <a:cs typeface="Arial" panose="020B0604020202020204" pitchFamily="34" charset="0"/>
              </a:rPr>
              <a:t>Women tested on their own in a group of males, or in equal groups of males and females (making salient gender stereotypes)</a:t>
            </a:r>
          </a:p>
          <a:p>
            <a:pPr lvl="1" eaLnBrk="1" hangingPunct="1">
              <a:lnSpc>
                <a:spcPct val="150000"/>
              </a:lnSpc>
            </a:pPr>
            <a:endParaRPr lang="en-GB" altLang="en-US" sz="1800" dirty="0" smtClean="0">
              <a:latin typeface="Arial" panose="020B0604020202020204" pitchFamily="34" charset="0"/>
              <a:cs typeface="Arial" panose="020B0604020202020204" pitchFamily="34" charset="0"/>
            </a:endParaRPr>
          </a:p>
          <a:p>
            <a:pPr eaLnBrk="1" hangingPunct="1">
              <a:lnSpc>
                <a:spcPct val="150000"/>
              </a:lnSpc>
            </a:pPr>
            <a:r>
              <a:rPr lang="en-GB" altLang="en-US" sz="2000" dirty="0" smtClean="0">
                <a:latin typeface="Arial" panose="020B0604020202020204" pitchFamily="34" charset="0"/>
                <a:cs typeface="Arial" panose="020B0604020202020204" pitchFamily="34" charset="0"/>
              </a:rPr>
              <a:t>Significantly poorer than males in the single-woman group and poorer than women in the equal-group condition</a:t>
            </a:r>
            <a:endParaRPr lang="en-US" altLang="en-US" sz="2000" dirty="0" smtClean="0">
              <a:latin typeface="Arial" panose="020B0604020202020204" pitchFamily="34" charset="0"/>
              <a:cs typeface="Arial" panose="020B0604020202020204" pitchFamily="34" charset="0"/>
            </a:endParaRPr>
          </a:p>
        </p:txBody>
      </p:sp>
      <p:graphicFrame>
        <p:nvGraphicFramePr>
          <p:cNvPr id="4098" name="Object 4"/>
          <p:cNvGraphicFramePr>
            <a:graphicFrameLocks noGrp="1" noChangeAspect="1"/>
          </p:cNvGraphicFramePr>
          <p:nvPr>
            <p:ph sz="half" idx="2"/>
            <p:extLst>
              <p:ext uri="{D42A27DB-BD31-4B8C-83A1-F6EECF244321}">
                <p14:modId xmlns:p14="http://schemas.microsoft.com/office/powerpoint/2010/main" val="3731975627"/>
              </p:ext>
            </p:extLst>
          </p:nvPr>
        </p:nvGraphicFramePr>
        <p:xfrm>
          <a:off x="4649788" y="1268760"/>
          <a:ext cx="4242692" cy="5256584"/>
        </p:xfrm>
        <a:graphic>
          <a:graphicData uri="http://schemas.openxmlformats.org/presentationml/2006/ole">
            <mc:AlternateContent xmlns:mc="http://schemas.openxmlformats.org/markup-compatibility/2006">
              <mc:Choice xmlns:v="urn:schemas-microsoft-com:vml" Requires="v">
                <p:oleObj spid="_x0000_s4104" name="Chart" r:id="rId4" imgW="5048228" imgH="5667395" progId="MSGraph.Chart.8">
                  <p:embed followColorScheme="full"/>
                </p:oleObj>
              </mc:Choice>
              <mc:Fallback>
                <p:oleObj name="Chart" r:id="rId4" imgW="5048228" imgH="5667395" progId="MSGraph.Chart.8">
                  <p:embed followColorScheme="full"/>
                  <p:pic>
                    <p:nvPicPr>
                      <p:cNvPr id="4098" name="Object 4"/>
                      <p:cNvPicPr>
                        <a:picLocks noChangeAspect="1" noChangeArrowheads="1"/>
                      </p:cNvPicPr>
                      <p:nvPr/>
                    </p:nvPicPr>
                    <p:blipFill>
                      <a:blip r:embed="rId5"/>
                      <a:srcRect/>
                      <a:stretch>
                        <a:fillRect/>
                      </a:stretch>
                    </p:blipFill>
                    <p:spPr bwMode="auto">
                      <a:xfrm>
                        <a:off x="4649788" y="1268760"/>
                        <a:ext cx="4242692" cy="5256584"/>
                      </a:xfrm>
                      <a:prstGeom prst="rect">
                        <a:avLst/>
                      </a:prstGeom>
                    </p:spPr>
                  </p:pic>
                </p:oleObj>
              </mc:Fallback>
            </mc:AlternateContent>
          </a:graphicData>
        </a:graphic>
      </p:graphicFrame>
    </p:spTree>
    <p:extLst>
      <p:ext uri="{BB962C8B-B14F-4D97-AF65-F5344CB8AC3E}">
        <p14:creationId xmlns:p14="http://schemas.microsoft.com/office/powerpoint/2010/main" val="3982737900"/>
      </p:ext>
    </p:extLst>
  </p:cSld>
  <p:clrMapOvr>
    <a:masterClrMapping/>
  </p:clrMapOvr>
  <p:transition>
    <p:dissolv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9715" name="Rectangle 3"/>
          <p:cNvSpPr>
            <a:spLocks noGrp="1" noChangeArrowheads="1"/>
          </p:cNvSpPr>
          <p:nvPr>
            <p:ph idx="1"/>
          </p:nvPr>
        </p:nvSpPr>
        <p:spPr>
          <a:xfrm>
            <a:off x="251520" y="548680"/>
            <a:ext cx="8640960" cy="5628283"/>
          </a:xfrm>
        </p:spPr>
        <p:txBody>
          <a:bodyPr>
            <a:normAutofit lnSpcReduction="10000"/>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Seen across many different facets</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Race</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Gender</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Elderly</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Socio-economic status</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Ways to combat stereotype threat</a:t>
            </a:r>
          </a:p>
          <a:p>
            <a:pPr lvl="1" eaLnBrk="1" hangingPunct="1">
              <a:lnSpc>
                <a:spcPct val="150000"/>
              </a:lnSpc>
            </a:pPr>
            <a:r>
              <a:rPr lang="en-GB" altLang="en-US" sz="2000" dirty="0" err="1" smtClean="0">
                <a:latin typeface="Arial" panose="020B0604020202020204" pitchFamily="34" charset="0"/>
                <a:cs typeface="Arial" panose="020B0604020202020204" pitchFamily="34" charset="0"/>
              </a:rPr>
              <a:t>Ambady</a:t>
            </a:r>
            <a:r>
              <a:rPr lang="en-GB" altLang="en-US" sz="2000" dirty="0" smtClean="0">
                <a:latin typeface="Arial" panose="020B0604020202020204" pitchFamily="34" charset="0"/>
                <a:cs typeface="Arial" panose="020B0604020202020204" pitchFamily="34" charset="0"/>
              </a:rPr>
              <a:t> et al. (2004)</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Individuate people; make salient their attributes</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Often leads to these people outperforming </a:t>
            </a:r>
            <a:r>
              <a:rPr lang="en-GB" altLang="en-US" sz="2000" dirty="0" err="1" smtClean="0">
                <a:latin typeface="Arial" panose="020B0604020202020204" pitchFamily="34" charset="0"/>
                <a:cs typeface="Arial" panose="020B0604020202020204" pitchFamily="34" charset="0"/>
              </a:rPr>
              <a:t>nonindividuated</a:t>
            </a:r>
            <a:r>
              <a:rPr lang="en-GB" altLang="en-US" sz="2000" dirty="0" smtClean="0">
                <a:latin typeface="Arial" panose="020B0604020202020204" pitchFamily="34" charset="0"/>
                <a:cs typeface="Arial" panose="020B0604020202020204" pitchFamily="34" charset="0"/>
              </a:rPr>
              <a:t> participants, regardless of their group membership</a:t>
            </a:r>
          </a:p>
          <a:p>
            <a:pPr lvl="1" eaLnBrk="1" hangingPunct="1">
              <a:lnSpc>
                <a:spcPct val="150000"/>
              </a:lnSpc>
            </a:pPr>
            <a:endParaRPr lang="en-US"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08180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499715">
                                            <p:txEl>
                                              <p:pRg st="0" end="0"/>
                                            </p:txEl>
                                          </p:spTgt>
                                        </p:tgtEl>
                                        <p:attrNameLst>
                                          <p:attrName>style.visibility</p:attrName>
                                        </p:attrNameLst>
                                      </p:cBhvr>
                                      <p:to>
                                        <p:strVal val="visible"/>
                                      </p:to>
                                    </p:set>
                                    <p:animScale>
                                      <p:cBhvr>
                                        <p:cTn id="7" dur="1000" decel="50000" fill="hold">
                                          <p:stCondLst>
                                            <p:cond delay="0"/>
                                          </p:stCondLst>
                                        </p:cTn>
                                        <p:tgtEl>
                                          <p:spTgt spid="499715">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99715">
                                            <p:txEl>
                                              <p:pRg st="0" end="0"/>
                                            </p:txEl>
                                          </p:spTgt>
                                        </p:tgtEl>
                                        <p:attrNameLst>
                                          <p:attrName>ppt_x</p:attrName>
                                          <p:attrName>ppt_y</p:attrName>
                                        </p:attrNameLst>
                                      </p:cBhvr>
                                    </p:animMotion>
                                    <p:animEffect transition="in" filter="fade">
                                      <p:cBhvr>
                                        <p:cTn id="9" dur="1000"/>
                                        <p:tgtEl>
                                          <p:spTgt spid="499715">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499715">
                                            <p:txEl>
                                              <p:pRg st="1" end="1"/>
                                            </p:txEl>
                                          </p:spTgt>
                                        </p:tgtEl>
                                        <p:attrNameLst>
                                          <p:attrName>style.visibility</p:attrName>
                                        </p:attrNameLst>
                                      </p:cBhvr>
                                      <p:to>
                                        <p:strVal val="visible"/>
                                      </p:to>
                                    </p:set>
                                    <p:animScale>
                                      <p:cBhvr>
                                        <p:cTn id="12" dur="1000" decel="50000" fill="hold">
                                          <p:stCondLst>
                                            <p:cond delay="0"/>
                                          </p:stCondLst>
                                        </p:cTn>
                                        <p:tgtEl>
                                          <p:spTgt spid="499715">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499715">
                                            <p:txEl>
                                              <p:pRg st="1" end="1"/>
                                            </p:txEl>
                                          </p:spTgt>
                                        </p:tgtEl>
                                        <p:attrNameLst>
                                          <p:attrName>ppt_x</p:attrName>
                                          <p:attrName>ppt_y</p:attrName>
                                        </p:attrNameLst>
                                      </p:cBhvr>
                                    </p:animMotion>
                                    <p:animEffect transition="in" filter="fade">
                                      <p:cBhvr>
                                        <p:cTn id="14" dur="1000"/>
                                        <p:tgtEl>
                                          <p:spTgt spid="499715">
                                            <p:txEl>
                                              <p:pRg st="1" end="1"/>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499715">
                                            <p:txEl>
                                              <p:pRg st="2" end="2"/>
                                            </p:txEl>
                                          </p:spTgt>
                                        </p:tgtEl>
                                        <p:attrNameLst>
                                          <p:attrName>style.visibility</p:attrName>
                                        </p:attrNameLst>
                                      </p:cBhvr>
                                      <p:to>
                                        <p:strVal val="visible"/>
                                      </p:to>
                                    </p:set>
                                    <p:animScale>
                                      <p:cBhvr>
                                        <p:cTn id="17" dur="1000" decel="50000" fill="hold">
                                          <p:stCondLst>
                                            <p:cond delay="0"/>
                                          </p:stCondLst>
                                        </p:cTn>
                                        <p:tgtEl>
                                          <p:spTgt spid="499715">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499715">
                                            <p:txEl>
                                              <p:pRg st="2" end="2"/>
                                            </p:txEl>
                                          </p:spTgt>
                                        </p:tgtEl>
                                        <p:attrNameLst>
                                          <p:attrName>ppt_x</p:attrName>
                                          <p:attrName>ppt_y</p:attrName>
                                        </p:attrNameLst>
                                      </p:cBhvr>
                                    </p:animMotion>
                                    <p:animEffect transition="in" filter="fade">
                                      <p:cBhvr>
                                        <p:cTn id="19" dur="1000"/>
                                        <p:tgtEl>
                                          <p:spTgt spid="499715">
                                            <p:txEl>
                                              <p:pRg st="2" end="2"/>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499715">
                                            <p:txEl>
                                              <p:pRg st="3" end="3"/>
                                            </p:txEl>
                                          </p:spTgt>
                                        </p:tgtEl>
                                        <p:attrNameLst>
                                          <p:attrName>style.visibility</p:attrName>
                                        </p:attrNameLst>
                                      </p:cBhvr>
                                      <p:to>
                                        <p:strVal val="visible"/>
                                      </p:to>
                                    </p:set>
                                    <p:animScale>
                                      <p:cBhvr>
                                        <p:cTn id="22" dur="1000" decel="50000" fill="hold">
                                          <p:stCondLst>
                                            <p:cond delay="0"/>
                                          </p:stCondLst>
                                        </p:cTn>
                                        <p:tgtEl>
                                          <p:spTgt spid="499715">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499715">
                                            <p:txEl>
                                              <p:pRg st="3" end="3"/>
                                            </p:txEl>
                                          </p:spTgt>
                                        </p:tgtEl>
                                        <p:attrNameLst>
                                          <p:attrName>ppt_x</p:attrName>
                                          <p:attrName>ppt_y</p:attrName>
                                        </p:attrNameLst>
                                      </p:cBhvr>
                                    </p:animMotion>
                                    <p:animEffect transition="in" filter="fade">
                                      <p:cBhvr>
                                        <p:cTn id="24" dur="1000"/>
                                        <p:tgtEl>
                                          <p:spTgt spid="499715">
                                            <p:txEl>
                                              <p:pRg st="3" end="3"/>
                                            </p:txEl>
                                          </p:spTgt>
                                        </p:tgtEl>
                                      </p:cBhvr>
                                    </p:animEffect>
                                  </p:childTnLst>
                                </p:cTn>
                              </p:par>
                              <p:par>
                                <p:cTn id="25" presetID="52" presetClass="entr" presetSubtype="0" fill="hold" grpId="0" nodeType="withEffect">
                                  <p:stCondLst>
                                    <p:cond delay="0"/>
                                  </p:stCondLst>
                                  <p:childTnLst>
                                    <p:set>
                                      <p:cBhvr>
                                        <p:cTn id="26" dur="1" fill="hold">
                                          <p:stCondLst>
                                            <p:cond delay="0"/>
                                          </p:stCondLst>
                                        </p:cTn>
                                        <p:tgtEl>
                                          <p:spTgt spid="499715">
                                            <p:txEl>
                                              <p:pRg st="4" end="4"/>
                                            </p:txEl>
                                          </p:spTgt>
                                        </p:tgtEl>
                                        <p:attrNameLst>
                                          <p:attrName>style.visibility</p:attrName>
                                        </p:attrNameLst>
                                      </p:cBhvr>
                                      <p:to>
                                        <p:strVal val="visible"/>
                                      </p:to>
                                    </p:set>
                                    <p:animScale>
                                      <p:cBhvr>
                                        <p:cTn id="27" dur="1000" decel="50000" fill="hold">
                                          <p:stCondLst>
                                            <p:cond delay="0"/>
                                          </p:stCondLst>
                                        </p:cTn>
                                        <p:tgtEl>
                                          <p:spTgt spid="499715">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499715">
                                            <p:txEl>
                                              <p:pRg st="4" end="4"/>
                                            </p:txEl>
                                          </p:spTgt>
                                        </p:tgtEl>
                                        <p:attrNameLst>
                                          <p:attrName>ppt_x</p:attrName>
                                          <p:attrName>ppt_y</p:attrName>
                                        </p:attrNameLst>
                                      </p:cBhvr>
                                    </p:animMotion>
                                    <p:animEffect transition="in" filter="fade">
                                      <p:cBhvr>
                                        <p:cTn id="29" dur="1000"/>
                                        <p:tgtEl>
                                          <p:spTgt spid="499715">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52" presetClass="entr" presetSubtype="0" fill="hold" grpId="0" nodeType="clickEffect">
                                  <p:stCondLst>
                                    <p:cond delay="0"/>
                                  </p:stCondLst>
                                  <p:childTnLst>
                                    <p:set>
                                      <p:cBhvr>
                                        <p:cTn id="33" dur="1" fill="hold">
                                          <p:stCondLst>
                                            <p:cond delay="0"/>
                                          </p:stCondLst>
                                        </p:cTn>
                                        <p:tgtEl>
                                          <p:spTgt spid="499715">
                                            <p:txEl>
                                              <p:pRg st="6" end="6"/>
                                            </p:txEl>
                                          </p:spTgt>
                                        </p:tgtEl>
                                        <p:attrNameLst>
                                          <p:attrName>style.visibility</p:attrName>
                                        </p:attrNameLst>
                                      </p:cBhvr>
                                      <p:to>
                                        <p:strVal val="visible"/>
                                      </p:to>
                                    </p:set>
                                    <p:animScale>
                                      <p:cBhvr>
                                        <p:cTn id="34" dur="1000" decel="50000" fill="hold">
                                          <p:stCondLst>
                                            <p:cond delay="0"/>
                                          </p:stCondLst>
                                        </p:cTn>
                                        <p:tgtEl>
                                          <p:spTgt spid="499715">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499715">
                                            <p:txEl>
                                              <p:pRg st="6" end="6"/>
                                            </p:txEl>
                                          </p:spTgt>
                                        </p:tgtEl>
                                        <p:attrNameLst>
                                          <p:attrName>ppt_x</p:attrName>
                                          <p:attrName>ppt_y</p:attrName>
                                        </p:attrNameLst>
                                      </p:cBhvr>
                                    </p:animMotion>
                                    <p:animEffect transition="in" filter="fade">
                                      <p:cBhvr>
                                        <p:cTn id="36" dur="1000"/>
                                        <p:tgtEl>
                                          <p:spTgt spid="499715">
                                            <p:txEl>
                                              <p:pRg st="6" end="6"/>
                                            </p:txEl>
                                          </p:spTgt>
                                        </p:tgtEl>
                                      </p:cBhvr>
                                    </p:animEffect>
                                  </p:childTnLst>
                                </p:cTn>
                              </p:par>
                              <p:par>
                                <p:cTn id="37" presetID="52" presetClass="entr" presetSubtype="0" fill="hold" grpId="0" nodeType="withEffect">
                                  <p:stCondLst>
                                    <p:cond delay="0"/>
                                  </p:stCondLst>
                                  <p:childTnLst>
                                    <p:set>
                                      <p:cBhvr>
                                        <p:cTn id="38" dur="1" fill="hold">
                                          <p:stCondLst>
                                            <p:cond delay="0"/>
                                          </p:stCondLst>
                                        </p:cTn>
                                        <p:tgtEl>
                                          <p:spTgt spid="499715">
                                            <p:txEl>
                                              <p:pRg st="7" end="7"/>
                                            </p:txEl>
                                          </p:spTgt>
                                        </p:tgtEl>
                                        <p:attrNameLst>
                                          <p:attrName>style.visibility</p:attrName>
                                        </p:attrNameLst>
                                      </p:cBhvr>
                                      <p:to>
                                        <p:strVal val="visible"/>
                                      </p:to>
                                    </p:set>
                                    <p:animScale>
                                      <p:cBhvr>
                                        <p:cTn id="39" dur="1000" decel="50000" fill="hold">
                                          <p:stCondLst>
                                            <p:cond delay="0"/>
                                          </p:stCondLst>
                                        </p:cTn>
                                        <p:tgtEl>
                                          <p:spTgt spid="499715">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499715">
                                            <p:txEl>
                                              <p:pRg st="7" end="7"/>
                                            </p:txEl>
                                          </p:spTgt>
                                        </p:tgtEl>
                                        <p:attrNameLst>
                                          <p:attrName>ppt_x</p:attrName>
                                          <p:attrName>ppt_y</p:attrName>
                                        </p:attrNameLst>
                                      </p:cBhvr>
                                    </p:animMotion>
                                    <p:animEffect transition="in" filter="fade">
                                      <p:cBhvr>
                                        <p:cTn id="41" dur="1000"/>
                                        <p:tgtEl>
                                          <p:spTgt spid="499715">
                                            <p:txEl>
                                              <p:pRg st="7" end="7"/>
                                            </p:txEl>
                                          </p:spTgt>
                                        </p:tgtEl>
                                      </p:cBhvr>
                                    </p:animEffect>
                                  </p:childTnLst>
                                </p:cTn>
                              </p:par>
                              <p:par>
                                <p:cTn id="42" presetID="52" presetClass="entr" presetSubtype="0" fill="hold" grpId="0" nodeType="withEffect">
                                  <p:stCondLst>
                                    <p:cond delay="0"/>
                                  </p:stCondLst>
                                  <p:childTnLst>
                                    <p:set>
                                      <p:cBhvr>
                                        <p:cTn id="43" dur="1" fill="hold">
                                          <p:stCondLst>
                                            <p:cond delay="0"/>
                                          </p:stCondLst>
                                        </p:cTn>
                                        <p:tgtEl>
                                          <p:spTgt spid="499715">
                                            <p:txEl>
                                              <p:pRg st="8" end="8"/>
                                            </p:txEl>
                                          </p:spTgt>
                                        </p:tgtEl>
                                        <p:attrNameLst>
                                          <p:attrName>style.visibility</p:attrName>
                                        </p:attrNameLst>
                                      </p:cBhvr>
                                      <p:to>
                                        <p:strVal val="visible"/>
                                      </p:to>
                                    </p:set>
                                    <p:animScale>
                                      <p:cBhvr>
                                        <p:cTn id="44" dur="1000" decel="50000" fill="hold">
                                          <p:stCondLst>
                                            <p:cond delay="0"/>
                                          </p:stCondLst>
                                        </p:cTn>
                                        <p:tgtEl>
                                          <p:spTgt spid="499715">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499715">
                                            <p:txEl>
                                              <p:pRg st="8" end="8"/>
                                            </p:txEl>
                                          </p:spTgt>
                                        </p:tgtEl>
                                        <p:attrNameLst>
                                          <p:attrName>ppt_x</p:attrName>
                                          <p:attrName>ppt_y</p:attrName>
                                        </p:attrNameLst>
                                      </p:cBhvr>
                                    </p:animMotion>
                                    <p:animEffect transition="in" filter="fade">
                                      <p:cBhvr>
                                        <p:cTn id="46" dur="1000"/>
                                        <p:tgtEl>
                                          <p:spTgt spid="499715">
                                            <p:txEl>
                                              <p:pRg st="8" end="8"/>
                                            </p:txEl>
                                          </p:spTgt>
                                        </p:tgtEl>
                                      </p:cBhvr>
                                    </p:animEffect>
                                  </p:childTnLst>
                                </p:cTn>
                              </p:par>
                              <p:par>
                                <p:cTn id="47" presetID="52" presetClass="entr" presetSubtype="0" fill="hold" grpId="0" nodeType="withEffect">
                                  <p:stCondLst>
                                    <p:cond delay="0"/>
                                  </p:stCondLst>
                                  <p:childTnLst>
                                    <p:set>
                                      <p:cBhvr>
                                        <p:cTn id="48" dur="1" fill="hold">
                                          <p:stCondLst>
                                            <p:cond delay="0"/>
                                          </p:stCondLst>
                                        </p:cTn>
                                        <p:tgtEl>
                                          <p:spTgt spid="499715">
                                            <p:txEl>
                                              <p:pRg st="9" end="9"/>
                                            </p:txEl>
                                          </p:spTgt>
                                        </p:tgtEl>
                                        <p:attrNameLst>
                                          <p:attrName>style.visibility</p:attrName>
                                        </p:attrNameLst>
                                      </p:cBhvr>
                                      <p:to>
                                        <p:strVal val="visible"/>
                                      </p:to>
                                    </p:set>
                                    <p:animScale>
                                      <p:cBhvr>
                                        <p:cTn id="49" dur="1000" decel="50000" fill="hold">
                                          <p:stCondLst>
                                            <p:cond delay="0"/>
                                          </p:stCondLst>
                                        </p:cTn>
                                        <p:tgtEl>
                                          <p:spTgt spid="499715">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000" decel="50000" fill="hold">
                                          <p:stCondLst>
                                            <p:cond delay="0"/>
                                          </p:stCondLst>
                                        </p:cTn>
                                        <p:tgtEl>
                                          <p:spTgt spid="499715">
                                            <p:txEl>
                                              <p:pRg st="9" end="9"/>
                                            </p:txEl>
                                          </p:spTgt>
                                        </p:tgtEl>
                                        <p:attrNameLst>
                                          <p:attrName>ppt_x</p:attrName>
                                          <p:attrName>ppt_y</p:attrName>
                                        </p:attrNameLst>
                                      </p:cBhvr>
                                    </p:animMotion>
                                    <p:animEffect transition="in" filter="fade">
                                      <p:cBhvr>
                                        <p:cTn id="51" dur="1000"/>
                                        <p:tgtEl>
                                          <p:spTgt spid="49971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971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0739" name="Rectangle 3"/>
          <p:cNvSpPr>
            <a:spLocks noGrp="1" noChangeArrowheads="1"/>
          </p:cNvSpPr>
          <p:nvPr>
            <p:ph idx="1"/>
          </p:nvPr>
        </p:nvSpPr>
        <p:spPr>
          <a:xfrm>
            <a:off x="251520" y="548680"/>
            <a:ext cx="8640960" cy="5628283"/>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Stereotypes can differ by group</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lvl="1" eaLnBrk="1" hangingPunct="1">
              <a:lnSpc>
                <a:spcPct val="150000"/>
              </a:lnSpc>
            </a:pPr>
            <a:r>
              <a:rPr lang="en-GB" altLang="en-US" sz="2000" dirty="0" smtClean="0">
                <a:latin typeface="Arial" panose="020B0604020202020204" pitchFamily="34" charset="0"/>
                <a:cs typeface="Arial" panose="020B0604020202020204" pitchFamily="34" charset="0"/>
              </a:rPr>
              <a:t>So there isn’t one easy way to deal with it</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lvl="1" eaLnBrk="1" hangingPunct="1">
              <a:lnSpc>
                <a:spcPct val="150000"/>
              </a:lnSpc>
            </a:pPr>
            <a:r>
              <a:rPr lang="en-GB" altLang="en-US" sz="2000" dirty="0" smtClean="0">
                <a:latin typeface="Arial" panose="020B0604020202020204" pitchFamily="34" charset="0"/>
                <a:cs typeface="Arial" panose="020B0604020202020204" pitchFamily="34" charset="0"/>
              </a:rPr>
              <a:t>May not be right to individuate everybody</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lvl="1" eaLnBrk="1" hangingPunct="1">
              <a:lnSpc>
                <a:spcPct val="150000"/>
              </a:lnSpc>
            </a:pPr>
            <a:r>
              <a:rPr lang="en-GB" altLang="en-US" sz="2000" dirty="0" smtClean="0">
                <a:latin typeface="Arial" panose="020B0604020202020204" pitchFamily="34" charset="0"/>
                <a:cs typeface="Arial" panose="020B0604020202020204" pitchFamily="34" charset="0"/>
              </a:rPr>
              <a:t>E.g., </a:t>
            </a:r>
            <a:r>
              <a:rPr lang="en-GB" altLang="en-US" sz="2000" dirty="0" err="1" smtClean="0">
                <a:latin typeface="Arial" panose="020B0604020202020204" pitchFamily="34" charset="0"/>
                <a:cs typeface="Arial" panose="020B0604020202020204" pitchFamily="34" charset="0"/>
              </a:rPr>
              <a:t>Ambady</a:t>
            </a:r>
            <a:r>
              <a:rPr lang="en-GB" altLang="en-US" sz="2000" dirty="0" smtClean="0">
                <a:latin typeface="Arial" panose="020B0604020202020204" pitchFamily="34" charset="0"/>
                <a:cs typeface="Arial" panose="020B0604020202020204" pitchFamily="34" charset="0"/>
              </a:rPr>
              <a:t> et al. (2001). Asian-American women who had their ethnic identity made salient ) performed better on a maths test than when no identity was made salient (or their gender was made salient)</a:t>
            </a:r>
            <a:endParaRPr lang="en-US"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2497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00739">
                                            <p:txEl>
                                              <p:pRg st="0" end="0"/>
                                            </p:txEl>
                                          </p:spTgt>
                                        </p:tgtEl>
                                        <p:attrNameLst>
                                          <p:attrName>style.visibility</p:attrName>
                                        </p:attrNameLst>
                                      </p:cBhvr>
                                      <p:to>
                                        <p:strVal val="visible"/>
                                      </p:to>
                                    </p:set>
                                    <p:animScale>
                                      <p:cBhvr>
                                        <p:cTn id="7" dur="1000" decel="50000" fill="hold">
                                          <p:stCondLst>
                                            <p:cond delay="0"/>
                                          </p:stCondLst>
                                        </p:cTn>
                                        <p:tgtEl>
                                          <p:spTgt spid="500739">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00739">
                                            <p:txEl>
                                              <p:pRg st="0" end="0"/>
                                            </p:txEl>
                                          </p:spTgt>
                                        </p:tgtEl>
                                        <p:attrNameLst>
                                          <p:attrName>ppt_x</p:attrName>
                                          <p:attrName>ppt_y</p:attrName>
                                        </p:attrNameLst>
                                      </p:cBhvr>
                                    </p:animMotion>
                                    <p:animEffect transition="in" filter="fade">
                                      <p:cBhvr>
                                        <p:cTn id="9" dur="1000"/>
                                        <p:tgtEl>
                                          <p:spTgt spid="500739">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500739">
                                            <p:txEl>
                                              <p:pRg st="2" end="2"/>
                                            </p:txEl>
                                          </p:spTgt>
                                        </p:tgtEl>
                                        <p:attrNameLst>
                                          <p:attrName>style.visibility</p:attrName>
                                        </p:attrNameLst>
                                      </p:cBhvr>
                                      <p:to>
                                        <p:strVal val="visible"/>
                                      </p:to>
                                    </p:set>
                                    <p:animScale>
                                      <p:cBhvr>
                                        <p:cTn id="12" dur="1000" decel="50000" fill="hold">
                                          <p:stCondLst>
                                            <p:cond delay="0"/>
                                          </p:stCondLst>
                                        </p:cTn>
                                        <p:tgtEl>
                                          <p:spTgt spid="500739">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500739">
                                            <p:txEl>
                                              <p:pRg st="2" end="2"/>
                                            </p:txEl>
                                          </p:spTgt>
                                        </p:tgtEl>
                                        <p:attrNameLst>
                                          <p:attrName>ppt_x</p:attrName>
                                          <p:attrName>ppt_y</p:attrName>
                                        </p:attrNameLst>
                                      </p:cBhvr>
                                    </p:animMotion>
                                    <p:animEffect transition="in" filter="fade">
                                      <p:cBhvr>
                                        <p:cTn id="14" dur="1000"/>
                                        <p:tgtEl>
                                          <p:spTgt spid="500739">
                                            <p:txEl>
                                              <p:pRg st="2" end="2"/>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500739">
                                            <p:txEl>
                                              <p:pRg st="4" end="4"/>
                                            </p:txEl>
                                          </p:spTgt>
                                        </p:tgtEl>
                                        <p:attrNameLst>
                                          <p:attrName>style.visibility</p:attrName>
                                        </p:attrNameLst>
                                      </p:cBhvr>
                                      <p:to>
                                        <p:strVal val="visible"/>
                                      </p:to>
                                    </p:set>
                                    <p:animScale>
                                      <p:cBhvr>
                                        <p:cTn id="17" dur="1000" decel="50000" fill="hold">
                                          <p:stCondLst>
                                            <p:cond delay="0"/>
                                          </p:stCondLst>
                                        </p:cTn>
                                        <p:tgtEl>
                                          <p:spTgt spid="500739">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500739">
                                            <p:txEl>
                                              <p:pRg st="4" end="4"/>
                                            </p:txEl>
                                          </p:spTgt>
                                        </p:tgtEl>
                                        <p:attrNameLst>
                                          <p:attrName>ppt_x</p:attrName>
                                          <p:attrName>ppt_y</p:attrName>
                                        </p:attrNameLst>
                                      </p:cBhvr>
                                    </p:animMotion>
                                    <p:animEffect transition="in" filter="fade">
                                      <p:cBhvr>
                                        <p:cTn id="19" dur="1000"/>
                                        <p:tgtEl>
                                          <p:spTgt spid="500739">
                                            <p:txEl>
                                              <p:pRg st="4" end="4"/>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500739">
                                            <p:txEl>
                                              <p:pRg st="6" end="6"/>
                                            </p:txEl>
                                          </p:spTgt>
                                        </p:tgtEl>
                                        <p:attrNameLst>
                                          <p:attrName>style.visibility</p:attrName>
                                        </p:attrNameLst>
                                      </p:cBhvr>
                                      <p:to>
                                        <p:strVal val="visible"/>
                                      </p:to>
                                    </p:set>
                                    <p:animScale>
                                      <p:cBhvr>
                                        <p:cTn id="22" dur="1000" decel="50000" fill="hold">
                                          <p:stCondLst>
                                            <p:cond delay="0"/>
                                          </p:stCondLst>
                                        </p:cTn>
                                        <p:tgtEl>
                                          <p:spTgt spid="500739">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500739">
                                            <p:txEl>
                                              <p:pRg st="6" end="6"/>
                                            </p:txEl>
                                          </p:spTgt>
                                        </p:tgtEl>
                                        <p:attrNameLst>
                                          <p:attrName>ppt_x</p:attrName>
                                          <p:attrName>ppt_y</p:attrName>
                                        </p:attrNameLst>
                                      </p:cBhvr>
                                    </p:animMotion>
                                    <p:animEffect transition="in" filter="fade">
                                      <p:cBhvr>
                                        <p:cTn id="24" dur="1000"/>
                                        <p:tgtEl>
                                          <p:spTgt spid="5007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073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8650" y="260648"/>
            <a:ext cx="7886700" cy="543594"/>
          </a:xfrm>
        </p:spPr>
        <p:txBody>
          <a:bodyPr>
            <a:normAutofit/>
          </a:bodyPr>
          <a:lstStyle/>
          <a:p>
            <a:pPr algn="ctr" eaLnBrk="1" hangingPunct="1"/>
            <a:r>
              <a:rPr lang="en-GB" altLang="en-US" sz="3200" b="1" dirty="0" smtClean="0">
                <a:latin typeface="Arial" panose="020B0604020202020204" pitchFamily="34" charset="0"/>
                <a:cs typeface="Arial" panose="020B0604020202020204" pitchFamily="34" charset="0"/>
              </a:rPr>
              <a:t>Self-esteem</a:t>
            </a:r>
            <a:endParaRPr lang="en-US" altLang="en-US" sz="3200" b="1" dirty="0" smtClean="0">
              <a:latin typeface="Arial" panose="020B0604020202020204" pitchFamily="34" charset="0"/>
              <a:cs typeface="Arial" panose="020B0604020202020204" pitchFamily="34" charset="0"/>
            </a:endParaRPr>
          </a:p>
        </p:txBody>
      </p:sp>
      <p:sp>
        <p:nvSpPr>
          <p:cNvPr id="501763" name="Rectangle 3"/>
          <p:cNvSpPr>
            <a:spLocks noGrp="1" noChangeArrowheads="1"/>
          </p:cNvSpPr>
          <p:nvPr>
            <p:ph idx="1"/>
          </p:nvPr>
        </p:nvSpPr>
        <p:spPr>
          <a:xfrm>
            <a:off x="251520" y="1196752"/>
            <a:ext cx="8640960" cy="4980211"/>
          </a:xfrm>
        </p:spPr>
        <p:txBody>
          <a:bodyPr/>
          <a:lstStyle/>
          <a:p>
            <a:pPr eaLnBrk="1" hangingPunct="1">
              <a:lnSpc>
                <a:spcPct val="150000"/>
              </a:lnSpc>
            </a:pPr>
            <a:r>
              <a:rPr lang="en-GB" altLang="en-US" sz="2400" dirty="0" err="1" smtClean="0">
                <a:latin typeface="Arial" panose="020B0604020202020204" pitchFamily="34" charset="0"/>
                <a:cs typeface="Arial" panose="020B0604020202020204" pitchFamily="34" charset="0"/>
              </a:rPr>
              <a:t>Gray</a:t>
            </a:r>
            <a:r>
              <a:rPr lang="en-GB" altLang="en-US" sz="2400" dirty="0" smtClean="0">
                <a:latin typeface="Arial" panose="020B0604020202020204" pitchFamily="34" charset="0"/>
                <a:cs typeface="Arial" panose="020B0604020202020204" pitchFamily="34" charset="0"/>
              </a:rPr>
              <a:t>-Little and </a:t>
            </a:r>
            <a:r>
              <a:rPr lang="en-GB" altLang="en-US" sz="2400" dirty="0" err="1" smtClean="0">
                <a:latin typeface="Arial" panose="020B0604020202020204" pitchFamily="34" charset="0"/>
                <a:cs typeface="Arial" panose="020B0604020202020204" pitchFamily="34" charset="0"/>
              </a:rPr>
              <a:t>Hafdahl</a:t>
            </a:r>
            <a:r>
              <a:rPr lang="en-GB" altLang="en-US" sz="2400" dirty="0" smtClean="0">
                <a:latin typeface="Arial" panose="020B0604020202020204" pitchFamily="34" charset="0"/>
                <a:cs typeface="Arial" panose="020B0604020202020204" pitchFamily="34" charset="0"/>
              </a:rPr>
              <a:t> (2000) meta-analysis</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lvl="1" eaLnBrk="1" hangingPunct="1">
              <a:lnSpc>
                <a:spcPct val="150000"/>
              </a:lnSpc>
            </a:pPr>
            <a:r>
              <a:rPr lang="en-GB" altLang="en-US" sz="2000" dirty="0" smtClean="0">
                <a:latin typeface="Arial" panose="020B0604020202020204" pitchFamily="34" charset="0"/>
                <a:cs typeface="Arial" panose="020B0604020202020204" pitchFamily="34" charset="0"/>
              </a:rPr>
              <a:t>African-Americans show higher levels of self-esteem than Caucasians</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lvl="1" eaLnBrk="1" hangingPunct="1">
              <a:lnSpc>
                <a:spcPct val="150000"/>
              </a:lnSpc>
            </a:pPr>
            <a:r>
              <a:rPr lang="en-GB" altLang="en-US" sz="2000" dirty="0" smtClean="0">
                <a:latin typeface="Arial" panose="020B0604020202020204" pitchFamily="34" charset="0"/>
                <a:cs typeface="Arial" panose="020B0604020202020204" pitchFamily="34" charset="0"/>
              </a:rPr>
              <a:t>Why? Many argue that prejudice and self-esteem issues are governed by whether the reason for the stigma is controllable or non-controllable</a:t>
            </a:r>
          </a:p>
          <a:p>
            <a:pPr lvl="2" eaLnBrk="1" hangingPunct="1">
              <a:lnSpc>
                <a:spcPct val="150000"/>
              </a:lnSpc>
            </a:pPr>
            <a:r>
              <a:rPr lang="en-GB" altLang="en-US" sz="1800" dirty="0" smtClean="0">
                <a:latin typeface="Arial" panose="020B0604020202020204" pitchFamily="34" charset="0"/>
                <a:cs typeface="Arial" panose="020B0604020202020204" pitchFamily="34" charset="0"/>
              </a:rPr>
              <a:t>E.g., obese people show low self-esteem because their reason for stigma is seen as controllable</a:t>
            </a:r>
          </a:p>
          <a:p>
            <a:pPr lvl="1" eaLnBrk="1" hangingPunct="1">
              <a:lnSpc>
                <a:spcPct val="150000"/>
              </a:lnSpc>
            </a:pPr>
            <a:endParaRPr lang="en-US"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60833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01763">
                                            <p:txEl>
                                              <p:pRg st="0" end="0"/>
                                            </p:txEl>
                                          </p:spTgt>
                                        </p:tgtEl>
                                        <p:attrNameLst>
                                          <p:attrName>style.visibility</p:attrName>
                                        </p:attrNameLst>
                                      </p:cBhvr>
                                      <p:to>
                                        <p:strVal val="visible"/>
                                      </p:to>
                                    </p:set>
                                    <p:animScale>
                                      <p:cBhvr>
                                        <p:cTn id="7" dur="1000" decel="50000" fill="hold">
                                          <p:stCondLst>
                                            <p:cond delay="0"/>
                                          </p:stCondLst>
                                        </p:cTn>
                                        <p:tgtEl>
                                          <p:spTgt spid="50176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01763">
                                            <p:txEl>
                                              <p:pRg st="0" end="0"/>
                                            </p:txEl>
                                          </p:spTgt>
                                        </p:tgtEl>
                                        <p:attrNameLst>
                                          <p:attrName>ppt_x</p:attrName>
                                          <p:attrName>ppt_y</p:attrName>
                                        </p:attrNameLst>
                                      </p:cBhvr>
                                    </p:animMotion>
                                    <p:animEffect transition="in" filter="fade">
                                      <p:cBhvr>
                                        <p:cTn id="9" dur="1000"/>
                                        <p:tgtEl>
                                          <p:spTgt spid="501763">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501763">
                                            <p:txEl>
                                              <p:pRg st="2" end="2"/>
                                            </p:txEl>
                                          </p:spTgt>
                                        </p:tgtEl>
                                        <p:attrNameLst>
                                          <p:attrName>style.visibility</p:attrName>
                                        </p:attrNameLst>
                                      </p:cBhvr>
                                      <p:to>
                                        <p:strVal val="visible"/>
                                      </p:to>
                                    </p:set>
                                    <p:animScale>
                                      <p:cBhvr>
                                        <p:cTn id="12" dur="1000" decel="50000" fill="hold">
                                          <p:stCondLst>
                                            <p:cond delay="0"/>
                                          </p:stCondLst>
                                        </p:cTn>
                                        <p:tgtEl>
                                          <p:spTgt spid="50176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501763">
                                            <p:txEl>
                                              <p:pRg st="2" end="2"/>
                                            </p:txEl>
                                          </p:spTgt>
                                        </p:tgtEl>
                                        <p:attrNameLst>
                                          <p:attrName>ppt_x</p:attrName>
                                          <p:attrName>ppt_y</p:attrName>
                                        </p:attrNameLst>
                                      </p:cBhvr>
                                    </p:animMotion>
                                    <p:animEffect transition="in" filter="fade">
                                      <p:cBhvr>
                                        <p:cTn id="14" dur="1000"/>
                                        <p:tgtEl>
                                          <p:spTgt spid="501763">
                                            <p:txEl>
                                              <p:pRg st="2" end="2"/>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501763">
                                            <p:txEl>
                                              <p:pRg st="4" end="4"/>
                                            </p:txEl>
                                          </p:spTgt>
                                        </p:tgtEl>
                                        <p:attrNameLst>
                                          <p:attrName>style.visibility</p:attrName>
                                        </p:attrNameLst>
                                      </p:cBhvr>
                                      <p:to>
                                        <p:strVal val="visible"/>
                                      </p:to>
                                    </p:set>
                                    <p:animScale>
                                      <p:cBhvr>
                                        <p:cTn id="17" dur="1000" decel="50000" fill="hold">
                                          <p:stCondLst>
                                            <p:cond delay="0"/>
                                          </p:stCondLst>
                                        </p:cTn>
                                        <p:tgtEl>
                                          <p:spTgt spid="50176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501763">
                                            <p:txEl>
                                              <p:pRg st="4" end="4"/>
                                            </p:txEl>
                                          </p:spTgt>
                                        </p:tgtEl>
                                        <p:attrNameLst>
                                          <p:attrName>ppt_x</p:attrName>
                                          <p:attrName>ppt_y</p:attrName>
                                        </p:attrNameLst>
                                      </p:cBhvr>
                                    </p:animMotion>
                                    <p:animEffect transition="in" filter="fade">
                                      <p:cBhvr>
                                        <p:cTn id="19" dur="1000"/>
                                        <p:tgtEl>
                                          <p:spTgt spid="501763">
                                            <p:txEl>
                                              <p:pRg st="4" end="4"/>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501763">
                                            <p:txEl>
                                              <p:pRg st="5" end="5"/>
                                            </p:txEl>
                                          </p:spTgt>
                                        </p:tgtEl>
                                        <p:attrNameLst>
                                          <p:attrName>style.visibility</p:attrName>
                                        </p:attrNameLst>
                                      </p:cBhvr>
                                      <p:to>
                                        <p:strVal val="visible"/>
                                      </p:to>
                                    </p:set>
                                    <p:animScale>
                                      <p:cBhvr>
                                        <p:cTn id="22" dur="1000" decel="50000" fill="hold">
                                          <p:stCondLst>
                                            <p:cond delay="0"/>
                                          </p:stCondLst>
                                        </p:cTn>
                                        <p:tgtEl>
                                          <p:spTgt spid="501763">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501763">
                                            <p:txEl>
                                              <p:pRg st="5" end="5"/>
                                            </p:txEl>
                                          </p:spTgt>
                                        </p:tgtEl>
                                        <p:attrNameLst>
                                          <p:attrName>ppt_x</p:attrName>
                                          <p:attrName>ppt_y</p:attrName>
                                        </p:attrNameLst>
                                      </p:cBhvr>
                                    </p:animMotion>
                                    <p:animEffect transition="in" filter="fade">
                                      <p:cBhvr>
                                        <p:cTn id="24" dur="1000"/>
                                        <p:tgtEl>
                                          <p:spTgt spid="5017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6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2787" name="Rectangle 3"/>
          <p:cNvSpPr>
            <a:spLocks noGrp="1" noChangeArrowheads="1"/>
          </p:cNvSpPr>
          <p:nvPr>
            <p:ph idx="1"/>
          </p:nvPr>
        </p:nvSpPr>
        <p:spPr>
          <a:xfrm>
            <a:off x="251520" y="548680"/>
            <a:ext cx="8640960" cy="5628283"/>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People high in self-esteem appear to show denial of direct discrimination</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Not of the group, but of themselves as individuals</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lvl="1" eaLnBrk="1" hangingPunct="1">
              <a:lnSpc>
                <a:spcPct val="150000"/>
              </a:lnSpc>
            </a:pPr>
            <a:r>
              <a:rPr lang="en-GB" altLang="en-US" sz="2000" dirty="0" smtClean="0">
                <a:latin typeface="Arial" panose="020B0604020202020204" pitchFamily="34" charset="0"/>
                <a:cs typeface="Arial" panose="020B0604020202020204" pitchFamily="34" charset="0"/>
              </a:rPr>
              <a:t>Appears to be due to attribution, not necessarily having not suffered discrimination</a:t>
            </a:r>
            <a:endParaRPr lang="en-US"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74673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02787">
                                            <p:txEl>
                                              <p:pRg st="0" end="0"/>
                                            </p:txEl>
                                          </p:spTgt>
                                        </p:tgtEl>
                                        <p:attrNameLst>
                                          <p:attrName>style.visibility</p:attrName>
                                        </p:attrNameLst>
                                      </p:cBhvr>
                                      <p:to>
                                        <p:strVal val="visible"/>
                                      </p:to>
                                    </p:set>
                                    <p:animScale>
                                      <p:cBhvr>
                                        <p:cTn id="7" dur="1000" decel="50000" fill="hold">
                                          <p:stCondLst>
                                            <p:cond delay="0"/>
                                          </p:stCondLst>
                                        </p:cTn>
                                        <p:tgtEl>
                                          <p:spTgt spid="502787">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02787">
                                            <p:txEl>
                                              <p:pRg st="0" end="0"/>
                                            </p:txEl>
                                          </p:spTgt>
                                        </p:tgtEl>
                                        <p:attrNameLst>
                                          <p:attrName>ppt_x</p:attrName>
                                          <p:attrName>ppt_y</p:attrName>
                                        </p:attrNameLst>
                                      </p:cBhvr>
                                    </p:animMotion>
                                    <p:animEffect transition="in" filter="fade">
                                      <p:cBhvr>
                                        <p:cTn id="9" dur="1000"/>
                                        <p:tgtEl>
                                          <p:spTgt spid="502787">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502787">
                                            <p:txEl>
                                              <p:pRg st="1" end="1"/>
                                            </p:txEl>
                                          </p:spTgt>
                                        </p:tgtEl>
                                        <p:attrNameLst>
                                          <p:attrName>style.visibility</p:attrName>
                                        </p:attrNameLst>
                                      </p:cBhvr>
                                      <p:to>
                                        <p:strVal val="visible"/>
                                      </p:to>
                                    </p:set>
                                    <p:animScale>
                                      <p:cBhvr>
                                        <p:cTn id="12" dur="1000" decel="50000" fill="hold">
                                          <p:stCondLst>
                                            <p:cond delay="0"/>
                                          </p:stCondLst>
                                        </p:cTn>
                                        <p:tgtEl>
                                          <p:spTgt spid="502787">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502787">
                                            <p:txEl>
                                              <p:pRg st="1" end="1"/>
                                            </p:txEl>
                                          </p:spTgt>
                                        </p:tgtEl>
                                        <p:attrNameLst>
                                          <p:attrName>ppt_x</p:attrName>
                                          <p:attrName>ppt_y</p:attrName>
                                        </p:attrNameLst>
                                      </p:cBhvr>
                                    </p:animMotion>
                                    <p:animEffect transition="in" filter="fade">
                                      <p:cBhvr>
                                        <p:cTn id="14" dur="1000"/>
                                        <p:tgtEl>
                                          <p:spTgt spid="502787">
                                            <p:txEl>
                                              <p:pRg st="1" end="1"/>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502787">
                                            <p:txEl>
                                              <p:pRg st="3" end="3"/>
                                            </p:txEl>
                                          </p:spTgt>
                                        </p:tgtEl>
                                        <p:attrNameLst>
                                          <p:attrName>style.visibility</p:attrName>
                                        </p:attrNameLst>
                                      </p:cBhvr>
                                      <p:to>
                                        <p:strVal val="visible"/>
                                      </p:to>
                                    </p:set>
                                    <p:animScale>
                                      <p:cBhvr>
                                        <p:cTn id="17" dur="1000" decel="50000" fill="hold">
                                          <p:stCondLst>
                                            <p:cond delay="0"/>
                                          </p:stCondLst>
                                        </p:cTn>
                                        <p:tgtEl>
                                          <p:spTgt spid="502787">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502787">
                                            <p:txEl>
                                              <p:pRg st="3" end="3"/>
                                            </p:txEl>
                                          </p:spTgt>
                                        </p:tgtEl>
                                        <p:attrNameLst>
                                          <p:attrName>ppt_x</p:attrName>
                                          <p:attrName>ppt_y</p:attrName>
                                        </p:attrNameLst>
                                      </p:cBhvr>
                                    </p:animMotion>
                                    <p:animEffect transition="in" filter="fade">
                                      <p:cBhvr>
                                        <p:cTn id="19" dur="1000"/>
                                        <p:tgtEl>
                                          <p:spTgt spid="5027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278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28650" y="260648"/>
            <a:ext cx="7886700" cy="543594"/>
          </a:xfrm>
        </p:spPr>
        <p:txBody>
          <a:bodyPr>
            <a:normAutofit/>
          </a:bodyPr>
          <a:lstStyle/>
          <a:p>
            <a:pPr algn="ctr" eaLnBrk="1" hangingPunct="1"/>
            <a:r>
              <a:rPr lang="en-GB" altLang="en-US" sz="3200" b="1" dirty="0" smtClean="0">
                <a:latin typeface="Arial" panose="020B0604020202020204" pitchFamily="34" charset="0"/>
                <a:cs typeface="Arial" panose="020B0604020202020204" pitchFamily="34" charset="0"/>
              </a:rPr>
              <a:t>Self-fulfilling Prophecy</a:t>
            </a:r>
            <a:endParaRPr lang="en-US" altLang="en-US" sz="3200" b="1" dirty="0" smtClean="0">
              <a:latin typeface="Arial" panose="020B0604020202020204" pitchFamily="34" charset="0"/>
              <a:cs typeface="Arial" panose="020B0604020202020204" pitchFamily="34" charset="0"/>
            </a:endParaRPr>
          </a:p>
        </p:txBody>
      </p:sp>
      <p:sp>
        <p:nvSpPr>
          <p:cNvPr id="503811" name="Rectangle 3"/>
          <p:cNvSpPr>
            <a:spLocks noGrp="1" noChangeArrowheads="1"/>
          </p:cNvSpPr>
          <p:nvPr>
            <p:ph idx="1"/>
          </p:nvPr>
        </p:nvSpPr>
        <p:spPr>
          <a:xfrm>
            <a:off x="251520" y="1196752"/>
            <a:ext cx="8640960" cy="4980211"/>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Group members take on some of the negative stereotypes about themselves</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Confirm the expectations and thus strengthen the stereotype</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Little empirical evidence to support it but has an intuitive feeling to it in some cases</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Gang members expectations of their own abilities</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Female entrance into science and maths fields</a:t>
            </a:r>
            <a:endParaRPr lang="en-US"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73317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03811">
                                            <p:txEl>
                                              <p:pRg st="0" end="0"/>
                                            </p:txEl>
                                          </p:spTgt>
                                        </p:tgtEl>
                                        <p:attrNameLst>
                                          <p:attrName>style.visibility</p:attrName>
                                        </p:attrNameLst>
                                      </p:cBhvr>
                                      <p:to>
                                        <p:strVal val="visible"/>
                                      </p:to>
                                    </p:set>
                                    <p:animScale>
                                      <p:cBhvr>
                                        <p:cTn id="7" dur="1000" decel="50000" fill="hold">
                                          <p:stCondLst>
                                            <p:cond delay="0"/>
                                          </p:stCondLst>
                                        </p:cTn>
                                        <p:tgtEl>
                                          <p:spTgt spid="503811">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03811">
                                            <p:txEl>
                                              <p:pRg st="0" end="0"/>
                                            </p:txEl>
                                          </p:spTgt>
                                        </p:tgtEl>
                                        <p:attrNameLst>
                                          <p:attrName>ppt_x</p:attrName>
                                          <p:attrName>ppt_y</p:attrName>
                                        </p:attrNameLst>
                                      </p:cBhvr>
                                    </p:animMotion>
                                    <p:animEffect transition="in" filter="fade">
                                      <p:cBhvr>
                                        <p:cTn id="9" dur="1000"/>
                                        <p:tgtEl>
                                          <p:spTgt spid="503811">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503811">
                                            <p:txEl>
                                              <p:pRg st="1" end="1"/>
                                            </p:txEl>
                                          </p:spTgt>
                                        </p:tgtEl>
                                        <p:attrNameLst>
                                          <p:attrName>style.visibility</p:attrName>
                                        </p:attrNameLst>
                                      </p:cBhvr>
                                      <p:to>
                                        <p:strVal val="visible"/>
                                      </p:to>
                                    </p:set>
                                    <p:animScale>
                                      <p:cBhvr>
                                        <p:cTn id="12" dur="1000" decel="50000" fill="hold">
                                          <p:stCondLst>
                                            <p:cond delay="0"/>
                                          </p:stCondLst>
                                        </p:cTn>
                                        <p:tgtEl>
                                          <p:spTgt spid="503811">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503811">
                                            <p:txEl>
                                              <p:pRg st="1" end="1"/>
                                            </p:txEl>
                                          </p:spTgt>
                                        </p:tgtEl>
                                        <p:attrNameLst>
                                          <p:attrName>ppt_x</p:attrName>
                                          <p:attrName>ppt_y</p:attrName>
                                        </p:attrNameLst>
                                      </p:cBhvr>
                                    </p:animMotion>
                                    <p:animEffect transition="in" filter="fade">
                                      <p:cBhvr>
                                        <p:cTn id="14" dur="1000"/>
                                        <p:tgtEl>
                                          <p:spTgt spid="503811">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52" presetClass="entr" presetSubtype="0" fill="hold" grpId="0" nodeType="clickEffect">
                                  <p:stCondLst>
                                    <p:cond delay="0"/>
                                  </p:stCondLst>
                                  <p:childTnLst>
                                    <p:set>
                                      <p:cBhvr>
                                        <p:cTn id="18" dur="1" fill="hold">
                                          <p:stCondLst>
                                            <p:cond delay="0"/>
                                          </p:stCondLst>
                                        </p:cTn>
                                        <p:tgtEl>
                                          <p:spTgt spid="503811">
                                            <p:txEl>
                                              <p:pRg st="3" end="3"/>
                                            </p:txEl>
                                          </p:spTgt>
                                        </p:tgtEl>
                                        <p:attrNameLst>
                                          <p:attrName>style.visibility</p:attrName>
                                        </p:attrNameLst>
                                      </p:cBhvr>
                                      <p:to>
                                        <p:strVal val="visible"/>
                                      </p:to>
                                    </p:set>
                                    <p:animScale>
                                      <p:cBhvr>
                                        <p:cTn id="19" dur="1000" decel="50000" fill="hold">
                                          <p:stCondLst>
                                            <p:cond delay="0"/>
                                          </p:stCondLst>
                                        </p:cTn>
                                        <p:tgtEl>
                                          <p:spTgt spid="503811">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503811">
                                            <p:txEl>
                                              <p:pRg st="3" end="3"/>
                                            </p:txEl>
                                          </p:spTgt>
                                        </p:tgtEl>
                                        <p:attrNameLst>
                                          <p:attrName>ppt_x</p:attrName>
                                          <p:attrName>ppt_y</p:attrName>
                                        </p:attrNameLst>
                                      </p:cBhvr>
                                    </p:animMotion>
                                    <p:animEffect transition="in" filter="fade">
                                      <p:cBhvr>
                                        <p:cTn id="21" dur="1000"/>
                                        <p:tgtEl>
                                          <p:spTgt spid="503811">
                                            <p:txEl>
                                              <p:pRg st="3" end="3"/>
                                            </p:txEl>
                                          </p:spTgt>
                                        </p:tgtEl>
                                      </p:cBhvr>
                                    </p:animEffect>
                                  </p:childTnLst>
                                </p:cTn>
                              </p:par>
                              <p:par>
                                <p:cTn id="22" presetID="52" presetClass="entr" presetSubtype="0" fill="hold" grpId="0" nodeType="withEffect">
                                  <p:stCondLst>
                                    <p:cond delay="0"/>
                                  </p:stCondLst>
                                  <p:childTnLst>
                                    <p:set>
                                      <p:cBhvr>
                                        <p:cTn id="23" dur="1" fill="hold">
                                          <p:stCondLst>
                                            <p:cond delay="0"/>
                                          </p:stCondLst>
                                        </p:cTn>
                                        <p:tgtEl>
                                          <p:spTgt spid="503811">
                                            <p:txEl>
                                              <p:pRg st="4" end="4"/>
                                            </p:txEl>
                                          </p:spTgt>
                                        </p:tgtEl>
                                        <p:attrNameLst>
                                          <p:attrName>style.visibility</p:attrName>
                                        </p:attrNameLst>
                                      </p:cBhvr>
                                      <p:to>
                                        <p:strVal val="visible"/>
                                      </p:to>
                                    </p:set>
                                    <p:animScale>
                                      <p:cBhvr>
                                        <p:cTn id="24" dur="1000" decel="50000" fill="hold">
                                          <p:stCondLst>
                                            <p:cond delay="0"/>
                                          </p:stCondLst>
                                        </p:cTn>
                                        <p:tgtEl>
                                          <p:spTgt spid="503811">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503811">
                                            <p:txEl>
                                              <p:pRg st="4" end="4"/>
                                            </p:txEl>
                                          </p:spTgt>
                                        </p:tgtEl>
                                        <p:attrNameLst>
                                          <p:attrName>ppt_x</p:attrName>
                                          <p:attrName>ppt_y</p:attrName>
                                        </p:attrNameLst>
                                      </p:cBhvr>
                                    </p:animMotion>
                                    <p:animEffect transition="in" filter="fade">
                                      <p:cBhvr>
                                        <p:cTn id="26" dur="1000"/>
                                        <p:tgtEl>
                                          <p:spTgt spid="503811">
                                            <p:txEl>
                                              <p:pRg st="4" end="4"/>
                                            </p:txEl>
                                          </p:spTgt>
                                        </p:tgtEl>
                                      </p:cBhvr>
                                    </p:animEffect>
                                  </p:childTnLst>
                                </p:cTn>
                              </p:par>
                              <p:par>
                                <p:cTn id="27" presetID="52" presetClass="entr" presetSubtype="0" fill="hold" grpId="0" nodeType="withEffect">
                                  <p:stCondLst>
                                    <p:cond delay="0"/>
                                  </p:stCondLst>
                                  <p:childTnLst>
                                    <p:set>
                                      <p:cBhvr>
                                        <p:cTn id="28" dur="1" fill="hold">
                                          <p:stCondLst>
                                            <p:cond delay="0"/>
                                          </p:stCondLst>
                                        </p:cTn>
                                        <p:tgtEl>
                                          <p:spTgt spid="503811">
                                            <p:txEl>
                                              <p:pRg st="5" end="5"/>
                                            </p:txEl>
                                          </p:spTgt>
                                        </p:tgtEl>
                                        <p:attrNameLst>
                                          <p:attrName>style.visibility</p:attrName>
                                        </p:attrNameLst>
                                      </p:cBhvr>
                                      <p:to>
                                        <p:strVal val="visible"/>
                                      </p:to>
                                    </p:set>
                                    <p:animScale>
                                      <p:cBhvr>
                                        <p:cTn id="29" dur="1000" decel="50000" fill="hold">
                                          <p:stCondLst>
                                            <p:cond delay="0"/>
                                          </p:stCondLst>
                                        </p:cTn>
                                        <p:tgtEl>
                                          <p:spTgt spid="503811">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503811">
                                            <p:txEl>
                                              <p:pRg st="5" end="5"/>
                                            </p:txEl>
                                          </p:spTgt>
                                        </p:tgtEl>
                                        <p:attrNameLst>
                                          <p:attrName>ppt_x</p:attrName>
                                          <p:attrName>ppt_y</p:attrName>
                                        </p:attrNameLst>
                                      </p:cBhvr>
                                    </p:animMotion>
                                    <p:animEffect transition="in" filter="fade">
                                      <p:cBhvr>
                                        <p:cTn id="31" dur="1000"/>
                                        <p:tgtEl>
                                          <p:spTgt spid="5038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381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28650" y="260648"/>
            <a:ext cx="7886700" cy="471586"/>
          </a:xfrm>
        </p:spPr>
        <p:txBody>
          <a:bodyPr>
            <a:noAutofit/>
          </a:bodyPr>
          <a:lstStyle/>
          <a:p>
            <a:pPr algn="ctr" eaLnBrk="1" hangingPunct="1"/>
            <a:r>
              <a:rPr lang="en-GB" altLang="en-US" sz="3200" b="1" dirty="0" smtClean="0">
                <a:latin typeface="Arial" panose="020B0604020202020204" pitchFamily="34" charset="0"/>
                <a:cs typeface="Arial" panose="020B0604020202020204" pitchFamily="34" charset="0"/>
              </a:rPr>
              <a:t>Affirmative Action</a:t>
            </a:r>
            <a:endParaRPr lang="en-US" altLang="en-US" sz="3200" b="1" dirty="0" smtClean="0">
              <a:latin typeface="Arial" panose="020B0604020202020204" pitchFamily="34" charset="0"/>
              <a:cs typeface="Arial" panose="020B0604020202020204" pitchFamily="34" charset="0"/>
            </a:endParaRPr>
          </a:p>
        </p:txBody>
      </p:sp>
      <p:sp>
        <p:nvSpPr>
          <p:cNvPr id="504835" name="Rectangle 3"/>
          <p:cNvSpPr>
            <a:spLocks noGrp="1" noChangeArrowheads="1"/>
          </p:cNvSpPr>
          <p:nvPr>
            <p:ph idx="1"/>
          </p:nvPr>
        </p:nvSpPr>
        <p:spPr>
          <a:xfrm>
            <a:off x="251520" y="1052736"/>
            <a:ext cx="8640960" cy="5124227"/>
          </a:xfrm>
        </p:spPr>
        <p:txBody>
          <a:bodyPr>
            <a:normAutofit fontScale="92500" lnSpcReduction="20000"/>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Programmes and regulations designed to help people who may be discriminated against</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Age</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Race</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Gender</a:t>
            </a:r>
          </a:p>
          <a:p>
            <a:pPr eaLnBrk="1" hangingPunct="1">
              <a:lnSpc>
                <a:spcPct val="150000"/>
              </a:lnSpc>
            </a:pPr>
            <a:r>
              <a:rPr lang="en-GB" altLang="en-US" sz="2400" dirty="0" smtClean="0">
                <a:latin typeface="Arial" panose="020B0604020202020204" pitchFamily="34" charset="0"/>
                <a:cs typeface="Arial" panose="020B0604020202020204" pitchFamily="34" charset="0"/>
              </a:rPr>
              <a:t>All have been beneficiaries of affirmative action legislation</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But is it ‘reverse discrimination’?</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Does it actually help?</a:t>
            </a: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34949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04835">
                                            <p:txEl>
                                              <p:pRg st="0" end="0"/>
                                            </p:txEl>
                                          </p:spTgt>
                                        </p:tgtEl>
                                        <p:attrNameLst>
                                          <p:attrName>style.visibility</p:attrName>
                                        </p:attrNameLst>
                                      </p:cBhvr>
                                      <p:to>
                                        <p:strVal val="visible"/>
                                      </p:to>
                                    </p:set>
                                    <p:animScale>
                                      <p:cBhvr>
                                        <p:cTn id="7" dur="1000" decel="50000" fill="hold">
                                          <p:stCondLst>
                                            <p:cond delay="0"/>
                                          </p:stCondLst>
                                        </p:cTn>
                                        <p:tgtEl>
                                          <p:spTgt spid="504835">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04835">
                                            <p:txEl>
                                              <p:pRg st="0" end="0"/>
                                            </p:txEl>
                                          </p:spTgt>
                                        </p:tgtEl>
                                        <p:attrNameLst>
                                          <p:attrName>ppt_x</p:attrName>
                                          <p:attrName>ppt_y</p:attrName>
                                        </p:attrNameLst>
                                      </p:cBhvr>
                                    </p:animMotion>
                                    <p:animEffect transition="in" filter="fade">
                                      <p:cBhvr>
                                        <p:cTn id="9" dur="1000"/>
                                        <p:tgtEl>
                                          <p:spTgt spid="504835">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504835">
                                            <p:txEl>
                                              <p:pRg st="1" end="1"/>
                                            </p:txEl>
                                          </p:spTgt>
                                        </p:tgtEl>
                                        <p:attrNameLst>
                                          <p:attrName>style.visibility</p:attrName>
                                        </p:attrNameLst>
                                      </p:cBhvr>
                                      <p:to>
                                        <p:strVal val="visible"/>
                                      </p:to>
                                    </p:set>
                                    <p:animScale>
                                      <p:cBhvr>
                                        <p:cTn id="12" dur="1000" decel="50000" fill="hold">
                                          <p:stCondLst>
                                            <p:cond delay="0"/>
                                          </p:stCondLst>
                                        </p:cTn>
                                        <p:tgtEl>
                                          <p:spTgt spid="504835">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504835">
                                            <p:txEl>
                                              <p:pRg st="1" end="1"/>
                                            </p:txEl>
                                          </p:spTgt>
                                        </p:tgtEl>
                                        <p:attrNameLst>
                                          <p:attrName>ppt_x</p:attrName>
                                          <p:attrName>ppt_y</p:attrName>
                                        </p:attrNameLst>
                                      </p:cBhvr>
                                    </p:animMotion>
                                    <p:animEffect transition="in" filter="fade">
                                      <p:cBhvr>
                                        <p:cTn id="14" dur="1000"/>
                                        <p:tgtEl>
                                          <p:spTgt spid="504835">
                                            <p:txEl>
                                              <p:pRg st="1" end="1"/>
                                            </p:txEl>
                                          </p:spTgt>
                                        </p:tgtEl>
                                      </p:cBhvr>
                                    </p:animEffect>
                                  </p:childTnLst>
                                </p:cTn>
                              </p:par>
                              <p:par>
                                <p:cTn id="15" presetID="52" presetClass="entr" presetSubtype="0" fill="hold" grpId="0" nodeType="withEffect">
                                  <p:stCondLst>
                                    <p:cond delay="0"/>
                                  </p:stCondLst>
                                  <p:childTnLst>
                                    <p:set>
                                      <p:cBhvr>
                                        <p:cTn id="16" dur="1" fill="hold">
                                          <p:stCondLst>
                                            <p:cond delay="0"/>
                                          </p:stCondLst>
                                        </p:cTn>
                                        <p:tgtEl>
                                          <p:spTgt spid="504835">
                                            <p:txEl>
                                              <p:pRg st="2" end="2"/>
                                            </p:txEl>
                                          </p:spTgt>
                                        </p:tgtEl>
                                        <p:attrNameLst>
                                          <p:attrName>style.visibility</p:attrName>
                                        </p:attrNameLst>
                                      </p:cBhvr>
                                      <p:to>
                                        <p:strVal val="visible"/>
                                      </p:to>
                                    </p:set>
                                    <p:animScale>
                                      <p:cBhvr>
                                        <p:cTn id="17" dur="1000" decel="50000" fill="hold">
                                          <p:stCondLst>
                                            <p:cond delay="0"/>
                                          </p:stCondLst>
                                        </p:cTn>
                                        <p:tgtEl>
                                          <p:spTgt spid="504835">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504835">
                                            <p:txEl>
                                              <p:pRg st="2" end="2"/>
                                            </p:txEl>
                                          </p:spTgt>
                                        </p:tgtEl>
                                        <p:attrNameLst>
                                          <p:attrName>ppt_x</p:attrName>
                                          <p:attrName>ppt_y</p:attrName>
                                        </p:attrNameLst>
                                      </p:cBhvr>
                                    </p:animMotion>
                                    <p:animEffect transition="in" filter="fade">
                                      <p:cBhvr>
                                        <p:cTn id="19" dur="1000"/>
                                        <p:tgtEl>
                                          <p:spTgt spid="504835">
                                            <p:txEl>
                                              <p:pRg st="2" end="2"/>
                                            </p:txEl>
                                          </p:spTgt>
                                        </p:tgtEl>
                                      </p:cBhvr>
                                    </p:animEffect>
                                  </p:childTnLst>
                                </p:cTn>
                              </p:par>
                              <p:par>
                                <p:cTn id="20" presetID="52" presetClass="entr" presetSubtype="0" fill="hold" grpId="0" nodeType="withEffect">
                                  <p:stCondLst>
                                    <p:cond delay="0"/>
                                  </p:stCondLst>
                                  <p:childTnLst>
                                    <p:set>
                                      <p:cBhvr>
                                        <p:cTn id="21" dur="1" fill="hold">
                                          <p:stCondLst>
                                            <p:cond delay="0"/>
                                          </p:stCondLst>
                                        </p:cTn>
                                        <p:tgtEl>
                                          <p:spTgt spid="504835">
                                            <p:txEl>
                                              <p:pRg st="3" end="3"/>
                                            </p:txEl>
                                          </p:spTgt>
                                        </p:tgtEl>
                                        <p:attrNameLst>
                                          <p:attrName>style.visibility</p:attrName>
                                        </p:attrNameLst>
                                      </p:cBhvr>
                                      <p:to>
                                        <p:strVal val="visible"/>
                                      </p:to>
                                    </p:set>
                                    <p:animScale>
                                      <p:cBhvr>
                                        <p:cTn id="22" dur="1000" decel="50000" fill="hold">
                                          <p:stCondLst>
                                            <p:cond delay="0"/>
                                          </p:stCondLst>
                                        </p:cTn>
                                        <p:tgtEl>
                                          <p:spTgt spid="504835">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504835">
                                            <p:txEl>
                                              <p:pRg st="3" end="3"/>
                                            </p:txEl>
                                          </p:spTgt>
                                        </p:tgtEl>
                                        <p:attrNameLst>
                                          <p:attrName>ppt_x</p:attrName>
                                          <p:attrName>ppt_y</p:attrName>
                                        </p:attrNameLst>
                                      </p:cBhvr>
                                    </p:animMotion>
                                    <p:animEffect transition="in" filter="fade">
                                      <p:cBhvr>
                                        <p:cTn id="24" dur="1000"/>
                                        <p:tgtEl>
                                          <p:spTgt spid="504835">
                                            <p:txEl>
                                              <p:pRg st="3" end="3"/>
                                            </p:txEl>
                                          </p:spTgt>
                                        </p:tgtEl>
                                      </p:cBhvr>
                                    </p:animEffect>
                                  </p:childTnLst>
                                </p:cTn>
                              </p:par>
                              <p:par>
                                <p:cTn id="25" presetID="52" presetClass="entr" presetSubtype="0" fill="hold" grpId="0" nodeType="withEffect">
                                  <p:stCondLst>
                                    <p:cond delay="0"/>
                                  </p:stCondLst>
                                  <p:childTnLst>
                                    <p:set>
                                      <p:cBhvr>
                                        <p:cTn id="26" dur="1" fill="hold">
                                          <p:stCondLst>
                                            <p:cond delay="0"/>
                                          </p:stCondLst>
                                        </p:cTn>
                                        <p:tgtEl>
                                          <p:spTgt spid="504835">
                                            <p:txEl>
                                              <p:pRg st="4" end="4"/>
                                            </p:txEl>
                                          </p:spTgt>
                                        </p:tgtEl>
                                        <p:attrNameLst>
                                          <p:attrName>style.visibility</p:attrName>
                                        </p:attrNameLst>
                                      </p:cBhvr>
                                      <p:to>
                                        <p:strVal val="visible"/>
                                      </p:to>
                                    </p:set>
                                    <p:animScale>
                                      <p:cBhvr>
                                        <p:cTn id="27" dur="1000" decel="50000" fill="hold">
                                          <p:stCondLst>
                                            <p:cond delay="0"/>
                                          </p:stCondLst>
                                        </p:cTn>
                                        <p:tgtEl>
                                          <p:spTgt spid="504835">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504835">
                                            <p:txEl>
                                              <p:pRg st="4" end="4"/>
                                            </p:txEl>
                                          </p:spTgt>
                                        </p:tgtEl>
                                        <p:attrNameLst>
                                          <p:attrName>ppt_x</p:attrName>
                                          <p:attrName>ppt_y</p:attrName>
                                        </p:attrNameLst>
                                      </p:cBhvr>
                                    </p:animMotion>
                                    <p:animEffect transition="in" filter="fade">
                                      <p:cBhvr>
                                        <p:cTn id="29" dur="1000"/>
                                        <p:tgtEl>
                                          <p:spTgt spid="504835">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52" presetClass="entr" presetSubtype="0" fill="hold" grpId="0" nodeType="clickEffect">
                                  <p:stCondLst>
                                    <p:cond delay="0"/>
                                  </p:stCondLst>
                                  <p:childTnLst>
                                    <p:set>
                                      <p:cBhvr>
                                        <p:cTn id="33" dur="1" fill="hold">
                                          <p:stCondLst>
                                            <p:cond delay="0"/>
                                          </p:stCondLst>
                                        </p:cTn>
                                        <p:tgtEl>
                                          <p:spTgt spid="504835">
                                            <p:txEl>
                                              <p:pRg st="6" end="6"/>
                                            </p:txEl>
                                          </p:spTgt>
                                        </p:tgtEl>
                                        <p:attrNameLst>
                                          <p:attrName>style.visibility</p:attrName>
                                        </p:attrNameLst>
                                      </p:cBhvr>
                                      <p:to>
                                        <p:strVal val="visible"/>
                                      </p:to>
                                    </p:set>
                                    <p:animScale>
                                      <p:cBhvr>
                                        <p:cTn id="34" dur="1000" decel="50000" fill="hold">
                                          <p:stCondLst>
                                            <p:cond delay="0"/>
                                          </p:stCondLst>
                                        </p:cTn>
                                        <p:tgtEl>
                                          <p:spTgt spid="504835">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504835">
                                            <p:txEl>
                                              <p:pRg st="6" end="6"/>
                                            </p:txEl>
                                          </p:spTgt>
                                        </p:tgtEl>
                                        <p:attrNameLst>
                                          <p:attrName>ppt_x</p:attrName>
                                          <p:attrName>ppt_y</p:attrName>
                                        </p:attrNameLst>
                                      </p:cBhvr>
                                    </p:animMotion>
                                    <p:animEffect transition="in" filter="fade">
                                      <p:cBhvr>
                                        <p:cTn id="36" dur="1000"/>
                                        <p:tgtEl>
                                          <p:spTgt spid="504835">
                                            <p:txEl>
                                              <p:pRg st="6" end="6"/>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52" presetClass="entr" presetSubtype="0" fill="hold" grpId="0" nodeType="clickEffect">
                                  <p:stCondLst>
                                    <p:cond delay="0"/>
                                  </p:stCondLst>
                                  <p:childTnLst>
                                    <p:set>
                                      <p:cBhvr>
                                        <p:cTn id="40" dur="1" fill="hold">
                                          <p:stCondLst>
                                            <p:cond delay="0"/>
                                          </p:stCondLst>
                                        </p:cTn>
                                        <p:tgtEl>
                                          <p:spTgt spid="504835">
                                            <p:txEl>
                                              <p:pRg st="8" end="8"/>
                                            </p:txEl>
                                          </p:spTgt>
                                        </p:tgtEl>
                                        <p:attrNameLst>
                                          <p:attrName>style.visibility</p:attrName>
                                        </p:attrNameLst>
                                      </p:cBhvr>
                                      <p:to>
                                        <p:strVal val="visible"/>
                                      </p:to>
                                    </p:set>
                                    <p:animScale>
                                      <p:cBhvr>
                                        <p:cTn id="41" dur="1000" decel="50000" fill="hold">
                                          <p:stCondLst>
                                            <p:cond delay="0"/>
                                          </p:stCondLst>
                                        </p:cTn>
                                        <p:tgtEl>
                                          <p:spTgt spid="504835">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2" dur="1000" decel="50000" fill="hold">
                                          <p:stCondLst>
                                            <p:cond delay="0"/>
                                          </p:stCondLst>
                                        </p:cTn>
                                        <p:tgtEl>
                                          <p:spTgt spid="504835">
                                            <p:txEl>
                                              <p:pRg st="8" end="8"/>
                                            </p:txEl>
                                          </p:spTgt>
                                        </p:tgtEl>
                                        <p:attrNameLst>
                                          <p:attrName>ppt_x</p:attrName>
                                          <p:attrName>ppt_y</p:attrName>
                                        </p:attrNameLst>
                                      </p:cBhvr>
                                    </p:animMotion>
                                    <p:animEffect transition="in" filter="fade">
                                      <p:cBhvr>
                                        <p:cTn id="43" dur="1000"/>
                                        <p:tgtEl>
                                          <p:spTgt spid="50483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483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5859" name="Rectangle 3"/>
          <p:cNvSpPr>
            <a:spLocks noGrp="1" noChangeArrowheads="1"/>
          </p:cNvSpPr>
          <p:nvPr>
            <p:ph idx="1"/>
          </p:nvPr>
        </p:nvSpPr>
        <p:spPr>
          <a:xfrm>
            <a:off x="251520" y="548680"/>
            <a:ext cx="8640960" cy="5628283"/>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If a programme is perceived as unjustified, it is viewed negatively by critics </a:t>
            </a:r>
            <a:r>
              <a:rPr lang="en-GB" altLang="en-US" sz="2400" i="1" dirty="0" smtClean="0">
                <a:latin typeface="Arial" panose="020B0604020202020204" pitchFamily="34" charset="0"/>
                <a:cs typeface="Arial" panose="020B0604020202020204" pitchFamily="34" charset="0"/>
              </a:rPr>
              <a:t>and </a:t>
            </a:r>
            <a:r>
              <a:rPr lang="en-GB" altLang="en-US" sz="2400" dirty="0" smtClean="0">
                <a:latin typeface="Arial" panose="020B0604020202020204" pitchFamily="34" charset="0"/>
                <a:cs typeface="Arial" panose="020B0604020202020204" pitchFamily="34" charset="0"/>
              </a:rPr>
              <a:t>beneficiaries (Taylor &amp; </a:t>
            </a:r>
            <a:r>
              <a:rPr lang="en-GB" altLang="en-US" sz="2400" dirty="0" err="1" smtClean="0">
                <a:latin typeface="Arial" panose="020B0604020202020204" pitchFamily="34" charset="0"/>
                <a:cs typeface="Arial" panose="020B0604020202020204" pitchFamily="34" charset="0"/>
              </a:rPr>
              <a:t>Dube</a:t>
            </a:r>
            <a:r>
              <a:rPr lang="en-GB" altLang="en-US" sz="2400" dirty="0" smtClean="0">
                <a:latin typeface="Arial" panose="020B0604020202020204" pitchFamily="34" charset="0"/>
                <a:cs typeface="Arial" panose="020B0604020202020204" pitchFamily="34" charset="0"/>
              </a:rPr>
              <a:t>, 1986)</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Psychological costs of the programme</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Suggests those who have benefited are only in the job because of the programme, not because they are capable enough of holding the job on their own merit (Steele, 1990)</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75844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05859">
                                            <p:txEl>
                                              <p:pRg st="0" end="0"/>
                                            </p:txEl>
                                          </p:spTgt>
                                        </p:tgtEl>
                                        <p:attrNameLst>
                                          <p:attrName>style.visibility</p:attrName>
                                        </p:attrNameLst>
                                      </p:cBhvr>
                                      <p:to>
                                        <p:strVal val="visible"/>
                                      </p:to>
                                    </p:set>
                                    <p:animScale>
                                      <p:cBhvr>
                                        <p:cTn id="7" dur="1000" decel="50000" fill="hold">
                                          <p:stCondLst>
                                            <p:cond delay="0"/>
                                          </p:stCondLst>
                                        </p:cTn>
                                        <p:tgtEl>
                                          <p:spTgt spid="505859">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05859">
                                            <p:txEl>
                                              <p:pRg st="0" end="0"/>
                                            </p:txEl>
                                          </p:spTgt>
                                        </p:tgtEl>
                                        <p:attrNameLst>
                                          <p:attrName>ppt_x</p:attrName>
                                          <p:attrName>ppt_y</p:attrName>
                                        </p:attrNameLst>
                                      </p:cBhvr>
                                    </p:animMotion>
                                    <p:animEffect transition="in" filter="fade">
                                      <p:cBhvr>
                                        <p:cTn id="9" dur="1000"/>
                                        <p:tgtEl>
                                          <p:spTgt spid="505859">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505859">
                                            <p:txEl>
                                              <p:pRg st="2" end="2"/>
                                            </p:txEl>
                                          </p:spTgt>
                                        </p:tgtEl>
                                        <p:attrNameLst>
                                          <p:attrName>style.visibility</p:attrName>
                                        </p:attrNameLst>
                                      </p:cBhvr>
                                      <p:to>
                                        <p:strVal val="visible"/>
                                      </p:to>
                                    </p:set>
                                    <p:animScale>
                                      <p:cBhvr>
                                        <p:cTn id="14" dur="1000" decel="50000" fill="hold">
                                          <p:stCondLst>
                                            <p:cond delay="0"/>
                                          </p:stCondLst>
                                        </p:cTn>
                                        <p:tgtEl>
                                          <p:spTgt spid="505859">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505859">
                                            <p:txEl>
                                              <p:pRg st="2" end="2"/>
                                            </p:txEl>
                                          </p:spTgt>
                                        </p:tgtEl>
                                        <p:attrNameLst>
                                          <p:attrName>ppt_x</p:attrName>
                                          <p:attrName>ppt_y</p:attrName>
                                        </p:attrNameLst>
                                      </p:cBhvr>
                                    </p:animMotion>
                                    <p:animEffect transition="in" filter="fade">
                                      <p:cBhvr>
                                        <p:cTn id="16" dur="1000"/>
                                        <p:tgtEl>
                                          <p:spTgt spid="505859">
                                            <p:txEl>
                                              <p:pRg st="2" end="2"/>
                                            </p:txEl>
                                          </p:spTgt>
                                        </p:tgtEl>
                                      </p:cBhvr>
                                    </p:animEffect>
                                  </p:childTnLst>
                                </p:cTn>
                              </p:par>
                              <p:par>
                                <p:cTn id="17" presetID="52" presetClass="entr" presetSubtype="0" fill="hold" grpId="0" nodeType="withEffect">
                                  <p:stCondLst>
                                    <p:cond delay="0"/>
                                  </p:stCondLst>
                                  <p:childTnLst>
                                    <p:set>
                                      <p:cBhvr>
                                        <p:cTn id="18" dur="1" fill="hold">
                                          <p:stCondLst>
                                            <p:cond delay="0"/>
                                          </p:stCondLst>
                                        </p:cTn>
                                        <p:tgtEl>
                                          <p:spTgt spid="505859">
                                            <p:txEl>
                                              <p:pRg st="3" end="3"/>
                                            </p:txEl>
                                          </p:spTgt>
                                        </p:tgtEl>
                                        <p:attrNameLst>
                                          <p:attrName>style.visibility</p:attrName>
                                        </p:attrNameLst>
                                      </p:cBhvr>
                                      <p:to>
                                        <p:strVal val="visible"/>
                                      </p:to>
                                    </p:set>
                                    <p:animScale>
                                      <p:cBhvr>
                                        <p:cTn id="19" dur="1000" decel="50000" fill="hold">
                                          <p:stCondLst>
                                            <p:cond delay="0"/>
                                          </p:stCondLst>
                                        </p:cTn>
                                        <p:tgtEl>
                                          <p:spTgt spid="505859">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505859">
                                            <p:txEl>
                                              <p:pRg st="3" end="3"/>
                                            </p:txEl>
                                          </p:spTgt>
                                        </p:tgtEl>
                                        <p:attrNameLst>
                                          <p:attrName>ppt_x</p:attrName>
                                          <p:attrName>ppt_y</p:attrName>
                                        </p:attrNameLst>
                                      </p:cBhvr>
                                    </p:animMotion>
                                    <p:animEffect transition="in" filter="fade">
                                      <p:cBhvr>
                                        <p:cTn id="21" dur="1000"/>
                                        <p:tgtEl>
                                          <p:spTgt spid="5058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585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6883" name="Rectangle 3"/>
          <p:cNvSpPr>
            <a:spLocks noGrp="1" noChangeArrowheads="1"/>
          </p:cNvSpPr>
          <p:nvPr>
            <p:ph idx="1"/>
          </p:nvPr>
        </p:nvSpPr>
        <p:spPr>
          <a:xfrm>
            <a:off x="251520" y="548680"/>
            <a:ext cx="8640960" cy="5628283"/>
          </a:xfrm>
        </p:spPr>
        <p:txBody>
          <a:bodyPr>
            <a:normAutofit fontScale="92500" lnSpcReduction="10000"/>
          </a:bodyPr>
          <a:lstStyle/>
          <a:p>
            <a:pPr eaLnBrk="1" hangingPunct="1">
              <a:lnSpc>
                <a:spcPct val="150000"/>
              </a:lnSpc>
            </a:pPr>
            <a:r>
              <a:rPr lang="en-GB" altLang="en-US" sz="2400" dirty="0" err="1" smtClean="0">
                <a:latin typeface="Arial" panose="020B0604020202020204" pitchFamily="34" charset="0"/>
                <a:cs typeface="Arial" panose="020B0604020202020204" pitchFamily="34" charset="0"/>
              </a:rPr>
              <a:t>Heilman</a:t>
            </a:r>
            <a:r>
              <a:rPr lang="en-GB" altLang="en-US" sz="2400" dirty="0" smtClean="0">
                <a:latin typeface="Arial" panose="020B0604020202020204" pitchFamily="34" charset="0"/>
                <a:cs typeface="Arial" panose="020B0604020202020204" pitchFamily="34" charset="0"/>
              </a:rPr>
              <a:t> et al. (1992)</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Women reported to be a-a hires viewed as less competent and less qualified than males and non-a-a females</a:t>
            </a:r>
            <a:endParaRPr lang="en-US" altLang="en-US" sz="2000" dirty="0" smtClean="0">
              <a:latin typeface="Arial" panose="020B0604020202020204" pitchFamily="34" charset="0"/>
              <a:cs typeface="Arial" panose="020B0604020202020204" pitchFamily="34" charset="0"/>
            </a:endParaRP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Schneider et al. (1996)</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Black students who received help from a White student reported lower self-esteem than those in a no-help condition</a:t>
            </a:r>
          </a:p>
          <a:p>
            <a:pPr lvl="1" eaLnBrk="1" hangingPunct="1">
              <a:lnSpc>
                <a:spcPct val="150000"/>
              </a:lnSpc>
            </a:pPr>
            <a:endParaRPr lang="en-GB" altLang="en-US" sz="20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Crosby et al. (2003)</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Framing the a-a as helping overcome previous discrimination, not helping that individual to get the job, reduces many of these effects</a:t>
            </a:r>
            <a:endParaRPr lang="en-US" alt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41872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06883">
                                            <p:txEl>
                                              <p:pRg st="0" end="0"/>
                                            </p:txEl>
                                          </p:spTgt>
                                        </p:tgtEl>
                                        <p:attrNameLst>
                                          <p:attrName>style.visibility</p:attrName>
                                        </p:attrNameLst>
                                      </p:cBhvr>
                                      <p:to>
                                        <p:strVal val="visible"/>
                                      </p:to>
                                    </p:set>
                                    <p:animScale>
                                      <p:cBhvr>
                                        <p:cTn id="7" dur="1000" decel="50000" fill="hold">
                                          <p:stCondLst>
                                            <p:cond delay="0"/>
                                          </p:stCondLst>
                                        </p:cTn>
                                        <p:tgtEl>
                                          <p:spTgt spid="50688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06883">
                                            <p:txEl>
                                              <p:pRg st="0" end="0"/>
                                            </p:txEl>
                                          </p:spTgt>
                                        </p:tgtEl>
                                        <p:attrNameLst>
                                          <p:attrName>ppt_x</p:attrName>
                                          <p:attrName>ppt_y</p:attrName>
                                        </p:attrNameLst>
                                      </p:cBhvr>
                                    </p:animMotion>
                                    <p:animEffect transition="in" filter="fade">
                                      <p:cBhvr>
                                        <p:cTn id="9" dur="1000"/>
                                        <p:tgtEl>
                                          <p:spTgt spid="506883">
                                            <p:txEl>
                                              <p:pRg st="0" end="0"/>
                                            </p:txEl>
                                          </p:spTgt>
                                        </p:tgtEl>
                                      </p:cBhvr>
                                    </p:animEffect>
                                  </p:childTnLst>
                                </p:cTn>
                              </p:par>
                              <p:par>
                                <p:cTn id="10" presetID="52" presetClass="entr" presetSubtype="0" fill="hold" grpId="0" nodeType="withEffect">
                                  <p:stCondLst>
                                    <p:cond delay="0"/>
                                  </p:stCondLst>
                                  <p:childTnLst>
                                    <p:set>
                                      <p:cBhvr>
                                        <p:cTn id="11" dur="1" fill="hold">
                                          <p:stCondLst>
                                            <p:cond delay="0"/>
                                          </p:stCondLst>
                                        </p:cTn>
                                        <p:tgtEl>
                                          <p:spTgt spid="506883">
                                            <p:txEl>
                                              <p:pRg st="1" end="1"/>
                                            </p:txEl>
                                          </p:spTgt>
                                        </p:tgtEl>
                                        <p:attrNameLst>
                                          <p:attrName>style.visibility</p:attrName>
                                        </p:attrNameLst>
                                      </p:cBhvr>
                                      <p:to>
                                        <p:strVal val="visible"/>
                                      </p:to>
                                    </p:set>
                                    <p:animScale>
                                      <p:cBhvr>
                                        <p:cTn id="12" dur="1000" decel="50000" fill="hold">
                                          <p:stCondLst>
                                            <p:cond delay="0"/>
                                          </p:stCondLst>
                                        </p:cTn>
                                        <p:tgtEl>
                                          <p:spTgt spid="50688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506883">
                                            <p:txEl>
                                              <p:pRg st="1" end="1"/>
                                            </p:txEl>
                                          </p:spTgt>
                                        </p:tgtEl>
                                        <p:attrNameLst>
                                          <p:attrName>ppt_x</p:attrName>
                                          <p:attrName>ppt_y</p:attrName>
                                        </p:attrNameLst>
                                      </p:cBhvr>
                                    </p:animMotion>
                                    <p:animEffect transition="in" filter="fade">
                                      <p:cBhvr>
                                        <p:cTn id="14" dur="1000"/>
                                        <p:tgtEl>
                                          <p:spTgt spid="506883">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52" presetClass="entr" presetSubtype="0" fill="hold" grpId="0" nodeType="clickEffect">
                                  <p:stCondLst>
                                    <p:cond delay="0"/>
                                  </p:stCondLst>
                                  <p:childTnLst>
                                    <p:set>
                                      <p:cBhvr>
                                        <p:cTn id="18" dur="1" fill="hold">
                                          <p:stCondLst>
                                            <p:cond delay="0"/>
                                          </p:stCondLst>
                                        </p:cTn>
                                        <p:tgtEl>
                                          <p:spTgt spid="506883">
                                            <p:txEl>
                                              <p:pRg st="3" end="3"/>
                                            </p:txEl>
                                          </p:spTgt>
                                        </p:tgtEl>
                                        <p:attrNameLst>
                                          <p:attrName>style.visibility</p:attrName>
                                        </p:attrNameLst>
                                      </p:cBhvr>
                                      <p:to>
                                        <p:strVal val="visible"/>
                                      </p:to>
                                    </p:set>
                                    <p:animScale>
                                      <p:cBhvr>
                                        <p:cTn id="19" dur="1000" decel="50000" fill="hold">
                                          <p:stCondLst>
                                            <p:cond delay="0"/>
                                          </p:stCondLst>
                                        </p:cTn>
                                        <p:tgtEl>
                                          <p:spTgt spid="50688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506883">
                                            <p:txEl>
                                              <p:pRg st="3" end="3"/>
                                            </p:txEl>
                                          </p:spTgt>
                                        </p:tgtEl>
                                        <p:attrNameLst>
                                          <p:attrName>ppt_x</p:attrName>
                                          <p:attrName>ppt_y</p:attrName>
                                        </p:attrNameLst>
                                      </p:cBhvr>
                                    </p:animMotion>
                                    <p:animEffect transition="in" filter="fade">
                                      <p:cBhvr>
                                        <p:cTn id="21" dur="1000"/>
                                        <p:tgtEl>
                                          <p:spTgt spid="506883">
                                            <p:txEl>
                                              <p:pRg st="3" end="3"/>
                                            </p:txEl>
                                          </p:spTgt>
                                        </p:tgtEl>
                                      </p:cBhvr>
                                    </p:animEffect>
                                  </p:childTnLst>
                                </p:cTn>
                              </p:par>
                              <p:par>
                                <p:cTn id="22" presetID="52" presetClass="entr" presetSubtype="0" fill="hold" grpId="0" nodeType="withEffect">
                                  <p:stCondLst>
                                    <p:cond delay="0"/>
                                  </p:stCondLst>
                                  <p:childTnLst>
                                    <p:set>
                                      <p:cBhvr>
                                        <p:cTn id="23" dur="1" fill="hold">
                                          <p:stCondLst>
                                            <p:cond delay="0"/>
                                          </p:stCondLst>
                                        </p:cTn>
                                        <p:tgtEl>
                                          <p:spTgt spid="506883">
                                            <p:txEl>
                                              <p:pRg st="4" end="4"/>
                                            </p:txEl>
                                          </p:spTgt>
                                        </p:tgtEl>
                                        <p:attrNameLst>
                                          <p:attrName>style.visibility</p:attrName>
                                        </p:attrNameLst>
                                      </p:cBhvr>
                                      <p:to>
                                        <p:strVal val="visible"/>
                                      </p:to>
                                    </p:set>
                                    <p:animScale>
                                      <p:cBhvr>
                                        <p:cTn id="24" dur="1000" decel="50000" fill="hold">
                                          <p:stCondLst>
                                            <p:cond delay="0"/>
                                          </p:stCondLst>
                                        </p:cTn>
                                        <p:tgtEl>
                                          <p:spTgt spid="50688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506883">
                                            <p:txEl>
                                              <p:pRg st="4" end="4"/>
                                            </p:txEl>
                                          </p:spTgt>
                                        </p:tgtEl>
                                        <p:attrNameLst>
                                          <p:attrName>ppt_x</p:attrName>
                                          <p:attrName>ppt_y</p:attrName>
                                        </p:attrNameLst>
                                      </p:cBhvr>
                                    </p:animMotion>
                                    <p:animEffect transition="in" filter="fade">
                                      <p:cBhvr>
                                        <p:cTn id="26" dur="1000"/>
                                        <p:tgtEl>
                                          <p:spTgt spid="506883">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52" presetClass="entr" presetSubtype="0" fill="hold" grpId="0" nodeType="clickEffect">
                                  <p:stCondLst>
                                    <p:cond delay="0"/>
                                  </p:stCondLst>
                                  <p:childTnLst>
                                    <p:set>
                                      <p:cBhvr>
                                        <p:cTn id="30" dur="1" fill="hold">
                                          <p:stCondLst>
                                            <p:cond delay="0"/>
                                          </p:stCondLst>
                                        </p:cTn>
                                        <p:tgtEl>
                                          <p:spTgt spid="506883">
                                            <p:txEl>
                                              <p:pRg st="6" end="6"/>
                                            </p:txEl>
                                          </p:spTgt>
                                        </p:tgtEl>
                                        <p:attrNameLst>
                                          <p:attrName>style.visibility</p:attrName>
                                        </p:attrNameLst>
                                      </p:cBhvr>
                                      <p:to>
                                        <p:strVal val="visible"/>
                                      </p:to>
                                    </p:set>
                                    <p:animScale>
                                      <p:cBhvr>
                                        <p:cTn id="31" dur="1000" decel="50000" fill="hold">
                                          <p:stCondLst>
                                            <p:cond delay="0"/>
                                          </p:stCondLst>
                                        </p:cTn>
                                        <p:tgtEl>
                                          <p:spTgt spid="506883">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2" dur="1000" decel="50000" fill="hold">
                                          <p:stCondLst>
                                            <p:cond delay="0"/>
                                          </p:stCondLst>
                                        </p:cTn>
                                        <p:tgtEl>
                                          <p:spTgt spid="506883">
                                            <p:txEl>
                                              <p:pRg st="6" end="6"/>
                                            </p:txEl>
                                          </p:spTgt>
                                        </p:tgtEl>
                                        <p:attrNameLst>
                                          <p:attrName>ppt_x</p:attrName>
                                          <p:attrName>ppt_y</p:attrName>
                                        </p:attrNameLst>
                                      </p:cBhvr>
                                    </p:animMotion>
                                    <p:animEffect transition="in" filter="fade">
                                      <p:cBhvr>
                                        <p:cTn id="33" dur="1000"/>
                                        <p:tgtEl>
                                          <p:spTgt spid="506883">
                                            <p:txEl>
                                              <p:pRg st="6" end="6"/>
                                            </p:txEl>
                                          </p:spTgt>
                                        </p:tgtEl>
                                      </p:cBhvr>
                                    </p:animEffect>
                                  </p:childTnLst>
                                </p:cTn>
                              </p:par>
                              <p:par>
                                <p:cTn id="34" presetID="52" presetClass="entr" presetSubtype="0" fill="hold" grpId="0" nodeType="withEffect">
                                  <p:stCondLst>
                                    <p:cond delay="0"/>
                                  </p:stCondLst>
                                  <p:childTnLst>
                                    <p:set>
                                      <p:cBhvr>
                                        <p:cTn id="35" dur="1" fill="hold">
                                          <p:stCondLst>
                                            <p:cond delay="0"/>
                                          </p:stCondLst>
                                        </p:cTn>
                                        <p:tgtEl>
                                          <p:spTgt spid="506883">
                                            <p:txEl>
                                              <p:pRg st="7" end="7"/>
                                            </p:txEl>
                                          </p:spTgt>
                                        </p:tgtEl>
                                        <p:attrNameLst>
                                          <p:attrName>style.visibility</p:attrName>
                                        </p:attrNameLst>
                                      </p:cBhvr>
                                      <p:to>
                                        <p:strVal val="visible"/>
                                      </p:to>
                                    </p:set>
                                    <p:animScale>
                                      <p:cBhvr>
                                        <p:cTn id="36" dur="1000" decel="50000" fill="hold">
                                          <p:stCondLst>
                                            <p:cond delay="0"/>
                                          </p:stCondLst>
                                        </p:cTn>
                                        <p:tgtEl>
                                          <p:spTgt spid="50688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7" dur="1000" decel="50000" fill="hold">
                                          <p:stCondLst>
                                            <p:cond delay="0"/>
                                          </p:stCondLst>
                                        </p:cTn>
                                        <p:tgtEl>
                                          <p:spTgt spid="506883">
                                            <p:txEl>
                                              <p:pRg st="7" end="7"/>
                                            </p:txEl>
                                          </p:spTgt>
                                        </p:tgtEl>
                                        <p:attrNameLst>
                                          <p:attrName>ppt_x</p:attrName>
                                          <p:attrName>ppt_y</p:attrName>
                                        </p:attrNameLst>
                                      </p:cBhvr>
                                    </p:animMotion>
                                    <p:animEffect transition="in" filter="fade">
                                      <p:cBhvr>
                                        <p:cTn id="38" dur="1000"/>
                                        <p:tgtEl>
                                          <p:spTgt spid="5068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688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28650" y="332656"/>
            <a:ext cx="7886700" cy="399578"/>
          </a:xfrm>
        </p:spPr>
        <p:txBody>
          <a:bodyPr>
            <a:noAutofit/>
          </a:bodyPr>
          <a:lstStyle/>
          <a:p>
            <a:pPr algn="ctr" eaLnBrk="1" hangingPunct="1"/>
            <a:r>
              <a:rPr lang="en-GB" altLang="en-US" sz="3200" b="1" dirty="0" smtClean="0">
                <a:latin typeface="Arial" panose="020B0604020202020204" pitchFamily="34" charset="0"/>
                <a:cs typeface="Arial" panose="020B0604020202020204" pitchFamily="34" charset="0"/>
              </a:rPr>
              <a:t>Summary</a:t>
            </a:r>
            <a:endParaRPr lang="en-US" altLang="en-US" sz="3200" b="1" dirty="0" smtClean="0">
              <a:latin typeface="Arial" panose="020B0604020202020204" pitchFamily="34" charset="0"/>
              <a:cs typeface="Arial" panose="020B0604020202020204" pitchFamily="34" charset="0"/>
            </a:endParaRPr>
          </a:p>
        </p:txBody>
      </p:sp>
      <p:sp>
        <p:nvSpPr>
          <p:cNvPr id="22531" name="Rectangle 3"/>
          <p:cNvSpPr>
            <a:spLocks noGrp="1" noChangeArrowheads="1"/>
          </p:cNvSpPr>
          <p:nvPr>
            <p:ph idx="1"/>
          </p:nvPr>
        </p:nvSpPr>
        <p:spPr>
          <a:xfrm>
            <a:off x="251520" y="1124744"/>
            <a:ext cx="8640960" cy="5052219"/>
          </a:xfrm>
        </p:spPr>
        <p:txBody>
          <a:bodyPr/>
          <a:lstStyle/>
          <a:p>
            <a:pPr eaLnBrk="1" hangingPunct="1">
              <a:lnSpc>
                <a:spcPct val="150000"/>
              </a:lnSpc>
            </a:pPr>
            <a:r>
              <a:rPr lang="en-GB" altLang="en-US" sz="2400" dirty="0" smtClean="0">
                <a:latin typeface="Arial" panose="020B0604020202020204" pitchFamily="34" charset="0"/>
                <a:cs typeface="Arial" panose="020B0604020202020204" pitchFamily="34" charset="0"/>
              </a:rPr>
              <a:t>Being stigmatized can lead to many issues with regards to prejudice</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Stereotype threat</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Threat to self-esteem</a:t>
            </a:r>
          </a:p>
          <a:p>
            <a:pPr lvl="1" eaLnBrk="1" hangingPunct="1">
              <a:lnSpc>
                <a:spcPct val="150000"/>
              </a:lnSpc>
            </a:pPr>
            <a:r>
              <a:rPr lang="en-GB" altLang="en-US" sz="2000" dirty="0" smtClean="0">
                <a:latin typeface="Arial" panose="020B0604020202020204" pitchFamily="34" charset="0"/>
                <a:cs typeface="Arial" panose="020B0604020202020204" pitchFamily="34" charset="0"/>
              </a:rPr>
              <a:t>These can lead to detrimental performance, and even promote the stereotype</a:t>
            </a:r>
          </a:p>
          <a:p>
            <a:pPr eaLnBrk="1" hangingPunct="1">
              <a:lnSpc>
                <a:spcPct val="150000"/>
              </a:lnSpc>
            </a:pPr>
            <a:endParaRPr lang="en-GB" altLang="en-US" sz="2400" dirty="0" smtClean="0">
              <a:latin typeface="Arial" panose="020B0604020202020204" pitchFamily="34" charset="0"/>
              <a:cs typeface="Arial" panose="020B0604020202020204" pitchFamily="34" charset="0"/>
            </a:endParaRPr>
          </a:p>
          <a:p>
            <a:pPr eaLnBrk="1" hangingPunct="1">
              <a:lnSpc>
                <a:spcPct val="150000"/>
              </a:lnSpc>
            </a:pPr>
            <a:r>
              <a:rPr lang="en-GB" altLang="en-US" sz="2400" dirty="0" smtClean="0">
                <a:latin typeface="Arial" panose="020B0604020202020204" pitchFamily="34" charset="0"/>
                <a:cs typeface="Arial" panose="020B0604020202020204" pitchFamily="34" charset="0"/>
              </a:rPr>
              <a:t>Programmes such as affirmative action can be beneficial, but can also be harmful if delivered in the wrong way</a:t>
            </a: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3970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5002</TotalTime>
  <Words>1344</Words>
  <Application>Microsoft Office PowerPoint</Application>
  <PresentationFormat>On-screen Show (4:3)</PresentationFormat>
  <Paragraphs>174</Paragraphs>
  <Slides>22</Slides>
  <Notes>19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9" baseType="lpstr">
      <vt:lpstr>Arial</vt:lpstr>
      <vt:lpstr>Calibri</vt:lpstr>
      <vt:lpstr>Calibri Light</vt:lpstr>
      <vt:lpstr>Wingdings</vt:lpstr>
      <vt:lpstr>Wingdings 2</vt:lpstr>
      <vt:lpstr>Office Theme</vt:lpstr>
      <vt:lpstr>Chart</vt:lpstr>
      <vt:lpstr>     Prejudice and Discrimination   Lecture Ten</vt:lpstr>
      <vt:lpstr>PowerPoint Presentation</vt:lpstr>
      <vt:lpstr>Language</vt:lpstr>
      <vt:lpstr>Two issues…</vt:lpstr>
      <vt:lpstr>Viewing Prejudice And Discrimination From The Other Side</vt:lpstr>
      <vt:lpstr>Stigma</vt:lpstr>
      <vt:lpstr>Group Identification</vt:lpstr>
      <vt:lpstr>Group Identification</vt:lpstr>
      <vt:lpstr>Stereotype Threat</vt:lpstr>
      <vt:lpstr>Race</vt:lpstr>
      <vt:lpstr>Race</vt:lpstr>
      <vt:lpstr>Gender</vt:lpstr>
      <vt:lpstr>Gender</vt:lpstr>
      <vt:lpstr>PowerPoint Presentation</vt:lpstr>
      <vt:lpstr>PowerPoint Presentation</vt:lpstr>
      <vt:lpstr>Self-esteem</vt:lpstr>
      <vt:lpstr>PowerPoint Presentation</vt:lpstr>
      <vt:lpstr>Self-fulfilling Prophecy</vt:lpstr>
      <vt:lpstr>Affirmative Action</vt:lpstr>
      <vt:lpstr>PowerPoint Presentation</vt:lpstr>
      <vt:lpstr>PowerPoint Presentation</vt:lpstr>
      <vt:lpstr>Summary</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70</cp:revision>
  <dcterms:created xsi:type="dcterms:W3CDTF">2015-01-23T19:04:55Z</dcterms:created>
  <dcterms:modified xsi:type="dcterms:W3CDTF">2019-12-02T17:54:27Z</dcterms:modified>
</cp:coreProperties>
</file>