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61" r:id="rId4"/>
    <p:sldId id="262" r:id="rId5"/>
    <p:sldId id="263" r:id="rId6"/>
    <p:sldId id="259" r:id="rId7"/>
    <p:sldId id="258" r:id="rId8"/>
    <p:sldId id="260"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224" autoAdjust="0"/>
    <p:restoredTop sz="75138" autoAdjust="0"/>
  </p:normalViewPr>
  <p:slideViewPr>
    <p:cSldViewPr snapToGrid="0">
      <p:cViewPr varScale="1">
        <p:scale>
          <a:sx n="54" d="100"/>
          <a:sy n="54" d="100"/>
        </p:scale>
        <p:origin x="79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CC9ADD-4B63-4375-A05C-33269054A595}" type="datetimeFigureOut">
              <a:rPr lang="en-GB" smtClean="0"/>
              <a:t>06/05/2018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CD8829-F68B-4264-AC01-EE2A175F9D3F}" type="slidenum">
              <a:rPr lang="en-GB" smtClean="0"/>
              <a:t>‹#›</a:t>
            </a:fld>
            <a:endParaRPr lang="en-GB"/>
          </a:p>
        </p:txBody>
      </p:sp>
    </p:spTree>
    <p:extLst>
      <p:ext uri="{BB962C8B-B14F-4D97-AF65-F5344CB8AC3E}">
        <p14:creationId xmlns:p14="http://schemas.microsoft.com/office/powerpoint/2010/main" val="3537979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an Elizabethan/17</a:t>
            </a:r>
            <a:r>
              <a:rPr lang="en-GB" baseline="30000" dirty="0"/>
              <a:t>th</a:t>
            </a:r>
            <a:r>
              <a:rPr lang="en-GB" dirty="0"/>
              <a:t> century house with a garden the size of 100x570m. The house is in </a:t>
            </a:r>
            <a:r>
              <a:rPr lang="en-GB" dirty="0" err="1"/>
              <a:t>Gretton</a:t>
            </a:r>
            <a:r>
              <a:rPr lang="en-GB" dirty="0"/>
              <a:t>, Corby Northamptonshire </a:t>
            </a:r>
          </a:p>
        </p:txBody>
      </p:sp>
      <p:sp>
        <p:nvSpPr>
          <p:cNvPr id="4" name="Slide Number Placeholder 3"/>
          <p:cNvSpPr>
            <a:spLocks noGrp="1"/>
          </p:cNvSpPr>
          <p:nvPr>
            <p:ph type="sldNum" sz="quarter" idx="10"/>
          </p:nvPr>
        </p:nvSpPr>
        <p:spPr/>
        <p:txBody>
          <a:bodyPr/>
          <a:lstStyle/>
          <a:p>
            <a:fld id="{18CD8829-F68B-4264-AC01-EE2A175F9D3F}" type="slidenum">
              <a:rPr lang="en-GB" smtClean="0"/>
              <a:t>1</a:t>
            </a:fld>
            <a:endParaRPr lang="en-GB"/>
          </a:p>
        </p:txBody>
      </p:sp>
    </p:spTree>
    <p:extLst>
      <p:ext uri="{BB962C8B-B14F-4D97-AF65-F5344CB8AC3E}">
        <p14:creationId xmlns:p14="http://schemas.microsoft.com/office/powerpoint/2010/main" val="38787449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1542 -Sir Humphrey Stafford brought Kirby Hall</a:t>
            </a:r>
          </a:p>
          <a:p>
            <a:r>
              <a:rPr lang="en-GB" dirty="0"/>
              <a:t>1570 - Sir Humphrey Stafford II built the hall we see today </a:t>
            </a:r>
          </a:p>
          <a:p>
            <a:r>
              <a:rPr lang="en-GB" dirty="0"/>
              <a:t>1575 - Sir Humphrey Stafford II died and the hall was brought by Sir Christopher Hatton 1</a:t>
            </a:r>
            <a:r>
              <a:rPr lang="en-GB" baseline="30000" dirty="0"/>
              <a:t>st</a:t>
            </a:r>
            <a:r>
              <a:rPr lang="en-GB" dirty="0"/>
              <a:t> </a:t>
            </a:r>
          </a:p>
          <a:p>
            <a:r>
              <a:rPr lang="en-GB" dirty="0"/>
              <a:t>1587 - Sir Christopher Hatton 1</a:t>
            </a:r>
            <a:r>
              <a:rPr lang="en-GB" baseline="30000" dirty="0"/>
              <a:t>st</a:t>
            </a:r>
            <a:r>
              <a:rPr lang="en-GB" dirty="0"/>
              <a:t> became chancellor of Queen Elizabeth </a:t>
            </a:r>
          </a:p>
          <a:p>
            <a:r>
              <a:rPr lang="en-GB" dirty="0"/>
              <a:t>1591 - Sir Christopher Hatton 1</a:t>
            </a:r>
            <a:r>
              <a:rPr lang="en-GB" baseline="30000" dirty="0"/>
              <a:t>st</a:t>
            </a:r>
            <a:r>
              <a:rPr lang="en-GB" dirty="0"/>
              <a:t> died and the hall was passed onto his son William Newport </a:t>
            </a:r>
          </a:p>
          <a:p>
            <a:r>
              <a:rPr lang="en-GB" dirty="0"/>
              <a:t>1597 - William Newport died and the hall is passed to Sir Christopher Hatton II </a:t>
            </a:r>
          </a:p>
          <a:p>
            <a:r>
              <a:rPr lang="en-GB" dirty="0"/>
              <a:t>1638 - Sir Christopher Hatton 3</a:t>
            </a:r>
            <a:r>
              <a:rPr lang="en-GB" baseline="30000" dirty="0"/>
              <a:t>rd</a:t>
            </a:r>
            <a:r>
              <a:rPr lang="en-GB" dirty="0"/>
              <a:t> did the 1</a:t>
            </a:r>
            <a:r>
              <a:rPr lang="en-GB" baseline="30000" dirty="0"/>
              <a:t>st</a:t>
            </a:r>
            <a:r>
              <a:rPr lang="en-GB" dirty="0"/>
              <a:t> major architectural transformation at the Hall    including the garden and gateways by Inigo Jones</a:t>
            </a:r>
          </a:p>
          <a:p>
            <a:r>
              <a:rPr lang="en-GB" dirty="0"/>
              <a:t>1706 - Sir Christopher Hatton IV died and the hall faced a long decline due to his son William Seton Hatton who sold woodland areas of the hall and timber from the hall</a:t>
            </a:r>
          </a:p>
          <a:p>
            <a:r>
              <a:rPr lang="en-GB" dirty="0"/>
              <a:t>1810 - The hall was neglected and abandoned </a:t>
            </a:r>
          </a:p>
          <a:p>
            <a:r>
              <a:rPr lang="en-GB" dirty="0"/>
              <a:t>1980 - The hall became a day out place run by the Children’s order of Chivalry </a:t>
            </a:r>
          </a:p>
          <a:p>
            <a:r>
              <a:rPr lang="en-GB" dirty="0"/>
              <a:t>Now – the hall is still owned by descendants of Hatton family, however it is custodies by English Heritage. ruins – with 12,000 visitors last year, aim for 15,000 visitors </a:t>
            </a:r>
          </a:p>
        </p:txBody>
      </p:sp>
      <p:sp>
        <p:nvSpPr>
          <p:cNvPr id="4" name="Slide Number Placeholder 3"/>
          <p:cNvSpPr>
            <a:spLocks noGrp="1"/>
          </p:cNvSpPr>
          <p:nvPr>
            <p:ph type="sldNum" sz="quarter" idx="10"/>
          </p:nvPr>
        </p:nvSpPr>
        <p:spPr/>
        <p:txBody>
          <a:bodyPr/>
          <a:lstStyle/>
          <a:p>
            <a:fld id="{18CD8829-F68B-4264-AC01-EE2A175F9D3F}" type="slidenum">
              <a:rPr lang="en-GB" smtClean="0"/>
              <a:t>2</a:t>
            </a:fld>
            <a:endParaRPr lang="en-GB"/>
          </a:p>
        </p:txBody>
      </p:sp>
    </p:spTree>
    <p:extLst>
      <p:ext uri="{BB962C8B-B14F-4D97-AF65-F5344CB8AC3E}">
        <p14:creationId xmlns:p14="http://schemas.microsoft.com/office/powerpoint/2010/main" val="30171725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authentic décor, i.e. no longer brick effect – been plastered. No furniture to build up an image of the past. 30 parking spaces including 2 disabled. Toilets on site. Gift shop selling snacks and gifts to do with 17</a:t>
            </a:r>
            <a:r>
              <a:rPr lang="en-GB" baseline="30000" dirty="0"/>
              <a:t>th</a:t>
            </a:r>
            <a:r>
              <a:rPr lang="en-GB" dirty="0"/>
              <a:t> century English history. They hold events for income. </a:t>
            </a:r>
          </a:p>
        </p:txBody>
      </p:sp>
      <p:sp>
        <p:nvSpPr>
          <p:cNvPr id="4" name="Slide Number Placeholder 3"/>
          <p:cNvSpPr>
            <a:spLocks noGrp="1"/>
          </p:cNvSpPr>
          <p:nvPr>
            <p:ph type="sldNum" sz="quarter" idx="10"/>
          </p:nvPr>
        </p:nvSpPr>
        <p:spPr/>
        <p:txBody>
          <a:bodyPr/>
          <a:lstStyle/>
          <a:p>
            <a:fld id="{18CD8829-F68B-4264-AC01-EE2A175F9D3F}" type="slidenum">
              <a:rPr lang="en-GB" smtClean="0"/>
              <a:t>3</a:t>
            </a:fld>
            <a:endParaRPr lang="en-GB"/>
          </a:p>
        </p:txBody>
      </p:sp>
    </p:spTree>
    <p:extLst>
      <p:ext uri="{BB962C8B-B14F-4D97-AF65-F5344CB8AC3E}">
        <p14:creationId xmlns:p14="http://schemas.microsoft.com/office/powerpoint/2010/main" val="1965619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clear that in history the Hatton were an influential family</a:t>
            </a:r>
          </a:p>
          <a:p>
            <a:r>
              <a:rPr lang="en-GB" dirty="0"/>
              <a:t>Descendants of the family still own the site, funding from English Heritage who are sponsored by many different charities and foundations such as Heritage lottery fund, The Wolfson Foundation and Garfield Weston foundation. </a:t>
            </a:r>
          </a:p>
          <a:p>
            <a:r>
              <a:rPr lang="en-GB" dirty="0"/>
              <a:t>The house is less relevant in present time because you can not use it as a house.</a:t>
            </a:r>
          </a:p>
          <a:p>
            <a:r>
              <a:rPr lang="en-GB" dirty="0"/>
              <a:t>Audio tours but not multi lingual </a:t>
            </a:r>
          </a:p>
          <a:p>
            <a:r>
              <a:rPr lang="en-GB" dirty="0"/>
              <a:t>Health and safety regulations show that areas of the house are unsafe to visit due to damage</a:t>
            </a:r>
          </a:p>
          <a:p>
            <a:r>
              <a:rPr lang="en-GB" dirty="0"/>
              <a:t>Wildlife friendly environment. Close to </a:t>
            </a:r>
            <a:r>
              <a:rPr lang="en-GB" dirty="0" err="1"/>
              <a:t>corby</a:t>
            </a:r>
            <a:r>
              <a:rPr lang="en-GB" dirty="0"/>
              <a:t> which has a large population, it is in central England, good networks such as trains to London and near A14 and M1. </a:t>
            </a:r>
          </a:p>
        </p:txBody>
      </p:sp>
      <p:sp>
        <p:nvSpPr>
          <p:cNvPr id="4" name="Slide Number Placeholder 3"/>
          <p:cNvSpPr>
            <a:spLocks noGrp="1"/>
          </p:cNvSpPr>
          <p:nvPr>
            <p:ph type="sldNum" sz="quarter" idx="10"/>
          </p:nvPr>
        </p:nvSpPr>
        <p:spPr/>
        <p:txBody>
          <a:bodyPr/>
          <a:lstStyle/>
          <a:p>
            <a:fld id="{18CD8829-F68B-4264-AC01-EE2A175F9D3F}" type="slidenum">
              <a:rPr lang="en-GB" smtClean="0"/>
              <a:t>4</a:t>
            </a:fld>
            <a:endParaRPr lang="en-GB"/>
          </a:p>
        </p:txBody>
      </p:sp>
    </p:spTree>
    <p:extLst>
      <p:ext uri="{BB962C8B-B14F-4D97-AF65-F5344CB8AC3E}">
        <p14:creationId xmlns:p14="http://schemas.microsoft.com/office/powerpoint/2010/main" val="3908289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English history, nice environment , potential to develop and attract more visitors. </a:t>
            </a:r>
          </a:p>
          <a:p>
            <a:r>
              <a:rPr lang="en-GB" dirty="0"/>
              <a:t>Lack of funding, amenities, bad conditions </a:t>
            </a:r>
          </a:p>
          <a:p>
            <a:r>
              <a:rPr lang="en-GB" dirty="0"/>
              <a:t>Close to a busy town</a:t>
            </a:r>
          </a:p>
          <a:p>
            <a:r>
              <a:rPr lang="en-GB" dirty="0"/>
              <a:t>English heritage is in competition with national trust, and to keep competitive they supply funding to heritage sites that attract a large number of people, with the lack of funding for Kirby hall could result in closure of the site. The lack of visitors also means a lack of income for the site. Northamptonshire has many different stately houses, such as </a:t>
            </a:r>
            <a:r>
              <a:rPr lang="en-GB" dirty="0" err="1"/>
              <a:t>Althrope</a:t>
            </a:r>
            <a:r>
              <a:rPr lang="en-GB" dirty="0"/>
              <a:t> House so Kirby hall is competition with these sites. </a:t>
            </a:r>
          </a:p>
        </p:txBody>
      </p:sp>
      <p:sp>
        <p:nvSpPr>
          <p:cNvPr id="4" name="Slide Number Placeholder 3"/>
          <p:cNvSpPr>
            <a:spLocks noGrp="1"/>
          </p:cNvSpPr>
          <p:nvPr>
            <p:ph type="sldNum" sz="quarter" idx="10"/>
          </p:nvPr>
        </p:nvSpPr>
        <p:spPr/>
        <p:txBody>
          <a:bodyPr/>
          <a:lstStyle/>
          <a:p>
            <a:fld id="{18CD8829-F68B-4264-AC01-EE2A175F9D3F}" type="slidenum">
              <a:rPr lang="en-GB" smtClean="0"/>
              <a:t>5</a:t>
            </a:fld>
            <a:endParaRPr lang="en-GB"/>
          </a:p>
        </p:txBody>
      </p:sp>
    </p:spTree>
    <p:extLst>
      <p:ext uri="{BB962C8B-B14F-4D97-AF65-F5344CB8AC3E}">
        <p14:creationId xmlns:p14="http://schemas.microsoft.com/office/powerpoint/2010/main" val="32815098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Environment – weather erosion because no roof or windows on the site </a:t>
            </a:r>
          </a:p>
          <a:p>
            <a:r>
              <a:rPr lang="en-GB" dirty="0"/>
              <a:t>Décor – refurbishment modern loss of authenticity no furniture, for example plaster on walls </a:t>
            </a:r>
          </a:p>
          <a:p>
            <a:r>
              <a:rPr lang="en-GB" dirty="0"/>
              <a:t>Nothing to attract children </a:t>
            </a:r>
          </a:p>
          <a:p>
            <a:r>
              <a:rPr lang="en-GB" dirty="0"/>
              <a:t>Access – stairs, cobbles and gravel paths </a:t>
            </a:r>
          </a:p>
          <a:p>
            <a:r>
              <a:rPr lang="en-GB" dirty="0"/>
              <a:t>Parking – approx. 30 cars including 2 disabled spaces </a:t>
            </a:r>
          </a:p>
        </p:txBody>
      </p:sp>
      <p:sp>
        <p:nvSpPr>
          <p:cNvPr id="4" name="Slide Number Placeholder 3"/>
          <p:cNvSpPr>
            <a:spLocks noGrp="1"/>
          </p:cNvSpPr>
          <p:nvPr>
            <p:ph type="sldNum" sz="quarter" idx="10"/>
          </p:nvPr>
        </p:nvSpPr>
        <p:spPr/>
        <p:txBody>
          <a:bodyPr/>
          <a:lstStyle/>
          <a:p>
            <a:fld id="{18CD8829-F68B-4264-AC01-EE2A175F9D3F}" type="slidenum">
              <a:rPr lang="en-GB" smtClean="0"/>
              <a:t>6</a:t>
            </a:fld>
            <a:endParaRPr lang="en-GB"/>
          </a:p>
        </p:txBody>
      </p:sp>
    </p:spTree>
    <p:extLst>
      <p:ext uri="{BB962C8B-B14F-4D97-AF65-F5344CB8AC3E}">
        <p14:creationId xmlns:p14="http://schemas.microsoft.com/office/powerpoint/2010/main" val="40072927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Only 2 disabled spaces </a:t>
            </a:r>
          </a:p>
          <a:p>
            <a:pPr marL="171450" indent="-171450">
              <a:buFont typeface="Arial" panose="020B0604020202020204" pitchFamily="34" charset="0"/>
              <a:buChar char="•"/>
            </a:pPr>
            <a:r>
              <a:rPr lang="en-GB" dirty="0"/>
              <a:t>Staircase suitable for most visitors but no stair lift </a:t>
            </a:r>
          </a:p>
          <a:p>
            <a:pPr marL="171450" indent="-171450">
              <a:buFont typeface="Arial" panose="020B0604020202020204" pitchFamily="34" charset="0"/>
              <a:buChar char="•"/>
            </a:pPr>
            <a:r>
              <a:rPr lang="en-GB" dirty="0"/>
              <a:t>Audio tours – no braille &amp; only 2 induction loops available </a:t>
            </a:r>
          </a:p>
          <a:p>
            <a:pPr marL="171450" indent="-171450">
              <a:buFont typeface="Arial" panose="020B0604020202020204" pitchFamily="34" charset="0"/>
              <a:buChar char="•"/>
            </a:pPr>
            <a:r>
              <a:rPr lang="en-GB" dirty="0"/>
              <a:t>No high chairs or park for picnic area, outdoor plays, themed events</a:t>
            </a:r>
          </a:p>
          <a:p>
            <a:pPr marL="171450" indent="-171450">
              <a:buFont typeface="Arial" panose="020B0604020202020204" pitchFamily="34" charset="0"/>
              <a:buChar char="•"/>
            </a:pPr>
            <a:r>
              <a:rPr lang="en-GB" dirty="0"/>
              <a:t>Only 30 parking spaces </a:t>
            </a:r>
          </a:p>
          <a:p>
            <a:pPr marL="171450" indent="-171450">
              <a:buFont typeface="Arial" panose="020B0604020202020204" pitchFamily="34" charset="0"/>
              <a:buChar char="•"/>
            </a:pPr>
            <a:r>
              <a:rPr lang="en-GB" dirty="0"/>
              <a:t>Have tour guides so people can ask questions and interact with another human, make audio tours multi lingual as we are a multi cultural country. </a:t>
            </a:r>
          </a:p>
          <a:p>
            <a:pPr marL="171450" indent="-171450">
              <a:buFont typeface="Arial" panose="020B0604020202020204" pitchFamily="34" charset="0"/>
              <a:buChar char="•"/>
            </a:pPr>
            <a:r>
              <a:rPr lang="en-GB" dirty="0"/>
              <a:t>Re-enactments to interest people, educational trips </a:t>
            </a:r>
          </a:p>
          <a:p>
            <a:pPr marL="171450" indent="-171450">
              <a:buFont typeface="Arial" panose="020B0604020202020204" pitchFamily="34" charset="0"/>
              <a:buChar char="•"/>
            </a:pPr>
            <a:r>
              <a:rPr lang="en-GB" dirty="0"/>
              <a:t>Vending machine, café or restaurant could bring more people – local custom or local businesses. </a:t>
            </a:r>
          </a:p>
          <a:p>
            <a:pPr marL="171450" indent="-171450">
              <a:buFont typeface="Arial" panose="020B0604020202020204" pitchFamily="34" charset="0"/>
              <a:buChar char="•"/>
            </a:pPr>
            <a:r>
              <a:rPr lang="en-GB" dirty="0"/>
              <a:t>Join with another local site to promote each other, i.e. joint ticket prices </a:t>
            </a:r>
          </a:p>
          <a:p>
            <a:pPr marL="171450" indent="-171450">
              <a:buFont typeface="Arial" panose="020B0604020202020204" pitchFamily="34" charset="0"/>
              <a:buChar char="•"/>
            </a:pPr>
            <a:r>
              <a:rPr lang="en-GB" dirty="0"/>
              <a:t>These changes could attract more visitors, have visitors to stay for a longer time, raise income for the site</a:t>
            </a:r>
          </a:p>
          <a:p>
            <a:pPr marL="171450" indent="-171450">
              <a:buFont typeface="Arial" panose="020B0604020202020204" pitchFamily="34" charset="0"/>
              <a:buChar char="•"/>
            </a:pPr>
            <a:r>
              <a:rPr lang="en-GB" dirty="0"/>
              <a:t>The funding for these facilities could come from charity, entrance fees and public events held on site.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18CD8829-F68B-4264-AC01-EE2A175F9D3F}" type="slidenum">
              <a:rPr lang="en-GB" smtClean="0"/>
              <a:t>7</a:t>
            </a:fld>
            <a:endParaRPr lang="en-GB"/>
          </a:p>
        </p:txBody>
      </p:sp>
    </p:spTree>
    <p:extLst>
      <p:ext uri="{BB962C8B-B14F-4D97-AF65-F5344CB8AC3E}">
        <p14:creationId xmlns:p14="http://schemas.microsoft.com/office/powerpoint/2010/main" val="42569068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Makes some changes to encourage more visitors and hope they spend more money on site, and the hall can carry on being open or refurbish the site. If site doesn’t make any changes, they could face a slow decline of visitors and income, which could result into closure of the site. </a:t>
            </a:r>
          </a:p>
          <a:p>
            <a:r>
              <a:rPr lang="en-GB" dirty="0"/>
              <a:t> </a:t>
            </a:r>
          </a:p>
        </p:txBody>
      </p:sp>
      <p:sp>
        <p:nvSpPr>
          <p:cNvPr id="4" name="Slide Number Placeholder 3"/>
          <p:cNvSpPr>
            <a:spLocks noGrp="1"/>
          </p:cNvSpPr>
          <p:nvPr>
            <p:ph type="sldNum" sz="quarter" idx="10"/>
          </p:nvPr>
        </p:nvSpPr>
        <p:spPr/>
        <p:txBody>
          <a:bodyPr/>
          <a:lstStyle/>
          <a:p>
            <a:fld id="{18CD8829-F68B-4264-AC01-EE2A175F9D3F}" type="slidenum">
              <a:rPr lang="en-GB" smtClean="0"/>
              <a:t>8</a:t>
            </a:fld>
            <a:endParaRPr lang="en-GB"/>
          </a:p>
        </p:txBody>
      </p:sp>
    </p:spTree>
    <p:extLst>
      <p:ext uri="{BB962C8B-B14F-4D97-AF65-F5344CB8AC3E}">
        <p14:creationId xmlns:p14="http://schemas.microsoft.com/office/powerpoint/2010/main" val="14550426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EBE61-AEC4-471B-9054-A203A70907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B23AD18-7970-4739-8B40-2D5B623C64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3A1A56-4E3C-4D82-9DA9-6445715CA144}"/>
              </a:ext>
            </a:extLst>
          </p:cNvPr>
          <p:cNvSpPr>
            <a:spLocks noGrp="1"/>
          </p:cNvSpPr>
          <p:nvPr>
            <p:ph type="dt" sz="half" idx="10"/>
          </p:nvPr>
        </p:nvSpPr>
        <p:spPr/>
        <p:txBody>
          <a:bodyPr/>
          <a:lstStyle/>
          <a:p>
            <a:fld id="{E2CB5E4D-CBC9-4B29-9426-BD02C00C0630}" type="datetimeFigureOut">
              <a:rPr lang="en-GB" smtClean="0"/>
              <a:t>06/05/2018</a:t>
            </a:fld>
            <a:endParaRPr lang="en-GB"/>
          </a:p>
        </p:txBody>
      </p:sp>
      <p:sp>
        <p:nvSpPr>
          <p:cNvPr id="5" name="Footer Placeholder 4">
            <a:extLst>
              <a:ext uri="{FF2B5EF4-FFF2-40B4-BE49-F238E27FC236}">
                <a16:creationId xmlns:a16="http://schemas.microsoft.com/office/drawing/2014/main" id="{A9E02559-23AE-4174-B803-5559E7CE06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89402F-B8BF-4262-8ACE-144723FCA51A}"/>
              </a:ext>
            </a:extLst>
          </p:cNvPr>
          <p:cNvSpPr>
            <a:spLocks noGrp="1"/>
          </p:cNvSpPr>
          <p:nvPr>
            <p:ph type="sldNum" sz="quarter" idx="12"/>
          </p:nvPr>
        </p:nvSpPr>
        <p:spPr/>
        <p:txBody>
          <a:bodyPr/>
          <a:lstStyle/>
          <a:p>
            <a:fld id="{E1FDD473-F4BB-4F53-B895-A71BCBDBD250}" type="slidenum">
              <a:rPr lang="en-GB" smtClean="0"/>
              <a:t>‹#›</a:t>
            </a:fld>
            <a:endParaRPr lang="en-GB"/>
          </a:p>
        </p:txBody>
      </p:sp>
    </p:spTree>
    <p:extLst>
      <p:ext uri="{BB962C8B-B14F-4D97-AF65-F5344CB8AC3E}">
        <p14:creationId xmlns:p14="http://schemas.microsoft.com/office/powerpoint/2010/main" val="807803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79CB4-9B73-4E82-A026-C2974C0435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1FA615-B329-4B32-B95A-FD77596519D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7C1EA4-3F50-454B-B968-E5B57D9E9AFA}"/>
              </a:ext>
            </a:extLst>
          </p:cNvPr>
          <p:cNvSpPr>
            <a:spLocks noGrp="1"/>
          </p:cNvSpPr>
          <p:nvPr>
            <p:ph type="dt" sz="half" idx="10"/>
          </p:nvPr>
        </p:nvSpPr>
        <p:spPr/>
        <p:txBody>
          <a:bodyPr/>
          <a:lstStyle/>
          <a:p>
            <a:fld id="{E2CB5E4D-CBC9-4B29-9426-BD02C00C0630}" type="datetimeFigureOut">
              <a:rPr lang="en-GB" smtClean="0"/>
              <a:t>06/05/2018</a:t>
            </a:fld>
            <a:endParaRPr lang="en-GB"/>
          </a:p>
        </p:txBody>
      </p:sp>
      <p:sp>
        <p:nvSpPr>
          <p:cNvPr id="5" name="Footer Placeholder 4">
            <a:extLst>
              <a:ext uri="{FF2B5EF4-FFF2-40B4-BE49-F238E27FC236}">
                <a16:creationId xmlns:a16="http://schemas.microsoft.com/office/drawing/2014/main" id="{85190563-0968-462B-9901-AB4CABF135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30E391-FC08-406E-BF2B-BF8336CD5CBA}"/>
              </a:ext>
            </a:extLst>
          </p:cNvPr>
          <p:cNvSpPr>
            <a:spLocks noGrp="1"/>
          </p:cNvSpPr>
          <p:nvPr>
            <p:ph type="sldNum" sz="quarter" idx="12"/>
          </p:nvPr>
        </p:nvSpPr>
        <p:spPr/>
        <p:txBody>
          <a:bodyPr/>
          <a:lstStyle/>
          <a:p>
            <a:fld id="{E1FDD473-F4BB-4F53-B895-A71BCBDBD250}" type="slidenum">
              <a:rPr lang="en-GB" smtClean="0"/>
              <a:t>‹#›</a:t>
            </a:fld>
            <a:endParaRPr lang="en-GB"/>
          </a:p>
        </p:txBody>
      </p:sp>
    </p:spTree>
    <p:extLst>
      <p:ext uri="{BB962C8B-B14F-4D97-AF65-F5344CB8AC3E}">
        <p14:creationId xmlns:p14="http://schemas.microsoft.com/office/powerpoint/2010/main" val="3165516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48960-FFB6-47CD-A587-B6067189E8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7F1E3A-55DA-4096-8E5F-306082B5BD2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5DD2604-BC40-4DDD-80F5-EED1C3B11A41}"/>
              </a:ext>
            </a:extLst>
          </p:cNvPr>
          <p:cNvSpPr>
            <a:spLocks noGrp="1"/>
          </p:cNvSpPr>
          <p:nvPr>
            <p:ph type="dt" sz="half" idx="10"/>
          </p:nvPr>
        </p:nvSpPr>
        <p:spPr/>
        <p:txBody>
          <a:bodyPr/>
          <a:lstStyle/>
          <a:p>
            <a:fld id="{E2CB5E4D-CBC9-4B29-9426-BD02C00C0630}" type="datetimeFigureOut">
              <a:rPr lang="en-GB" smtClean="0"/>
              <a:t>06/05/2018</a:t>
            </a:fld>
            <a:endParaRPr lang="en-GB"/>
          </a:p>
        </p:txBody>
      </p:sp>
      <p:sp>
        <p:nvSpPr>
          <p:cNvPr id="5" name="Footer Placeholder 4">
            <a:extLst>
              <a:ext uri="{FF2B5EF4-FFF2-40B4-BE49-F238E27FC236}">
                <a16:creationId xmlns:a16="http://schemas.microsoft.com/office/drawing/2014/main" id="{AEE8BC3D-9C2F-415C-94EE-59FF7399D5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8B3FCF-9651-466B-BC44-7BABAC4FCE71}"/>
              </a:ext>
            </a:extLst>
          </p:cNvPr>
          <p:cNvSpPr>
            <a:spLocks noGrp="1"/>
          </p:cNvSpPr>
          <p:nvPr>
            <p:ph type="sldNum" sz="quarter" idx="12"/>
          </p:nvPr>
        </p:nvSpPr>
        <p:spPr/>
        <p:txBody>
          <a:bodyPr/>
          <a:lstStyle/>
          <a:p>
            <a:fld id="{E1FDD473-F4BB-4F53-B895-A71BCBDBD250}" type="slidenum">
              <a:rPr lang="en-GB" smtClean="0"/>
              <a:t>‹#›</a:t>
            </a:fld>
            <a:endParaRPr lang="en-GB"/>
          </a:p>
        </p:txBody>
      </p:sp>
    </p:spTree>
    <p:extLst>
      <p:ext uri="{BB962C8B-B14F-4D97-AF65-F5344CB8AC3E}">
        <p14:creationId xmlns:p14="http://schemas.microsoft.com/office/powerpoint/2010/main" val="2828435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35819-9114-4829-9763-1D0E1EE914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A695BE-C9FB-4B3A-BE79-FD87062A8BB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F8AD08-D55F-43B5-B274-1A5E978F071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D4F575-DE1D-459E-A7BB-21CFE72DBFCA}"/>
              </a:ext>
            </a:extLst>
          </p:cNvPr>
          <p:cNvSpPr>
            <a:spLocks noGrp="1"/>
          </p:cNvSpPr>
          <p:nvPr>
            <p:ph type="dt" sz="half" idx="10"/>
          </p:nvPr>
        </p:nvSpPr>
        <p:spPr/>
        <p:txBody>
          <a:bodyPr/>
          <a:lstStyle/>
          <a:p>
            <a:fld id="{E2CB5E4D-CBC9-4B29-9426-BD02C00C0630}" type="datetimeFigureOut">
              <a:rPr lang="en-GB" smtClean="0"/>
              <a:t>06/05/2018</a:t>
            </a:fld>
            <a:endParaRPr lang="en-GB"/>
          </a:p>
        </p:txBody>
      </p:sp>
      <p:sp>
        <p:nvSpPr>
          <p:cNvPr id="6" name="Footer Placeholder 5">
            <a:extLst>
              <a:ext uri="{FF2B5EF4-FFF2-40B4-BE49-F238E27FC236}">
                <a16:creationId xmlns:a16="http://schemas.microsoft.com/office/drawing/2014/main" id="{A80F2D05-B906-4340-B220-D32DB5422C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F84068-129E-437A-BA6C-5AE8D3097176}"/>
              </a:ext>
            </a:extLst>
          </p:cNvPr>
          <p:cNvSpPr>
            <a:spLocks noGrp="1"/>
          </p:cNvSpPr>
          <p:nvPr>
            <p:ph type="sldNum" sz="quarter" idx="12"/>
          </p:nvPr>
        </p:nvSpPr>
        <p:spPr/>
        <p:txBody>
          <a:bodyPr/>
          <a:lstStyle/>
          <a:p>
            <a:fld id="{E1FDD473-F4BB-4F53-B895-A71BCBDBD250}" type="slidenum">
              <a:rPr lang="en-GB" smtClean="0"/>
              <a:t>‹#›</a:t>
            </a:fld>
            <a:endParaRPr lang="en-GB"/>
          </a:p>
        </p:txBody>
      </p:sp>
    </p:spTree>
    <p:extLst>
      <p:ext uri="{BB962C8B-B14F-4D97-AF65-F5344CB8AC3E}">
        <p14:creationId xmlns:p14="http://schemas.microsoft.com/office/powerpoint/2010/main" val="3660926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06B12-74EF-4469-9ECA-EACE8037AE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16D829-A027-4F0D-9E43-E6FBB2ADDB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F18A75E-76B3-44D6-9DD1-5A4084CF894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1FED338-C184-45B9-9A5B-CF087E964B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4C76F52-4655-43A3-B907-E669FC60C4A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E5D621-9B67-48CF-B4F6-1E8A0EFDEFA7}"/>
              </a:ext>
            </a:extLst>
          </p:cNvPr>
          <p:cNvSpPr>
            <a:spLocks noGrp="1"/>
          </p:cNvSpPr>
          <p:nvPr>
            <p:ph type="dt" sz="half" idx="10"/>
          </p:nvPr>
        </p:nvSpPr>
        <p:spPr/>
        <p:txBody>
          <a:bodyPr/>
          <a:lstStyle/>
          <a:p>
            <a:fld id="{E2CB5E4D-CBC9-4B29-9426-BD02C00C0630}" type="datetimeFigureOut">
              <a:rPr lang="en-GB" smtClean="0"/>
              <a:t>06/05/2018</a:t>
            </a:fld>
            <a:endParaRPr lang="en-GB"/>
          </a:p>
        </p:txBody>
      </p:sp>
      <p:sp>
        <p:nvSpPr>
          <p:cNvPr id="8" name="Footer Placeholder 7">
            <a:extLst>
              <a:ext uri="{FF2B5EF4-FFF2-40B4-BE49-F238E27FC236}">
                <a16:creationId xmlns:a16="http://schemas.microsoft.com/office/drawing/2014/main" id="{AB83A4B0-37FB-4CFB-AADA-6B91D8D800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64126-1E61-431D-A684-B7E269B9A697}"/>
              </a:ext>
            </a:extLst>
          </p:cNvPr>
          <p:cNvSpPr>
            <a:spLocks noGrp="1"/>
          </p:cNvSpPr>
          <p:nvPr>
            <p:ph type="sldNum" sz="quarter" idx="12"/>
          </p:nvPr>
        </p:nvSpPr>
        <p:spPr/>
        <p:txBody>
          <a:bodyPr/>
          <a:lstStyle/>
          <a:p>
            <a:fld id="{E1FDD473-F4BB-4F53-B895-A71BCBDBD250}" type="slidenum">
              <a:rPr lang="en-GB" smtClean="0"/>
              <a:t>‹#›</a:t>
            </a:fld>
            <a:endParaRPr lang="en-GB"/>
          </a:p>
        </p:txBody>
      </p:sp>
    </p:spTree>
    <p:extLst>
      <p:ext uri="{BB962C8B-B14F-4D97-AF65-F5344CB8AC3E}">
        <p14:creationId xmlns:p14="http://schemas.microsoft.com/office/powerpoint/2010/main" val="2769189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2E6D2-648B-451F-8515-20230C50D71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AF829DB-C8EB-48A9-A388-03693F73849D}"/>
              </a:ext>
            </a:extLst>
          </p:cNvPr>
          <p:cNvSpPr>
            <a:spLocks noGrp="1"/>
          </p:cNvSpPr>
          <p:nvPr>
            <p:ph type="dt" sz="half" idx="10"/>
          </p:nvPr>
        </p:nvSpPr>
        <p:spPr/>
        <p:txBody>
          <a:bodyPr/>
          <a:lstStyle/>
          <a:p>
            <a:fld id="{E2CB5E4D-CBC9-4B29-9426-BD02C00C0630}" type="datetimeFigureOut">
              <a:rPr lang="en-GB" smtClean="0"/>
              <a:t>06/05/2018</a:t>
            </a:fld>
            <a:endParaRPr lang="en-GB"/>
          </a:p>
        </p:txBody>
      </p:sp>
      <p:sp>
        <p:nvSpPr>
          <p:cNvPr id="4" name="Footer Placeholder 3">
            <a:extLst>
              <a:ext uri="{FF2B5EF4-FFF2-40B4-BE49-F238E27FC236}">
                <a16:creationId xmlns:a16="http://schemas.microsoft.com/office/drawing/2014/main" id="{F148B498-B9E9-4EE4-87C3-E11C540CD59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4B2BA2-1AAD-4B2B-8897-780FB5B7B161}"/>
              </a:ext>
            </a:extLst>
          </p:cNvPr>
          <p:cNvSpPr>
            <a:spLocks noGrp="1"/>
          </p:cNvSpPr>
          <p:nvPr>
            <p:ph type="sldNum" sz="quarter" idx="12"/>
          </p:nvPr>
        </p:nvSpPr>
        <p:spPr/>
        <p:txBody>
          <a:bodyPr/>
          <a:lstStyle/>
          <a:p>
            <a:fld id="{E1FDD473-F4BB-4F53-B895-A71BCBDBD250}" type="slidenum">
              <a:rPr lang="en-GB" smtClean="0"/>
              <a:t>‹#›</a:t>
            </a:fld>
            <a:endParaRPr lang="en-GB"/>
          </a:p>
        </p:txBody>
      </p:sp>
    </p:spTree>
    <p:extLst>
      <p:ext uri="{BB962C8B-B14F-4D97-AF65-F5344CB8AC3E}">
        <p14:creationId xmlns:p14="http://schemas.microsoft.com/office/powerpoint/2010/main" val="2483389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42E987-7078-492B-899D-5764BE1D78B7}"/>
              </a:ext>
            </a:extLst>
          </p:cNvPr>
          <p:cNvSpPr>
            <a:spLocks noGrp="1"/>
          </p:cNvSpPr>
          <p:nvPr>
            <p:ph type="dt" sz="half" idx="10"/>
          </p:nvPr>
        </p:nvSpPr>
        <p:spPr/>
        <p:txBody>
          <a:bodyPr/>
          <a:lstStyle/>
          <a:p>
            <a:fld id="{E2CB5E4D-CBC9-4B29-9426-BD02C00C0630}" type="datetimeFigureOut">
              <a:rPr lang="en-GB" smtClean="0"/>
              <a:t>06/05/2018</a:t>
            </a:fld>
            <a:endParaRPr lang="en-GB"/>
          </a:p>
        </p:txBody>
      </p:sp>
      <p:sp>
        <p:nvSpPr>
          <p:cNvPr id="3" name="Footer Placeholder 2">
            <a:extLst>
              <a:ext uri="{FF2B5EF4-FFF2-40B4-BE49-F238E27FC236}">
                <a16:creationId xmlns:a16="http://schemas.microsoft.com/office/drawing/2014/main" id="{ECD1A5CA-92F3-4A79-8B1C-F9C2C3079C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D86FCEA-4E4F-48BB-8CCE-642FDA45C468}"/>
              </a:ext>
            </a:extLst>
          </p:cNvPr>
          <p:cNvSpPr>
            <a:spLocks noGrp="1"/>
          </p:cNvSpPr>
          <p:nvPr>
            <p:ph type="sldNum" sz="quarter" idx="12"/>
          </p:nvPr>
        </p:nvSpPr>
        <p:spPr/>
        <p:txBody>
          <a:bodyPr/>
          <a:lstStyle/>
          <a:p>
            <a:fld id="{E1FDD473-F4BB-4F53-B895-A71BCBDBD250}" type="slidenum">
              <a:rPr lang="en-GB" smtClean="0"/>
              <a:t>‹#›</a:t>
            </a:fld>
            <a:endParaRPr lang="en-GB"/>
          </a:p>
        </p:txBody>
      </p:sp>
    </p:spTree>
    <p:extLst>
      <p:ext uri="{BB962C8B-B14F-4D97-AF65-F5344CB8AC3E}">
        <p14:creationId xmlns:p14="http://schemas.microsoft.com/office/powerpoint/2010/main" val="2995443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47FCB-D139-4CDB-9734-3297F6063E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93FD7B4-9200-4EC9-91CD-6941A0466D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23A4B0-424B-4DB8-A355-67F4450A4E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7EBA832-B279-4AB0-BB23-8F0B13ADE7A6}"/>
              </a:ext>
            </a:extLst>
          </p:cNvPr>
          <p:cNvSpPr>
            <a:spLocks noGrp="1"/>
          </p:cNvSpPr>
          <p:nvPr>
            <p:ph type="dt" sz="half" idx="10"/>
          </p:nvPr>
        </p:nvSpPr>
        <p:spPr/>
        <p:txBody>
          <a:bodyPr/>
          <a:lstStyle/>
          <a:p>
            <a:fld id="{E2CB5E4D-CBC9-4B29-9426-BD02C00C0630}" type="datetimeFigureOut">
              <a:rPr lang="en-GB" smtClean="0"/>
              <a:t>06/05/2018</a:t>
            </a:fld>
            <a:endParaRPr lang="en-GB"/>
          </a:p>
        </p:txBody>
      </p:sp>
      <p:sp>
        <p:nvSpPr>
          <p:cNvPr id="6" name="Footer Placeholder 5">
            <a:extLst>
              <a:ext uri="{FF2B5EF4-FFF2-40B4-BE49-F238E27FC236}">
                <a16:creationId xmlns:a16="http://schemas.microsoft.com/office/drawing/2014/main" id="{53F148FA-F3DC-458F-8E85-44DF01D8A3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F186AD-F2A8-41CF-9E07-5BF9885022B3}"/>
              </a:ext>
            </a:extLst>
          </p:cNvPr>
          <p:cNvSpPr>
            <a:spLocks noGrp="1"/>
          </p:cNvSpPr>
          <p:nvPr>
            <p:ph type="sldNum" sz="quarter" idx="12"/>
          </p:nvPr>
        </p:nvSpPr>
        <p:spPr/>
        <p:txBody>
          <a:bodyPr/>
          <a:lstStyle/>
          <a:p>
            <a:fld id="{E1FDD473-F4BB-4F53-B895-A71BCBDBD250}" type="slidenum">
              <a:rPr lang="en-GB" smtClean="0"/>
              <a:t>‹#›</a:t>
            </a:fld>
            <a:endParaRPr lang="en-GB"/>
          </a:p>
        </p:txBody>
      </p:sp>
    </p:spTree>
    <p:extLst>
      <p:ext uri="{BB962C8B-B14F-4D97-AF65-F5344CB8AC3E}">
        <p14:creationId xmlns:p14="http://schemas.microsoft.com/office/powerpoint/2010/main" val="17716195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94787-43DF-467A-BF40-7B06B8395A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110D8D-D11B-4EE1-AEFB-0F8B57BBC27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645443-72DA-4411-9DE1-DC8062206D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27D86B7-F117-4FEC-8CDF-0917801860F3}"/>
              </a:ext>
            </a:extLst>
          </p:cNvPr>
          <p:cNvSpPr>
            <a:spLocks noGrp="1"/>
          </p:cNvSpPr>
          <p:nvPr>
            <p:ph type="dt" sz="half" idx="10"/>
          </p:nvPr>
        </p:nvSpPr>
        <p:spPr/>
        <p:txBody>
          <a:bodyPr/>
          <a:lstStyle/>
          <a:p>
            <a:fld id="{E2CB5E4D-CBC9-4B29-9426-BD02C00C0630}" type="datetimeFigureOut">
              <a:rPr lang="en-GB" smtClean="0"/>
              <a:t>06/05/2018</a:t>
            </a:fld>
            <a:endParaRPr lang="en-GB"/>
          </a:p>
        </p:txBody>
      </p:sp>
      <p:sp>
        <p:nvSpPr>
          <p:cNvPr id="6" name="Footer Placeholder 5">
            <a:extLst>
              <a:ext uri="{FF2B5EF4-FFF2-40B4-BE49-F238E27FC236}">
                <a16:creationId xmlns:a16="http://schemas.microsoft.com/office/drawing/2014/main" id="{AC35C531-A675-409D-B7E2-C3AE5801C9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60C26E-371C-487F-B30D-486CF2FA912D}"/>
              </a:ext>
            </a:extLst>
          </p:cNvPr>
          <p:cNvSpPr>
            <a:spLocks noGrp="1"/>
          </p:cNvSpPr>
          <p:nvPr>
            <p:ph type="sldNum" sz="quarter" idx="12"/>
          </p:nvPr>
        </p:nvSpPr>
        <p:spPr/>
        <p:txBody>
          <a:bodyPr/>
          <a:lstStyle/>
          <a:p>
            <a:fld id="{E1FDD473-F4BB-4F53-B895-A71BCBDBD250}" type="slidenum">
              <a:rPr lang="en-GB" smtClean="0"/>
              <a:t>‹#›</a:t>
            </a:fld>
            <a:endParaRPr lang="en-GB"/>
          </a:p>
        </p:txBody>
      </p:sp>
    </p:spTree>
    <p:extLst>
      <p:ext uri="{BB962C8B-B14F-4D97-AF65-F5344CB8AC3E}">
        <p14:creationId xmlns:p14="http://schemas.microsoft.com/office/powerpoint/2010/main" val="10804991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8D1C5-EC33-42DC-BF37-34AE5C23F1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6E64CD-DE16-40F6-9FCB-EFE7D50FD42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F3F4A5-B22C-4936-8312-457CBBC6D9CE}"/>
              </a:ext>
            </a:extLst>
          </p:cNvPr>
          <p:cNvSpPr>
            <a:spLocks noGrp="1"/>
          </p:cNvSpPr>
          <p:nvPr>
            <p:ph type="dt" sz="half" idx="10"/>
          </p:nvPr>
        </p:nvSpPr>
        <p:spPr/>
        <p:txBody>
          <a:bodyPr/>
          <a:lstStyle/>
          <a:p>
            <a:fld id="{E2CB5E4D-CBC9-4B29-9426-BD02C00C0630}" type="datetimeFigureOut">
              <a:rPr lang="en-GB" smtClean="0"/>
              <a:t>06/05/2018</a:t>
            </a:fld>
            <a:endParaRPr lang="en-GB"/>
          </a:p>
        </p:txBody>
      </p:sp>
      <p:sp>
        <p:nvSpPr>
          <p:cNvPr id="5" name="Footer Placeholder 4">
            <a:extLst>
              <a:ext uri="{FF2B5EF4-FFF2-40B4-BE49-F238E27FC236}">
                <a16:creationId xmlns:a16="http://schemas.microsoft.com/office/drawing/2014/main" id="{0946728D-7517-4683-BF88-6C5A8120B1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4EA61A-E67E-4C9A-9FCE-3CA5F6A85573}"/>
              </a:ext>
            </a:extLst>
          </p:cNvPr>
          <p:cNvSpPr>
            <a:spLocks noGrp="1"/>
          </p:cNvSpPr>
          <p:nvPr>
            <p:ph type="sldNum" sz="quarter" idx="12"/>
          </p:nvPr>
        </p:nvSpPr>
        <p:spPr/>
        <p:txBody>
          <a:bodyPr/>
          <a:lstStyle/>
          <a:p>
            <a:fld id="{E1FDD473-F4BB-4F53-B895-A71BCBDBD250}" type="slidenum">
              <a:rPr lang="en-GB" smtClean="0"/>
              <a:t>‹#›</a:t>
            </a:fld>
            <a:endParaRPr lang="en-GB"/>
          </a:p>
        </p:txBody>
      </p:sp>
    </p:spTree>
    <p:extLst>
      <p:ext uri="{BB962C8B-B14F-4D97-AF65-F5344CB8AC3E}">
        <p14:creationId xmlns:p14="http://schemas.microsoft.com/office/powerpoint/2010/main" val="21563400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E323BE-965C-4BA3-8CEA-08EF65D356C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5952BB-3D06-47EF-8F9B-3AEC711BEBF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838C13-9C9F-4E50-B293-D72ACD014265}"/>
              </a:ext>
            </a:extLst>
          </p:cNvPr>
          <p:cNvSpPr>
            <a:spLocks noGrp="1"/>
          </p:cNvSpPr>
          <p:nvPr>
            <p:ph type="dt" sz="half" idx="10"/>
          </p:nvPr>
        </p:nvSpPr>
        <p:spPr/>
        <p:txBody>
          <a:bodyPr/>
          <a:lstStyle/>
          <a:p>
            <a:fld id="{E2CB5E4D-CBC9-4B29-9426-BD02C00C0630}" type="datetimeFigureOut">
              <a:rPr lang="en-GB" smtClean="0"/>
              <a:t>06/05/2018</a:t>
            </a:fld>
            <a:endParaRPr lang="en-GB"/>
          </a:p>
        </p:txBody>
      </p:sp>
      <p:sp>
        <p:nvSpPr>
          <p:cNvPr id="5" name="Footer Placeholder 4">
            <a:extLst>
              <a:ext uri="{FF2B5EF4-FFF2-40B4-BE49-F238E27FC236}">
                <a16:creationId xmlns:a16="http://schemas.microsoft.com/office/drawing/2014/main" id="{E6347266-62BA-4B1A-804C-35C7804E3F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2B4BCD-DCB7-4BA8-A706-BAE35233299A}"/>
              </a:ext>
            </a:extLst>
          </p:cNvPr>
          <p:cNvSpPr>
            <a:spLocks noGrp="1"/>
          </p:cNvSpPr>
          <p:nvPr>
            <p:ph type="sldNum" sz="quarter" idx="12"/>
          </p:nvPr>
        </p:nvSpPr>
        <p:spPr/>
        <p:txBody>
          <a:bodyPr/>
          <a:lstStyle/>
          <a:p>
            <a:fld id="{E1FDD473-F4BB-4F53-B895-A71BCBDBD250}" type="slidenum">
              <a:rPr lang="en-GB" smtClean="0"/>
              <a:t>‹#›</a:t>
            </a:fld>
            <a:endParaRPr lang="en-GB"/>
          </a:p>
        </p:txBody>
      </p:sp>
    </p:spTree>
    <p:extLst>
      <p:ext uri="{BB962C8B-B14F-4D97-AF65-F5344CB8AC3E}">
        <p14:creationId xmlns:p14="http://schemas.microsoft.com/office/powerpoint/2010/main" val="2679786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1AEBE5-8265-4460-920F-4087875D36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86AB29-6503-4912-9932-26A77C4E46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7E2DF3-8EEC-43B5-A734-283A89D53C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CB5E4D-CBC9-4B29-9426-BD02C00C0630}" type="datetimeFigureOut">
              <a:rPr lang="en-GB" smtClean="0"/>
              <a:t>06/05/2018</a:t>
            </a:fld>
            <a:endParaRPr lang="en-GB"/>
          </a:p>
        </p:txBody>
      </p:sp>
      <p:sp>
        <p:nvSpPr>
          <p:cNvPr id="5" name="Footer Placeholder 4">
            <a:extLst>
              <a:ext uri="{FF2B5EF4-FFF2-40B4-BE49-F238E27FC236}">
                <a16:creationId xmlns:a16="http://schemas.microsoft.com/office/drawing/2014/main" id="{205B064A-CB48-4F4B-929E-740913482F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06B019B-FCAB-455F-974A-F380876E57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FDD473-F4BB-4F53-B895-A71BCBDBD250}" type="slidenum">
              <a:rPr lang="en-GB" smtClean="0"/>
              <a:t>‹#›</a:t>
            </a:fld>
            <a:endParaRPr lang="en-GB"/>
          </a:p>
        </p:txBody>
      </p:sp>
    </p:spTree>
    <p:extLst>
      <p:ext uri="{BB962C8B-B14F-4D97-AF65-F5344CB8AC3E}">
        <p14:creationId xmlns:p14="http://schemas.microsoft.com/office/powerpoint/2010/main" val="25716596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english-heritage.org.uk/visit/places/kirby-hall/" TargetMode="External"/><Relationship Id="rId2" Type="http://schemas.openxmlformats.org/officeDocument/2006/relationships/hyperlink" Target="http://www.britainexpress.com/counties/northants/houses/kirby-hall.htm" TargetMode="External"/><Relationship Id="rId1" Type="http://schemas.openxmlformats.org/officeDocument/2006/relationships/slideLayout" Target="../slideLayouts/slideLayout2.xml"/><Relationship Id="rId6" Type="http://schemas.openxmlformats.org/officeDocument/2006/relationships/hyperlink" Target="https://www.weather-forecast.com/locations/Corby/forecasts/latest" TargetMode="External"/><Relationship Id="rId5" Type="http://schemas.openxmlformats.org/officeDocument/2006/relationships/hyperlink" Target="https://www.nationaltrust.org.uk/corfe-castle/features/sir-christopher-hatton-and-an-age-of-adventure" TargetMode="External"/><Relationship Id="rId4" Type="http://schemas.openxmlformats.org/officeDocument/2006/relationships/hyperlink" Target="https://theredlist.com/wiki-2-18-392-887-view-15th-17th-centuries-profile-english-tudor-elizabethan-second-half-of-the-16th-centur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BBAE84A-E4EA-46CE-AA25-462C6D65ED58}"/>
              </a:ext>
            </a:extLst>
          </p:cNvPr>
          <p:cNvSpPr>
            <a:spLocks noGrp="1"/>
          </p:cNvSpPr>
          <p:nvPr>
            <p:ph type="subTitle" idx="1"/>
          </p:nvPr>
        </p:nvSpPr>
        <p:spPr>
          <a:xfrm>
            <a:off x="1404079" y="5202238"/>
            <a:ext cx="9144000" cy="1655762"/>
          </a:xfrm>
        </p:spPr>
        <p:txBody>
          <a:bodyPr/>
          <a:lstStyle/>
          <a:p>
            <a:r>
              <a:rPr lang="en-GB" sz="8800" b="1" dirty="0">
                <a:solidFill>
                  <a:schemeClr val="bg1">
                    <a:lumMod val="95000"/>
                  </a:schemeClr>
                </a:solidFill>
              </a:rPr>
              <a:t>Kirby Hall</a:t>
            </a:r>
          </a:p>
          <a:p>
            <a:endParaRPr lang="en-GB" dirty="0"/>
          </a:p>
        </p:txBody>
      </p:sp>
      <p:pic>
        <p:nvPicPr>
          <p:cNvPr id="4" name="Picture 3">
            <a:extLst>
              <a:ext uri="{FF2B5EF4-FFF2-40B4-BE49-F238E27FC236}">
                <a16:creationId xmlns:a16="http://schemas.microsoft.com/office/drawing/2014/main" id="{C451182F-DC46-4A61-8173-C6BC0DE33C9F}"/>
              </a:ext>
            </a:extLst>
          </p:cNvPr>
          <p:cNvPicPr>
            <a:picLocks noChangeAspect="1"/>
          </p:cNvPicPr>
          <p:nvPr/>
        </p:nvPicPr>
        <p:blipFill rotWithShape="1">
          <a:blip r:embed="rId3">
            <a:extLst>
              <a:ext uri="{28A0092B-C50C-407E-A947-70E740481C1C}">
                <a14:useLocalDpi xmlns:a14="http://schemas.microsoft.com/office/drawing/2010/main" val="0"/>
              </a:ext>
            </a:extLst>
          </a:blip>
          <a:srcRect t="8390" r="-677" b="28569"/>
          <a:stretch/>
        </p:blipFill>
        <p:spPr>
          <a:xfrm>
            <a:off x="857060" y="870857"/>
            <a:ext cx="10477879" cy="4093029"/>
          </a:xfrm>
          <a:prstGeom prst="rect">
            <a:avLst/>
          </a:prstGeom>
        </p:spPr>
      </p:pic>
    </p:spTree>
    <p:extLst>
      <p:ext uri="{BB962C8B-B14F-4D97-AF65-F5344CB8AC3E}">
        <p14:creationId xmlns:p14="http://schemas.microsoft.com/office/powerpoint/2010/main" val="182434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7C6F0-A720-460B-A884-3B7BFEF6F0DB}"/>
              </a:ext>
            </a:extLst>
          </p:cNvPr>
          <p:cNvSpPr>
            <a:spLocks noGrp="1"/>
          </p:cNvSpPr>
          <p:nvPr>
            <p:ph type="title"/>
          </p:nvPr>
        </p:nvSpPr>
        <p:spPr/>
        <p:txBody>
          <a:bodyPr>
            <a:normAutofit/>
          </a:bodyPr>
          <a:lstStyle/>
          <a:p>
            <a:r>
              <a:rPr lang="en-GB" sz="6000" b="1" dirty="0">
                <a:solidFill>
                  <a:schemeClr val="bg1">
                    <a:lumMod val="95000"/>
                  </a:schemeClr>
                </a:solidFill>
              </a:rPr>
              <a:t>History </a:t>
            </a:r>
          </a:p>
        </p:txBody>
      </p:sp>
      <p:pic>
        <p:nvPicPr>
          <p:cNvPr id="3" name="Picture 2">
            <a:extLst>
              <a:ext uri="{FF2B5EF4-FFF2-40B4-BE49-F238E27FC236}">
                <a16:creationId xmlns:a16="http://schemas.microsoft.com/office/drawing/2014/main" id="{7A96333A-B080-4152-9A6C-4CCD8BEFB1E4}"/>
              </a:ext>
            </a:extLst>
          </p:cNvPr>
          <p:cNvPicPr>
            <a:picLocks noChangeAspect="1"/>
          </p:cNvPicPr>
          <p:nvPr/>
        </p:nvPicPr>
        <p:blipFill>
          <a:blip r:embed="rId3"/>
          <a:stretch>
            <a:fillRect/>
          </a:stretch>
        </p:blipFill>
        <p:spPr>
          <a:xfrm>
            <a:off x="838200" y="1324986"/>
            <a:ext cx="10516511" cy="4986960"/>
          </a:xfrm>
          <a:prstGeom prst="rect">
            <a:avLst/>
          </a:prstGeom>
        </p:spPr>
      </p:pic>
    </p:spTree>
    <p:extLst>
      <p:ext uri="{BB962C8B-B14F-4D97-AF65-F5344CB8AC3E}">
        <p14:creationId xmlns:p14="http://schemas.microsoft.com/office/powerpoint/2010/main" val="3290500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BD497-396A-41A3-86E8-24A5A734F68B}"/>
              </a:ext>
            </a:extLst>
          </p:cNvPr>
          <p:cNvSpPr>
            <a:spLocks noGrp="1"/>
          </p:cNvSpPr>
          <p:nvPr>
            <p:ph type="title"/>
          </p:nvPr>
        </p:nvSpPr>
        <p:spPr/>
        <p:txBody>
          <a:bodyPr>
            <a:normAutofit/>
          </a:bodyPr>
          <a:lstStyle/>
          <a:p>
            <a:r>
              <a:rPr lang="en-GB" sz="6000" b="1" dirty="0">
                <a:solidFill>
                  <a:schemeClr val="bg1">
                    <a:lumMod val="95000"/>
                  </a:schemeClr>
                </a:solidFill>
              </a:rPr>
              <a:t>Current </a:t>
            </a:r>
          </a:p>
        </p:txBody>
      </p:sp>
      <p:sp>
        <p:nvSpPr>
          <p:cNvPr id="3" name="Content Placeholder 2">
            <a:extLst>
              <a:ext uri="{FF2B5EF4-FFF2-40B4-BE49-F238E27FC236}">
                <a16:creationId xmlns:a16="http://schemas.microsoft.com/office/drawing/2014/main" id="{7AE0C12A-70FC-4958-85E0-0038989EDBCB}"/>
              </a:ext>
            </a:extLst>
          </p:cNvPr>
          <p:cNvSpPr>
            <a:spLocks noGrp="1"/>
          </p:cNvSpPr>
          <p:nvPr>
            <p:ph idx="1"/>
          </p:nvPr>
        </p:nvSpPr>
        <p:spPr/>
        <p:txBody>
          <a:bodyPr/>
          <a:lstStyle/>
          <a:p>
            <a:r>
              <a:rPr lang="en-GB" dirty="0">
                <a:solidFill>
                  <a:schemeClr val="bg1">
                    <a:lumMod val="95000"/>
                  </a:schemeClr>
                </a:solidFill>
              </a:rPr>
              <a:t>Bare </a:t>
            </a:r>
          </a:p>
          <a:p>
            <a:r>
              <a:rPr lang="en-GB" dirty="0">
                <a:solidFill>
                  <a:schemeClr val="bg1">
                    <a:lumMod val="95000"/>
                  </a:schemeClr>
                </a:solidFill>
              </a:rPr>
              <a:t>Lack of furniture </a:t>
            </a:r>
          </a:p>
          <a:p>
            <a:r>
              <a:rPr lang="en-GB" dirty="0">
                <a:solidFill>
                  <a:schemeClr val="bg1">
                    <a:lumMod val="95000"/>
                  </a:schemeClr>
                </a:solidFill>
              </a:rPr>
              <a:t>Re-plastered</a:t>
            </a:r>
          </a:p>
          <a:p>
            <a:pPr marL="0" indent="0">
              <a:buNone/>
            </a:pPr>
            <a:endParaRPr lang="en-GB" dirty="0">
              <a:solidFill>
                <a:schemeClr val="bg1">
                  <a:lumMod val="95000"/>
                </a:schemeClr>
              </a:solidFill>
            </a:endParaRPr>
          </a:p>
          <a:p>
            <a:pPr marL="0" indent="0">
              <a:buNone/>
            </a:pPr>
            <a:endParaRPr lang="en-GB" dirty="0">
              <a:solidFill>
                <a:schemeClr val="bg1">
                  <a:lumMod val="95000"/>
                </a:schemeClr>
              </a:solidFill>
            </a:endParaRPr>
          </a:p>
          <a:p>
            <a:endParaRPr lang="en-GB" dirty="0">
              <a:solidFill>
                <a:schemeClr val="bg1">
                  <a:lumMod val="95000"/>
                </a:schemeClr>
              </a:solidFill>
            </a:endParaRPr>
          </a:p>
        </p:txBody>
      </p:sp>
      <p:pic>
        <p:nvPicPr>
          <p:cNvPr id="5" name="Picture 4">
            <a:extLst>
              <a:ext uri="{FF2B5EF4-FFF2-40B4-BE49-F238E27FC236}">
                <a16:creationId xmlns:a16="http://schemas.microsoft.com/office/drawing/2014/main" id="{02559A3C-D212-476B-AD33-9AEF6C315456}"/>
              </a:ext>
            </a:extLst>
          </p:cNvPr>
          <p:cNvPicPr>
            <a:picLocks noChangeAspect="1"/>
          </p:cNvPicPr>
          <p:nvPr/>
        </p:nvPicPr>
        <p:blipFill>
          <a:blip r:embed="rId3"/>
          <a:stretch>
            <a:fillRect/>
          </a:stretch>
        </p:blipFill>
        <p:spPr>
          <a:xfrm>
            <a:off x="4428789" y="908435"/>
            <a:ext cx="6754953" cy="4804064"/>
          </a:xfrm>
          <a:prstGeom prst="rect">
            <a:avLst/>
          </a:prstGeom>
        </p:spPr>
      </p:pic>
      <p:sp>
        <p:nvSpPr>
          <p:cNvPr id="6" name="Rectangle 5">
            <a:extLst>
              <a:ext uri="{FF2B5EF4-FFF2-40B4-BE49-F238E27FC236}">
                <a16:creationId xmlns:a16="http://schemas.microsoft.com/office/drawing/2014/main" id="{2DCF02C4-A4F8-4851-AE01-A2DCBCA901F6}"/>
              </a:ext>
            </a:extLst>
          </p:cNvPr>
          <p:cNvSpPr/>
          <p:nvPr/>
        </p:nvSpPr>
        <p:spPr>
          <a:xfrm>
            <a:off x="838200" y="3246308"/>
            <a:ext cx="6096000" cy="1815882"/>
          </a:xfrm>
          <a:prstGeom prst="rect">
            <a:avLst/>
          </a:prstGeom>
        </p:spPr>
        <p:txBody>
          <a:bodyPr>
            <a:spAutoFit/>
          </a:bodyPr>
          <a:lstStyle/>
          <a:p>
            <a:pPr marL="285750" indent="-285750">
              <a:buFont typeface="Arial" panose="020B0604020202020204" pitchFamily="34" charset="0"/>
              <a:buChar char="•"/>
            </a:pPr>
            <a:r>
              <a:rPr lang="en-US" sz="2800" dirty="0">
                <a:solidFill>
                  <a:schemeClr val="bg1"/>
                </a:solidFill>
              </a:rPr>
              <a:t>On site parking </a:t>
            </a:r>
          </a:p>
          <a:p>
            <a:pPr marL="285750" indent="-285750">
              <a:buFont typeface="Arial" panose="020B0604020202020204" pitchFamily="34" charset="0"/>
              <a:buChar char="•"/>
            </a:pPr>
            <a:r>
              <a:rPr lang="en-US" sz="2800" dirty="0">
                <a:solidFill>
                  <a:schemeClr val="bg1"/>
                </a:solidFill>
              </a:rPr>
              <a:t>Toilets </a:t>
            </a:r>
          </a:p>
          <a:p>
            <a:pPr marL="285750" indent="-285750">
              <a:buFont typeface="Arial" panose="020B0604020202020204" pitchFamily="34" charset="0"/>
              <a:buChar char="•"/>
            </a:pPr>
            <a:r>
              <a:rPr lang="en-US" sz="2800" dirty="0">
                <a:solidFill>
                  <a:schemeClr val="bg1"/>
                </a:solidFill>
              </a:rPr>
              <a:t>Gift shop </a:t>
            </a:r>
          </a:p>
          <a:p>
            <a:pPr marL="285750" indent="-285750">
              <a:buFont typeface="Arial" panose="020B0604020202020204" pitchFamily="34" charset="0"/>
              <a:buChar char="•"/>
            </a:pPr>
            <a:r>
              <a:rPr lang="en-US" sz="2800" dirty="0">
                <a:solidFill>
                  <a:schemeClr val="bg1"/>
                </a:solidFill>
              </a:rPr>
              <a:t>Wedding venue </a:t>
            </a:r>
          </a:p>
        </p:txBody>
      </p:sp>
    </p:spTree>
    <p:extLst>
      <p:ext uri="{BB962C8B-B14F-4D97-AF65-F5344CB8AC3E}">
        <p14:creationId xmlns:p14="http://schemas.microsoft.com/office/powerpoint/2010/main" val="2867639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barn(inVertical)">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0" end="0"/>
                                            </p:txEl>
                                          </p:spTgt>
                                        </p:tgtEl>
                                        <p:attrNameLst>
                                          <p:attrName>style.visibility</p:attrName>
                                        </p:attrNameLst>
                                      </p:cBhvr>
                                      <p:to>
                                        <p:strVal val="visible"/>
                                      </p:to>
                                    </p:set>
                                    <p:animEffect transition="in" filter="fade">
                                      <p:cBhvr>
                                        <p:cTn id="32" dur="500"/>
                                        <p:tgtEl>
                                          <p:spTgt spid="6">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1" end="1"/>
                                            </p:txEl>
                                          </p:spTgt>
                                        </p:tgtEl>
                                        <p:attrNameLst>
                                          <p:attrName>style.visibility</p:attrName>
                                        </p:attrNameLst>
                                      </p:cBhvr>
                                      <p:to>
                                        <p:strVal val="visible"/>
                                      </p:to>
                                    </p:set>
                                    <p:animEffect transition="in" filter="fade">
                                      <p:cBhvr>
                                        <p:cTn id="37" dur="500"/>
                                        <p:tgtEl>
                                          <p:spTgt spid="6">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2" end="2"/>
                                            </p:txEl>
                                          </p:spTgt>
                                        </p:tgtEl>
                                        <p:attrNameLst>
                                          <p:attrName>style.visibility</p:attrName>
                                        </p:attrNameLst>
                                      </p:cBhvr>
                                      <p:to>
                                        <p:strVal val="visible"/>
                                      </p:to>
                                    </p:set>
                                    <p:animEffect transition="in" filter="fade">
                                      <p:cBhvr>
                                        <p:cTn id="42" dur="500"/>
                                        <p:tgtEl>
                                          <p:spTgt spid="6">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3" end="3"/>
                                            </p:txEl>
                                          </p:spTgt>
                                        </p:tgtEl>
                                        <p:attrNameLst>
                                          <p:attrName>style.visibility</p:attrName>
                                        </p:attrNameLst>
                                      </p:cBhvr>
                                      <p:to>
                                        <p:strVal val="visible"/>
                                      </p:to>
                                    </p:set>
                                    <p:animEffect transition="in" filter="fade">
                                      <p:cBhvr>
                                        <p:cTn id="47"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026A2-C05D-4DA6-AB9F-E7BEE0959170}"/>
              </a:ext>
            </a:extLst>
          </p:cNvPr>
          <p:cNvSpPr>
            <a:spLocks noGrp="1"/>
          </p:cNvSpPr>
          <p:nvPr>
            <p:ph type="title"/>
          </p:nvPr>
        </p:nvSpPr>
        <p:spPr/>
        <p:txBody>
          <a:bodyPr>
            <a:normAutofit/>
          </a:bodyPr>
          <a:lstStyle/>
          <a:p>
            <a:r>
              <a:rPr lang="en-GB" sz="6000" b="1" dirty="0">
                <a:solidFill>
                  <a:schemeClr val="bg1">
                    <a:lumMod val="95000"/>
                  </a:schemeClr>
                </a:solidFill>
              </a:rPr>
              <a:t>Current </a:t>
            </a:r>
          </a:p>
        </p:txBody>
      </p:sp>
      <p:pic>
        <p:nvPicPr>
          <p:cNvPr id="4" name="Picture 3">
            <a:extLst>
              <a:ext uri="{FF2B5EF4-FFF2-40B4-BE49-F238E27FC236}">
                <a16:creationId xmlns:a16="http://schemas.microsoft.com/office/drawing/2014/main" id="{B495B4ED-BD0F-404A-BE91-9ACB8D720AEF}"/>
              </a:ext>
            </a:extLst>
          </p:cNvPr>
          <p:cNvPicPr>
            <a:picLocks noChangeAspect="1"/>
          </p:cNvPicPr>
          <p:nvPr/>
        </p:nvPicPr>
        <p:blipFill>
          <a:blip r:embed="rId3"/>
          <a:stretch>
            <a:fillRect/>
          </a:stretch>
        </p:blipFill>
        <p:spPr>
          <a:xfrm>
            <a:off x="4983459" y="1027906"/>
            <a:ext cx="6951829" cy="3042168"/>
          </a:xfrm>
          <a:prstGeom prst="rect">
            <a:avLst/>
          </a:prstGeom>
        </p:spPr>
      </p:pic>
      <p:pic>
        <p:nvPicPr>
          <p:cNvPr id="7" name="Picture 6">
            <a:extLst>
              <a:ext uri="{FF2B5EF4-FFF2-40B4-BE49-F238E27FC236}">
                <a16:creationId xmlns:a16="http://schemas.microsoft.com/office/drawing/2014/main" id="{8F933019-52AE-4B7D-880E-7D75487CD5E8}"/>
              </a:ext>
            </a:extLst>
          </p:cNvPr>
          <p:cNvPicPr>
            <a:picLocks noChangeAspect="1"/>
          </p:cNvPicPr>
          <p:nvPr/>
        </p:nvPicPr>
        <p:blipFill>
          <a:blip r:embed="rId4"/>
          <a:stretch>
            <a:fillRect/>
          </a:stretch>
        </p:blipFill>
        <p:spPr>
          <a:xfrm>
            <a:off x="4745216" y="1316553"/>
            <a:ext cx="3170195" cy="4224894"/>
          </a:xfrm>
          <a:prstGeom prst="rect">
            <a:avLst/>
          </a:prstGeom>
        </p:spPr>
      </p:pic>
      <p:pic>
        <p:nvPicPr>
          <p:cNvPr id="3" name="Picture 2">
            <a:extLst>
              <a:ext uri="{FF2B5EF4-FFF2-40B4-BE49-F238E27FC236}">
                <a16:creationId xmlns:a16="http://schemas.microsoft.com/office/drawing/2014/main" id="{BE15D66F-405F-4878-9BDF-AC65221C86E3}"/>
              </a:ext>
            </a:extLst>
          </p:cNvPr>
          <p:cNvPicPr>
            <a:picLocks noChangeAspect="1"/>
          </p:cNvPicPr>
          <p:nvPr/>
        </p:nvPicPr>
        <p:blipFill>
          <a:blip r:embed="rId5"/>
          <a:stretch>
            <a:fillRect/>
          </a:stretch>
        </p:blipFill>
        <p:spPr>
          <a:xfrm>
            <a:off x="381802" y="1907916"/>
            <a:ext cx="4925995" cy="3042168"/>
          </a:xfrm>
          <a:prstGeom prst="rect">
            <a:avLst/>
          </a:prstGeom>
        </p:spPr>
      </p:pic>
    </p:spTree>
    <p:extLst>
      <p:ext uri="{BB962C8B-B14F-4D97-AF65-F5344CB8AC3E}">
        <p14:creationId xmlns:p14="http://schemas.microsoft.com/office/powerpoint/2010/main" val="4246402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barn(inVertical)">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C98F4-DA22-4CD5-9CA2-AC31F3986DD5}"/>
              </a:ext>
            </a:extLst>
          </p:cNvPr>
          <p:cNvSpPr>
            <a:spLocks noGrp="1"/>
          </p:cNvSpPr>
          <p:nvPr>
            <p:ph type="title"/>
          </p:nvPr>
        </p:nvSpPr>
        <p:spPr>
          <a:xfrm>
            <a:off x="838200" y="432032"/>
            <a:ext cx="10515600" cy="1325563"/>
          </a:xfrm>
        </p:spPr>
        <p:txBody>
          <a:bodyPr>
            <a:normAutofit/>
          </a:bodyPr>
          <a:lstStyle/>
          <a:p>
            <a:r>
              <a:rPr lang="en-GB" sz="6000" b="1" dirty="0">
                <a:solidFill>
                  <a:schemeClr val="bg1">
                    <a:lumMod val="95000"/>
                  </a:schemeClr>
                </a:solidFill>
              </a:rPr>
              <a:t>Current</a:t>
            </a:r>
          </a:p>
        </p:txBody>
      </p:sp>
      <p:pic>
        <p:nvPicPr>
          <p:cNvPr id="3" name="Picture 2">
            <a:extLst>
              <a:ext uri="{FF2B5EF4-FFF2-40B4-BE49-F238E27FC236}">
                <a16:creationId xmlns:a16="http://schemas.microsoft.com/office/drawing/2014/main" id="{7C067CF6-B1D7-4826-A1D5-99250DF923CB}"/>
              </a:ext>
            </a:extLst>
          </p:cNvPr>
          <p:cNvPicPr>
            <a:picLocks noChangeAspect="1"/>
          </p:cNvPicPr>
          <p:nvPr/>
        </p:nvPicPr>
        <p:blipFill>
          <a:blip r:embed="rId3"/>
          <a:stretch>
            <a:fillRect/>
          </a:stretch>
        </p:blipFill>
        <p:spPr>
          <a:xfrm>
            <a:off x="2302802" y="1757595"/>
            <a:ext cx="3048264" cy="4072481"/>
          </a:xfrm>
          <a:prstGeom prst="rect">
            <a:avLst/>
          </a:prstGeom>
        </p:spPr>
      </p:pic>
      <p:pic>
        <p:nvPicPr>
          <p:cNvPr id="5" name="Picture 4">
            <a:extLst>
              <a:ext uri="{FF2B5EF4-FFF2-40B4-BE49-F238E27FC236}">
                <a16:creationId xmlns:a16="http://schemas.microsoft.com/office/drawing/2014/main" id="{3B4B82F8-6EEC-464E-8BCE-CE5DC23C7257}"/>
              </a:ext>
            </a:extLst>
          </p:cNvPr>
          <p:cNvPicPr>
            <a:picLocks noChangeAspect="1"/>
          </p:cNvPicPr>
          <p:nvPr/>
        </p:nvPicPr>
        <p:blipFill>
          <a:blip r:embed="rId4"/>
          <a:stretch>
            <a:fillRect/>
          </a:stretch>
        </p:blipFill>
        <p:spPr>
          <a:xfrm>
            <a:off x="7899946" y="566074"/>
            <a:ext cx="3029975" cy="4066384"/>
          </a:xfrm>
          <a:prstGeom prst="rect">
            <a:avLst/>
          </a:prstGeom>
        </p:spPr>
      </p:pic>
    </p:spTree>
    <p:extLst>
      <p:ext uri="{BB962C8B-B14F-4D97-AF65-F5344CB8AC3E}">
        <p14:creationId xmlns:p14="http://schemas.microsoft.com/office/powerpoint/2010/main" val="784258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barn(inVertical)">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25D78-848D-4A3F-ADE8-65D2568AB38D}"/>
              </a:ext>
            </a:extLst>
          </p:cNvPr>
          <p:cNvSpPr>
            <a:spLocks noGrp="1"/>
          </p:cNvSpPr>
          <p:nvPr>
            <p:ph type="title"/>
          </p:nvPr>
        </p:nvSpPr>
        <p:spPr/>
        <p:txBody>
          <a:bodyPr>
            <a:normAutofit/>
          </a:bodyPr>
          <a:lstStyle/>
          <a:p>
            <a:r>
              <a:rPr lang="en-GB" sz="6000" b="1" dirty="0">
                <a:solidFill>
                  <a:schemeClr val="bg1">
                    <a:lumMod val="95000"/>
                  </a:schemeClr>
                </a:solidFill>
              </a:rPr>
              <a:t>Challenges </a:t>
            </a:r>
          </a:p>
        </p:txBody>
      </p:sp>
      <p:sp>
        <p:nvSpPr>
          <p:cNvPr id="3" name="Content Placeholder 2">
            <a:extLst>
              <a:ext uri="{FF2B5EF4-FFF2-40B4-BE49-F238E27FC236}">
                <a16:creationId xmlns:a16="http://schemas.microsoft.com/office/drawing/2014/main" id="{4FDBCA17-0DDE-49A0-ACC5-D36332522D78}"/>
              </a:ext>
            </a:extLst>
          </p:cNvPr>
          <p:cNvSpPr>
            <a:spLocks noGrp="1"/>
          </p:cNvSpPr>
          <p:nvPr>
            <p:ph idx="1"/>
          </p:nvPr>
        </p:nvSpPr>
        <p:spPr/>
        <p:txBody>
          <a:bodyPr/>
          <a:lstStyle/>
          <a:p>
            <a:r>
              <a:rPr lang="en-GB" dirty="0">
                <a:solidFill>
                  <a:schemeClr val="bg1">
                    <a:lumMod val="95000"/>
                  </a:schemeClr>
                </a:solidFill>
              </a:rPr>
              <a:t>Environment </a:t>
            </a:r>
          </a:p>
          <a:p>
            <a:r>
              <a:rPr lang="en-GB" dirty="0">
                <a:solidFill>
                  <a:schemeClr val="bg1">
                    <a:lumMod val="95000"/>
                  </a:schemeClr>
                </a:solidFill>
              </a:rPr>
              <a:t>Décor </a:t>
            </a:r>
          </a:p>
          <a:p>
            <a:r>
              <a:rPr lang="en-GB" dirty="0">
                <a:solidFill>
                  <a:schemeClr val="bg1">
                    <a:lumMod val="95000"/>
                  </a:schemeClr>
                </a:solidFill>
              </a:rPr>
              <a:t>Not family friendly </a:t>
            </a:r>
          </a:p>
          <a:p>
            <a:r>
              <a:rPr lang="en-GB" dirty="0">
                <a:solidFill>
                  <a:schemeClr val="bg1">
                    <a:lumMod val="95000"/>
                  </a:schemeClr>
                </a:solidFill>
              </a:rPr>
              <a:t>Not easy access on site </a:t>
            </a:r>
          </a:p>
          <a:p>
            <a:r>
              <a:rPr lang="en-GB" dirty="0">
                <a:solidFill>
                  <a:schemeClr val="bg1">
                    <a:lumMod val="95000"/>
                  </a:schemeClr>
                </a:solidFill>
              </a:rPr>
              <a:t>Minimal parking spaces </a:t>
            </a:r>
          </a:p>
          <a:p>
            <a:endParaRPr lang="en-GB" dirty="0"/>
          </a:p>
        </p:txBody>
      </p:sp>
      <p:pic>
        <p:nvPicPr>
          <p:cNvPr id="5" name="Picture 4">
            <a:extLst>
              <a:ext uri="{FF2B5EF4-FFF2-40B4-BE49-F238E27FC236}">
                <a16:creationId xmlns:a16="http://schemas.microsoft.com/office/drawing/2014/main" id="{135967A9-1CE4-40F3-89B1-EC913651AF08}"/>
              </a:ext>
            </a:extLst>
          </p:cNvPr>
          <p:cNvPicPr>
            <a:picLocks noChangeAspect="1"/>
          </p:cNvPicPr>
          <p:nvPr/>
        </p:nvPicPr>
        <p:blipFill>
          <a:blip r:embed="rId3"/>
          <a:stretch>
            <a:fillRect/>
          </a:stretch>
        </p:blipFill>
        <p:spPr>
          <a:xfrm>
            <a:off x="6062013" y="1286782"/>
            <a:ext cx="5291787" cy="3505504"/>
          </a:xfrm>
          <a:prstGeom prst="rect">
            <a:avLst/>
          </a:prstGeom>
        </p:spPr>
      </p:pic>
    </p:spTree>
    <p:extLst>
      <p:ext uri="{BB962C8B-B14F-4D97-AF65-F5344CB8AC3E}">
        <p14:creationId xmlns:p14="http://schemas.microsoft.com/office/powerpoint/2010/main" val="1624601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barn(inVertical)">
                                      <p:cBhvr>
                                        <p:cTn id="3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28936-5C8E-4832-B07D-E0FA00FF1F7D}"/>
              </a:ext>
            </a:extLst>
          </p:cNvPr>
          <p:cNvSpPr>
            <a:spLocks noGrp="1"/>
          </p:cNvSpPr>
          <p:nvPr>
            <p:ph type="title"/>
          </p:nvPr>
        </p:nvSpPr>
        <p:spPr>
          <a:xfrm>
            <a:off x="299803" y="365125"/>
            <a:ext cx="11647358" cy="1325563"/>
          </a:xfrm>
        </p:spPr>
        <p:txBody>
          <a:bodyPr>
            <a:noAutofit/>
          </a:bodyPr>
          <a:lstStyle/>
          <a:p>
            <a:r>
              <a:rPr lang="en-GB" sz="6000" b="1" dirty="0">
                <a:solidFill>
                  <a:schemeClr val="bg1">
                    <a:lumMod val="95000"/>
                  </a:schemeClr>
                </a:solidFill>
              </a:rPr>
              <a:t>New facilities that could be proposed </a:t>
            </a:r>
          </a:p>
        </p:txBody>
      </p:sp>
      <p:sp>
        <p:nvSpPr>
          <p:cNvPr id="3" name="Content Placeholder 2">
            <a:extLst>
              <a:ext uri="{FF2B5EF4-FFF2-40B4-BE49-F238E27FC236}">
                <a16:creationId xmlns:a16="http://schemas.microsoft.com/office/drawing/2014/main" id="{255BCF8A-9898-4F7B-9F8D-2CAC1F304B8C}"/>
              </a:ext>
            </a:extLst>
          </p:cNvPr>
          <p:cNvSpPr>
            <a:spLocks noGrp="1"/>
          </p:cNvSpPr>
          <p:nvPr>
            <p:ph idx="1"/>
          </p:nvPr>
        </p:nvSpPr>
        <p:spPr/>
        <p:txBody>
          <a:bodyPr>
            <a:normAutofit lnSpcReduction="10000"/>
          </a:bodyPr>
          <a:lstStyle/>
          <a:p>
            <a:r>
              <a:rPr lang="en-GB" dirty="0">
                <a:solidFill>
                  <a:schemeClr val="bg1">
                    <a:lumMod val="95000"/>
                  </a:schemeClr>
                </a:solidFill>
              </a:rPr>
              <a:t>More disabled parking spaces </a:t>
            </a:r>
          </a:p>
          <a:p>
            <a:r>
              <a:rPr lang="en-GB" dirty="0">
                <a:solidFill>
                  <a:schemeClr val="bg1">
                    <a:lumMod val="95000"/>
                  </a:schemeClr>
                </a:solidFill>
              </a:rPr>
              <a:t>Stair lifts </a:t>
            </a:r>
          </a:p>
          <a:p>
            <a:r>
              <a:rPr lang="en-GB" dirty="0">
                <a:solidFill>
                  <a:schemeClr val="bg1">
                    <a:lumMod val="95000"/>
                  </a:schemeClr>
                </a:solidFill>
              </a:rPr>
              <a:t>Tours deaf and blind friendly </a:t>
            </a:r>
          </a:p>
          <a:p>
            <a:r>
              <a:rPr lang="en-GB" dirty="0">
                <a:solidFill>
                  <a:schemeClr val="bg1">
                    <a:lumMod val="95000"/>
                  </a:schemeClr>
                </a:solidFill>
              </a:rPr>
              <a:t>Child friendly – to bring in families </a:t>
            </a:r>
          </a:p>
          <a:p>
            <a:r>
              <a:rPr lang="en-GB" dirty="0">
                <a:solidFill>
                  <a:schemeClr val="bg1">
                    <a:lumMod val="95000"/>
                  </a:schemeClr>
                </a:solidFill>
              </a:rPr>
              <a:t>More parking </a:t>
            </a:r>
          </a:p>
          <a:p>
            <a:r>
              <a:rPr lang="en-GB" dirty="0">
                <a:solidFill>
                  <a:schemeClr val="bg1">
                    <a:lumMod val="95000"/>
                  </a:schemeClr>
                </a:solidFill>
              </a:rPr>
              <a:t>Café/Restaurant </a:t>
            </a:r>
          </a:p>
          <a:p>
            <a:r>
              <a:rPr lang="en-GB" dirty="0">
                <a:solidFill>
                  <a:schemeClr val="bg1">
                    <a:lumMod val="95000"/>
                  </a:schemeClr>
                </a:solidFill>
              </a:rPr>
              <a:t>Original décor </a:t>
            </a:r>
          </a:p>
          <a:p>
            <a:r>
              <a:rPr lang="en-GB" dirty="0">
                <a:solidFill>
                  <a:schemeClr val="bg1">
                    <a:lumMod val="95000"/>
                  </a:schemeClr>
                </a:solidFill>
              </a:rPr>
              <a:t>Furniture </a:t>
            </a:r>
          </a:p>
          <a:p>
            <a:r>
              <a:rPr lang="en-GB" dirty="0">
                <a:solidFill>
                  <a:schemeClr val="bg1">
                    <a:lumMod val="95000"/>
                  </a:schemeClr>
                </a:solidFill>
              </a:rPr>
              <a:t>Re-enactment </a:t>
            </a:r>
          </a:p>
        </p:txBody>
      </p:sp>
    </p:spTree>
    <p:extLst>
      <p:ext uri="{BB962C8B-B14F-4D97-AF65-F5344CB8AC3E}">
        <p14:creationId xmlns:p14="http://schemas.microsoft.com/office/powerpoint/2010/main" val="2161955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71C42-6253-4805-8E67-843D711AA64F}"/>
              </a:ext>
            </a:extLst>
          </p:cNvPr>
          <p:cNvSpPr>
            <a:spLocks noGrp="1"/>
          </p:cNvSpPr>
          <p:nvPr>
            <p:ph type="title"/>
          </p:nvPr>
        </p:nvSpPr>
        <p:spPr/>
        <p:txBody>
          <a:bodyPr>
            <a:normAutofit/>
          </a:bodyPr>
          <a:lstStyle/>
          <a:p>
            <a:r>
              <a:rPr lang="en-GB" sz="6000" b="1" dirty="0">
                <a:solidFill>
                  <a:schemeClr val="bg1">
                    <a:lumMod val="95000"/>
                  </a:schemeClr>
                </a:solidFill>
              </a:rPr>
              <a:t>Future </a:t>
            </a:r>
          </a:p>
        </p:txBody>
      </p:sp>
      <p:pic>
        <p:nvPicPr>
          <p:cNvPr id="3" name="Picture 2">
            <a:extLst>
              <a:ext uri="{FF2B5EF4-FFF2-40B4-BE49-F238E27FC236}">
                <a16:creationId xmlns:a16="http://schemas.microsoft.com/office/drawing/2014/main" id="{9AB8BE34-B26A-48CD-82F0-CC20DE88AB78}"/>
              </a:ext>
            </a:extLst>
          </p:cNvPr>
          <p:cNvPicPr>
            <a:picLocks noChangeAspect="1"/>
          </p:cNvPicPr>
          <p:nvPr/>
        </p:nvPicPr>
        <p:blipFill>
          <a:blip r:embed="rId3"/>
          <a:stretch>
            <a:fillRect/>
          </a:stretch>
        </p:blipFill>
        <p:spPr>
          <a:xfrm>
            <a:off x="3388283" y="2369203"/>
            <a:ext cx="5450919" cy="2471738"/>
          </a:xfrm>
          <a:prstGeom prst="rect">
            <a:avLst/>
          </a:prstGeom>
        </p:spPr>
      </p:pic>
      <p:sp>
        <p:nvSpPr>
          <p:cNvPr id="4" name="TextBox 3">
            <a:extLst>
              <a:ext uri="{FF2B5EF4-FFF2-40B4-BE49-F238E27FC236}">
                <a16:creationId xmlns:a16="http://schemas.microsoft.com/office/drawing/2014/main" id="{56C1AB6A-C788-4F46-A8E4-03520E594A3F}"/>
              </a:ext>
            </a:extLst>
          </p:cNvPr>
          <p:cNvSpPr txBox="1"/>
          <p:nvPr/>
        </p:nvSpPr>
        <p:spPr>
          <a:xfrm>
            <a:off x="838200" y="2369203"/>
            <a:ext cx="2514600" cy="2585323"/>
          </a:xfrm>
          <a:prstGeom prst="rect">
            <a:avLst/>
          </a:prstGeom>
          <a:noFill/>
        </p:spPr>
        <p:txBody>
          <a:bodyPr wrap="square" rtlCol="0">
            <a:spAutoFit/>
          </a:bodyPr>
          <a:lstStyle/>
          <a:p>
            <a:pPr marL="285750" indent="-285750">
              <a:buFont typeface="Arial" panose="020B0604020202020204" pitchFamily="34" charset="0"/>
              <a:buChar char="•"/>
            </a:pPr>
            <a:r>
              <a:rPr lang="en-GB" sz="3600" dirty="0">
                <a:solidFill>
                  <a:schemeClr val="bg1">
                    <a:lumMod val="95000"/>
                  </a:schemeClr>
                </a:solidFill>
              </a:rPr>
              <a:t>More visitors </a:t>
            </a:r>
          </a:p>
          <a:p>
            <a:pPr marL="285750" indent="-285750">
              <a:buFont typeface="Arial" panose="020B0604020202020204" pitchFamily="34" charset="0"/>
              <a:buChar char="•"/>
            </a:pPr>
            <a:r>
              <a:rPr lang="en-GB" sz="3600" dirty="0">
                <a:solidFill>
                  <a:schemeClr val="bg1">
                    <a:lumMod val="95000"/>
                  </a:schemeClr>
                </a:solidFill>
              </a:rPr>
              <a:t>Better income </a:t>
            </a:r>
          </a:p>
          <a:p>
            <a:endParaRPr lang="en-GB" dirty="0"/>
          </a:p>
        </p:txBody>
      </p:sp>
      <p:sp>
        <p:nvSpPr>
          <p:cNvPr id="5" name="TextBox 4">
            <a:extLst>
              <a:ext uri="{FF2B5EF4-FFF2-40B4-BE49-F238E27FC236}">
                <a16:creationId xmlns:a16="http://schemas.microsoft.com/office/drawing/2014/main" id="{51BE75EF-DA9A-45B2-93D5-0787E4DB75FE}"/>
              </a:ext>
            </a:extLst>
          </p:cNvPr>
          <p:cNvSpPr txBox="1"/>
          <p:nvPr/>
        </p:nvSpPr>
        <p:spPr>
          <a:xfrm>
            <a:off x="9126071" y="2385047"/>
            <a:ext cx="2514600" cy="646331"/>
          </a:xfrm>
          <a:prstGeom prst="rect">
            <a:avLst/>
          </a:prstGeom>
          <a:noFill/>
        </p:spPr>
        <p:txBody>
          <a:bodyPr wrap="square" rtlCol="0">
            <a:spAutoFit/>
          </a:bodyPr>
          <a:lstStyle/>
          <a:p>
            <a:pPr marL="285750" indent="-285750">
              <a:buFont typeface="Arial" panose="020B0604020202020204" pitchFamily="34" charset="0"/>
              <a:buChar char="•"/>
            </a:pPr>
            <a:r>
              <a:rPr lang="en-GB" sz="3600" dirty="0">
                <a:solidFill>
                  <a:schemeClr val="bg1">
                    <a:lumMod val="95000"/>
                  </a:schemeClr>
                </a:solidFill>
              </a:rPr>
              <a:t>Closure</a:t>
            </a:r>
            <a:r>
              <a:rPr lang="en-GB" dirty="0"/>
              <a:t> </a:t>
            </a:r>
          </a:p>
        </p:txBody>
      </p:sp>
    </p:spTree>
    <p:extLst>
      <p:ext uri="{BB962C8B-B14F-4D97-AF65-F5344CB8AC3E}">
        <p14:creationId xmlns:p14="http://schemas.microsoft.com/office/powerpoint/2010/main" val="2033555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9A381-DA57-4DA5-BC41-FB28882E74C2}"/>
              </a:ext>
            </a:extLst>
          </p:cNvPr>
          <p:cNvSpPr>
            <a:spLocks noGrp="1"/>
          </p:cNvSpPr>
          <p:nvPr>
            <p:ph type="title"/>
          </p:nvPr>
        </p:nvSpPr>
        <p:spPr/>
        <p:txBody>
          <a:bodyPr>
            <a:normAutofit/>
          </a:bodyPr>
          <a:lstStyle/>
          <a:p>
            <a:r>
              <a:rPr lang="en-GB" sz="6000" b="1" dirty="0">
                <a:solidFill>
                  <a:schemeClr val="bg1"/>
                </a:solidFill>
              </a:rPr>
              <a:t>Bibliography </a:t>
            </a:r>
          </a:p>
        </p:txBody>
      </p:sp>
      <p:sp>
        <p:nvSpPr>
          <p:cNvPr id="3" name="Content Placeholder 2">
            <a:extLst>
              <a:ext uri="{FF2B5EF4-FFF2-40B4-BE49-F238E27FC236}">
                <a16:creationId xmlns:a16="http://schemas.microsoft.com/office/drawing/2014/main" id="{A2337CE5-B96B-4CD0-BCBE-9C8242912C2F}"/>
              </a:ext>
            </a:extLst>
          </p:cNvPr>
          <p:cNvSpPr>
            <a:spLocks noGrp="1"/>
          </p:cNvSpPr>
          <p:nvPr>
            <p:ph idx="1"/>
          </p:nvPr>
        </p:nvSpPr>
        <p:spPr>
          <a:xfrm>
            <a:off x="422031" y="1505244"/>
            <a:ext cx="11465169" cy="5176910"/>
          </a:xfrm>
        </p:spPr>
        <p:txBody>
          <a:bodyPr>
            <a:normAutofit fontScale="92500" lnSpcReduction="20000"/>
          </a:bodyPr>
          <a:lstStyle/>
          <a:p>
            <a:r>
              <a:rPr lang="en-GB" dirty="0">
                <a:solidFill>
                  <a:schemeClr val="bg1"/>
                </a:solidFill>
              </a:rPr>
              <a:t>Britain Express. n.d. </a:t>
            </a:r>
            <a:r>
              <a:rPr lang="en-GB" i="1" dirty="0">
                <a:solidFill>
                  <a:schemeClr val="bg1"/>
                </a:solidFill>
              </a:rPr>
              <a:t>Kirby Hall. </a:t>
            </a:r>
            <a:r>
              <a:rPr lang="en-GB" dirty="0">
                <a:solidFill>
                  <a:schemeClr val="bg1"/>
                </a:solidFill>
              </a:rPr>
              <a:t>Available from: </a:t>
            </a:r>
            <a:r>
              <a:rPr lang="en-GB" u="sng" dirty="0">
                <a:solidFill>
                  <a:schemeClr val="bg1"/>
                </a:solidFill>
                <a:hlinkClick r:id="rId2"/>
              </a:rPr>
              <a:t>http://www.britainexpress.com/counties/northants/houses/kirby-hall.htm</a:t>
            </a:r>
            <a:r>
              <a:rPr lang="en-GB" dirty="0">
                <a:solidFill>
                  <a:schemeClr val="bg1"/>
                </a:solidFill>
              </a:rPr>
              <a:t> [Accessed on 25/04/2018] </a:t>
            </a:r>
          </a:p>
          <a:p>
            <a:r>
              <a:rPr lang="en-GB" dirty="0">
                <a:solidFill>
                  <a:schemeClr val="bg1"/>
                </a:solidFill>
              </a:rPr>
              <a:t>English Heritage. n.d. </a:t>
            </a:r>
            <a:r>
              <a:rPr lang="en-GB" i="1" dirty="0">
                <a:solidFill>
                  <a:schemeClr val="bg1"/>
                </a:solidFill>
              </a:rPr>
              <a:t>Kirby Hall. </a:t>
            </a:r>
            <a:r>
              <a:rPr lang="en-GB" dirty="0">
                <a:solidFill>
                  <a:schemeClr val="bg1"/>
                </a:solidFill>
              </a:rPr>
              <a:t>Available from: </a:t>
            </a:r>
            <a:r>
              <a:rPr lang="en-GB" u="sng" dirty="0">
                <a:solidFill>
                  <a:schemeClr val="bg1"/>
                </a:solidFill>
                <a:hlinkClick r:id="rId3"/>
              </a:rPr>
              <a:t>http://www.english-heritage.org.uk/visit/places/kirby-hall/</a:t>
            </a:r>
            <a:r>
              <a:rPr lang="en-GB" dirty="0">
                <a:solidFill>
                  <a:schemeClr val="bg1"/>
                </a:solidFill>
              </a:rPr>
              <a:t> [Accessed on 01/05/18]</a:t>
            </a:r>
          </a:p>
          <a:p>
            <a:r>
              <a:rPr lang="en-GB" dirty="0">
                <a:solidFill>
                  <a:schemeClr val="bg1"/>
                </a:solidFill>
              </a:rPr>
              <a:t>Julien, A. n.d. </a:t>
            </a:r>
            <a:r>
              <a:rPr lang="en-GB" i="1" dirty="0">
                <a:solidFill>
                  <a:schemeClr val="bg1"/>
                </a:solidFill>
              </a:rPr>
              <a:t>English Tudor &amp; Elizabethan.</a:t>
            </a:r>
            <a:r>
              <a:rPr lang="en-GB" dirty="0">
                <a:solidFill>
                  <a:schemeClr val="bg1"/>
                </a:solidFill>
              </a:rPr>
              <a:t> Available from: </a:t>
            </a:r>
            <a:r>
              <a:rPr lang="en-GB" u="sng" dirty="0">
                <a:solidFill>
                  <a:schemeClr val="bg1"/>
                </a:solidFill>
                <a:hlinkClick r:id="rId4"/>
              </a:rPr>
              <a:t>https://theredlist.com/wiki-2-18-392-887-view-15th-17th-centuries-profile-english-tudor-elizabethan-second-half-of-the-16th-century.html</a:t>
            </a:r>
            <a:r>
              <a:rPr lang="en-GB" dirty="0">
                <a:solidFill>
                  <a:schemeClr val="bg1"/>
                </a:solidFill>
              </a:rPr>
              <a:t> [Accessed on 20/04/2018] </a:t>
            </a:r>
          </a:p>
          <a:p>
            <a:r>
              <a:rPr lang="en-GB" dirty="0">
                <a:solidFill>
                  <a:schemeClr val="bg1"/>
                </a:solidFill>
              </a:rPr>
              <a:t>National Trust. n.d. </a:t>
            </a:r>
            <a:r>
              <a:rPr lang="en-GB" i="1" dirty="0">
                <a:solidFill>
                  <a:schemeClr val="bg1"/>
                </a:solidFill>
              </a:rPr>
              <a:t>Sir Christopher Hatton and an age of adventure. </a:t>
            </a:r>
            <a:r>
              <a:rPr lang="en-GB" dirty="0">
                <a:solidFill>
                  <a:schemeClr val="bg1"/>
                </a:solidFill>
              </a:rPr>
              <a:t>Available from: </a:t>
            </a:r>
            <a:r>
              <a:rPr lang="en-GB" u="sng" dirty="0">
                <a:solidFill>
                  <a:schemeClr val="bg1"/>
                </a:solidFill>
                <a:hlinkClick r:id="rId5"/>
              </a:rPr>
              <a:t>https://www.nationaltrust.org.uk/corfe-castle/features/sir-christopher-hatton-and-an-age-of-adventure</a:t>
            </a:r>
            <a:r>
              <a:rPr lang="en-GB" dirty="0">
                <a:solidFill>
                  <a:schemeClr val="bg1"/>
                </a:solidFill>
              </a:rPr>
              <a:t> [Accessed on 01/05/2018]</a:t>
            </a:r>
          </a:p>
          <a:p>
            <a:r>
              <a:rPr lang="en-GB" dirty="0">
                <a:solidFill>
                  <a:schemeClr val="bg1"/>
                </a:solidFill>
              </a:rPr>
              <a:t>Weather forecast.com. n.d. </a:t>
            </a:r>
            <a:r>
              <a:rPr lang="en-GB" i="1" dirty="0">
                <a:solidFill>
                  <a:schemeClr val="bg1"/>
                </a:solidFill>
              </a:rPr>
              <a:t>Corby Weather Forecast. </a:t>
            </a:r>
            <a:r>
              <a:rPr lang="en-GB" dirty="0">
                <a:solidFill>
                  <a:schemeClr val="bg1"/>
                </a:solidFill>
              </a:rPr>
              <a:t>Available from: </a:t>
            </a:r>
            <a:r>
              <a:rPr lang="en-GB" u="sng" dirty="0">
                <a:solidFill>
                  <a:schemeClr val="bg1"/>
                </a:solidFill>
                <a:hlinkClick r:id="rId6"/>
              </a:rPr>
              <a:t>https://www.weather-forecast.com/locations/Corby/forecasts/latest</a:t>
            </a:r>
            <a:r>
              <a:rPr lang="en-GB" dirty="0">
                <a:solidFill>
                  <a:schemeClr val="bg1"/>
                </a:solidFill>
              </a:rPr>
              <a:t> [Accessed on 01/05/18]</a:t>
            </a:r>
          </a:p>
          <a:p>
            <a:endParaRPr lang="en-GB" dirty="0"/>
          </a:p>
        </p:txBody>
      </p:sp>
    </p:spTree>
    <p:extLst>
      <p:ext uri="{BB962C8B-B14F-4D97-AF65-F5344CB8AC3E}">
        <p14:creationId xmlns:p14="http://schemas.microsoft.com/office/powerpoint/2010/main" val="34613978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273</TotalTime>
  <Words>1011</Words>
  <Application>Microsoft Office PowerPoint</Application>
  <PresentationFormat>Widescreen</PresentationFormat>
  <Paragraphs>88</Paragraphs>
  <Slides>9</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PowerPoint Presentation</vt:lpstr>
      <vt:lpstr>History </vt:lpstr>
      <vt:lpstr>Current </vt:lpstr>
      <vt:lpstr>Current </vt:lpstr>
      <vt:lpstr>Current</vt:lpstr>
      <vt:lpstr>Challenges </vt:lpstr>
      <vt:lpstr>New facilities that could be proposed </vt:lpstr>
      <vt:lpstr>Future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Melisa Pak</dc:creator>
  <cp:lastModifiedBy>Melisa Pak</cp:lastModifiedBy>
  <cp:revision>26</cp:revision>
  <dcterms:created xsi:type="dcterms:W3CDTF">2018-04-12T13:08:20Z</dcterms:created>
  <dcterms:modified xsi:type="dcterms:W3CDTF">2018-05-06T10:10:14Z</dcterms:modified>
</cp:coreProperties>
</file>