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73" r:id="rId4"/>
    <p:sldId id="262" r:id="rId5"/>
    <p:sldId id="263" r:id="rId6"/>
    <p:sldId id="264" r:id="rId7"/>
    <p:sldId id="265" r:id="rId8"/>
    <p:sldId id="266" r:id="rId9"/>
    <p:sldId id="267" r:id="rId10"/>
    <p:sldId id="268" r:id="rId11"/>
    <p:sldId id="269" r:id="rId12"/>
    <p:sldId id="281" r:id="rId13"/>
    <p:sldId id="282" r:id="rId14"/>
    <p:sldId id="283" r:id="rId15"/>
    <p:sldId id="284" r:id="rId16"/>
    <p:sldId id="285" r:id="rId17"/>
    <p:sldId id="286" r:id="rId18"/>
    <p:sldId id="270" r:id="rId19"/>
    <p:sldId id="271" r:id="rId20"/>
    <p:sldId id="272" r:id="rId21"/>
    <p:sldId id="260" r:id="rId22"/>
    <p:sldId id="257" r:id="rId23"/>
    <p:sldId id="258" r:id="rId24"/>
    <p:sldId id="259" r:id="rId25"/>
    <p:sldId id="288" r:id="rId26"/>
    <p:sldId id="289" r:id="rId27"/>
    <p:sldId id="28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53" d="100"/>
          <a:sy n="53" d="100"/>
        </p:scale>
        <p:origin x="180" y="5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 Target="slides/slide1.xml"/><Relationship Id="rId29" Type="http://schemas.openxmlformats.org/officeDocument/2006/relationships/presProps" Target="presProps.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Week 8: Academic Tools</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10000"/>
          </a:bodyPr>
          <a:p>
            <a:r>
              <a:rPr lang="en-US" b="1"/>
              <a:t>Literature Review: </a:t>
            </a:r>
            <a:endParaRPr lang="en-US" b="1"/>
          </a:p>
          <a:p>
            <a:r>
              <a:rPr lang="en-US"/>
              <a:t>Tool 1: Connected Papers (Finding papers)</a:t>
            </a:r>
            <a:endParaRPr lang="en-US"/>
          </a:p>
          <a:p>
            <a:r>
              <a:rPr lang="en-US">
                <a:solidFill>
                  <a:srgbClr val="FF0000"/>
                </a:solidFill>
              </a:rPr>
              <a:t>Tool 2: Zotero (Managing papaers)</a:t>
            </a:r>
            <a:endParaRPr lang="en-US">
              <a:solidFill>
                <a:srgbClr val="FF0000"/>
              </a:solidFill>
            </a:endParaRPr>
          </a:p>
          <a:p>
            <a:r>
              <a:rPr lang="en-US">
                <a:solidFill>
                  <a:srgbClr val="FF0000"/>
                </a:solidFill>
              </a:rPr>
              <a:t>Tool 3 NotebookLM (Synthesizing papaers)</a:t>
            </a:r>
            <a:endParaRPr lang="en-US">
              <a:solidFill>
                <a:srgbClr val="FF0000"/>
              </a:solidFill>
            </a:endParaRPr>
          </a:p>
          <a:p>
            <a:r>
              <a:rPr lang="en-US" b="1"/>
              <a:t>Data Collection:</a:t>
            </a:r>
            <a:endParaRPr lang="en-US" b="1"/>
          </a:p>
          <a:p>
            <a:r>
              <a:rPr lang="en-US"/>
              <a:t>Tool 4: </a:t>
            </a:r>
            <a:r>
              <a:rPr lang="en-US" altLang="en-US"/>
              <a:t>Otter.ai (Quali)</a:t>
            </a:r>
            <a:endParaRPr lang="en-US" altLang="en-US"/>
          </a:p>
          <a:p>
            <a:r>
              <a:rPr lang="en-US" altLang="en-US"/>
              <a:t>Tool 5: Qualtrics (Quanti)</a:t>
            </a:r>
            <a:endParaRPr lang="en-US" altLang="en-US"/>
          </a:p>
          <a:p>
            <a:r>
              <a:rPr lang="en-US" altLang="en-US" b="1"/>
              <a:t>Writing &amp; Polish:</a:t>
            </a:r>
            <a:endParaRPr lang="en-US" altLang="en-US" b="1"/>
          </a:p>
          <a:p>
            <a:r>
              <a:rPr lang="en-US" altLang="en-US"/>
              <a:t>Tool 6: Hemingway APP</a:t>
            </a:r>
            <a:endParaRPr lang="en-US" altLang="en-US"/>
          </a:p>
          <a:p>
            <a:endParaRPr lang="en-US" altLang="en-US"/>
          </a:p>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Literature Review</a:t>
            </a:r>
            <a:r>
              <a:rPr lang="en-US"/>
              <a:t> </a:t>
            </a:r>
            <a:endParaRPr lang="en-US"/>
          </a:p>
        </p:txBody>
      </p:sp>
      <p:sp>
        <p:nvSpPr>
          <p:cNvPr id="3" name="Content Placeholder 2"/>
          <p:cNvSpPr>
            <a:spLocks noGrp="1"/>
          </p:cNvSpPr>
          <p:nvPr>
            <p:ph sz="half" idx="1"/>
          </p:nvPr>
        </p:nvSpPr>
        <p:spPr/>
        <p:txBody>
          <a:bodyPr/>
          <a:p>
            <a:pPr marL="0" indent="0">
              <a:buNone/>
            </a:pPr>
            <a:endParaRPr lang="en-US" altLang="en-US"/>
          </a:p>
          <a:p>
            <a:r>
              <a:rPr lang="en-US" altLang="en-US" i="1"/>
              <a:t>Tool 1: Connected </a:t>
            </a:r>
            <a:endParaRPr lang="en-US" altLang="en-US" i="1"/>
          </a:p>
          <a:p>
            <a:pPr marL="0" indent="0">
              <a:buNone/>
            </a:pPr>
            <a:r>
              <a:rPr lang="en-US" altLang="en-US" i="1"/>
              <a:t>Papers</a:t>
            </a:r>
            <a:endParaRPr lang="en-US" altLang="en-US" i="1"/>
          </a:p>
          <a:p>
            <a:endParaRPr lang="en-US" altLang="en-US" i="1"/>
          </a:p>
        </p:txBody>
      </p:sp>
      <p:pic>
        <p:nvPicPr>
          <p:cNvPr id="4" name="Content Placeholder 3"/>
          <p:cNvPicPr>
            <a:picLocks noChangeAspect="1"/>
          </p:cNvPicPr>
          <p:nvPr>
            <p:ph sz="half" idx="2"/>
          </p:nvPr>
        </p:nvPicPr>
        <p:blipFill>
          <a:blip r:embed="rId1"/>
          <a:srcRect l="19397" r="19397"/>
          <a:stretch>
            <a:fillRect/>
          </a:stretch>
        </p:blipFill>
        <p:spPr>
          <a:xfrm>
            <a:off x="4098925" y="1576705"/>
            <a:ext cx="6943090" cy="4600575"/>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Tool 2: </a:t>
            </a:r>
            <a:r>
              <a:rPr lang="en-US" i="1"/>
              <a:t>Zotero</a:t>
            </a:r>
            <a:br>
              <a:rPr lang="en-US" i="1"/>
            </a:br>
            <a:endParaRPr lang="en-US" i="1"/>
          </a:p>
        </p:txBody>
      </p:sp>
      <p:sp>
        <p:nvSpPr>
          <p:cNvPr id="3" name="Content Placeholder 2"/>
          <p:cNvSpPr>
            <a:spLocks noGrp="1"/>
          </p:cNvSpPr>
          <p:nvPr>
            <p:ph idx="1"/>
          </p:nvPr>
        </p:nvSpPr>
        <p:spPr/>
        <p:txBody>
          <a:bodyPr/>
          <a:p>
            <a:r>
              <a:rPr lang="en-US" altLang="en-US" b="1">
                <a:latin typeface="Calibri Light" panose="020F0302020204030204" charset="0"/>
                <a:cs typeface="Calibri Light" panose="020F0302020204030204" charset="0"/>
                <a:sym typeface="+mn-ea"/>
              </a:rPr>
              <a:t>Why Zotero?</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sym typeface="+mn-ea"/>
              </a:rPr>
              <a:t>Store PDFs automatically.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sym typeface="+mn-ea"/>
              </a:rPr>
              <a:t>One-click citations in Word.</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sym typeface="+mn-ea"/>
              </a:rPr>
              <a:t>Stop losing your references!</a:t>
            </a:r>
            <a:endParaRPr lang="en-US" altLang="en-US" i="1">
              <a:latin typeface="Calibri Light" panose="020F0302020204030204" charset="0"/>
              <a:cs typeface="Calibri Light" panose="020F0302020204030204" charset="0"/>
            </a:endParaRPr>
          </a:p>
          <a:p>
            <a:pPr marL="0" indent="0">
              <a:buNone/>
            </a:pP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D</a:t>
            </a:r>
            <a:r>
              <a:rPr lang="en-US"/>
              <a:t>ownload Zotero</a:t>
            </a:r>
            <a:endParaRPr lang="en-US"/>
          </a:p>
        </p:txBody>
      </p:sp>
      <p:sp>
        <p:nvSpPr>
          <p:cNvPr id="3" name="Content Placeholder 2"/>
          <p:cNvSpPr>
            <a:spLocks noGrp="1"/>
          </p:cNvSpPr>
          <p:nvPr>
            <p:ph idx="1"/>
          </p:nvPr>
        </p:nvSpPr>
        <p:spPr/>
        <p:txBody>
          <a:bodyPr>
            <a:normAutofit lnSpcReduction="10000"/>
          </a:bodyPr>
          <a:p>
            <a:r>
              <a:rPr lang="en-US" altLang="en-US">
                <a:solidFill>
                  <a:srgbClr val="FF0000"/>
                </a:solidFill>
              </a:rPr>
              <a:t>YOU MUST CLOSE MICROSOFT WORD COMPLETELY.</a:t>
            </a:r>
            <a:endParaRPr lang="en-US" altLang="en-US">
              <a:solidFill>
                <a:srgbClr val="FF0000"/>
              </a:solidFill>
            </a:endParaRPr>
          </a:p>
          <a:p>
            <a:endParaRPr lang="en-US" altLang="en-US"/>
          </a:p>
          <a:p>
            <a:r>
              <a:rPr lang="en-US" altLang="en-US" i="1"/>
              <a:t>Do not just minimise it. Quit the application entirely.</a:t>
            </a:r>
            <a:endParaRPr lang="en-US" altLang="en-US" i="1"/>
          </a:p>
          <a:p>
            <a:endParaRPr lang="en-US" altLang="en-US" i="1"/>
          </a:p>
          <a:p>
            <a:r>
              <a:rPr lang="en-US" altLang="en-US" i="1"/>
              <a:t>If Word is open during the installation, the Zotero plugin will fail to install, and you will not be able to cite your papers later.</a:t>
            </a:r>
            <a:endParaRPr lang="en-US" altLang="en-US" i="1"/>
          </a:p>
          <a:p>
            <a:endParaRPr lang="en-US" altLang="en-US" i="1"/>
          </a:p>
          <a:p>
            <a:r>
              <a:rPr lang="en-US" altLang="en-US" i="1"/>
              <a:t>Please save your work and close Word right now.</a:t>
            </a:r>
            <a:endParaRPr lang="en-US" altLang="en-US" i="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Download Zotero</a:t>
            </a:r>
            <a:endParaRPr lang="en-US"/>
          </a:p>
        </p:txBody>
      </p:sp>
      <p:sp>
        <p:nvSpPr>
          <p:cNvPr id="3" name="Content Placeholder 2"/>
          <p:cNvSpPr>
            <a:spLocks noGrp="1"/>
          </p:cNvSpPr>
          <p:nvPr>
            <p:ph idx="1"/>
          </p:nvPr>
        </p:nvSpPr>
        <p:spPr/>
        <p:txBody>
          <a:bodyPr>
            <a:normAutofit lnSpcReduction="10000"/>
          </a:bodyPr>
          <a:p>
            <a:r>
              <a:rPr lang="en-US" altLang="en-US"/>
              <a:t>1. Go to </a:t>
            </a:r>
            <a:r>
              <a:rPr lang="en-US" altLang="en-US" i="1"/>
              <a:t>www.zotero.org/download </a:t>
            </a:r>
            <a:endParaRPr lang="en-US" altLang="en-US" i="1"/>
          </a:p>
          <a:p>
            <a:endParaRPr lang="en-US" altLang="en-US"/>
          </a:p>
          <a:p>
            <a:r>
              <a:rPr lang="en-US" altLang="en-US"/>
              <a:t>2. Click the download button for the Zotero Desktop App (it will automatically detect if you are on Mac or Windows).</a:t>
            </a:r>
            <a:endParaRPr lang="en-US" altLang="en-US"/>
          </a:p>
          <a:p>
            <a:endParaRPr lang="en-US" altLang="en-US"/>
          </a:p>
          <a:p>
            <a:r>
              <a:rPr lang="en-US" altLang="en-US"/>
              <a:t>3. Run the installer file and follow the standard installation steps.</a:t>
            </a:r>
            <a:endParaRPr lang="en-US" altLang="en-US"/>
          </a:p>
          <a:p>
            <a:endParaRPr lang="en-US" altLang="en-US"/>
          </a:p>
          <a:p>
            <a:r>
              <a:rPr lang="en-US" altLang="en-US" i="1"/>
              <a:t>(Optional but highly recommended): On the same webpage, click to install the Zotero Connector for your web browser (Chrome/Safari/Edge)</a:t>
            </a:r>
            <a:endParaRPr lang="en-US" altLang="en-US" i="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Setup Check</a:t>
            </a:r>
            <a:endParaRPr lang="en-US"/>
          </a:p>
        </p:txBody>
      </p:sp>
      <p:sp>
        <p:nvSpPr>
          <p:cNvPr id="3" name="Content Placeholder 2"/>
          <p:cNvSpPr>
            <a:spLocks noGrp="1"/>
          </p:cNvSpPr>
          <p:nvPr>
            <p:ph idx="1"/>
          </p:nvPr>
        </p:nvSpPr>
        <p:spPr/>
        <p:txBody>
          <a:bodyPr>
            <a:normAutofit fontScale="90000" lnSpcReduction="20000"/>
          </a:bodyPr>
          <a:p>
            <a:r>
              <a:rPr lang="en-US" altLang="en-US"/>
              <a:t>1. Open your newly installed Zotero application. Leave it running in the background.</a:t>
            </a:r>
            <a:endParaRPr lang="en-US" altLang="en-US"/>
          </a:p>
          <a:p>
            <a:endParaRPr lang="en-US" altLang="en-US"/>
          </a:p>
          <a:p>
            <a:r>
              <a:rPr lang="en-US" altLang="en-US"/>
              <a:t>2. Now, open Microsoft Word and create a blank document.</a:t>
            </a:r>
            <a:endParaRPr lang="en-US" altLang="en-US"/>
          </a:p>
          <a:p>
            <a:endParaRPr lang="en-US" altLang="en-US"/>
          </a:p>
          <a:p>
            <a:r>
              <a:rPr lang="en-US" altLang="en-US"/>
              <a:t>3. Look at the top menu ribbon in Word.</a:t>
            </a:r>
            <a:r>
              <a:rPr lang="en-US" altLang="en-US">
                <a:solidFill>
                  <a:srgbClr val="FF0000"/>
                </a:solidFill>
              </a:rPr>
              <a:t> Do you see a tab that says "Zotero"?</a:t>
            </a:r>
            <a:endParaRPr lang="en-US" altLang="en-US"/>
          </a:p>
          <a:p>
            <a:endParaRPr lang="en-US" altLang="en-US"/>
          </a:p>
          <a:p>
            <a:r>
              <a:rPr lang="en-US" altLang="en-US"/>
              <a:t>If YES: You are ready for the magic trick!</a:t>
            </a:r>
            <a:endParaRPr lang="en-US" altLang="en-US"/>
          </a:p>
          <a:p>
            <a:endParaRPr lang="en-US" altLang="en-US"/>
          </a:p>
          <a:p>
            <a:r>
              <a:rPr lang="en-US" altLang="en-US">
                <a:solidFill>
                  <a:srgbClr val="FF0000"/>
                </a:solidFill>
              </a:rPr>
              <a:t>If NO: Raise your hand.</a:t>
            </a:r>
            <a:r>
              <a:rPr lang="en-US" altLang="en-US"/>
              <a:t> (Solution: Close Word, go to Zotero &gt; Edit &gt; Preferences &gt; Cite &gt; Word Processors &gt; click 'Reinstall Microsoft Word Add-in').</a:t>
            </a:r>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In-Class Task: The Zotero 3-Step Challenge</a:t>
            </a:r>
            <a:br>
              <a:rPr lang="en-US"/>
            </a:br>
            <a:endParaRPr lang="en-US"/>
          </a:p>
        </p:txBody>
      </p:sp>
      <p:sp>
        <p:nvSpPr>
          <p:cNvPr id="3" name="Content Placeholder 2"/>
          <p:cNvSpPr>
            <a:spLocks noGrp="1"/>
          </p:cNvSpPr>
          <p:nvPr>
            <p:ph idx="1"/>
          </p:nvPr>
        </p:nvSpPr>
        <p:spPr/>
        <p:txBody>
          <a:bodyPr>
            <a:normAutofit lnSpcReduction="10000"/>
          </a:bodyPr>
          <a:p>
            <a:r>
              <a:rPr lang="en-US" altLang="en-US" b="1"/>
              <a:t>Step 1 </a:t>
            </a:r>
            <a:endParaRPr lang="en-US" altLang="en-US" b="1"/>
          </a:p>
          <a:p>
            <a:endParaRPr lang="en-US" altLang="en-US"/>
          </a:p>
          <a:p>
            <a:r>
              <a:rPr lang="en-US" altLang="en-US"/>
              <a:t>Search for a topic related to your dissertation via </a:t>
            </a:r>
            <a:r>
              <a:rPr lang="en-US" altLang="en-US">
                <a:solidFill>
                  <a:srgbClr val="FF0000"/>
                </a:solidFill>
              </a:rPr>
              <a:t>Connected Papers</a:t>
            </a:r>
            <a:endParaRPr lang="en-US" altLang="en-US">
              <a:solidFill>
                <a:srgbClr val="FF0000"/>
              </a:solidFill>
            </a:endParaRPr>
          </a:p>
          <a:p>
            <a:endParaRPr lang="en-US" altLang="en-US"/>
          </a:p>
          <a:p>
            <a:r>
              <a:rPr lang="en-US" altLang="en-US"/>
              <a:t>Go to Google Scholar or the University Library portal and </a:t>
            </a:r>
            <a:r>
              <a:rPr lang="en-US" altLang="en-US">
                <a:solidFill>
                  <a:srgbClr val="FF0000"/>
                </a:solidFill>
              </a:rPr>
              <a:t>Download THREE relevant academic papers suggested by Connexted Papers as PDF files.</a:t>
            </a:r>
            <a:endParaRPr lang="en-US" altLang="en-US">
              <a:solidFill>
                <a:srgbClr val="FF0000"/>
              </a:solidFill>
            </a:endParaRPr>
          </a:p>
          <a:p>
            <a:endParaRPr lang="en-US" altLang="en-US"/>
          </a:p>
          <a:p>
            <a:r>
              <a:rPr lang="en-US" altLang="en-US">
                <a:solidFill>
                  <a:srgbClr val="FF0000"/>
                </a:solidFill>
              </a:rPr>
              <a:t>Save these PDFs directly</a:t>
            </a:r>
            <a:r>
              <a:rPr lang="en-US" altLang="en-US"/>
              <a:t> to your computer’s Desktop so you can easily find them.</a:t>
            </a:r>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sym typeface="+mn-ea"/>
              </a:rPr>
              <a:t>Step 2</a:t>
            </a:r>
            <a:endParaRPr lang="en-US"/>
          </a:p>
        </p:txBody>
      </p:sp>
      <p:sp>
        <p:nvSpPr>
          <p:cNvPr id="3" name="Content Placeholder 2"/>
          <p:cNvSpPr>
            <a:spLocks noGrp="1"/>
          </p:cNvSpPr>
          <p:nvPr>
            <p:ph idx="1"/>
          </p:nvPr>
        </p:nvSpPr>
        <p:spPr/>
        <p:txBody>
          <a:bodyPr>
            <a:normAutofit fontScale="90000"/>
          </a:bodyPr>
          <a:p>
            <a:r>
              <a:rPr lang="en-US" altLang="en-US"/>
              <a:t>1. Ensure your Zotero application is open and visible on your screen.</a:t>
            </a:r>
            <a:endParaRPr lang="en-US" altLang="en-US"/>
          </a:p>
          <a:p>
            <a:endParaRPr lang="en-US" altLang="en-US"/>
          </a:p>
          <a:p>
            <a:r>
              <a:rPr lang="en-US" altLang="en-US"/>
              <a:t>2. Go to your Desktop and select the three PDFs you just downloaded.</a:t>
            </a:r>
            <a:endParaRPr lang="en-US" altLang="en-US"/>
          </a:p>
          <a:p>
            <a:endParaRPr lang="en-US" altLang="en-US"/>
          </a:p>
          <a:p>
            <a:r>
              <a:rPr lang="en-US" altLang="en-US"/>
              <a:t> 3. </a:t>
            </a:r>
            <a:r>
              <a:rPr lang="en-US" altLang="en-US">
                <a:solidFill>
                  <a:srgbClr val="FF0000"/>
                </a:solidFill>
              </a:rPr>
              <a:t>Click, drag, and drop all three files </a:t>
            </a:r>
            <a:r>
              <a:rPr lang="en-US" altLang="en-US"/>
              <a:t>directly into the middle of the Zotero window.</a:t>
            </a:r>
            <a:endParaRPr lang="en-US" altLang="en-US"/>
          </a:p>
          <a:p>
            <a:endParaRPr lang="en-US" altLang="en-US"/>
          </a:p>
          <a:p>
            <a:r>
              <a:rPr lang="en-US" altLang="en-US"/>
              <a:t>4.  Wait a few seconds. Zotero will automatically 'read' the PDFs, rename your files, and extract the correct authors, titles, and publication dates!</a:t>
            </a:r>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Step 3: </a:t>
            </a:r>
            <a:r>
              <a:rPr lang="en-US" altLang="en-US">
                <a:sym typeface="+mn-ea"/>
              </a:rPr>
              <a:t>Write &amp; Cite</a:t>
            </a:r>
            <a:endParaRPr lang="en-US"/>
          </a:p>
        </p:txBody>
      </p:sp>
      <p:sp>
        <p:nvSpPr>
          <p:cNvPr id="3" name="Content Placeholder 2"/>
          <p:cNvSpPr>
            <a:spLocks noGrp="1"/>
          </p:cNvSpPr>
          <p:nvPr>
            <p:ph idx="1"/>
          </p:nvPr>
        </p:nvSpPr>
        <p:spPr/>
        <p:txBody>
          <a:bodyPr>
            <a:normAutofit fontScale="80000"/>
          </a:bodyPr>
          <a:p>
            <a:r>
              <a:rPr lang="en-US" altLang="en-US"/>
              <a:t>1. </a:t>
            </a:r>
            <a:r>
              <a:rPr lang="en-US" altLang="en-US">
                <a:solidFill>
                  <a:srgbClr val="FF0000"/>
                </a:solidFill>
              </a:rPr>
              <a:t>Open a blank Microsoft Word document </a:t>
            </a:r>
            <a:r>
              <a:rPr lang="en-US" altLang="en-US"/>
              <a:t>and type a practice sentence (e.g., "Recent literature suggests that...").</a:t>
            </a:r>
            <a:endParaRPr lang="en-US" altLang="en-US"/>
          </a:p>
          <a:p>
            <a:endParaRPr lang="en-US" altLang="en-US"/>
          </a:p>
          <a:p>
            <a:r>
              <a:rPr lang="en-US" altLang="en-US"/>
              <a:t>2. </a:t>
            </a:r>
            <a:r>
              <a:rPr lang="en-US" altLang="en-US">
                <a:solidFill>
                  <a:srgbClr val="FF0000"/>
                </a:solidFill>
              </a:rPr>
              <a:t> Click the Zotero tab at the top of Microsoft Word, then click Add/Edit Citation.</a:t>
            </a:r>
            <a:endParaRPr lang="en-US" altLang="en-US">
              <a:solidFill>
                <a:srgbClr val="FF0000"/>
              </a:solidFill>
            </a:endParaRPr>
          </a:p>
          <a:p>
            <a:endParaRPr lang="en-US" altLang="en-US"/>
          </a:p>
          <a:p>
            <a:r>
              <a:rPr lang="en-US" altLang="en-US"/>
              <a:t>3. A red search bar will appear. Type the name of one of the authors you just dropped into Zotero, </a:t>
            </a:r>
            <a:r>
              <a:rPr lang="en-US" altLang="en-US">
                <a:solidFill>
                  <a:srgbClr val="FF0000"/>
                </a:solidFill>
              </a:rPr>
              <a:t>select the correct paper from the drop-down list</a:t>
            </a:r>
            <a:r>
              <a:rPr lang="en-US" altLang="en-US"/>
              <a:t>, and press Enter.</a:t>
            </a:r>
            <a:endParaRPr lang="en-US" altLang="en-US"/>
          </a:p>
          <a:p>
            <a:endParaRPr lang="en-US" altLang="en-US"/>
          </a:p>
          <a:p>
            <a:r>
              <a:rPr lang="en-US" altLang="en-US"/>
              <a:t>4. Press Enter to start a new line in your document, click Add/Edit Bibliography in the Zotero ribbon, and watch your perfectly formatted reference list appear instantly.</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Tool 3: NotebookLM(AI tool)</a:t>
            </a:r>
            <a:endParaRPr lang="zh-CN" altLang="en-US"/>
          </a:p>
        </p:txBody>
      </p:sp>
      <p:sp>
        <p:nvSpPr>
          <p:cNvPr id="3" name="Content Placeholder 2"/>
          <p:cNvSpPr>
            <a:spLocks noGrp="1"/>
          </p:cNvSpPr>
          <p:nvPr>
            <p:ph idx="1"/>
          </p:nvPr>
        </p:nvSpPr>
        <p:spPr/>
        <p:txBody>
          <a:bodyPr/>
          <a:p>
            <a:r>
              <a:rPr lang="en-US" altLang="en-US"/>
              <a:t>If you use AI to summarise papers for you, you will learn nothing, and you will panic when it comes to writing your dissertation because your brain will be empty. If you want to learn an entire module's worth of literature in a few days, you must use AI to test you, not coddle you. </a:t>
            </a:r>
            <a:r>
              <a:rPr lang="en-US" altLang="en-US">
                <a:solidFill>
                  <a:srgbClr val="FF0000"/>
                </a:solidFill>
              </a:rPr>
              <a:t>We are going to use NotebookLM to execute the Feynman Technique.</a:t>
            </a:r>
            <a:endParaRPr lang="en-US" altLang="en-US">
              <a:solidFill>
                <a:srgbClr val="FF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Scott Young, who famously completed the entire four-year MIT Computer Science undergraduate curriculum in just 12 months (often passing individual module exams with only a few days of intense study).</a:t>
            </a:r>
            <a:endParaRPr lang="en-US" altLang="en-US"/>
          </a:p>
          <a:p>
            <a:r>
              <a:rPr lang="en-US" altLang="en-US"/>
              <a:t>His approach is the exact opposite of how most Master's students study. Most students use passive learning (highlighting, re-reading, and asking AI to summarise). </a:t>
            </a:r>
            <a:r>
              <a:rPr lang="en-US" altLang="en-US">
                <a:solidFill>
                  <a:srgbClr val="FF0000"/>
                </a:solidFill>
              </a:rPr>
              <a:t>Scott Young used ultra-active learning, primarily relying on a method called The Feynman Technique and Active Recall.</a:t>
            </a:r>
            <a:endParaRPr lang="en-US" altLang="en-US">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Phase 1 - Build Your "AI Library" (The 3-Notebook Rule)</a:t>
            </a:r>
            <a:br>
              <a:rPr lang="en-US" altLang="en-US"/>
            </a:br>
            <a:endParaRPr lang="en-US" altLang="en-US"/>
          </a:p>
        </p:txBody>
      </p:sp>
      <p:sp>
        <p:nvSpPr>
          <p:cNvPr id="3" name="Content Placeholder 2"/>
          <p:cNvSpPr>
            <a:spLocks noGrp="1"/>
          </p:cNvSpPr>
          <p:nvPr>
            <p:ph idx="1"/>
          </p:nvPr>
        </p:nvSpPr>
        <p:spPr/>
        <p:txBody>
          <a:bodyPr>
            <a:normAutofit fontScale="65000"/>
          </a:bodyPr>
          <a:p>
            <a:pPr marL="0" indent="0">
              <a:buNone/>
            </a:pPr>
            <a:endParaRPr lang="en-US" altLang="en-US"/>
          </a:p>
          <a:p>
            <a:r>
              <a:rPr lang="en-US" altLang="en-US"/>
              <a:t>The Golden Rule: Never put textbooks, news, and academic papers in the same Notebook. The AI will blend them, and you will lose academic rigour. Create three separate folders:</a:t>
            </a:r>
            <a:endParaRPr lang="en-US" altLang="en-US"/>
          </a:p>
          <a:p>
            <a:endParaRPr lang="en-US" altLang="en-US"/>
          </a:p>
          <a:p>
            <a:r>
              <a:rPr lang="en-US" altLang="en-US"/>
              <a:t> Notebook 1: The Foundation - textbooks &amp; Lecture slides to learn core theories and methodologies.</a:t>
            </a:r>
            <a:endParaRPr lang="en-US" altLang="en-US"/>
          </a:p>
          <a:p>
            <a:endParaRPr lang="en-US" altLang="en-US"/>
          </a:p>
          <a:p>
            <a:r>
              <a:rPr lang="en-US" altLang="en-US"/>
              <a:t>Notebook 2: Core Literature - 30+ Peer-reviewed journal articles only to find methodological gaps and write your Literature Review.</a:t>
            </a:r>
            <a:endParaRPr lang="en-US" altLang="en-US"/>
          </a:p>
          <a:p>
            <a:endParaRPr lang="en-US" altLang="en-US"/>
          </a:p>
          <a:p>
            <a:r>
              <a:rPr lang="en-US" altLang="en-US"/>
              <a:t>Notebook 3: Business Context - news, McKinsey reports, Government statistics to justify the real-world value of your research in your Introduction.</a:t>
            </a:r>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The Prompt to Generate </a:t>
            </a:r>
            <a:r>
              <a:rPr lang="en-US" altLang="en-US"/>
              <a:t>The Synthesis Matrix</a:t>
            </a:r>
            <a:endParaRPr lang="en-US" altLang="en-US"/>
          </a:p>
        </p:txBody>
      </p:sp>
      <p:sp>
        <p:nvSpPr>
          <p:cNvPr id="3" name="Content Placeholder 2"/>
          <p:cNvSpPr>
            <a:spLocks noGrp="1"/>
          </p:cNvSpPr>
          <p:nvPr>
            <p:ph idx="1"/>
          </p:nvPr>
        </p:nvSpPr>
        <p:spPr/>
        <p:txBody>
          <a:bodyPr>
            <a:normAutofit lnSpcReduction="10000"/>
          </a:bodyPr>
          <a:p>
            <a:r>
              <a:rPr lang="en-US" altLang="en-US" i="1"/>
              <a:t>Act as a Master's level research assistant. Do not summarise these papers individually. Instead, generate a “Synthesis Matrix” to map the entire landscape of these documents. Please create a table with four columns: &gt; 1) Core Theme or Concept</a:t>
            </a:r>
            <a:endParaRPr lang="en-US" altLang="en-US" i="1"/>
          </a:p>
          <a:p>
            <a:r>
              <a:rPr lang="en-US" altLang="en-US" i="1"/>
              <a:t>2) Key Definitions provided by the authors</a:t>
            </a:r>
            <a:endParaRPr lang="en-US" altLang="en-US" i="1"/>
          </a:p>
          <a:p>
            <a:r>
              <a:rPr lang="en-US" altLang="en-US" i="1"/>
              <a:t>3) Points of Agreement (Where the literature aligns)</a:t>
            </a:r>
            <a:endParaRPr lang="en-US" altLang="en-US" i="1"/>
          </a:p>
          <a:p>
            <a:r>
              <a:rPr lang="en-US" altLang="en-US" i="1"/>
              <a:t>4) Points of Contention or Gaps (Where authors disagree or research is missing)</a:t>
            </a:r>
            <a:endParaRPr lang="en-US" altLang="en-US" i="1"/>
          </a:p>
          <a:p>
            <a:r>
              <a:rPr lang="en-US" altLang="en-US" i="1"/>
              <a:t>You must include inline citation numbers so I can click and verify the original text.</a:t>
            </a:r>
            <a:endParaRPr lang="en-US" altLang="en-US" i="1"/>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Phase 2: Active Interrogation</a:t>
            </a:r>
            <a:br>
              <a:rPr lang="en-US" altLang="en-US"/>
            </a:br>
            <a:endParaRPr lang="en-US" altLang="en-US"/>
          </a:p>
        </p:txBody>
      </p:sp>
      <p:sp>
        <p:nvSpPr>
          <p:cNvPr id="3" name="Content Placeholder 2"/>
          <p:cNvSpPr>
            <a:spLocks noGrp="1"/>
          </p:cNvSpPr>
          <p:nvPr>
            <p:ph idx="1"/>
          </p:nvPr>
        </p:nvSpPr>
        <p:spPr/>
        <p:txBody>
          <a:bodyPr/>
          <a:p>
            <a:pPr marL="0" indent="0">
              <a:buNone/>
            </a:pPr>
            <a:endParaRPr lang="en-US" altLang="en-US"/>
          </a:p>
          <a:p>
            <a:r>
              <a:rPr lang="en-US" altLang="en-US"/>
              <a:t>Go into Notebook 1 or 2. Close your PDFs.</a:t>
            </a:r>
            <a:endParaRPr lang="en-US" altLang="en-US"/>
          </a:p>
          <a:p>
            <a:endParaRPr lang="en-US" altLang="en-US"/>
          </a:p>
          <a:p>
            <a:r>
              <a:rPr lang="en-US" altLang="en-US"/>
              <a:t>The Prompt:</a:t>
            </a:r>
            <a:r>
              <a:rPr lang="en-US" altLang="en-US" i="1"/>
              <a:t> "Act as a strict Master's examiner. Ask me 5 difficult questions about the core arguments in these sources, one at a time. Wait for my answer before correcting me."</a:t>
            </a:r>
            <a:endParaRPr lang="en-US" altLang="en-US" i="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sym typeface="+mn-ea"/>
              </a:rPr>
              <a:t>Phase 3: The Feynman Technique (The Ultimate Test)</a:t>
            </a:r>
            <a:endParaRPr lang="en-US"/>
          </a:p>
        </p:txBody>
      </p:sp>
      <p:sp>
        <p:nvSpPr>
          <p:cNvPr id="3" name="Content Placeholder 2"/>
          <p:cNvSpPr>
            <a:spLocks noGrp="1"/>
          </p:cNvSpPr>
          <p:nvPr>
            <p:ph idx="1"/>
          </p:nvPr>
        </p:nvSpPr>
        <p:spPr/>
        <p:txBody>
          <a:bodyPr>
            <a:normAutofit lnSpcReduction="10000"/>
          </a:bodyPr>
          <a:p>
            <a:endParaRPr lang="en-US" altLang="en-US"/>
          </a:p>
          <a:p>
            <a:r>
              <a:rPr lang="en-US" altLang="en-US"/>
              <a:t>You only understand a concept if you can explain it.</a:t>
            </a:r>
            <a:endParaRPr lang="en-US" altLang="en-US"/>
          </a:p>
          <a:p>
            <a:endParaRPr lang="en-US" altLang="en-US"/>
          </a:p>
          <a:p>
            <a:r>
              <a:rPr lang="en-US" altLang="en-US"/>
              <a:t>The Prompt: </a:t>
            </a:r>
            <a:r>
              <a:rPr lang="en-US" altLang="en-US" i="1"/>
              <a:t>"I will explain [Concept/Theory] in my own words. Evaluate my explanation against the uploaded sources. Highlight any logical flaws or key academic terms I missed."</a:t>
            </a:r>
            <a:endParaRPr lang="en-US" altLang="en-US" i="1"/>
          </a:p>
          <a:p>
            <a:endParaRPr lang="en-US" altLang="en-US"/>
          </a:p>
          <a:p>
            <a:r>
              <a:rPr lang="en-US" altLang="en-US"/>
              <a:t>If you pass this test, your dissertation chapter is ready to be written.</a:t>
            </a: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Data Collection Tools:  </a:t>
            </a:r>
            <a:r>
              <a:rPr lang="en-US" altLang="en-US">
                <a:sym typeface="+mn-ea"/>
              </a:rPr>
              <a:t>Tool 4 Otter.ai </a:t>
            </a:r>
            <a:endParaRPr lang="en-US"/>
          </a:p>
        </p:txBody>
      </p:sp>
      <p:sp>
        <p:nvSpPr>
          <p:cNvPr id="3" name="Content Placeholder 2"/>
          <p:cNvSpPr>
            <a:spLocks noGrp="1"/>
          </p:cNvSpPr>
          <p:nvPr>
            <p:ph idx="1"/>
          </p:nvPr>
        </p:nvSpPr>
        <p:spPr/>
        <p:txBody>
          <a:bodyPr>
            <a:normAutofit fontScale="90000"/>
          </a:bodyPr>
          <a:p>
            <a:r>
              <a:rPr lang="en-US" altLang="en-US"/>
              <a:t>Since many of you will likely do qualitative interviews or case studies, </a:t>
            </a:r>
            <a:r>
              <a:rPr lang="en-US" altLang="en-US">
                <a:solidFill>
                  <a:srgbClr val="FF0000"/>
                </a:solidFill>
              </a:rPr>
              <a:t>transcription</a:t>
            </a:r>
            <a:r>
              <a:rPr lang="en-US" altLang="en-US"/>
              <a:t> is the biggest hidden time-trap you will face.</a:t>
            </a:r>
            <a:endParaRPr lang="en-US" altLang="en-US"/>
          </a:p>
          <a:p>
            <a:endParaRPr lang="en-US" altLang="en-US"/>
          </a:p>
          <a:p>
            <a:r>
              <a:rPr lang="en-US" altLang="en-US"/>
              <a:t>Otter.ai: an automated, AI-driven audio transcription tool that distinguishes between different speakers.</a:t>
            </a:r>
            <a:endParaRPr lang="en-US" altLang="en-US"/>
          </a:p>
          <a:p>
            <a:endParaRPr lang="en-US" altLang="en-US"/>
          </a:p>
          <a:p>
            <a:r>
              <a:rPr lang="en-US" altLang="en-US"/>
              <a:t>Manually typing up a one-hour interview will take you four hours. Uploading your audio to an automated transcriber takes five minutes. It will not be 100% perfect, but editing a transcript is much faster than typing it from scratch!</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Data Collection (Quanti): Tool 5 </a:t>
            </a:r>
            <a:r>
              <a:rPr lang="en-US" altLang="en-US" b="1"/>
              <a:t>Qualtrics</a:t>
            </a:r>
            <a:endParaRPr lang="en-US" altLang="en-US" b="1"/>
          </a:p>
        </p:txBody>
      </p:sp>
      <p:sp>
        <p:nvSpPr>
          <p:cNvPr id="3" name="Content Placeholder 2"/>
          <p:cNvSpPr>
            <a:spLocks noGrp="1"/>
          </p:cNvSpPr>
          <p:nvPr>
            <p:ph idx="1"/>
          </p:nvPr>
        </p:nvSpPr>
        <p:spPr/>
        <p:txBody>
          <a:bodyPr>
            <a:normAutofit lnSpcReduction="20000"/>
          </a:bodyPr>
          <a:p>
            <a:r>
              <a:rPr lang="en-US" altLang="en-US"/>
              <a:t>If you are taking the</a:t>
            </a:r>
            <a:r>
              <a:rPr lang="en-US" altLang="en-US">
                <a:highlight>
                  <a:srgbClr val="FFFF00"/>
                </a:highlight>
              </a:rPr>
              <a:t> quantitative route</a:t>
            </a:r>
            <a:r>
              <a:rPr lang="en-US" altLang="en-US"/>
              <a:t>, you need a robust tool that handles academic data properly. Do not use free, basic survey tools that limit your responses or sell your data. Use the university-approved software to ensure your data is secure and GDPR-compliant, which is essential for your ethics approval</a:t>
            </a:r>
            <a:endParaRPr lang="en-US" altLang="en-US"/>
          </a:p>
          <a:p>
            <a:endParaRPr lang="en-US" altLang="en-US"/>
          </a:p>
          <a:p>
            <a:r>
              <a:rPr lang="en-US" altLang="en-US"/>
              <a:t>Qualtrics: Professional-grade survey building with skip logic, Likert scales, and secure data storage.</a:t>
            </a:r>
            <a:endParaRPr lang="en-US" altLang="en-US"/>
          </a:p>
          <a:p>
            <a:endParaRPr lang="en-US" altLang="en-US"/>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4" name="Content Placeholder 3"/>
          <p:cNvPicPr>
            <a:picLocks noChangeAspect="1"/>
          </p:cNvPicPr>
          <p:nvPr>
            <p:ph idx="1"/>
          </p:nvPr>
        </p:nvPicPr>
        <p:blipFill>
          <a:blip r:embed="rId1"/>
          <a:stretch>
            <a:fillRect/>
          </a:stretch>
        </p:blipFill>
        <p:spPr>
          <a:xfrm>
            <a:off x="7179945" y="1691005"/>
            <a:ext cx="4253865" cy="4416425"/>
          </a:xfrm>
          <a:prstGeom prst="rect">
            <a:avLst/>
          </a:prstGeom>
        </p:spPr>
      </p:pic>
      <p:sp>
        <p:nvSpPr>
          <p:cNvPr id="5" name="Text Box 4"/>
          <p:cNvSpPr txBox="1"/>
          <p:nvPr/>
        </p:nvSpPr>
        <p:spPr>
          <a:xfrm>
            <a:off x="991235" y="2353945"/>
            <a:ext cx="5492115" cy="645160"/>
          </a:xfrm>
          <a:prstGeom prst="rect">
            <a:avLst/>
          </a:prstGeom>
          <a:noFill/>
        </p:spPr>
        <p:txBody>
          <a:bodyPr wrap="square" rtlCol="0">
            <a:spAutoFit/>
          </a:bodyPr>
          <a:p>
            <a:r>
              <a:rPr lang="en-US"/>
              <a:t>The intruction of Qualtrics is on Moodle. If your research method is survey, please delve into this part. </a:t>
            </a: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Writing &amp; Polish: Tool 6 - The Hemingway App</a:t>
            </a:r>
            <a:r>
              <a:rPr lang="en-US" altLang="en-US"/>
              <a:t> (hemingwayapp.com)</a:t>
            </a:r>
            <a:endParaRPr lang="en-US" altLang="en-US"/>
          </a:p>
        </p:txBody>
      </p:sp>
      <p:pic>
        <p:nvPicPr>
          <p:cNvPr id="4" name="Content Placeholder 3"/>
          <p:cNvPicPr>
            <a:picLocks noChangeAspect="1"/>
          </p:cNvPicPr>
          <p:nvPr>
            <p:ph idx="1"/>
          </p:nvPr>
        </p:nvPicPr>
        <p:blipFill>
          <a:blip r:embed="rId1"/>
          <a:stretch>
            <a:fillRect/>
          </a:stretch>
        </p:blipFill>
        <p:spPr>
          <a:xfrm>
            <a:off x="838200" y="1492250"/>
            <a:ext cx="10515600" cy="461137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When ChatGPT rewrites a paragraph, it uses predictable predictive-text patterns. </a:t>
            </a:r>
            <a:r>
              <a:rPr lang="en-US" altLang="en-US">
                <a:highlight>
                  <a:srgbClr val="FFFF00"/>
                </a:highlight>
              </a:rPr>
              <a:t>Turnitin’s AI detector is highly sensitive to this. Even if a student only uses ChatGPT to "polish" their grammar, the detector often flags the entire section as AI-generated.</a:t>
            </a:r>
            <a:r>
              <a:rPr lang="en-US" altLang="en-US"/>
              <a:t> This leads to terrifying Academic Misconduct panels where the student has to prove they wrote it.</a:t>
            </a:r>
            <a:endParaRPr lang="en-US" altLang="en-US"/>
          </a:p>
          <a:p>
            <a:r>
              <a:rPr lang="en-US" altLang="en-US"/>
              <a:t>Generative AI has a very </a:t>
            </a:r>
            <a:r>
              <a:rPr lang="en-US" altLang="en-US">
                <a:highlight>
                  <a:srgbClr val="FFFF00"/>
                </a:highlight>
              </a:rPr>
              <a:t>specific "voice"</a:t>
            </a:r>
            <a:r>
              <a:rPr lang="en-US" altLang="en-US"/>
              <a:t>. It loves using words like delve, tapestry, multifaceted, underscores, and furthermore. It often makes text sound overly complicated and slightly hollow.</a:t>
            </a:r>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Because Hemingway only </a:t>
            </a:r>
            <a:r>
              <a:rPr lang="en-US" altLang="en-US">
                <a:highlight>
                  <a:srgbClr val="FFFF00"/>
                </a:highlight>
              </a:rPr>
              <a:t>highlights text and provides metrics </a:t>
            </a:r>
            <a:r>
              <a:rPr lang="en-US" altLang="en-US"/>
              <a:t>(like identifying passive voice), the student has to type the corrections themselves. There is absolutely</a:t>
            </a:r>
            <a:r>
              <a:rPr lang="en-US" altLang="en-US">
                <a:highlight>
                  <a:srgbClr val="FFFF00"/>
                </a:highlight>
              </a:rPr>
              <a:t> zero risk of triggering an AI plagiarism detector.</a:t>
            </a:r>
            <a:endParaRPr lang="en-US" altLang="en-US"/>
          </a:p>
          <a:p>
            <a:r>
              <a:rPr lang="en-US" altLang="en-US"/>
              <a:t>Hemingway actively fights against fluff. </a:t>
            </a:r>
            <a:r>
              <a:rPr lang="en-US" altLang="en-US">
                <a:highlight>
                  <a:srgbClr val="FFFF00"/>
                </a:highlight>
              </a:rPr>
              <a:t>It hates adverbs and flags overly complex vocabulary</a:t>
            </a:r>
            <a:r>
              <a:rPr lang="en-US" altLang="en-US"/>
              <a:t>. It forces students to write</a:t>
            </a:r>
            <a:r>
              <a:rPr lang="en-US" altLang="en-US">
                <a:highlight>
                  <a:srgbClr val="FFFF00"/>
                </a:highlight>
              </a:rPr>
              <a:t> punchy, direct, and authoritative sentences</a:t>
            </a:r>
            <a:r>
              <a:rPr lang="en-US" altLang="en-US"/>
              <a:t>.</a:t>
            </a:r>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For editing and polishing, ChatGPT is a massive risk to your academic integrity and a crutch that stops you from improving.</a:t>
            </a:r>
            <a:r>
              <a:rPr lang="en-US" altLang="en-US">
                <a:highlight>
                  <a:srgbClr val="FFFF00"/>
                </a:highlight>
              </a:rPr>
              <a:t> Hemingway keeps you safe, keeps your authentic voice, and actually makes you better thinkers.</a:t>
            </a:r>
            <a:endParaRPr lang="en-US" altLang="en-US">
              <a:highlight>
                <a:srgbClr val="FFFF00"/>
              </a:highligh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Recap: Academic Tools</a:t>
            </a:r>
            <a:endParaRPr lang="en-US"/>
          </a:p>
        </p:txBody>
      </p:sp>
      <p:sp>
        <p:nvSpPr>
          <p:cNvPr id="3" name="Content Placeholder 2"/>
          <p:cNvSpPr>
            <a:spLocks noGrp="1"/>
          </p:cNvSpPr>
          <p:nvPr>
            <p:ph idx="1"/>
          </p:nvPr>
        </p:nvSpPr>
        <p:spPr/>
        <p:txBody>
          <a:bodyPr>
            <a:normAutofit lnSpcReduction="10000"/>
          </a:bodyPr>
          <a:p>
            <a:r>
              <a:rPr lang="en-US" b="1"/>
              <a:t>Literature Review: </a:t>
            </a:r>
            <a:endParaRPr lang="en-US" b="1"/>
          </a:p>
          <a:p>
            <a:r>
              <a:rPr lang="en-US"/>
              <a:t>Tool 1: Connected Papers (Finding papers)</a:t>
            </a:r>
            <a:endParaRPr lang="en-US"/>
          </a:p>
          <a:p>
            <a:r>
              <a:rPr lang="en-US">
                <a:solidFill>
                  <a:srgbClr val="FF0000"/>
                </a:solidFill>
              </a:rPr>
              <a:t>Tool 2: Zotero (Managing papaers)</a:t>
            </a:r>
            <a:endParaRPr lang="en-US">
              <a:solidFill>
                <a:srgbClr val="FF0000"/>
              </a:solidFill>
            </a:endParaRPr>
          </a:p>
          <a:p>
            <a:r>
              <a:rPr lang="en-US">
                <a:solidFill>
                  <a:srgbClr val="FF0000"/>
                </a:solidFill>
              </a:rPr>
              <a:t>Tool 3 NotebookLM (Synthesizing papaers)</a:t>
            </a:r>
            <a:endParaRPr lang="en-US">
              <a:solidFill>
                <a:srgbClr val="FF0000"/>
              </a:solidFill>
            </a:endParaRPr>
          </a:p>
          <a:p>
            <a:r>
              <a:rPr lang="en-US" b="1"/>
              <a:t>Data Collection:</a:t>
            </a:r>
            <a:endParaRPr lang="en-US" b="1"/>
          </a:p>
          <a:p>
            <a:r>
              <a:rPr lang="en-US"/>
              <a:t>Tool 4: </a:t>
            </a:r>
            <a:r>
              <a:rPr lang="en-US" altLang="en-US"/>
              <a:t>Otter.ai (Quali)</a:t>
            </a:r>
            <a:endParaRPr lang="en-US" altLang="en-US"/>
          </a:p>
          <a:p>
            <a:r>
              <a:rPr lang="en-US" altLang="en-US"/>
              <a:t>Tool 5: Qualtrics (Quanti)</a:t>
            </a:r>
            <a:endParaRPr lang="en-US" altLang="en-US"/>
          </a:p>
          <a:p>
            <a:r>
              <a:rPr lang="en-US" altLang="en-US" b="1"/>
              <a:t>Writing &amp; Polish:</a:t>
            </a:r>
            <a:endParaRPr lang="en-US" altLang="en-US" b="1"/>
          </a:p>
          <a:p>
            <a:r>
              <a:rPr lang="en-US" altLang="en-US"/>
              <a:t>Tool 6: Hemingway APP</a:t>
            </a:r>
            <a:endParaRPr lang="en-US" altLang="en-US"/>
          </a:p>
          <a:p>
            <a:endParaRPr lang="en-US" altLang="en-US"/>
          </a:p>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Wrapping Up BMMB7028</a:t>
            </a:r>
            <a:br>
              <a:rPr lang="en-US" altLang="en-US"/>
            </a:br>
            <a:endParaRPr lang="en-US" altLang="en-US"/>
          </a:p>
        </p:txBody>
      </p:sp>
      <p:sp>
        <p:nvSpPr>
          <p:cNvPr id="3" name="Content Placeholder 2"/>
          <p:cNvSpPr>
            <a:spLocks noGrp="1"/>
          </p:cNvSpPr>
          <p:nvPr>
            <p:ph idx="1"/>
          </p:nvPr>
        </p:nvSpPr>
        <p:spPr/>
        <p:txBody>
          <a:bodyPr>
            <a:normAutofit/>
          </a:bodyPr>
          <a:p>
            <a:r>
              <a:rPr lang="en-US" altLang="en-US"/>
              <a:t>1. Module Assessment (Research Proposal)</a:t>
            </a:r>
            <a:endParaRPr lang="en-US" altLang="en-US"/>
          </a:p>
          <a:p>
            <a:endParaRPr lang="en-US" altLang="en-US"/>
          </a:p>
          <a:p>
            <a:r>
              <a:rPr lang="en-US" altLang="en-US"/>
              <a:t>For any final questions about the assessment or grading criteria, Please email me or post on Teams by 28th March</a:t>
            </a:r>
            <a:endParaRPr lang="en-US" altLang="en-US"/>
          </a:p>
          <a:p>
            <a:endParaRPr lang="en-US" altLang="en-US"/>
          </a:p>
          <a:p>
            <a:r>
              <a:rPr lang="en-US" altLang="en-US"/>
              <a:t>2. Your Summer Dissertation</a:t>
            </a:r>
            <a:endParaRPr lang="en-US" altLang="en-US"/>
          </a:p>
          <a:p>
            <a:endParaRPr lang="en-US" altLang="en-US"/>
          </a:p>
          <a:p>
            <a:r>
              <a:rPr lang="en-US" altLang="en-US"/>
              <a:t> For guidance on your final chapters, specific methodologies, or literature, please consult your Allocated Dissertation Supervisor. </a:t>
            </a:r>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pPr marL="0" indent="0" algn="ctr">
              <a:buNone/>
            </a:pPr>
            <a:r>
              <a:rPr lang="en-US" sz="4400"/>
              <a:t>Many Thanks!</a:t>
            </a:r>
            <a:endParaRPr lang="en-US" sz="4400"/>
          </a:p>
          <a:p>
            <a:pPr marL="0" indent="0" algn="ctr">
              <a:buNone/>
            </a:pPr>
            <a:r>
              <a:rPr lang="en-US"/>
              <a:t>l.zhang@uwtsd.ac.uk</a:t>
            </a: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8266</Words>
  <Application>WPS Presentation</Application>
  <PresentationFormat>Widescreen</PresentationFormat>
  <Paragraphs>187</Paragraphs>
  <Slides>26</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26</vt:i4>
      </vt:variant>
    </vt:vector>
  </HeadingPairs>
  <TitlesOfParts>
    <vt:vector size="34" baseType="lpstr">
      <vt:lpstr>Arial</vt:lpstr>
      <vt:lpstr>SimSun</vt:lpstr>
      <vt:lpstr>Wingdings</vt:lpstr>
      <vt:lpstr>Calibri Light</vt:lpstr>
      <vt:lpstr>Calibri</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Tool 3: NotebookLM(AI tool)</vt:lpstr>
      <vt:lpstr>PowerPoint 演示文稿</vt:lpstr>
      <vt:lpstr>Phase 1 - Build Your "AI Library" (The 3-Notebook Rule) </vt:lpstr>
      <vt:lpstr>The Prompt to Generate The Synthesis Matrix</vt:lpstr>
      <vt:lpstr>Phase 2: Active Interrogation </vt:lpstr>
      <vt:lpstr>Phase 3: The Feynman Technique (The Ultimate Test)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Maggie</cp:lastModifiedBy>
  <cp:revision>20</cp:revision>
  <dcterms:created xsi:type="dcterms:W3CDTF">2025-07-23T00:59:00Z</dcterms:created>
  <dcterms:modified xsi:type="dcterms:W3CDTF">2026-03-24T09:07:18Z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9F970D84DAC942879AC2F533BD4F8DC9_11</vt:lpwstr>
  </property>
  <property fmtid="{D5CDD505-2E9C-101B-9397-08002B2CF9AE}" pid="3" name="KSOProductBuildVer">
    <vt:lpwstr>1033-12.2.0.23196</vt:lpwstr>
  </property>
</Properties>
</file>