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345" r:id="rId3"/>
    <p:sldId id="278" r:id="rId4"/>
    <p:sldId id="363" r:id="rId5"/>
    <p:sldId id="364" r:id="rId6"/>
    <p:sldId id="365" r:id="rId7"/>
    <p:sldId id="347" r:id="rId8"/>
    <p:sldId id="351" r:id="rId9"/>
    <p:sldId id="352" r:id="rId10"/>
    <p:sldId id="349" r:id="rId11"/>
    <p:sldId id="348" r:id="rId12"/>
    <p:sldId id="350" r:id="rId13"/>
    <p:sldId id="353" r:id="rId14"/>
    <p:sldId id="354" r:id="rId15"/>
    <p:sldId id="290" r:id="rId16"/>
    <p:sldId id="346" r:id="rId17"/>
    <p:sldId id="355" r:id="rId18"/>
    <p:sldId id="356" r:id="rId19"/>
    <p:sldId id="357" r:id="rId20"/>
    <p:sldId id="358" r:id="rId21"/>
    <p:sldId id="359" r:id="rId22"/>
    <p:sldId id="360" r:id="rId23"/>
    <p:sldId id="361" r:id="rId24"/>
    <p:sldId id="362" r:id="rId25"/>
    <p:sldId id="291" r:id="rId26"/>
    <p:sldId id="279" r:id="rId27"/>
    <p:sldId id="264" r:id="rId28"/>
    <p:sldId id="293" r:id="rId29"/>
    <p:sldId id="322" r:id="rId30"/>
    <p:sldId id="282" r:id="rId31"/>
    <p:sldId id="283" r:id="rId32"/>
    <p:sldId id="284" r:id="rId33"/>
    <p:sldId id="366" r:id="rId34"/>
    <p:sldId id="265" r:id="rId35"/>
    <p:sldId id="276" r:id="rId36"/>
    <p:sldId id="344" r:id="rId37"/>
    <p:sldId id="277" r:id="rId38"/>
    <p:sldId id="288" r:id="rId39"/>
    <p:sldId id="281" r:id="rId40"/>
    <p:sldId id="33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1" d="100"/>
          <a:sy n="71" d="100"/>
        </p:scale>
        <p:origin x="-55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520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11/8/2010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11/8/2010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9EBBE4-2FB2-4C76-A820-16E0D14685D1}" type="datetimeFigureOut">
              <a:rPr lang="en-US" smtClean="0"/>
              <a:pPr/>
              <a:t>11/8/2010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49EBBE4-2FB2-4C76-A820-16E0D14685D1}" type="datetimeFigureOut">
              <a:rPr lang="en-US" smtClean="0"/>
              <a:pPr/>
              <a:t>11/8/2010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49EBBE4-2FB2-4C76-A820-16E0D14685D1}" type="datetimeFigureOut">
              <a:rPr lang="en-US" smtClean="0"/>
              <a:pPr/>
              <a:t>11/8/2010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49EBBE4-2FB2-4C76-A820-16E0D14685D1}" type="datetimeFigureOut">
              <a:rPr lang="en-US" smtClean="0"/>
              <a:pPr/>
              <a:t>11/8/2010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9EBBE4-2FB2-4C76-A820-16E0D14685D1}" type="datetimeFigureOut">
              <a:rPr lang="en-US" smtClean="0"/>
              <a:pPr/>
              <a:t>11/8/2010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11/8/2010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11/8/2010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11/8/2010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11/8/2010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9EBBE4-2FB2-4C76-A820-16E0D14685D1}" type="datetimeFigureOut">
              <a:rPr lang="en-US" smtClean="0"/>
              <a:pPr/>
              <a:t>11/8/2010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5F219E-6539-44BC-9953-28276EED63A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en.wikipedia.org/wiki/Lifelong_learn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n.wikipedia.org/wiki/Lifelong_learn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en.wikipedia.org/wiki/Experiential_learnin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n.wikipedia.org/wiki/Experiential_learnin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en.wikipedia.org/wiki/Learning_organizatio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en.wikipedia.org/wiki/Learning_organization"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thetimes100.co.uk/theory/theory--the-organisation-change--334.php"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strategies-for-managing-change.com/william-bridges.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changingminds.org/disciplines/leadership/theories/leadership_theories.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danielgoleman.info/"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associatedcontent.com/article/237685/change_management_models_a_look_at.html?cat=3" TargetMode="External"/><Relationship Id="rId2" Type="http://schemas.openxmlformats.org/officeDocument/2006/relationships/hyperlink" Target="http://rapidbi.com/created/changemanagement.html" TargetMode="External"/><Relationship Id="rId1" Type="http://schemas.openxmlformats.org/officeDocument/2006/relationships/slideLayout" Target="../slideLayouts/slideLayout2.xml"/><Relationship Id="rId4" Type="http://schemas.openxmlformats.org/officeDocument/2006/relationships/hyperlink" Target="http://www.businessballs.com/changemanagement.htm" TargetMode="External"/></Relationships>
</file>

<file path=ppt/slides/_rels/slide36.xml.rels><?xml version="1.0" encoding="UTF-8" standalone="yes"?>
<Relationships xmlns="http://schemas.openxmlformats.org/package/2006/relationships"><Relationship Id="rId2" Type="http://schemas.openxmlformats.org/officeDocument/2006/relationships/hyperlink" Target="http://ezinearticles.com/?Coping-with-Change:-Develop-Your-Personal-Strategy&amp;id=51313"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whomovedmycheese.com/BooksBySpencerJohnson.html"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www.businessballs.com/eq.ht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www.nwlink.com/~donclark/leader/leadchg.htm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strategies-for-managing-change.com/cultural-maturity-model.html" TargetMode="External"/><Relationship Id="rId2" Type="http://schemas.openxmlformats.org/officeDocument/2006/relationships/hyperlink" Target="http://www.strategies-for-managing-change.com/project-management-maturity-model.html" TargetMode="External"/><Relationship Id="rId1" Type="http://schemas.openxmlformats.org/officeDocument/2006/relationships/slideLayout" Target="../slideLayouts/slideLayout2.xml"/><Relationship Id="rId4" Type="http://schemas.openxmlformats.org/officeDocument/2006/relationships/hyperlink" Target="http://www.strategies-for-managing-change.com/business-process-maturity-mode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242" y="2571744"/>
            <a:ext cx="8229600" cy="1143000"/>
          </a:xfrm>
        </p:spPr>
        <p:txBody>
          <a:bodyPr>
            <a:normAutofit fontScale="90000"/>
          </a:bodyPr>
          <a:lstStyle/>
          <a:p>
            <a:r>
              <a:rPr lang="en-GB" dirty="0" smtClean="0"/>
              <a:t>Learning </a:t>
            </a:r>
            <a:r>
              <a:rPr lang="en-GB" dirty="0" smtClean="0"/>
              <a:t>Organisation</a:t>
            </a:r>
            <a:r>
              <a:rPr lang="en-GB" dirty="0" smtClean="0"/>
              <a:t/>
            </a:r>
            <a:br>
              <a:rPr lang="en-GB" dirty="0" smtClean="0"/>
            </a:br>
            <a:r>
              <a:rPr lang="en-GB" dirty="0" smtClean="0"/>
              <a:t>&amp; Leadership</a:t>
            </a:r>
            <a:r>
              <a:rPr lang="en-GB" dirty="0" smtClean="0"/>
              <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What is Change?</a:t>
            </a:r>
            <a:endParaRPr lang="en-GB" u="sng"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&amp; Change</a:t>
            </a:r>
            <a:endParaRPr lang="en-GB" u="sng" dirty="0"/>
          </a:p>
        </p:txBody>
      </p:sp>
      <p:sp>
        <p:nvSpPr>
          <p:cNvPr id="3" name="Content Placeholder 2"/>
          <p:cNvSpPr>
            <a:spLocks noGrp="1"/>
          </p:cNvSpPr>
          <p:nvPr>
            <p:ph idx="1"/>
          </p:nvPr>
        </p:nvSpPr>
        <p:spPr>
          <a:xfrm>
            <a:off x="457200" y="1500174"/>
            <a:ext cx="8229600" cy="4525963"/>
          </a:xfrm>
        </p:spPr>
        <p:txBody>
          <a:bodyPr>
            <a:normAutofit/>
          </a:bodyPr>
          <a:lstStyle/>
          <a:p>
            <a:r>
              <a:rPr lang="en-GB" dirty="0" smtClean="0"/>
              <a:t>Learning is for life, everyone changes as they learn and grow, the same principle can be applied to organisations and society as a whole. Ultimately as people learn grow and change so do the organisations, institutions and societies that we create.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Lifelong learning</a:t>
            </a:r>
            <a:endParaRPr lang="en-GB" u="sng" dirty="0"/>
          </a:p>
        </p:txBody>
      </p:sp>
      <p:sp>
        <p:nvSpPr>
          <p:cNvPr id="3" name="Content Placeholder 2"/>
          <p:cNvSpPr>
            <a:spLocks noGrp="1"/>
          </p:cNvSpPr>
          <p:nvPr>
            <p:ph idx="1"/>
          </p:nvPr>
        </p:nvSpPr>
        <p:spPr/>
        <p:txBody>
          <a:bodyPr/>
          <a:lstStyle/>
          <a:p>
            <a:r>
              <a:rPr lang="en-GB" dirty="0" smtClean="0"/>
              <a:t>Lifelong learning is the continuous building of skills and knowledge throughout the life of an individual. It occurs through experiences encountered in the course of a lifetime.</a:t>
            </a:r>
          </a:p>
          <a:p>
            <a:r>
              <a:rPr lang="en-GB" dirty="0" smtClean="0"/>
              <a:t>It not only enhances social inclusion, active citizenship and personal development, but also competitiveness and employability</a:t>
            </a:r>
            <a:endParaRPr lang="en-GB" dirty="0"/>
          </a:p>
        </p:txBody>
      </p:sp>
      <p:sp>
        <p:nvSpPr>
          <p:cNvPr id="4" name="TextBox 3"/>
          <p:cNvSpPr txBox="1"/>
          <p:nvPr/>
        </p:nvSpPr>
        <p:spPr>
          <a:xfrm>
            <a:off x="142844" y="6357958"/>
            <a:ext cx="3571900" cy="215444"/>
          </a:xfrm>
          <a:prstGeom prst="rect">
            <a:avLst/>
          </a:prstGeom>
          <a:noFill/>
        </p:spPr>
        <p:txBody>
          <a:bodyPr wrap="square" rtlCol="0">
            <a:spAutoFit/>
          </a:bodyPr>
          <a:lstStyle/>
          <a:p>
            <a:r>
              <a:rPr lang="en-GB" sz="800" dirty="0" smtClean="0">
                <a:hlinkClick r:id="rId2"/>
              </a:rPr>
              <a:t>http://en.wikipedia.org/wiki/Lifelong_learning</a:t>
            </a:r>
            <a:endParaRPr lang="en-GB"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Stage of Lifelong Learning</a:t>
            </a:r>
            <a:endParaRPr lang="en-GB" u="sng" dirty="0"/>
          </a:p>
        </p:txBody>
      </p:sp>
      <p:sp>
        <p:nvSpPr>
          <p:cNvPr id="3" name="Content Placeholder 2"/>
          <p:cNvSpPr>
            <a:spLocks noGrp="1"/>
          </p:cNvSpPr>
          <p:nvPr>
            <p:ph idx="1"/>
          </p:nvPr>
        </p:nvSpPr>
        <p:spPr>
          <a:xfrm>
            <a:off x="0" y="2143116"/>
            <a:ext cx="9144000" cy="5072098"/>
          </a:xfrm>
        </p:spPr>
        <p:txBody>
          <a:bodyPr>
            <a:normAutofit fontScale="55000" lnSpcReduction="20000"/>
          </a:bodyPr>
          <a:lstStyle/>
          <a:p>
            <a:pPr>
              <a:buNone/>
            </a:pPr>
            <a:r>
              <a:rPr lang="en-GB" b="1" dirty="0" smtClean="0"/>
              <a:t>Learning in the 6-24 age group</a:t>
            </a:r>
          </a:p>
          <a:p>
            <a:r>
              <a:rPr lang="en-GB" dirty="0" smtClean="0"/>
              <a:t>Learning of the 6 – 24 age group primarily takes place in educational institutions, from primary and secondary to tertiary levels. Family life, social organizations, religious institutions, and mass media can also play a role in non-formal and informal learning during this time. The objective of learning in this period is the holistic development of learners in four aspects, namely: physical, intellectual, social capacity, emotional and mental development.</a:t>
            </a:r>
          </a:p>
          <a:p>
            <a:pPr>
              <a:buNone/>
            </a:pPr>
            <a:r>
              <a:rPr lang="en-GB" b="1" dirty="0" smtClean="0"/>
              <a:t>Learning in the 25-70 age group</a:t>
            </a:r>
          </a:p>
          <a:p>
            <a:r>
              <a:rPr lang="en-GB" dirty="0" smtClean="0"/>
              <a:t>Learning during the working life of the 25 – 60 age group can learn informally through the use of instructional media, mostly from their occupations, work-places, colleagues, touring, mass media, information technologies, environment and nature. Adults learn from experiences and problem solving. They therefore need continuous development of intellect, capability and integrity.</a:t>
            </a:r>
          </a:p>
          <a:p>
            <a:pPr>
              <a:buNone/>
            </a:pPr>
            <a:r>
              <a:rPr lang="en-GB" b="1" dirty="0" smtClean="0"/>
              <a:t>Learning in the 70+ age group</a:t>
            </a:r>
          </a:p>
          <a:p>
            <a:r>
              <a:rPr lang="en-GB" dirty="0" smtClean="0"/>
              <a:t>Learning in old age (over 70 years old) elderly people can learn a great deal from activities suitable to their age e.g. art, music, sports for the elderly, handicrafts and social work. They are highly respected in society; capable of searching for knowledge and provide intellectual support to local communities. They can also carry out voluntary work in community organizations, clubs and associations. Such work makes their lives meaningful as well as bringing benefits to society.</a:t>
            </a:r>
          </a:p>
          <a:p>
            <a:endParaRPr lang="en-GB" dirty="0"/>
          </a:p>
        </p:txBody>
      </p:sp>
      <p:sp>
        <p:nvSpPr>
          <p:cNvPr id="4" name="TextBox 3"/>
          <p:cNvSpPr txBox="1"/>
          <p:nvPr/>
        </p:nvSpPr>
        <p:spPr>
          <a:xfrm>
            <a:off x="0" y="857232"/>
            <a:ext cx="9144000" cy="1569660"/>
          </a:xfrm>
          <a:prstGeom prst="rect">
            <a:avLst/>
          </a:prstGeom>
          <a:noFill/>
        </p:spPr>
        <p:txBody>
          <a:bodyPr wrap="square" rtlCol="0">
            <a:spAutoFit/>
          </a:bodyPr>
          <a:lstStyle/>
          <a:p>
            <a:r>
              <a:rPr lang="en-GB" sz="1600" dirty="0" smtClean="0"/>
              <a:t>Lifelong education means education resulting from integration of formal, non-formal, and informal education so as to create ability for continuous lifelong development and quality of life. Learning is therefore part of life which takes place at all times and in all places. It is a continuous lifelong process, going on from birth to the end of our life, beginning with learning from families, communities, schools, religious institutions, workplaces, etc.</a:t>
            </a:r>
          </a:p>
          <a:p>
            <a:endParaRPr lang="en-GB"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INTEGRATE </a:t>
            </a:r>
            <a:r>
              <a:rPr lang="en-GB" u="sng" dirty="0" smtClean="0"/>
              <a:t>FROM:</a:t>
            </a:r>
            <a:br>
              <a:rPr lang="en-GB" u="sng" dirty="0" smtClean="0"/>
            </a:br>
            <a:r>
              <a:rPr lang="en-GB" u="sng" dirty="0" smtClean="0"/>
              <a:t>Lifelong Learning in Europe</a:t>
            </a:r>
            <a:endParaRPr lang="en-GB" u="sng" dirty="0"/>
          </a:p>
        </p:txBody>
      </p:sp>
      <p:sp>
        <p:nvSpPr>
          <p:cNvPr id="3" name="Content Placeholder 2"/>
          <p:cNvSpPr>
            <a:spLocks noGrp="1"/>
          </p:cNvSpPr>
          <p:nvPr>
            <p:ph idx="1"/>
          </p:nvPr>
        </p:nvSpPr>
        <p:spPr/>
        <p:txBody>
          <a:bodyPr>
            <a:normAutofit/>
          </a:bodyPr>
          <a:lstStyle/>
          <a:p>
            <a:endParaRPr lang="en-GB" sz="1000" dirty="0" smtClean="0"/>
          </a:p>
          <a:p>
            <a:r>
              <a:rPr lang="en-GB" sz="1000" dirty="0" smtClean="0">
                <a:hlinkClick r:id="rId2"/>
              </a:rPr>
              <a:t>http://en.wikipedia.org/wiki/Lifelong_learning</a:t>
            </a:r>
            <a:endParaRPr lang="en-GB" sz="1000"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Experiential learning </a:t>
            </a:r>
            <a:endParaRPr lang="en-GB" u="sng" dirty="0"/>
          </a:p>
        </p:txBody>
      </p:sp>
      <p:sp>
        <p:nvSpPr>
          <p:cNvPr id="3" name="Content Placeholder 2"/>
          <p:cNvSpPr>
            <a:spLocks noGrp="1"/>
          </p:cNvSpPr>
          <p:nvPr>
            <p:ph idx="1"/>
          </p:nvPr>
        </p:nvSpPr>
        <p:spPr/>
        <p:txBody>
          <a:bodyPr>
            <a:normAutofit fontScale="85000" lnSpcReduction="20000"/>
          </a:bodyPr>
          <a:lstStyle/>
          <a:p>
            <a:r>
              <a:rPr lang="en-GB" b="1" dirty="0" smtClean="0"/>
              <a:t>Experiential learning</a:t>
            </a:r>
            <a:r>
              <a:rPr lang="en-GB" dirty="0" smtClean="0"/>
              <a:t> is the process of making meaning from direct experience. Aristotle once said, "For the things we have to learn before we can do them, we learn by doing them." </a:t>
            </a:r>
          </a:p>
          <a:p>
            <a:r>
              <a:rPr lang="en-GB" b="1" dirty="0" smtClean="0"/>
              <a:t>David A. Kolb</a:t>
            </a:r>
            <a:r>
              <a:rPr lang="en-GB" dirty="0" smtClean="0"/>
              <a:t> helped to popularize the idea of experiential learning drawing heavily on the work of John Dewey, </a:t>
            </a:r>
            <a:r>
              <a:rPr lang="en-GB" b="1" dirty="0" smtClean="0"/>
              <a:t>Kurt </a:t>
            </a:r>
            <a:r>
              <a:rPr lang="en-GB" b="1" dirty="0" err="1" smtClean="0"/>
              <a:t>Lewin</a:t>
            </a:r>
            <a:r>
              <a:rPr lang="en-GB" dirty="0" smtClean="0"/>
              <a:t>, and Jean Piaget. His work on experiential learning has contributed greatly to expanding the philosophy of experiential education.</a:t>
            </a:r>
          </a:p>
          <a:p>
            <a:r>
              <a:rPr lang="en-GB" dirty="0" smtClean="0"/>
              <a:t>Experiential learning is learning through reflection on doing, which is often contrasted with rote or </a:t>
            </a:r>
            <a:r>
              <a:rPr lang="en-GB" b="1" dirty="0" smtClean="0"/>
              <a:t>didactic </a:t>
            </a:r>
            <a:r>
              <a:rPr lang="en-GB" dirty="0" smtClean="0"/>
              <a:t>learning.</a:t>
            </a:r>
            <a:endParaRPr lang="en-GB" dirty="0"/>
          </a:p>
        </p:txBody>
      </p:sp>
      <p:sp>
        <p:nvSpPr>
          <p:cNvPr id="4" name="TextBox 3"/>
          <p:cNvSpPr txBox="1"/>
          <p:nvPr/>
        </p:nvSpPr>
        <p:spPr>
          <a:xfrm>
            <a:off x="71406" y="6540365"/>
            <a:ext cx="2813591" cy="246221"/>
          </a:xfrm>
          <a:prstGeom prst="rect">
            <a:avLst/>
          </a:prstGeom>
          <a:noFill/>
        </p:spPr>
        <p:txBody>
          <a:bodyPr wrap="none" rtlCol="0">
            <a:spAutoFit/>
          </a:bodyPr>
          <a:lstStyle/>
          <a:p>
            <a:r>
              <a:rPr lang="en-GB" sz="1000" dirty="0" smtClean="0">
                <a:hlinkClick r:id="rId2"/>
              </a:rPr>
              <a:t>http://en.wikipedia.org/wiki/Experiential_learning</a:t>
            </a:r>
            <a:endParaRPr lang="en-GB"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Experiential learning cont...</a:t>
            </a:r>
            <a:endParaRPr lang="en-GB" u="sng" dirty="0"/>
          </a:p>
        </p:txBody>
      </p:sp>
      <p:sp>
        <p:nvSpPr>
          <p:cNvPr id="3" name="Content Placeholder 2"/>
          <p:cNvSpPr>
            <a:spLocks noGrp="1"/>
          </p:cNvSpPr>
          <p:nvPr>
            <p:ph idx="1"/>
          </p:nvPr>
        </p:nvSpPr>
        <p:spPr>
          <a:xfrm>
            <a:off x="0" y="1285860"/>
            <a:ext cx="9144000" cy="5214974"/>
          </a:xfrm>
        </p:spPr>
        <p:txBody>
          <a:bodyPr>
            <a:normAutofit fontScale="62500" lnSpcReduction="20000"/>
          </a:bodyPr>
          <a:lstStyle/>
          <a:p>
            <a:r>
              <a:rPr lang="en-GB" dirty="0" smtClean="0"/>
              <a:t>Experiential learning requires no teacher and relates solely to the meaning making process of the individual's direct experience.</a:t>
            </a:r>
          </a:p>
          <a:p>
            <a:r>
              <a:rPr lang="en-GB" dirty="0" smtClean="0"/>
              <a:t>However, though the gaining of knowledge is an inherent process that occurs naturally, for a genuine learning experience to occur, there must exist certain elements. According to </a:t>
            </a:r>
            <a:r>
              <a:rPr lang="en-GB" b="1" dirty="0" smtClean="0"/>
              <a:t>David Kolb</a:t>
            </a:r>
            <a:r>
              <a:rPr lang="en-GB" dirty="0" smtClean="0"/>
              <a:t>, an American educational theorist, knowledge is continuously gained through both personal and environmental experiences. He states that in order to gain genuine knowledge from an experience, certain abilities are required:</a:t>
            </a:r>
          </a:p>
          <a:p>
            <a:endParaRPr lang="en-GB" dirty="0" smtClean="0"/>
          </a:p>
          <a:p>
            <a:pPr marL="514350" indent="-514350">
              <a:buFont typeface="+mj-lt"/>
              <a:buAutoNum type="arabicPeriod"/>
            </a:pPr>
            <a:r>
              <a:rPr lang="en-GB" dirty="0" smtClean="0"/>
              <a:t>the learner must be willing to be actively involved in the experience;</a:t>
            </a:r>
          </a:p>
          <a:p>
            <a:pPr marL="514350" indent="-514350">
              <a:buFont typeface="+mj-lt"/>
              <a:buAutoNum type="arabicPeriod"/>
            </a:pPr>
            <a:r>
              <a:rPr lang="en-GB" dirty="0" smtClean="0"/>
              <a:t>the learner must be able to reflect on the experience;</a:t>
            </a:r>
          </a:p>
          <a:p>
            <a:pPr marL="514350" indent="-514350">
              <a:buFont typeface="+mj-lt"/>
              <a:buAutoNum type="arabicPeriod"/>
            </a:pPr>
            <a:r>
              <a:rPr lang="en-GB" dirty="0" smtClean="0"/>
              <a:t>the learner must possess and use analytical skills to conceptualize the experience; and</a:t>
            </a:r>
          </a:p>
          <a:p>
            <a:pPr marL="514350" indent="-514350">
              <a:buFont typeface="+mj-lt"/>
              <a:buAutoNum type="arabicPeriod"/>
            </a:pPr>
            <a:r>
              <a:rPr lang="en-GB" dirty="0" smtClean="0"/>
              <a:t>the learner must possess decision making and problem solving skills in order to use the new ideas gained from the experience. </a:t>
            </a:r>
          </a:p>
          <a:p>
            <a:pPr>
              <a:buNone/>
            </a:pPr>
            <a:endParaRPr lang="en-GB" dirty="0" smtClean="0"/>
          </a:p>
          <a:p>
            <a:pPr>
              <a:buNone/>
            </a:pPr>
            <a:r>
              <a:rPr lang="en-GB" dirty="0" smtClean="0"/>
              <a:t>For the adult learner especially, experience becomes a "living textbook" to which they can refer.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Experiential learning cont...</a:t>
            </a:r>
            <a:endParaRPr lang="en-GB" dirty="0"/>
          </a:p>
        </p:txBody>
      </p:sp>
      <p:sp>
        <p:nvSpPr>
          <p:cNvPr id="3" name="Content Placeholder 2"/>
          <p:cNvSpPr>
            <a:spLocks noGrp="1"/>
          </p:cNvSpPr>
          <p:nvPr>
            <p:ph idx="1"/>
          </p:nvPr>
        </p:nvSpPr>
        <p:spPr>
          <a:xfrm>
            <a:off x="71406" y="1428736"/>
            <a:ext cx="8929718" cy="4929222"/>
          </a:xfrm>
        </p:spPr>
        <p:txBody>
          <a:bodyPr>
            <a:normAutofit fontScale="62500" lnSpcReduction="20000"/>
          </a:bodyPr>
          <a:lstStyle/>
          <a:p>
            <a:r>
              <a:rPr lang="en-GB" dirty="0" smtClean="0"/>
              <a:t>Experiential learning requires qualities such as </a:t>
            </a:r>
            <a:r>
              <a:rPr lang="en-GB" b="1" dirty="0" smtClean="0"/>
              <a:t>self-initiative and self-evaluation</a:t>
            </a:r>
            <a:r>
              <a:rPr lang="en-GB" dirty="0" smtClean="0"/>
              <a:t>. For experiential learning to be truly effective, it should employ the whole learning wheel, from goal setting, to experimenting and observing, to reviewing, and finally action planning. This complete process allows one to learn new skills, new attitudes or even entirely new ways of thinking.</a:t>
            </a:r>
          </a:p>
          <a:p>
            <a:r>
              <a:rPr lang="en-GB" dirty="0" smtClean="0"/>
              <a:t>Simple </a:t>
            </a:r>
            <a:r>
              <a:rPr lang="en-GB" b="1" dirty="0" smtClean="0"/>
              <a:t>games</a:t>
            </a:r>
            <a:r>
              <a:rPr lang="en-GB" dirty="0" smtClean="0"/>
              <a:t>, such as hopscotch or </a:t>
            </a:r>
            <a:r>
              <a:rPr lang="en-GB" b="1" dirty="0" smtClean="0"/>
              <a:t>online gaming</a:t>
            </a:r>
            <a:r>
              <a:rPr lang="en-GB" dirty="0" smtClean="0"/>
              <a:t>, can teach many valuable academic and social skills, like team management, communication, and leadership. The reason why games are popular as experiential learning techniques is because of the "</a:t>
            </a:r>
            <a:r>
              <a:rPr lang="en-GB" b="1" dirty="0" smtClean="0"/>
              <a:t>fun factor</a:t>
            </a:r>
            <a:r>
              <a:rPr lang="en-GB" dirty="0" smtClean="0"/>
              <a:t>" - learning through fun helps the learner to retain the learning.</a:t>
            </a:r>
          </a:p>
          <a:p>
            <a:r>
              <a:rPr lang="en-GB" dirty="0" smtClean="0"/>
              <a:t>Most educators understand the important role experience plays in the learning process. A </a:t>
            </a:r>
            <a:r>
              <a:rPr lang="en-GB" b="1" dirty="0" smtClean="0"/>
              <a:t>fun learning environment</a:t>
            </a:r>
            <a:r>
              <a:rPr lang="en-GB" dirty="0" smtClean="0"/>
              <a:t>, with </a:t>
            </a:r>
            <a:r>
              <a:rPr lang="en-GB" b="1" dirty="0" smtClean="0"/>
              <a:t>plenty of laughter and respect </a:t>
            </a:r>
            <a:r>
              <a:rPr lang="en-GB" dirty="0" smtClean="0"/>
              <a:t>for the learner's abilities, also fosters an effective experiential learning environment. It is vital that the individual is encouraged to directly involve themselves in the experience, in order that they gain a better understanding of the new knowledge and retain the information.</a:t>
            </a:r>
          </a:p>
          <a:p>
            <a:r>
              <a:rPr lang="en-GB" dirty="0" smtClean="0"/>
              <a:t>As stated by the ancient Chinese philosopher, </a:t>
            </a:r>
            <a:r>
              <a:rPr lang="en-GB" b="1" dirty="0" smtClean="0"/>
              <a:t>Confucius</a:t>
            </a:r>
            <a:r>
              <a:rPr lang="en-GB" dirty="0" smtClean="0"/>
              <a:t>, "</a:t>
            </a:r>
            <a:r>
              <a:rPr lang="en-GB" b="1" dirty="0" smtClean="0"/>
              <a:t>tell me and I will forget, show me and I may remember, involve me and I will understand</a:t>
            </a:r>
            <a:r>
              <a:rPr lang="en-GB" dirty="0" smtClean="0"/>
              <a: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descr="http://www.users.globalnet.co.uk/~infed/images/explrn.gif"/>
          <p:cNvPicPr>
            <a:picLocks noChangeAspect="1" noChangeArrowheads="1"/>
          </p:cNvPicPr>
          <p:nvPr/>
        </p:nvPicPr>
        <p:blipFill>
          <a:blip r:embed="rId2"/>
          <a:srcRect/>
          <a:stretch>
            <a:fillRect/>
          </a:stretch>
        </p:blipFill>
        <p:spPr bwMode="auto">
          <a:xfrm>
            <a:off x="357158" y="642918"/>
            <a:ext cx="8227196" cy="528641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edbatista.typepad.com/edbatista/images/2007/10/Experiential_Learning_Cycles_696.jpg"/>
          <p:cNvPicPr>
            <a:picLocks noChangeAspect="1" noChangeArrowheads="1"/>
          </p:cNvPicPr>
          <p:nvPr/>
        </p:nvPicPr>
        <p:blipFill>
          <a:blip r:embed="rId2"/>
          <a:srcRect/>
          <a:stretch>
            <a:fillRect/>
          </a:stretch>
        </p:blipFill>
        <p:spPr bwMode="auto">
          <a:xfrm>
            <a:off x="518412" y="428628"/>
            <a:ext cx="8125554" cy="6000768"/>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860"/>
            <a:ext cx="9144000" cy="1143000"/>
          </a:xfrm>
        </p:spPr>
        <p:txBody>
          <a:bodyPr>
            <a:normAutofit fontScale="90000"/>
          </a:bodyPr>
          <a:lstStyle/>
          <a:p>
            <a:r>
              <a:rPr lang="en-GB" u="sng" dirty="0" smtClean="0"/>
              <a:t>Change is an on-going process of living life</a:t>
            </a:r>
            <a:endParaRPr lang="en-GB" u="sng" dirty="0"/>
          </a:p>
        </p:txBody>
      </p:sp>
      <p:pic>
        <p:nvPicPr>
          <p:cNvPr id="99330" name="Picture 2" descr="http://xplorerr.files.wordpress.com/2008/11/experiential_learning_cycle_simple_705.jpg"/>
          <p:cNvPicPr>
            <a:picLocks noChangeAspect="1" noChangeArrowheads="1"/>
          </p:cNvPicPr>
          <p:nvPr/>
        </p:nvPicPr>
        <p:blipFill>
          <a:blip r:embed="rId2"/>
          <a:srcRect/>
          <a:stretch>
            <a:fillRect/>
          </a:stretch>
        </p:blipFill>
        <p:spPr bwMode="auto">
          <a:xfrm>
            <a:off x="1214414" y="1214422"/>
            <a:ext cx="6734175" cy="5000625"/>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57298"/>
            <a:ext cx="9144000" cy="5143536"/>
          </a:xfrm>
        </p:spPr>
        <p:txBody>
          <a:bodyPr>
            <a:normAutofit fontScale="62500" lnSpcReduction="20000"/>
          </a:bodyPr>
          <a:lstStyle/>
          <a:p>
            <a:r>
              <a:rPr lang="en-GB" dirty="0" smtClean="0"/>
              <a:t>An excellent facilitator believes in the creed: </a:t>
            </a:r>
            <a:r>
              <a:rPr lang="en-GB" b="1" dirty="0" smtClean="0"/>
              <a:t>"You teach some by what you say, teach more by what you do, but most of all, you teach most by who you are."</a:t>
            </a:r>
            <a:r>
              <a:rPr lang="en-GB" dirty="0" smtClean="0"/>
              <a:t> </a:t>
            </a:r>
          </a:p>
          <a:p>
            <a:r>
              <a:rPr lang="en-GB" dirty="0" smtClean="0"/>
              <a:t>An effective experiential facilitator is one who is passionate about his or her work and is able to immerse participants in the learning situation, allowing them to gain new knowledge from their peers and the environment created. These facilitators stimulate the imagination, keeping participants hooked on the experience.</a:t>
            </a:r>
          </a:p>
          <a:p>
            <a:r>
              <a:rPr lang="en-GB" dirty="0" smtClean="0"/>
              <a:t>In traditional classrooms where lectures with PowerPoint slide sets are standard, educators need to be creative to engage students, </a:t>
            </a:r>
            <a:r>
              <a:rPr lang="en-GB" b="1" dirty="0" smtClean="0"/>
              <a:t>get them up out of their chairs</a:t>
            </a:r>
            <a:r>
              <a:rPr lang="en-GB" dirty="0" smtClean="0"/>
              <a:t>, involved in an experience.</a:t>
            </a:r>
          </a:p>
          <a:p>
            <a:r>
              <a:rPr lang="en-GB" dirty="0" smtClean="0"/>
              <a:t>Experiential learning is most easily compared with </a:t>
            </a:r>
            <a:r>
              <a:rPr lang="en-GB" b="1" dirty="0" smtClean="0"/>
              <a:t>academic learning</a:t>
            </a:r>
            <a:r>
              <a:rPr lang="en-GB" dirty="0" smtClean="0"/>
              <a:t>, the process of acquiring information through the study of a subject without the necessity for direct experience. </a:t>
            </a:r>
          </a:p>
          <a:p>
            <a:r>
              <a:rPr lang="en-GB" dirty="0" smtClean="0"/>
              <a:t>Though both methods aim at instilling new knowledge in the learner, academic learning does so through more abstract, classroom based techniques, whereas experiential learning actively involves the learner in a concrete experience.</a:t>
            </a:r>
          </a:p>
          <a:p>
            <a:r>
              <a:rPr lang="en-GB" b="1" dirty="0" smtClean="0"/>
              <a:t>However, academic learning greatly assist students to develop the reflection and conceptualisation aspects of the learning cycle.</a:t>
            </a:r>
          </a:p>
          <a:p>
            <a:endParaRPr lang="en-GB" dirty="0"/>
          </a:p>
        </p:txBody>
      </p:sp>
      <p:sp>
        <p:nvSpPr>
          <p:cNvPr id="4" name="Title 1"/>
          <p:cNvSpPr>
            <a:spLocks noGrp="1"/>
          </p:cNvSpPr>
          <p:nvPr>
            <p:ph type="title"/>
          </p:nvPr>
        </p:nvSpPr>
        <p:spPr>
          <a:xfrm>
            <a:off x="457200" y="274638"/>
            <a:ext cx="8229600" cy="1143000"/>
          </a:xfrm>
        </p:spPr>
        <p:txBody>
          <a:bodyPr/>
          <a:lstStyle/>
          <a:p>
            <a:r>
              <a:rPr lang="en-GB" u="sng" dirty="0" smtClean="0"/>
              <a:t>Limitations of Classroom learning</a:t>
            </a:r>
            <a:endParaRPr lang="en-GB" u="sng" dirty="0"/>
          </a:p>
        </p:txBody>
      </p:sp>
      <p:sp>
        <p:nvSpPr>
          <p:cNvPr id="5" name="TextBox 4"/>
          <p:cNvSpPr txBox="1"/>
          <p:nvPr/>
        </p:nvSpPr>
        <p:spPr>
          <a:xfrm>
            <a:off x="0" y="6488668"/>
            <a:ext cx="3352200" cy="246221"/>
          </a:xfrm>
          <a:prstGeom prst="rect">
            <a:avLst/>
          </a:prstGeom>
          <a:noFill/>
        </p:spPr>
        <p:txBody>
          <a:bodyPr wrap="none" rtlCol="0">
            <a:spAutoFit/>
          </a:bodyPr>
          <a:lstStyle/>
          <a:p>
            <a:r>
              <a:rPr lang="en-GB" sz="1000" dirty="0" smtClean="0"/>
              <a:t>Based on: </a:t>
            </a:r>
            <a:r>
              <a:rPr lang="en-GB" sz="1000" dirty="0" smtClean="0">
                <a:hlinkClick r:id="rId2"/>
              </a:rPr>
              <a:t>http://en.wikipedia.org/wiki/Experiential_learning</a:t>
            </a:r>
            <a:endParaRPr lang="en-GB"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Change or Variety is the Spice of Life</a:t>
            </a:r>
            <a:endParaRPr lang="en-GB" u="sng" dirty="0"/>
          </a:p>
        </p:txBody>
      </p:sp>
      <p:sp>
        <p:nvSpPr>
          <p:cNvPr id="3" name="Content Placeholder 2"/>
          <p:cNvSpPr>
            <a:spLocks noGrp="1"/>
          </p:cNvSpPr>
          <p:nvPr>
            <p:ph idx="1"/>
          </p:nvPr>
        </p:nvSpPr>
        <p:spPr/>
        <p:txBody>
          <a:bodyPr/>
          <a:lstStyle/>
          <a:p>
            <a:r>
              <a:rPr lang="en-GB" dirty="0" smtClean="0"/>
              <a:t>What does this mean?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Organisation</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According to </a:t>
            </a:r>
            <a:r>
              <a:rPr lang="en-GB" dirty="0" err="1" smtClean="0"/>
              <a:t>Pedler</a:t>
            </a:r>
            <a:r>
              <a:rPr lang="en-GB" dirty="0" smtClean="0"/>
              <a:t> et. Al.</a:t>
            </a:r>
            <a:r>
              <a:rPr lang="en-GB" baseline="30000" dirty="0" smtClean="0"/>
              <a:t>(1) </a:t>
            </a:r>
            <a:r>
              <a:rPr lang="en-GB" dirty="0" smtClean="0"/>
              <a:t>“A learning organization is the term given to a company that facilitates the learning of its members and </a:t>
            </a:r>
            <a:r>
              <a:rPr lang="en-GB" b="1" dirty="0" smtClean="0"/>
              <a:t>continuously transforms itself</a:t>
            </a:r>
            <a:r>
              <a:rPr lang="en-GB" dirty="0" smtClean="0"/>
              <a:t>”</a:t>
            </a:r>
            <a:endParaRPr lang="en-GB" baseline="30000" dirty="0" smtClean="0"/>
          </a:p>
          <a:p>
            <a:r>
              <a:rPr lang="en-GB" dirty="0" err="1" smtClean="0"/>
              <a:t>Pedler</a:t>
            </a:r>
            <a:r>
              <a:rPr lang="en-GB" dirty="0" smtClean="0"/>
              <a:t> et al. later redefined this as “an organization that facilitates the learning of all its members and </a:t>
            </a:r>
            <a:r>
              <a:rPr lang="en-GB" b="1" dirty="0" smtClean="0"/>
              <a:t>consciously transforms itself </a:t>
            </a:r>
            <a:r>
              <a:rPr lang="en-GB" dirty="0" smtClean="0"/>
              <a:t>and its context”, emphasizing that change should not happen just for the sake of change, but should be well thought out or managed.</a:t>
            </a:r>
          </a:p>
          <a:p>
            <a:r>
              <a:rPr lang="en-GB" dirty="0" smtClean="0"/>
              <a:t>O’Keeffe</a:t>
            </a:r>
            <a:r>
              <a:rPr lang="en-GB" baseline="30000" dirty="0" smtClean="0"/>
              <a:t>(2)</a:t>
            </a:r>
            <a:r>
              <a:rPr lang="en-GB" dirty="0" smtClean="0"/>
              <a:t> states that “Learning organizations develop as a result of the pressures facing modern organizations and enables them to remain competitive in the </a:t>
            </a:r>
            <a:r>
              <a:rPr lang="en-GB" b="1" dirty="0" smtClean="0"/>
              <a:t>business environment”. </a:t>
            </a:r>
            <a:endParaRPr lang="en-GB" baseline="30000" dirty="0" smtClean="0"/>
          </a:p>
          <a:p>
            <a:r>
              <a:rPr lang="en-GB" dirty="0" err="1" smtClean="0"/>
              <a:t>Senge</a:t>
            </a:r>
            <a:r>
              <a:rPr lang="en-GB" baseline="30000" dirty="0" smtClean="0"/>
              <a:t>(3)</a:t>
            </a:r>
            <a:r>
              <a:rPr lang="en-GB" dirty="0" smtClean="0"/>
              <a:t> defines learning organizations as “Organizations where people continually expand their capacity to create the results they truly desire, where new and expansive patterns of thinking are nurtured, where </a:t>
            </a:r>
            <a:r>
              <a:rPr lang="en-GB" b="1" dirty="0" smtClean="0"/>
              <a:t>collective aspiration is set free</a:t>
            </a:r>
            <a:r>
              <a:rPr lang="en-GB" dirty="0" smtClean="0"/>
              <a:t>, and where people are </a:t>
            </a:r>
            <a:r>
              <a:rPr lang="en-GB" b="1" dirty="0" smtClean="0"/>
              <a:t>continually learning to learn together</a:t>
            </a:r>
            <a:r>
              <a:rPr lang="en-GB" dirty="0" smtClean="0"/>
              <a:t>.”</a:t>
            </a:r>
            <a:endParaRPr lang="en-GB" baseline="30000" dirty="0"/>
          </a:p>
        </p:txBody>
      </p:sp>
      <p:sp>
        <p:nvSpPr>
          <p:cNvPr id="4" name="TextBox 3"/>
          <p:cNvSpPr txBox="1"/>
          <p:nvPr/>
        </p:nvSpPr>
        <p:spPr>
          <a:xfrm>
            <a:off x="0" y="6286520"/>
            <a:ext cx="8715404" cy="553998"/>
          </a:xfrm>
          <a:prstGeom prst="rect">
            <a:avLst/>
          </a:prstGeom>
          <a:noFill/>
        </p:spPr>
        <p:txBody>
          <a:bodyPr wrap="square" rtlCol="0">
            <a:spAutoFit/>
          </a:bodyPr>
          <a:lstStyle/>
          <a:p>
            <a:pPr marL="228600" indent="-228600">
              <a:buAutoNum type="arabicParenBoth"/>
            </a:pPr>
            <a:r>
              <a:rPr lang="en-GB" sz="1000" dirty="0" err="1" smtClean="0"/>
              <a:t>Pedler</a:t>
            </a:r>
            <a:r>
              <a:rPr lang="en-GB" sz="1000" dirty="0" smtClean="0"/>
              <a:t>, M., </a:t>
            </a:r>
            <a:r>
              <a:rPr lang="en-GB" sz="1000" dirty="0" err="1" smtClean="0"/>
              <a:t>Burgogyne</a:t>
            </a:r>
            <a:r>
              <a:rPr lang="en-GB" sz="1000" dirty="0" smtClean="0"/>
              <a:t>, J. and </a:t>
            </a:r>
            <a:r>
              <a:rPr lang="en-GB" sz="1000" dirty="0" err="1" smtClean="0"/>
              <a:t>Boydell</a:t>
            </a:r>
            <a:r>
              <a:rPr lang="en-GB" sz="1000" dirty="0" smtClean="0"/>
              <a:t>, T. 1997. </a:t>
            </a:r>
            <a:r>
              <a:rPr lang="en-GB" sz="1000" i="1" dirty="0" smtClean="0"/>
              <a:t>The Learning Company: A strategy for sustainable development</a:t>
            </a:r>
            <a:r>
              <a:rPr lang="en-GB" sz="1000" dirty="0" smtClean="0"/>
              <a:t>. 2nd Ed. London; McGraw-Hill</a:t>
            </a:r>
          </a:p>
          <a:p>
            <a:pPr marL="228600" indent="-228600">
              <a:buAutoNum type="arabicParenBoth"/>
            </a:pPr>
            <a:r>
              <a:rPr lang="en-GB" sz="1000" dirty="0" smtClean="0"/>
              <a:t>O’Keeffe, T. 2002. Organizational Learning: a new perspective. </a:t>
            </a:r>
            <a:r>
              <a:rPr lang="en-GB" sz="1000" i="1" dirty="0" smtClean="0"/>
              <a:t>Journal of European Industrial Training</a:t>
            </a:r>
            <a:r>
              <a:rPr lang="en-GB" sz="1000" dirty="0" smtClean="0"/>
              <a:t>, 26 (2), pp. 130-141.</a:t>
            </a:r>
          </a:p>
          <a:p>
            <a:pPr marL="228600" indent="-228600">
              <a:buAutoNum type="arabicParenBoth"/>
            </a:pPr>
            <a:r>
              <a:rPr lang="en-GB" sz="1000" dirty="0" err="1" smtClean="0"/>
              <a:t>Senge</a:t>
            </a:r>
            <a:r>
              <a:rPr lang="en-GB" sz="1000" dirty="0" smtClean="0"/>
              <a:t>, P.M. 1990. </a:t>
            </a:r>
            <a:r>
              <a:rPr lang="en-GB" sz="1000" i="1" dirty="0" smtClean="0"/>
              <a:t>The Fifth Discipline</a:t>
            </a:r>
            <a:r>
              <a:rPr lang="en-GB" sz="1000" dirty="0" smtClean="0"/>
              <a:t>. London: Century Business.</a:t>
            </a:r>
            <a:endParaRPr lang="en-GB"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Creating a Learning Organisation</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Organizations do not organically develop into learning organizations; there are factors prompting their change. As organizations grow, they lose their capacity to learn as company structures and individual thinking can become rigid.</a:t>
            </a:r>
          </a:p>
          <a:p>
            <a:r>
              <a:rPr lang="en-GB" dirty="0" smtClean="0"/>
              <a:t>To create a competitive advantage, companies need to learn faster than their competitors and to develop a customer responsive culture. </a:t>
            </a:r>
          </a:p>
          <a:p>
            <a:r>
              <a:rPr lang="en-GB" b="1" dirty="0" err="1" smtClean="0"/>
              <a:t>Argyris</a:t>
            </a:r>
            <a:r>
              <a:rPr lang="en-GB" dirty="0" smtClean="0"/>
              <a:t> identified that organizations need to maintain </a:t>
            </a:r>
            <a:r>
              <a:rPr lang="en-GB" b="1" dirty="0" smtClean="0"/>
              <a:t>knowledge about new </a:t>
            </a:r>
            <a:r>
              <a:rPr lang="en-GB" dirty="0" smtClean="0"/>
              <a:t>products and processes, understand what is happening in the </a:t>
            </a:r>
            <a:r>
              <a:rPr lang="en-GB" b="1" dirty="0" smtClean="0"/>
              <a:t>outside environment </a:t>
            </a:r>
            <a:r>
              <a:rPr lang="en-GB" dirty="0" smtClean="0"/>
              <a:t>and produce </a:t>
            </a:r>
            <a:r>
              <a:rPr lang="en-GB" b="1" dirty="0" smtClean="0"/>
              <a:t>creative solutions </a:t>
            </a:r>
            <a:r>
              <a:rPr lang="en-GB" dirty="0" smtClean="0"/>
              <a:t>using the </a:t>
            </a:r>
            <a:r>
              <a:rPr lang="en-GB" b="1" dirty="0" smtClean="0"/>
              <a:t>knowledge and skills of all </a:t>
            </a:r>
            <a:r>
              <a:rPr lang="en-GB" dirty="0" smtClean="0"/>
              <a:t>within the organization. </a:t>
            </a:r>
          </a:p>
          <a:p>
            <a:r>
              <a:rPr lang="en-GB" dirty="0" smtClean="0"/>
              <a:t>This requires </a:t>
            </a:r>
            <a:r>
              <a:rPr lang="en-GB" b="1" dirty="0" smtClean="0"/>
              <a:t>co-operation</a:t>
            </a:r>
            <a:r>
              <a:rPr lang="en-GB" dirty="0" smtClean="0"/>
              <a:t> between individuals and groups, </a:t>
            </a:r>
            <a:r>
              <a:rPr lang="en-GB" b="1" dirty="0" smtClean="0"/>
              <a:t>free and reliable communication</a:t>
            </a:r>
            <a:r>
              <a:rPr lang="en-GB" dirty="0" smtClean="0"/>
              <a:t>, and a </a:t>
            </a:r>
            <a:r>
              <a:rPr lang="en-GB" b="1" dirty="0" smtClean="0"/>
              <a:t>culture of trust</a:t>
            </a:r>
            <a:r>
              <a:rPr lang="en-GB" dirty="0" smtClean="0"/>
              <a: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Benefits of Learning Organisation:</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Maintaining levels of innovation and remaining competitive</a:t>
            </a:r>
            <a:r>
              <a:rPr lang="en-GB" baseline="30000" dirty="0" smtClean="0"/>
              <a:t>.</a:t>
            </a:r>
            <a:endParaRPr lang="en-GB" dirty="0" smtClean="0"/>
          </a:p>
          <a:p>
            <a:r>
              <a:rPr lang="en-GB" dirty="0" smtClean="0"/>
              <a:t>Being better placed to respond to external pressures</a:t>
            </a:r>
            <a:r>
              <a:rPr lang="en-GB" baseline="30000" dirty="0" smtClean="0"/>
              <a:t>.</a:t>
            </a:r>
            <a:endParaRPr lang="en-GB" dirty="0" smtClean="0"/>
          </a:p>
          <a:p>
            <a:r>
              <a:rPr lang="en-GB" dirty="0" smtClean="0"/>
              <a:t>Having the knowledge to better link resources to customer needs</a:t>
            </a:r>
            <a:r>
              <a:rPr lang="en-GB" baseline="30000" dirty="0" smtClean="0"/>
              <a:t>.</a:t>
            </a:r>
            <a:endParaRPr lang="en-GB" dirty="0" smtClean="0"/>
          </a:p>
          <a:p>
            <a:r>
              <a:rPr lang="en-GB" dirty="0" smtClean="0"/>
              <a:t>Improving quality of outputs at all levels</a:t>
            </a:r>
            <a:r>
              <a:rPr lang="en-GB" baseline="30000" dirty="0" smtClean="0"/>
              <a:t>.</a:t>
            </a:r>
            <a:endParaRPr lang="en-GB" dirty="0" smtClean="0"/>
          </a:p>
          <a:p>
            <a:r>
              <a:rPr lang="en-GB" dirty="0" smtClean="0"/>
              <a:t>Improving corporate image by becoming more people oriented</a:t>
            </a:r>
            <a:r>
              <a:rPr lang="en-GB" baseline="30000" dirty="0" smtClean="0"/>
              <a:t>.</a:t>
            </a:r>
            <a:endParaRPr lang="en-GB" dirty="0" smtClean="0"/>
          </a:p>
          <a:p>
            <a:r>
              <a:rPr lang="en-GB" dirty="0" smtClean="0"/>
              <a:t>Increasing the pace of change within the organization</a:t>
            </a:r>
            <a:r>
              <a:rPr lang="en-GB" baseline="30000" dirty="0" smtClean="0"/>
              <a:t>.</a:t>
            </a:r>
            <a:endParaRPr lang="en-GB" dirty="0" smtClean="0"/>
          </a:p>
          <a:p>
            <a:endParaRPr lang="en-GB" dirty="0"/>
          </a:p>
        </p:txBody>
      </p:sp>
      <p:sp>
        <p:nvSpPr>
          <p:cNvPr id="4" name="TextBox 3"/>
          <p:cNvSpPr txBox="1"/>
          <p:nvPr/>
        </p:nvSpPr>
        <p:spPr>
          <a:xfrm>
            <a:off x="57627" y="6540365"/>
            <a:ext cx="2871299" cy="246221"/>
          </a:xfrm>
          <a:prstGeom prst="rect">
            <a:avLst/>
          </a:prstGeom>
          <a:noFill/>
        </p:spPr>
        <p:txBody>
          <a:bodyPr wrap="none" rtlCol="0">
            <a:spAutoFit/>
          </a:bodyPr>
          <a:lstStyle/>
          <a:p>
            <a:r>
              <a:rPr lang="en-GB" sz="1000" dirty="0" smtClean="0">
                <a:hlinkClick r:id="rId2"/>
              </a:rPr>
              <a:t>http://en.wikipedia.org/wiki/Learning_organization</a:t>
            </a:r>
            <a:endParaRPr lang="en-GB"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5 Characteristics of a Learning Organisation</a:t>
            </a:r>
            <a:endParaRPr lang="en-GB" u="sng" dirty="0"/>
          </a:p>
        </p:txBody>
      </p:sp>
      <p:sp>
        <p:nvSpPr>
          <p:cNvPr id="3" name="Content Placeholder 2"/>
          <p:cNvSpPr>
            <a:spLocks noGrp="1"/>
          </p:cNvSpPr>
          <p:nvPr>
            <p:ph idx="1"/>
          </p:nvPr>
        </p:nvSpPr>
        <p:spPr/>
        <p:txBody>
          <a:bodyPr/>
          <a:lstStyle/>
          <a:p>
            <a:pPr marL="514350" indent="-514350">
              <a:buFont typeface="+mj-lt"/>
              <a:buAutoNum type="arabicPeriod"/>
            </a:pPr>
            <a:r>
              <a:rPr lang="en-GB" b="1" dirty="0" smtClean="0"/>
              <a:t>Systems thinking;</a:t>
            </a:r>
            <a:endParaRPr lang="en-GB" dirty="0" smtClean="0"/>
          </a:p>
          <a:p>
            <a:pPr marL="514350" indent="-514350">
              <a:buFont typeface="+mj-lt"/>
              <a:buAutoNum type="arabicPeriod"/>
            </a:pPr>
            <a:r>
              <a:rPr lang="en-GB" b="1" dirty="0" smtClean="0"/>
              <a:t>Personal mastery;</a:t>
            </a:r>
          </a:p>
          <a:p>
            <a:pPr marL="514350" indent="-514350">
              <a:buFont typeface="+mj-lt"/>
              <a:buAutoNum type="arabicPeriod"/>
            </a:pPr>
            <a:r>
              <a:rPr lang="en-GB" b="1" dirty="0" smtClean="0"/>
              <a:t>Mental models;</a:t>
            </a:r>
          </a:p>
          <a:p>
            <a:pPr marL="514350" indent="-514350">
              <a:buFont typeface="+mj-lt"/>
              <a:buAutoNum type="arabicPeriod"/>
            </a:pPr>
            <a:r>
              <a:rPr lang="en-GB" b="1" dirty="0" smtClean="0"/>
              <a:t>Shared vision;</a:t>
            </a:r>
          </a:p>
          <a:p>
            <a:pPr marL="514350" indent="-514350">
              <a:buFont typeface="+mj-lt"/>
              <a:buAutoNum type="arabicPeriod"/>
            </a:pPr>
            <a:r>
              <a:rPr lang="en-GB" b="1" dirty="0" smtClean="0"/>
              <a:t>Team learning.</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Systems thinking</a:t>
            </a:r>
            <a:endParaRPr lang="en-GB" u="sng" dirty="0"/>
          </a:p>
        </p:txBody>
      </p:sp>
      <p:sp>
        <p:nvSpPr>
          <p:cNvPr id="3" name="Content Placeholder 2"/>
          <p:cNvSpPr>
            <a:spLocks noGrp="1"/>
          </p:cNvSpPr>
          <p:nvPr>
            <p:ph idx="1"/>
          </p:nvPr>
        </p:nvSpPr>
        <p:spPr/>
        <p:txBody>
          <a:bodyPr>
            <a:normAutofit fontScale="85000" lnSpcReduction="20000"/>
          </a:bodyPr>
          <a:lstStyle/>
          <a:p>
            <a:r>
              <a:rPr lang="en-GB" b="1" dirty="0" smtClean="0"/>
              <a:t>Systems thinking</a:t>
            </a:r>
            <a:r>
              <a:rPr lang="en-GB" dirty="0" smtClean="0"/>
              <a:t> is the process of understanding how things influence one another within a whole. In organizations, systems consist of people, structures, and processes that work together to make an organization healthy or unhealthy.</a:t>
            </a:r>
          </a:p>
          <a:p>
            <a:r>
              <a:rPr lang="en-GB" dirty="0" smtClean="0"/>
              <a:t>Systems thinking in this case states that all 5 characteristics must be apparent at once in an organization for it to be a learning organization. If some of these characteristics are missing then the organization will fall short of its goal. However </a:t>
            </a:r>
            <a:r>
              <a:rPr lang="en-GB" b="1" dirty="0" smtClean="0"/>
              <a:t>O’Keeffe</a:t>
            </a:r>
            <a:r>
              <a:rPr lang="en-GB" dirty="0" smtClean="0"/>
              <a:t> believes that the characteristics of a learning organization are factors that are gradually acquired, rather than developed simultaneously.</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Personal mastery</a:t>
            </a:r>
            <a:endParaRPr lang="en-GB" u="sng" dirty="0"/>
          </a:p>
        </p:txBody>
      </p:sp>
      <p:sp>
        <p:nvSpPr>
          <p:cNvPr id="3" name="Content Placeholder 2"/>
          <p:cNvSpPr>
            <a:spLocks noGrp="1"/>
          </p:cNvSpPr>
          <p:nvPr>
            <p:ph idx="1"/>
          </p:nvPr>
        </p:nvSpPr>
        <p:spPr/>
        <p:txBody>
          <a:bodyPr>
            <a:normAutofit fontScale="85000" lnSpcReduction="20000"/>
          </a:bodyPr>
          <a:lstStyle/>
          <a:p>
            <a:r>
              <a:rPr lang="en-GB" dirty="0" smtClean="0"/>
              <a:t>The commitment by an individual to the process of learning is known as personal mastery.</a:t>
            </a:r>
            <a:endParaRPr lang="en-GB" baseline="30000" dirty="0" smtClean="0"/>
          </a:p>
          <a:p>
            <a:r>
              <a:rPr lang="en-GB" dirty="0" smtClean="0"/>
              <a:t>Individual learning is acquired through staff experience, training and development,.</a:t>
            </a:r>
          </a:p>
          <a:p>
            <a:r>
              <a:rPr lang="en-GB" dirty="0" smtClean="0"/>
              <a:t>However learning cannot be forced upon an individual who is not receptive to learning</a:t>
            </a:r>
            <a:r>
              <a:rPr lang="en-GB" baseline="30000" dirty="0" smtClean="0"/>
              <a:t>.</a:t>
            </a:r>
            <a:r>
              <a:rPr lang="en-GB" dirty="0" smtClean="0"/>
              <a:t> Research shows that most learning in the workplace is incidental, rather than the product of formal training, therefore it is important to develop a culture where personal mastery is practiced in daily life</a:t>
            </a:r>
            <a:r>
              <a:rPr lang="en-GB" baseline="30000" dirty="0" smtClean="0"/>
              <a:t>.</a:t>
            </a:r>
            <a:r>
              <a:rPr lang="en-GB" dirty="0" smtClean="0"/>
              <a:t> </a:t>
            </a:r>
          </a:p>
          <a:p>
            <a:r>
              <a:rPr lang="en-GB" dirty="0" smtClean="0"/>
              <a:t>A learning organization has been described as the sum of individual learning.</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Mental models</a:t>
            </a:r>
            <a:endParaRPr lang="en-GB" u="sng" dirty="0"/>
          </a:p>
        </p:txBody>
      </p:sp>
      <p:sp>
        <p:nvSpPr>
          <p:cNvPr id="3" name="Content Placeholder 2"/>
          <p:cNvSpPr>
            <a:spLocks noGrp="1"/>
          </p:cNvSpPr>
          <p:nvPr>
            <p:ph idx="1"/>
          </p:nvPr>
        </p:nvSpPr>
        <p:spPr/>
        <p:txBody>
          <a:bodyPr>
            <a:normAutofit fontScale="85000" lnSpcReduction="20000"/>
          </a:bodyPr>
          <a:lstStyle/>
          <a:p>
            <a:r>
              <a:rPr lang="en-GB" dirty="0" smtClean="0"/>
              <a:t>The </a:t>
            </a:r>
            <a:r>
              <a:rPr lang="en-GB" b="1" dirty="0" smtClean="0"/>
              <a:t>assumptions or </a:t>
            </a:r>
            <a:r>
              <a:rPr lang="en-GB" b="1" dirty="0" err="1" smtClean="0"/>
              <a:t>beleifs</a:t>
            </a:r>
            <a:r>
              <a:rPr lang="en-GB" b="1" dirty="0" smtClean="0"/>
              <a:t> </a:t>
            </a:r>
            <a:r>
              <a:rPr lang="en-GB" dirty="0" smtClean="0"/>
              <a:t>held by individuals and organizations are called </a:t>
            </a:r>
            <a:r>
              <a:rPr lang="en-GB" b="1" dirty="0" smtClean="0"/>
              <a:t>mental models</a:t>
            </a:r>
            <a:r>
              <a:rPr lang="en-GB" dirty="0" smtClean="0"/>
              <a:t>.</a:t>
            </a:r>
            <a:r>
              <a:rPr lang="en-GB" baseline="30000" dirty="0" smtClean="0"/>
              <a:t> </a:t>
            </a:r>
          </a:p>
          <a:p>
            <a:r>
              <a:rPr lang="en-GB" b="1" dirty="0" smtClean="0"/>
              <a:t>To become a learning organization, these ‘beliefs/mental models’ must be challenged.</a:t>
            </a:r>
          </a:p>
          <a:p>
            <a:r>
              <a:rPr lang="en-GB" dirty="0" smtClean="0"/>
              <a:t>Similarly, organisations tend to have ‘memories’ or ‘cultures’ which preserve certain behaviours, norms and values. In creating a learning environment it is important to replace confrontational attitudes with an open culture</a:t>
            </a:r>
            <a:r>
              <a:rPr lang="en-GB" baseline="30000" dirty="0" smtClean="0"/>
              <a:t> </a:t>
            </a:r>
            <a:r>
              <a:rPr lang="en-GB" dirty="0" smtClean="0"/>
              <a:t>that promotes inquiry, trust, co-operation, innovation and change.</a:t>
            </a:r>
          </a:p>
          <a:p>
            <a:r>
              <a:rPr lang="en-GB" dirty="0" smtClean="0"/>
              <a:t>Unwanted and out-dated beliefs and values need to be discarded.</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Shared vision</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The development of a shared vision is important in motivating the staff to learn and change, as it creates a common identity that provides focus, motivation and energy. </a:t>
            </a:r>
          </a:p>
          <a:p>
            <a:r>
              <a:rPr lang="en-GB" dirty="0" smtClean="0"/>
              <a:t>The most successful visions build on the individual visions of the employees at all levels of the organisation, thus the creation of a shared vision can be hindered by traditional structures where the company vision is imposed from above</a:t>
            </a:r>
            <a:r>
              <a:rPr lang="en-GB" baseline="30000" dirty="0" smtClean="0"/>
              <a:t>.</a:t>
            </a:r>
          </a:p>
          <a:p>
            <a:r>
              <a:rPr lang="en-GB" dirty="0" smtClean="0"/>
              <a:t> Therefore, learning organizations tend to have flat, decentralised organisational structures.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Team learning</a:t>
            </a:r>
            <a:endParaRPr lang="en-GB" u="sng" dirty="0"/>
          </a:p>
        </p:txBody>
      </p:sp>
      <p:sp>
        <p:nvSpPr>
          <p:cNvPr id="3" name="Content Placeholder 2"/>
          <p:cNvSpPr>
            <a:spLocks noGrp="1"/>
          </p:cNvSpPr>
          <p:nvPr>
            <p:ph idx="1"/>
          </p:nvPr>
        </p:nvSpPr>
        <p:spPr/>
        <p:txBody>
          <a:bodyPr>
            <a:normAutofit fontScale="85000" lnSpcReduction="20000"/>
          </a:bodyPr>
          <a:lstStyle/>
          <a:p>
            <a:r>
              <a:rPr lang="en-GB" dirty="0" smtClean="0"/>
              <a:t>Learning organizations have structures that facilitate team learning with features such as boundary crossing and openness.</a:t>
            </a:r>
          </a:p>
          <a:p>
            <a:r>
              <a:rPr lang="en-GB" dirty="0" smtClean="0"/>
              <a:t>Team learning requires individuals to engage in dialogue and discussion; therefore team members must develop open communication, shared meaning, and shared understanding.</a:t>
            </a:r>
          </a:p>
          <a:p>
            <a:r>
              <a:rPr lang="en-GB" dirty="0" smtClean="0"/>
              <a:t>Learning organizations typically have excellent knowledge management structures and communication mechanisms allowing creation, acquisition, dissemination, and implementation of  knowledge throughout the organisation.</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Barriers</a:t>
            </a:r>
            <a:endParaRPr lang="en-GB" u="sng" dirty="0"/>
          </a:p>
        </p:txBody>
      </p:sp>
      <p:sp>
        <p:nvSpPr>
          <p:cNvPr id="3" name="Content Placeholder 2"/>
          <p:cNvSpPr>
            <a:spLocks noGrp="1"/>
          </p:cNvSpPr>
          <p:nvPr>
            <p:ph idx="1"/>
          </p:nvPr>
        </p:nvSpPr>
        <p:spPr>
          <a:xfrm>
            <a:off x="32" y="1000108"/>
            <a:ext cx="9144000" cy="4786346"/>
          </a:xfrm>
        </p:spPr>
        <p:txBody>
          <a:bodyPr>
            <a:noAutofit/>
          </a:bodyPr>
          <a:lstStyle/>
          <a:p>
            <a:r>
              <a:rPr lang="en-GB" sz="1800" dirty="0" smtClean="0"/>
              <a:t>In some organisations a lack of a learning culture can be a barrier to learning. An environment must be created where individuals can share learning without it being devalued and ignored, so more people can benefit from their knowledge and the individuals becomes empowered</a:t>
            </a:r>
            <a:r>
              <a:rPr lang="en-GB" sz="1800" baseline="30000" dirty="0" smtClean="0"/>
              <a:t>.</a:t>
            </a:r>
            <a:r>
              <a:rPr lang="en-GB" sz="1800" dirty="0" smtClean="0"/>
              <a:t> </a:t>
            </a:r>
            <a:r>
              <a:rPr lang="en-GB" sz="1800" b="1" dirty="0" smtClean="0"/>
              <a:t>A learning organization needs to fully accept the removal of traditional hierarchical structures.</a:t>
            </a:r>
          </a:p>
          <a:p>
            <a:r>
              <a:rPr lang="en-GB" sz="1800" dirty="0" smtClean="0"/>
              <a:t>Resistance to learning can occur within a learning organization if there is not sufficient buy-in at an individual level. This is often encountered with people who feel threatened by change or believe that they have the most to lose</a:t>
            </a:r>
            <a:r>
              <a:rPr lang="en-GB" sz="1800" baseline="30000" dirty="0" smtClean="0"/>
              <a:t>.</a:t>
            </a:r>
            <a:r>
              <a:rPr lang="en-GB" sz="1800" dirty="0" smtClean="0"/>
              <a:t> They are likely to have closed mind sets.</a:t>
            </a:r>
          </a:p>
          <a:p>
            <a:r>
              <a:rPr lang="en-GB" sz="1800" dirty="0" smtClean="0"/>
              <a:t>Unless implemented coherently across the organization, learning can be viewed as elitist and restricted to senior levels. In that case, learning will not be viewed as a shared vision.</a:t>
            </a:r>
          </a:p>
          <a:p>
            <a:r>
              <a:rPr lang="en-GB" sz="1800" dirty="0" smtClean="0"/>
              <a:t>If training and development is compulsory, it can be viewed as a form of control, rather than as personal development. Learning and the pursuit of personal mastery needs to be an individual choice, therefore enforced take-up will not work.</a:t>
            </a:r>
          </a:p>
          <a:p>
            <a:r>
              <a:rPr lang="en-GB" sz="1800" b="1" dirty="0" smtClean="0"/>
              <a:t>In addition, organizational size may become the barrier to internal knowledge sharing. When the number of employees exceeds 150, internal knowledge sharing dramatically decreases because of higher complexity in the formal organizational structure, weaker inter-employee relationships, lower trust, reduced connective efficacy, and less effective communication. As such, as the size of an organizational unit increases, the effectiveness of internal knowledge flows dramatically diminishes and the degree of intra-organizational knowledge sharing decreases.</a:t>
            </a:r>
          </a:p>
          <a:p>
            <a:endParaRPr lang="en-GB" sz="1800" dirty="0"/>
          </a:p>
        </p:txBody>
      </p:sp>
      <p:sp>
        <p:nvSpPr>
          <p:cNvPr id="4" name="TextBox 3"/>
          <p:cNvSpPr txBox="1"/>
          <p:nvPr/>
        </p:nvSpPr>
        <p:spPr>
          <a:xfrm>
            <a:off x="6201295" y="6540365"/>
            <a:ext cx="2871299" cy="246221"/>
          </a:xfrm>
          <a:prstGeom prst="rect">
            <a:avLst/>
          </a:prstGeom>
          <a:noFill/>
        </p:spPr>
        <p:txBody>
          <a:bodyPr wrap="none" rtlCol="0">
            <a:spAutoFit/>
          </a:bodyPr>
          <a:lstStyle/>
          <a:p>
            <a:r>
              <a:rPr lang="en-GB" sz="1000" dirty="0" smtClean="0">
                <a:hlinkClick r:id="rId2"/>
              </a:rPr>
              <a:t>http://en.wikipedia.org/wiki/Learning_organization</a:t>
            </a:r>
            <a:endParaRPr lang="en-GB" sz="1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Organisations &amp; Change </a:t>
            </a:r>
            <a:endParaRPr lang="en-GB" u="sng" dirty="0"/>
          </a:p>
        </p:txBody>
      </p:sp>
      <p:sp>
        <p:nvSpPr>
          <p:cNvPr id="3" name="Content Placeholder 2"/>
          <p:cNvSpPr>
            <a:spLocks noGrp="1"/>
          </p:cNvSpPr>
          <p:nvPr>
            <p:ph idx="1"/>
          </p:nvPr>
        </p:nvSpPr>
        <p:spPr/>
        <p:txBody>
          <a:bodyPr/>
          <a:lstStyle/>
          <a:p>
            <a:r>
              <a:rPr lang="en-GB" dirty="0" smtClean="0"/>
              <a:t>Reflect and write down why you think Organisations change?</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Why Organisations change?</a:t>
            </a:r>
            <a:endParaRPr lang="en-GB" u="sng" dirty="0"/>
          </a:p>
        </p:txBody>
      </p:sp>
      <p:sp>
        <p:nvSpPr>
          <p:cNvPr id="3" name="Content Placeholder 2"/>
          <p:cNvSpPr>
            <a:spLocks noGrp="1"/>
          </p:cNvSpPr>
          <p:nvPr>
            <p:ph idx="1"/>
          </p:nvPr>
        </p:nvSpPr>
        <p:spPr>
          <a:xfrm>
            <a:off x="0" y="2357430"/>
            <a:ext cx="9144000" cy="3643338"/>
          </a:xfrm>
        </p:spPr>
        <p:txBody>
          <a:bodyPr>
            <a:noAutofit/>
          </a:bodyPr>
          <a:lstStyle/>
          <a:p>
            <a:r>
              <a:rPr lang="en-GB" sz="1600" dirty="0" smtClean="0"/>
              <a:t>From small sized company to a larger sized company (e.g. Sole trader, to partnership to ltd. Company);</a:t>
            </a:r>
          </a:p>
          <a:p>
            <a:r>
              <a:rPr lang="en-GB" sz="1600" dirty="0" smtClean="0"/>
              <a:t>From single to multiple premises, national and to a global enterprise.</a:t>
            </a:r>
          </a:p>
          <a:p>
            <a:r>
              <a:rPr lang="en-GB" sz="1600" dirty="0" smtClean="0"/>
              <a:t>Grow orgnically or merge with other companies;</a:t>
            </a:r>
          </a:p>
          <a:p>
            <a:r>
              <a:rPr lang="en-GB" sz="1600" dirty="0" smtClean="0"/>
              <a:t>Altering their culture, i.e. changing the typical patterns and behaviours within the organisation e.g. moving from a top-down organisation to a more democratic form;</a:t>
            </a:r>
          </a:p>
          <a:p>
            <a:r>
              <a:rPr lang="en-GB" sz="1600" dirty="0" smtClean="0"/>
              <a:t>Move from Production to Customer focused.</a:t>
            </a:r>
          </a:p>
          <a:p>
            <a:r>
              <a:rPr lang="en-GB" sz="1600" dirty="0" smtClean="0"/>
              <a:t>SLEPT &amp; SWOT: Organisations typically change in response to the external environment, as well as to strengths and weaknesses within the organisation.</a:t>
            </a:r>
          </a:p>
          <a:p>
            <a:r>
              <a:rPr lang="en-GB" sz="1600" dirty="0" smtClean="0"/>
              <a:t>Technology can change the Organisations manufacturing, administration and promotional systems and strategies.</a:t>
            </a:r>
          </a:p>
          <a:p>
            <a:r>
              <a:rPr lang="en-GB" sz="1600" dirty="0" smtClean="0"/>
              <a:t>Change Mission to respond to internal (e..g new product development) or external influence (e.g. Environmental, ethical or technological changes). </a:t>
            </a:r>
          </a:p>
          <a:p>
            <a:r>
              <a:rPr lang="en-GB" sz="1600" dirty="0" smtClean="0"/>
              <a:t>Change in Values.</a:t>
            </a:r>
            <a:br>
              <a:rPr lang="en-GB" sz="1600" dirty="0" smtClean="0"/>
            </a:br>
            <a:r>
              <a:rPr lang="en-GB" sz="1600" dirty="0" smtClean="0"/>
              <a:t/>
            </a:r>
            <a:br>
              <a:rPr lang="en-GB" sz="1600" dirty="0" smtClean="0"/>
            </a:br>
            <a:r>
              <a:rPr lang="en-GB" sz="1600" dirty="0" smtClean="0"/>
              <a:t/>
            </a:r>
            <a:br>
              <a:rPr lang="en-GB" sz="1600" dirty="0" smtClean="0"/>
            </a:br>
            <a:r>
              <a:rPr lang="en-GB" sz="1600" dirty="0" smtClean="0"/>
              <a:t/>
            </a:r>
            <a:br>
              <a:rPr lang="en-GB" sz="1600" dirty="0" smtClean="0"/>
            </a:br>
            <a:r>
              <a:rPr lang="en-GB" sz="1600" dirty="0" smtClean="0"/>
              <a:t/>
            </a:r>
            <a:br>
              <a:rPr lang="en-GB" sz="1600" dirty="0" smtClean="0"/>
            </a:br>
            <a:endParaRPr lang="en-GB" sz="1600" dirty="0"/>
          </a:p>
        </p:txBody>
      </p:sp>
      <p:sp>
        <p:nvSpPr>
          <p:cNvPr id="4" name="TextBox 3"/>
          <p:cNvSpPr txBox="1"/>
          <p:nvPr/>
        </p:nvSpPr>
        <p:spPr>
          <a:xfrm>
            <a:off x="0" y="6286520"/>
            <a:ext cx="9144000" cy="246221"/>
          </a:xfrm>
          <a:prstGeom prst="rect">
            <a:avLst/>
          </a:prstGeom>
          <a:noFill/>
        </p:spPr>
        <p:txBody>
          <a:bodyPr wrap="square" rtlCol="0">
            <a:spAutoFit/>
          </a:bodyPr>
          <a:lstStyle/>
          <a:p>
            <a:r>
              <a:rPr lang="en-GB" sz="1000" dirty="0" smtClean="0"/>
              <a:t>Based on: </a:t>
            </a:r>
            <a:r>
              <a:rPr lang="en-GB" sz="1000" dirty="0" smtClean="0">
                <a:hlinkClick r:id="rId2"/>
              </a:rPr>
              <a:t>http://www.thetimes100.co.uk/theory/theory--the-organisation-change--334.php</a:t>
            </a:r>
            <a:r>
              <a:rPr lang="en-GB" sz="1000" dirty="0" smtClean="0"/>
              <a:t> </a:t>
            </a:r>
            <a:endParaRPr lang="en-GB" sz="1000" dirty="0"/>
          </a:p>
        </p:txBody>
      </p:sp>
      <p:sp>
        <p:nvSpPr>
          <p:cNvPr id="5" name="TextBox 4"/>
          <p:cNvSpPr txBox="1"/>
          <p:nvPr/>
        </p:nvSpPr>
        <p:spPr>
          <a:xfrm>
            <a:off x="0" y="1285860"/>
            <a:ext cx="9144000" cy="923330"/>
          </a:xfrm>
          <a:prstGeom prst="rect">
            <a:avLst/>
          </a:prstGeom>
          <a:noFill/>
        </p:spPr>
        <p:txBody>
          <a:bodyPr wrap="square" rtlCol="0">
            <a:spAutoFit/>
          </a:bodyPr>
          <a:lstStyle/>
          <a:p>
            <a:r>
              <a:rPr lang="en-GB" dirty="0" smtClean="0"/>
              <a:t>Everything changes and successful organisations respond to changes in society such as social and customer needs, economic, political, legal and technological changes. All organisations change over time here are a variety of ways: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Examples of Organizational Change</a:t>
            </a:r>
            <a:endParaRPr lang="en-GB" u="sng" dirty="0"/>
          </a:p>
        </p:txBody>
      </p:sp>
      <p:sp>
        <p:nvSpPr>
          <p:cNvPr id="3" name="Content Placeholder 2"/>
          <p:cNvSpPr>
            <a:spLocks noGrp="1"/>
          </p:cNvSpPr>
          <p:nvPr>
            <p:ph idx="1"/>
          </p:nvPr>
        </p:nvSpPr>
        <p:spPr/>
        <p:txBody>
          <a:bodyPr>
            <a:normAutofit lnSpcReduction="10000"/>
          </a:bodyPr>
          <a:lstStyle/>
          <a:p>
            <a:r>
              <a:rPr lang="en-GB" dirty="0" smtClean="0"/>
              <a:t>Strategic changes</a:t>
            </a:r>
          </a:p>
          <a:p>
            <a:r>
              <a:rPr lang="en-GB" dirty="0" smtClean="0"/>
              <a:t>Operational change</a:t>
            </a:r>
          </a:p>
          <a:p>
            <a:r>
              <a:rPr lang="en-GB" dirty="0" smtClean="0"/>
              <a:t>Structural changes</a:t>
            </a:r>
          </a:p>
          <a:p>
            <a:r>
              <a:rPr lang="en-GB" dirty="0" smtClean="0"/>
              <a:t>Cultural changes</a:t>
            </a:r>
          </a:p>
          <a:p>
            <a:r>
              <a:rPr lang="en-GB" dirty="0" smtClean="0"/>
              <a:t>Policy changes</a:t>
            </a:r>
          </a:p>
          <a:p>
            <a:r>
              <a:rPr lang="en-GB" dirty="0" smtClean="0"/>
              <a:t>Process changes</a:t>
            </a:r>
          </a:p>
          <a:p>
            <a:r>
              <a:rPr lang="en-GB" dirty="0" smtClean="0"/>
              <a:t>Employee Attitude &amp; Behaviour changes</a:t>
            </a:r>
            <a:endParaRPr lang="en-GB" dirty="0"/>
          </a:p>
          <a:p>
            <a:r>
              <a:rPr lang="en-GB" dirty="0"/>
              <a:t>Technological </a:t>
            </a:r>
            <a:r>
              <a:rPr lang="en-GB" dirty="0" smtClean="0"/>
              <a:t>changes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u="sng" dirty="0" smtClean="0"/>
              <a:t>Shift: Production to Customer orientated</a:t>
            </a:r>
            <a:endParaRPr lang="en-GB" u="sng" dirty="0"/>
          </a:p>
        </p:txBody>
      </p:sp>
      <p:sp>
        <p:nvSpPr>
          <p:cNvPr id="3" name="Content Placeholder 2"/>
          <p:cNvSpPr>
            <a:spLocks noGrp="1"/>
          </p:cNvSpPr>
          <p:nvPr>
            <p:ph idx="1"/>
          </p:nvPr>
        </p:nvSpPr>
        <p:spPr>
          <a:xfrm>
            <a:off x="0" y="1357298"/>
            <a:ext cx="9144000" cy="5000660"/>
          </a:xfrm>
        </p:spPr>
        <p:txBody>
          <a:bodyPr>
            <a:normAutofit fontScale="62500" lnSpcReduction="20000"/>
          </a:bodyPr>
          <a:lstStyle/>
          <a:p>
            <a:r>
              <a:rPr lang="en-GB" b="1" dirty="0" smtClean="0"/>
              <a:t>21</a:t>
            </a:r>
            <a:r>
              <a:rPr lang="en-GB" b="1" baseline="30000" dirty="0" smtClean="0"/>
              <a:t>st</a:t>
            </a:r>
            <a:r>
              <a:rPr lang="en-GB" b="1" dirty="0" smtClean="0"/>
              <a:t> century </a:t>
            </a:r>
            <a:r>
              <a:rPr lang="en-GB" dirty="0" smtClean="0"/>
              <a:t>companies are more </a:t>
            </a:r>
            <a:r>
              <a:rPr lang="en-GB" b="1" dirty="0" smtClean="0"/>
              <a:t>customer or marketing focused </a:t>
            </a:r>
            <a:r>
              <a:rPr lang="en-GB" dirty="0" smtClean="0"/>
              <a:t>as opposed to production oriented. </a:t>
            </a:r>
          </a:p>
          <a:p>
            <a:r>
              <a:rPr lang="en-GB" dirty="0" smtClean="0"/>
              <a:t>Most organisations today are developing customer focus. A market orientated company is one that organises its activities, products and services around the wants and needs of its customers. By contrast, a product-orientated firm has its primary focus on its product – and on the skills, knowledge and systems that support that product.  Until the late </a:t>
            </a:r>
            <a:r>
              <a:rPr lang="en-GB" b="1" dirty="0" smtClean="0"/>
              <a:t>20th century many firms were product-orientated and failed to understand the</a:t>
            </a:r>
            <a:r>
              <a:rPr lang="en-GB" dirty="0" smtClean="0"/>
              <a:t> </a:t>
            </a:r>
            <a:r>
              <a:rPr lang="en-GB" b="1" dirty="0" smtClean="0"/>
              <a:t>changing needs of their customers</a:t>
            </a:r>
          </a:p>
          <a:p>
            <a:r>
              <a:rPr lang="en-GB" dirty="0" smtClean="0"/>
              <a:t>However, product orientation can still be important in keeping an emphasis on quality, safety  and investment in new technology. </a:t>
            </a:r>
            <a:br>
              <a:rPr lang="en-GB" dirty="0" smtClean="0"/>
            </a:br>
            <a:r>
              <a:rPr lang="en-GB" dirty="0" smtClean="0"/>
              <a:t>Successful companies recognise the importance of both approaches. Products must start with the needs and wants of customers. But delivery of a profitable product depends on efficiency and quality in production.</a:t>
            </a:r>
          </a:p>
          <a:p>
            <a:pPr fontAlgn="base"/>
            <a:r>
              <a:rPr lang="en-GB" dirty="0" smtClean="0"/>
              <a:t>In the real world, customer and product orientation are closely intertwined so that companies like Gillette and Coca-Cola for example will carry out market research into what consumers want and organise high-quality product development in line with the results of market research.</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Leadership &amp; Change </a:t>
            </a:r>
            <a:r>
              <a:rPr lang="en-GB" u="sng" baseline="30000" dirty="0" smtClean="0"/>
              <a:t>(1)</a:t>
            </a:r>
            <a:endParaRPr lang="en-GB" u="sng" baseline="30000" dirty="0"/>
          </a:p>
        </p:txBody>
      </p:sp>
      <p:sp>
        <p:nvSpPr>
          <p:cNvPr id="3" name="Content Placeholder 2"/>
          <p:cNvSpPr>
            <a:spLocks noGrp="1"/>
          </p:cNvSpPr>
          <p:nvPr>
            <p:ph idx="1"/>
          </p:nvPr>
        </p:nvSpPr>
        <p:spPr>
          <a:xfrm>
            <a:off x="0" y="1214422"/>
            <a:ext cx="9144000" cy="5143536"/>
          </a:xfrm>
        </p:spPr>
        <p:txBody>
          <a:bodyPr>
            <a:normAutofit fontScale="70000" lnSpcReduction="20000"/>
          </a:bodyPr>
          <a:lstStyle/>
          <a:p>
            <a:r>
              <a:rPr lang="en-GB" dirty="0" smtClean="0"/>
              <a:t>Many thought leaders in the world of change management and change leadership are now speaking vociferously about the importance of the </a:t>
            </a:r>
            <a:r>
              <a:rPr lang="en-GB" b="1" dirty="0" smtClean="0"/>
              <a:t>emotional dimension of leadership and the need to address the human dimension of change.</a:t>
            </a:r>
            <a:r>
              <a:rPr lang="en-GB" dirty="0" smtClean="0"/>
              <a:t> For example:</a:t>
            </a:r>
          </a:p>
          <a:p>
            <a:pPr>
              <a:buNone/>
            </a:pPr>
            <a:endParaRPr lang="en-GB" dirty="0" smtClean="0"/>
          </a:p>
          <a:p>
            <a:r>
              <a:rPr lang="en-GB" b="1" dirty="0" smtClean="0"/>
              <a:t>The </a:t>
            </a:r>
            <a:r>
              <a:rPr lang="en-GB" b="1" dirty="0" err="1" smtClean="0"/>
              <a:t>Kubler</a:t>
            </a:r>
            <a:r>
              <a:rPr lang="en-GB" b="1" dirty="0" smtClean="0"/>
              <a:t> Ross </a:t>
            </a:r>
            <a:r>
              <a:rPr lang="en-GB" dirty="0" smtClean="0"/>
              <a:t>grief-cycle otherwise known as the "change roller coaster" maps the emotional stages that people pass through in their transition through change.</a:t>
            </a:r>
          </a:p>
          <a:p>
            <a:pPr>
              <a:buNone/>
            </a:pPr>
            <a:endParaRPr lang="en-GB" dirty="0" smtClean="0"/>
          </a:p>
          <a:p>
            <a:r>
              <a:rPr lang="en-GB" b="1" dirty="0" smtClean="0"/>
              <a:t>Daniel </a:t>
            </a:r>
            <a:r>
              <a:rPr lang="en-GB" b="1" dirty="0" err="1" smtClean="0"/>
              <a:t>Goleman</a:t>
            </a:r>
            <a:r>
              <a:rPr lang="en-GB" b="1" dirty="0" smtClean="0"/>
              <a:t> </a:t>
            </a:r>
            <a:r>
              <a:rPr lang="en-GB" dirty="0" smtClean="0"/>
              <a:t>and others have stressed the importance of the leader's ability to articulate a message that resonates with their followers' emotional reality and their sense of purpose.</a:t>
            </a:r>
          </a:p>
          <a:p>
            <a:pPr>
              <a:buNone/>
            </a:pPr>
            <a:endParaRPr lang="en-GB" dirty="0" smtClean="0"/>
          </a:p>
          <a:p>
            <a:r>
              <a:rPr lang="en-GB" b="1" dirty="0" smtClean="0"/>
              <a:t>John Kotter</a:t>
            </a:r>
            <a:r>
              <a:rPr lang="en-GB" dirty="0" smtClean="0"/>
              <a:t> says that the single biggest challenge facing leadership in a change process is just getting people to change their behaviour - and that happens... "When they are motivated to do so, and that happens when you speak to their feelings.“</a:t>
            </a:r>
          </a:p>
        </p:txBody>
      </p:sp>
      <p:sp>
        <p:nvSpPr>
          <p:cNvPr id="4" name="TextBox 3"/>
          <p:cNvSpPr txBox="1"/>
          <p:nvPr/>
        </p:nvSpPr>
        <p:spPr>
          <a:xfrm>
            <a:off x="142844" y="6429396"/>
            <a:ext cx="8072494" cy="246221"/>
          </a:xfrm>
          <a:prstGeom prst="rect">
            <a:avLst/>
          </a:prstGeom>
          <a:noFill/>
        </p:spPr>
        <p:txBody>
          <a:bodyPr wrap="square" rtlCol="0">
            <a:spAutoFit/>
          </a:bodyPr>
          <a:lstStyle/>
          <a:p>
            <a:r>
              <a:rPr lang="en-GB" sz="1000" dirty="0" smtClean="0"/>
              <a:t>(1) </a:t>
            </a:r>
            <a:r>
              <a:rPr lang="en-GB" sz="1000" dirty="0" smtClean="0">
                <a:hlinkClick r:id="rId2"/>
              </a:rPr>
              <a:t>http://www.strategies-for-managing-change.com/william-bridges.html</a:t>
            </a:r>
            <a:r>
              <a:rPr lang="en-GB" sz="1000" dirty="0" smtClean="0"/>
              <a:t> </a:t>
            </a:r>
            <a:endParaRPr lang="en-GB" sz="1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142852"/>
            <a:ext cx="9144000" cy="1143000"/>
          </a:xfrm>
        </p:spPr>
        <p:txBody>
          <a:bodyPr>
            <a:normAutofit/>
          </a:bodyPr>
          <a:lstStyle/>
          <a:p>
            <a:r>
              <a:rPr lang="en-GB" sz="3800" b="1" u="sng" dirty="0" smtClean="0"/>
              <a:t>Evolution of Leadership Theories </a:t>
            </a:r>
            <a:r>
              <a:rPr lang="en-GB" sz="3800" b="1" u="sng" baseline="30000" dirty="0" smtClean="0"/>
              <a:t>(1)</a:t>
            </a:r>
            <a:r>
              <a:rPr lang="en-GB" sz="3800" b="1" u="sng" dirty="0" smtClean="0"/>
              <a:t> </a:t>
            </a:r>
            <a:endParaRPr lang="en-GB" sz="3800" b="1" u="sng" baseline="30000" dirty="0"/>
          </a:p>
        </p:txBody>
      </p:sp>
      <p:sp>
        <p:nvSpPr>
          <p:cNvPr id="3" name="Content Placeholder 2"/>
          <p:cNvSpPr>
            <a:spLocks noGrp="1"/>
          </p:cNvSpPr>
          <p:nvPr>
            <p:ph idx="1"/>
          </p:nvPr>
        </p:nvSpPr>
        <p:spPr>
          <a:xfrm>
            <a:off x="0" y="1357298"/>
            <a:ext cx="9144000" cy="4929222"/>
          </a:xfrm>
        </p:spPr>
        <p:txBody>
          <a:bodyPr>
            <a:normAutofit fontScale="92500" lnSpcReduction="10000"/>
          </a:bodyPr>
          <a:lstStyle/>
          <a:p>
            <a:pPr>
              <a:buNone/>
            </a:pPr>
            <a:r>
              <a:rPr lang="en-GB" sz="2800" dirty="0" smtClean="0"/>
              <a:t>There are many leadership theories key among these are:</a:t>
            </a:r>
          </a:p>
          <a:p>
            <a:r>
              <a:rPr lang="en-GB" sz="2800" dirty="0" smtClean="0"/>
              <a:t>Trait Theories (traits inherited &amp; constant)</a:t>
            </a:r>
            <a:endParaRPr lang="en-GB" sz="2800" dirty="0"/>
          </a:p>
          <a:p>
            <a:r>
              <a:rPr lang="en-GB" sz="2800" dirty="0" smtClean="0"/>
              <a:t>Transactional Leadership (reward / punishment style)</a:t>
            </a:r>
          </a:p>
          <a:p>
            <a:r>
              <a:rPr lang="en-GB" sz="2800" dirty="0" smtClean="0"/>
              <a:t>Transformational Leadership (inspire, follow, change)</a:t>
            </a:r>
          </a:p>
          <a:p>
            <a:r>
              <a:rPr lang="en-GB" sz="2800" dirty="0" smtClean="0"/>
              <a:t>Participative Leadership (shared style)</a:t>
            </a:r>
          </a:p>
          <a:p>
            <a:r>
              <a:rPr lang="en-GB" sz="2800" dirty="0" smtClean="0"/>
              <a:t>Situational Leadership (Style depends on situation)</a:t>
            </a:r>
          </a:p>
          <a:p>
            <a:r>
              <a:rPr lang="en-GB" sz="2800" dirty="0" smtClean="0"/>
              <a:t>Contingency Theories (Style changes to situation)</a:t>
            </a:r>
            <a:endParaRPr lang="en-GB" sz="2800" dirty="0"/>
          </a:p>
          <a:p>
            <a:r>
              <a:rPr lang="en-GB" sz="2800" dirty="0" smtClean="0"/>
              <a:t>Behavioral Theories (traits can be developed / nurtured)</a:t>
            </a:r>
          </a:p>
          <a:p>
            <a:r>
              <a:rPr lang="en-GB" sz="2800" dirty="0" smtClean="0"/>
              <a:t>Emotional Intelligence Leadership (awareness of existing traits, Personal strengths  &amp; weaknesses, develop traits, mutual development with others.)</a:t>
            </a:r>
          </a:p>
        </p:txBody>
      </p:sp>
      <p:sp>
        <p:nvSpPr>
          <p:cNvPr id="4" name="TextBox 3"/>
          <p:cNvSpPr txBox="1"/>
          <p:nvPr/>
        </p:nvSpPr>
        <p:spPr>
          <a:xfrm>
            <a:off x="0" y="6500834"/>
            <a:ext cx="9144000" cy="246221"/>
          </a:xfrm>
          <a:prstGeom prst="rect">
            <a:avLst/>
          </a:prstGeom>
          <a:noFill/>
        </p:spPr>
        <p:txBody>
          <a:bodyPr wrap="square" rtlCol="0">
            <a:spAutoFit/>
          </a:bodyPr>
          <a:lstStyle/>
          <a:p>
            <a:r>
              <a:rPr lang="en-GB" sz="1000" dirty="0" smtClean="0"/>
              <a:t>(1) </a:t>
            </a:r>
            <a:r>
              <a:rPr lang="en-GB" sz="1000" dirty="0" smtClean="0">
                <a:hlinkClick r:id="rId2"/>
              </a:rPr>
              <a:t>http://changingminds.org/disciplines/leadership/theories/leadership_theories.htm</a:t>
            </a:r>
            <a:r>
              <a:rPr lang="en-GB" sz="1000" dirty="0" smtClean="0"/>
              <a:t>,</a:t>
            </a:r>
            <a:endParaRPr lang="en-GB" sz="1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Autofit/>
          </a:bodyPr>
          <a:lstStyle/>
          <a:p>
            <a:r>
              <a:rPr lang="en-GB" sz="3800" b="1" u="sng" dirty="0" smtClean="0"/>
              <a:t>James </a:t>
            </a:r>
            <a:r>
              <a:rPr lang="en-GB" sz="3800" b="1" u="sng" dirty="0" err="1"/>
              <a:t>Kouzes</a:t>
            </a:r>
            <a:r>
              <a:rPr lang="en-GB" sz="3800" b="1" u="sng" dirty="0"/>
              <a:t> and Barry </a:t>
            </a:r>
            <a:r>
              <a:rPr lang="en-GB" sz="3800" b="1" u="sng" dirty="0" smtClean="0"/>
              <a:t>Posner </a:t>
            </a:r>
            <a:endParaRPr lang="en-GB" sz="3800" b="1" u="sng" dirty="0"/>
          </a:p>
        </p:txBody>
      </p:sp>
      <p:sp>
        <p:nvSpPr>
          <p:cNvPr id="3" name="Content Placeholder 2"/>
          <p:cNvSpPr>
            <a:spLocks noGrp="1"/>
          </p:cNvSpPr>
          <p:nvPr>
            <p:ph idx="1"/>
          </p:nvPr>
        </p:nvSpPr>
        <p:spPr>
          <a:xfrm>
            <a:off x="214282" y="1071546"/>
            <a:ext cx="8715436" cy="4929222"/>
          </a:xfrm>
        </p:spPr>
        <p:txBody>
          <a:bodyPr>
            <a:noAutofit/>
          </a:bodyPr>
          <a:lstStyle/>
          <a:p>
            <a:r>
              <a:rPr lang="en-GB" sz="1800" dirty="0" smtClean="0"/>
              <a:t>More recently James </a:t>
            </a:r>
            <a:r>
              <a:rPr lang="en-GB" sz="1800" dirty="0" err="1"/>
              <a:t>Kouzes</a:t>
            </a:r>
            <a:r>
              <a:rPr lang="en-GB" sz="1800" dirty="0"/>
              <a:t> and Barry Posner developed a survey (The Leadership Practices Inventory) that asked people which, of a list of common characteristics of leaders, were, </a:t>
            </a:r>
            <a:r>
              <a:rPr lang="en-GB" sz="1800" dirty="0" smtClean="0"/>
              <a:t>admire </a:t>
            </a:r>
            <a:r>
              <a:rPr lang="en-GB" sz="1800" dirty="0"/>
              <a:t>and would </a:t>
            </a:r>
            <a:r>
              <a:rPr lang="en-GB" sz="1800" i="1" dirty="0"/>
              <a:t>willingly </a:t>
            </a:r>
            <a:r>
              <a:rPr lang="en-GB" sz="1800" dirty="0"/>
              <a:t>follow. And over twenty years, they managed ask this of seventy five thousand </a:t>
            </a:r>
            <a:r>
              <a:rPr lang="en-GB" sz="1800" dirty="0" smtClean="0"/>
              <a:t>people. </a:t>
            </a:r>
          </a:p>
          <a:p>
            <a:pPr>
              <a:buNone/>
            </a:pPr>
            <a:endParaRPr lang="en-GB" sz="1800" dirty="0"/>
          </a:p>
        </p:txBody>
      </p:sp>
      <p:sp>
        <p:nvSpPr>
          <p:cNvPr id="4" name="TextBox 3"/>
          <p:cNvSpPr txBox="1"/>
          <p:nvPr/>
        </p:nvSpPr>
        <p:spPr>
          <a:xfrm>
            <a:off x="0" y="6118231"/>
            <a:ext cx="8929718" cy="954107"/>
          </a:xfrm>
          <a:prstGeom prst="rect">
            <a:avLst/>
          </a:prstGeom>
          <a:noFill/>
        </p:spPr>
        <p:txBody>
          <a:bodyPr wrap="square" rtlCol="0">
            <a:spAutoFit/>
          </a:bodyPr>
          <a:lstStyle/>
          <a:p>
            <a:r>
              <a:rPr lang="en-GB" sz="1400" b="1" dirty="0" smtClean="0"/>
              <a:t>BOOK: </a:t>
            </a:r>
            <a:r>
              <a:rPr lang="en-GB" sz="1400" b="1" dirty="0" err="1" smtClean="0"/>
              <a:t>Kouzes</a:t>
            </a:r>
            <a:r>
              <a:rPr lang="en-GB" sz="1400" b="1" dirty="0" smtClean="0"/>
              <a:t> </a:t>
            </a:r>
            <a:r>
              <a:rPr lang="en-GB" sz="1400" b="1" dirty="0"/>
              <a:t>and Posner, </a:t>
            </a:r>
            <a:r>
              <a:rPr lang="en-GB" sz="1400" b="1" i="1" dirty="0"/>
              <a:t>The Leadership Challenge</a:t>
            </a:r>
            <a:r>
              <a:rPr lang="en-GB" sz="1400" b="1" dirty="0"/>
              <a:t>, </a:t>
            </a:r>
            <a:r>
              <a:rPr lang="en-GB" sz="1400" b="1" dirty="0" err="1"/>
              <a:t>Jossey</a:t>
            </a:r>
            <a:r>
              <a:rPr lang="en-GB" sz="1400" b="1" dirty="0"/>
              <a:t> Bass, 2002</a:t>
            </a:r>
            <a:endParaRPr lang="en-GB" sz="1400" dirty="0"/>
          </a:p>
          <a:p>
            <a:r>
              <a:rPr lang="en-GB" sz="1400" dirty="0"/>
              <a:t> The results of a long study of leadership involving more than a million people who were asked to 'describe the best leader you had'.</a:t>
            </a:r>
          </a:p>
          <a:p>
            <a:endParaRPr lang="en-GB" sz="1400" dirty="0"/>
          </a:p>
        </p:txBody>
      </p:sp>
      <p:graphicFrame>
        <p:nvGraphicFramePr>
          <p:cNvPr id="5" name="Table 4"/>
          <p:cNvGraphicFramePr>
            <a:graphicFrameLocks noGrp="1"/>
          </p:cNvGraphicFramePr>
          <p:nvPr/>
        </p:nvGraphicFramePr>
        <p:xfrm>
          <a:off x="1500166" y="2463180"/>
          <a:ext cx="5643602" cy="3108960"/>
        </p:xfrm>
        <a:graphic>
          <a:graphicData uri="http://schemas.openxmlformats.org/drawingml/2006/table">
            <a:tbl>
              <a:tblPr firstRow="1" bandRow="1">
                <a:tableStyleId>{5C22544A-7EE6-4342-B048-85BDC9FD1C3A}</a:tableStyleId>
              </a:tblPr>
              <a:tblGrid>
                <a:gridCol w="2821801"/>
                <a:gridCol w="2821801"/>
              </a:tblGrid>
              <a:tr h="370840">
                <a:tc>
                  <a:txBody>
                    <a:bodyPr/>
                    <a:lstStyle/>
                    <a:p>
                      <a:pPr marL="342900" indent="-342900">
                        <a:buFont typeface="+mj-lt"/>
                        <a:buAutoNum type="arabicPeriod"/>
                      </a:pPr>
                      <a:r>
                        <a:rPr lang="en-GB" sz="1800" dirty="0" smtClean="0">
                          <a:solidFill>
                            <a:sysClr val="windowText" lastClr="000000"/>
                          </a:solidFill>
                        </a:rPr>
                        <a:t>Honest </a:t>
                      </a:r>
                    </a:p>
                    <a:p>
                      <a:pPr marL="342900" indent="-342900">
                        <a:buFont typeface="+mj-lt"/>
                        <a:buAutoNum type="arabicPeriod"/>
                      </a:pPr>
                      <a:r>
                        <a:rPr lang="en-GB" sz="1800" dirty="0" smtClean="0">
                          <a:solidFill>
                            <a:sysClr val="windowText" lastClr="000000"/>
                          </a:solidFill>
                        </a:rPr>
                        <a:t>Forward-looking</a:t>
                      </a:r>
                    </a:p>
                    <a:p>
                      <a:pPr marL="342900" indent="-342900">
                        <a:buFont typeface="+mj-lt"/>
                        <a:buAutoNum type="arabicPeriod"/>
                      </a:pPr>
                      <a:r>
                        <a:rPr lang="en-GB" sz="1800" dirty="0" smtClean="0">
                          <a:solidFill>
                            <a:sysClr val="windowText" lastClr="000000"/>
                          </a:solidFill>
                        </a:rPr>
                        <a:t>Competent</a:t>
                      </a:r>
                    </a:p>
                    <a:p>
                      <a:pPr marL="342900" indent="-342900">
                        <a:buFont typeface="+mj-lt"/>
                        <a:buAutoNum type="arabicPeriod"/>
                      </a:pPr>
                      <a:r>
                        <a:rPr lang="en-GB" sz="1800" dirty="0" smtClean="0">
                          <a:solidFill>
                            <a:sysClr val="windowText" lastClr="000000"/>
                          </a:solidFill>
                        </a:rPr>
                        <a:t>Inspiring</a:t>
                      </a:r>
                    </a:p>
                    <a:p>
                      <a:pPr marL="342900" indent="-342900">
                        <a:buFont typeface="+mj-lt"/>
                        <a:buAutoNum type="arabicPeriod"/>
                      </a:pPr>
                      <a:r>
                        <a:rPr lang="en-GB" sz="1800" dirty="0" smtClean="0">
                          <a:solidFill>
                            <a:sysClr val="windowText" lastClr="000000"/>
                          </a:solidFill>
                        </a:rPr>
                        <a:t>Intelligent</a:t>
                      </a:r>
                    </a:p>
                    <a:p>
                      <a:pPr marL="342900" indent="-342900">
                        <a:buFont typeface="+mj-lt"/>
                        <a:buAutoNum type="arabicPeriod"/>
                      </a:pPr>
                      <a:r>
                        <a:rPr lang="en-GB" sz="1800" dirty="0" smtClean="0">
                          <a:solidFill>
                            <a:sysClr val="windowText" lastClr="000000"/>
                          </a:solidFill>
                        </a:rPr>
                        <a:t>Fair-minded</a:t>
                      </a:r>
                    </a:p>
                    <a:p>
                      <a:pPr marL="342900" indent="-342900">
                        <a:buFont typeface="+mj-lt"/>
                        <a:buAutoNum type="arabicPeriod"/>
                      </a:pPr>
                      <a:r>
                        <a:rPr lang="en-GB" sz="1800" dirty="0" smtClean="0">
                          <a:solidFill>
                            <a:sysClr val="windowText" lastClr="000000"/>
                          </a:solidFill>
                        </a:rPr>
                        <a:t>Broad-minded</a:t>
                      </a:r>
                    </a:p>
                    <a:p>
                      <a:pPr marL="342900" indent="-342900">
                        <a:buFont typeface="+mj-lt"/>
                        <a:buAutoNum type="arabicPeriod"/>
                      </a:pPr>
                      <a:r>
                        <a:rPr lang="en-GB" sz="1800" dirty="0" smtClean="0">
                          <a:solidFill>
                            <a:sysClr val="windowText" lastClr="000000"/>
                          </a:solidFill>
                        </a:rPr>
                        <a:t>Supportive</a:t>
                      </a:r>
                    </a:p>
                    <a:p>
                      <a:pPr marL="342900" indent="-342900">
                        <a:buFont typeface="+mj-lt"/>
                        <a:buAutoNum type="arabicPeriod"/>
                      </a:pPr>
                      <a:r>
                        <a:rPr lang="en-GB" sz="1800" dirty="0" smtClean="0">
                          <a:solidFill>
                            <a:sysClr val="windowText" lastClr="000000"/>
                          </a:solidFill>
                        </a:rPr>
                        <a:t>Straightforward</a:t>
                      </a:r>
                    </a:p>
                    <a:p>
                      <a:pPr marL="342900" indent="-342900">
                        <a:buFont typeface="+mj-lt"/>
                        <a:buAutoNum type="arabicPeriod"/>
                      </a:pPr>
                      <a:r>
                        <a:rPr lang="en-GB" sz="1800" dirty="0" smtClean="0">
                          <a:solidFill>
                            <a:sysClr val="windowText" lastClr="000000"/>
                          </a:solidFill>
                        </a:rPr>
                        <a:t>Dependable</a:t>
                      </a:r>
                    </a:p>
                    <a:p>
                      <a:pPr marL="342900" indent="-342900">
                        <a:buFont typeface="+mj-lt"/>
                        <a:buAutoNum type="arabicPeriod"/>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342900" indent="-342900">
                        <a:buFont typeface="+mj-lt"/>
                        <a:buAutoNum type="arabicPeriod" startAt="11"/>
                      </a:pPr>
                      <a:r>
                        <a:rPr lang="en-GB" sz="1800" dirty="0" smtClean="0">
                          <a:solidFill>
                            <a:sysClr val="windowText" lastClr="000000"/>
                          </a:solidFill>
                        </a:rPr>
                        <a:t>Cooperative</a:t>
                      </a:r>
                    </a:p>
                    <a:p>
                      <a:pPr marL="342900" indent="-342900">
                        <a:buFont typeface="+mj-lt"/>
                        <a:buAutoNum type="arabicPeriod" startAt="11"/>
                      </a:pPr>
                      <a:r>
                        <a:rPr lang="en-GB" sz="1800" dirty="0" smtClean="0">
                          <a:solidFill>
                            <a:sysClr val="windowText" lastClr="000000"/>
                          </a:solidFill>
                        </a:rPr>
                        <a:t>Determined</a:t>
                      </a:r>
                    </a:p>
                    <a:p>
                      <a:pPr marL="342900" indent="-342900">
                        <a:buFont typeface="+mj-lt"/>
                        <a:buAutoNum type="arabicPeriod" startAt="11"/>
                      </a:pPr>
                      <a:r>
                        <a:rPr lang="en-GB" sz="1800" dirty="0" smtClean="0">
                          <a:solidFill>
                            <a:sysClr val="windowText" lastClr="000000"/>
                          </a:solidFill>
                        </a:rPr>
                        <a:t>Imaginative</a:t>
                      </a:r>
                    </a:p>
                    <a:p>
                      <a:pPr marL="342900" indent="-342900">
                        <a:buFont typeface="+mj-lt"/>
                        <a:buAutoNum type="arabicPeriod" startAt="11"/>
                      </a:pPr>
                      <a:r>
                        <a:rPr lang="en-GB" sz="1800" dirty="0" smtClean="0">
                          <a:solidFill>
                            <a:sysClr val="windowText" lastClr="000000"/>
                          </a:solidFill>
                        </a:rPr>
                        <a:t>Ambitious</a:t>
                      </a:r>
                    </a:p>
                    <a:p>
                      <a:pPr marL="342900" indent="-342900">
                        <a:buFont typeface="+mj-lt"/>
                        <a:buAutoNum type="arabicPeriod" startAt="11"/>
                      </a:pPr>
                      <a:r>
                        <a:rPr lang="en-GB" sz="1800" dirty="0" smtClean="0">
                          <a:solidFill>
                            <a:sysClr val="windowText" lastClr="000000"/>
                          </a:solidFill>
                        </a:rPr>
                        <a:t>Courageous</a:t>
                      </a:r>
                    </a:p>
                    <a:p>
                      <a:pPr marL="342900" indent="-342900">
                        <a:buFont typeface="+mj-lt"/>
                        <a:buAutoNum type="arabicPeriod" startAt="11"/>
                      </a:pPr>
                      <a:r>
                        <a:rPr lang="en-GB" sz="1800" dirty="0" smtClean="0">
                          <a:solidFill>
                            <a:sysClr val="windowText" lastClr="000000"/>
                          </a:solidFill>
                        </a:rPr>
                        <a:t>Caring</a:t>
                      </a:r>
                    </a:p>
                    <a:p>
                      <a:pPr marL="342900" indent="-342900">
                        <a:buFont typeface="+mj-lt"/>
                        <a:buAutoNum type="arabicPeriod" startAt="11"/>
                      </a:pPr>
                      <a:r>
                        <a:rPr lang="en-GB" sz="1800" dirty="0" smtClean="0">
                          <a:solidFill>
                            <a:sysClr val="windowText" lastClr="000000"/>
                          </a:solidFill>
                        </a:rPr>
                        <a:t>Mature</a:t>
                      </a:r>
                    </a:p>
                    <a:p>
                      <a:pPr marL="342900" indent="-342900">
                        <a:buFont typeface="+mj-lt"/>
                        <a:buAutoNum type="arabicPeriod" startAt="11"/>
                      </a:pPr>
                      <a:r>
                        <a:rPr lang="en-GB" sz="1800" dirty="0" smtClean="0">
                          <a:solidFill>
                            <a:sysClr val="windowText" lastClr="000000"/>
                          </a:solidFill>
                        </a:rPr>
                        <a:t>Loyal</a:t>
                      </a:r>
                    </a:p>
                    <a:p>
                      <a:pPr marL="342900" indent="-342900">
                        <a:buFont typeface="+mj-lt"/>
                        <a:buAutoNum type="arabicPeriod" startAt="11"/>
                      </a:pPr>
                      <a:r>
                        <a:rPr lang="en-GB" sz="1800" dirty="0" smtClean="0">
                          <a:solidFill>
                            <a:sysClr val="windowText" lastClr="000000"/>
                          </a:solidFill>
                        </a:rPr>
                        <a:t>Self-controlled</a:t>
                      </a:r>
                    </a:p>
                    <a:p>
                      <a:pPr marL="342900" indent="-342900">
                        <a:buFont typeface="+mj-lt"/>
                        <a:buAutoNum type="arabicPeriod" startAt="11"/>
                      </a:pPr>
                      <a:r>
                        <a:rPr lang="en-GB" sz="1800" dirty="0" smtClean="0">
                          <a:solidFill>
                            <a:sysClr val="windowText" lastClr="000000"/>
                          </a:solidFill>
                        </a:rPr>
                        <a:t>Independent</a:t>
                      </a:r>
                    </a:p>
                    <a:p>
                      <a:pPr marL="342900" indent="-342900">
                        <a:buFont typeface="+mj-lt"/>
                        <a:buAutoNum type="arabicPeriod" startAt="11"/>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364"/>
            <a:ext cx="8229600" cy="642934"/>
          </a:xfrm>
        </p:spPr>
        <p:txBody>
          <a:bodyPr>
            <a:normAutofit fontScale="90000"/>
          </a:bodyPr>
          <a:lstStyle/>
          <a:p>
            <a:r>
              <a:rPr lang="en-GB" b="1" u="sng" dirty="0" err="1" smtClean="0"/>
              <a:t>Goleman's</a:t>
            </a:r>
            <a:r>
              <a:rPr lang="en-GB" b="1" u="sng" dirty="0" smtClean="0"/>
              <a:t> leadership theory</a:t>
            </a:r>
            <a:br>
              <a:rPr lang="en-GB" b="1" u="sng" dirty="0" smtClean="0"/>
            </a:br>
            <a:endParaRPr lang="en-GB" b="1" u="sng" dirty="0"/>
          </a:p>
        </p:txBody>
      </p:sp>
      <p:sp>
        <p:nvSpPr>
          <p:cNvPr id="3" name="Content Placeholder 2"/>
          <p:cNvSpPr>
            <a:spLocks noGrp="1"/>
          </p:cNvSpPr>
          <p:nvPr>
            <p:ph idx="1"/>
          </p:nvPr>
        </p:nvSpPr>
        <p:spPr>
          <a:xfrm>
            <a:off x="0" y="2100266"/>
            <a:ext cx="9144000" cy="3114684"/>
          </a:xfrm>
        </p:spPr>
        <p:txBody>
          <a:bodyPr>
            <a:normAutofit/>
          </a:bodyPr>
          <a:lstStyle/>
          <a:p>
            <a:r>
              <a:rPr lang="en-GB" sz="2000" b="1" dirty="0" smtClean="0"/>
              <a:t>Self </a:t>
            </a:r>
            <a:r>
              <a:rPr lang="en-GB" sz="2000" b="1" dirty="0"/>
              <a:t>Awareness</a:t>
            </a:r>
            <a:r>
              <a:rPr lang="en-GB" sz="2000" dirty="0"/>
              <a:t> - which is the ability to understand your strengths and weaknesses</a:t>
            </a:r>
          </a:p>
          <a:p>
            <a:r>
              <a:rPr lang="en-GB" sz="2000" b="1" dirty="0"/>
              <a:t>Social Skills</a:t>
            </a:r>
            <a:r>
              <a:rPr lang="en-GB" sz="2000" dirty="0"/>
              <a:t> - which is how leaders relate to others and build rapport</a:t>
            </a:r>
          </a:p>
          <a:p>
            <a:r>
              <a:rPr lang="en-GB" sz="2000" b="1" dirty="0"/>
              <a:t>Self Regulation</a:t>
            </a:r>
            <a:r>
              <a:rPr lang="en-GB" sz="2000" dirty="0"/>
              <a:t> - the ability of a leader to think through consequences before reacting to a situation</a:t>
            </a:r>
          </a:p>
          <a:p>
            <a:r>
              <a:rPr lang="en-GB" sz="2000" b="1" dirty="0"/>
              <a:t>Motivation</a:t>
            </a:r>
            <a:r>
              <a:rPr lang="en-GB" sz="2000" dirty="0"/>
              <a:t> - a strong will, or a drive to succeed</a:t>
            </a:r>
          </a:p>
          <a:p>
            <a:r>
              <a:rPr lang="en-GB" sz="2000" b="1" dirty="0"/>
              <a:t>Empathy</a:t>
            </a:r>
            <a:r>
              <a:rPr lang="en-GB" sz="2000" dirty="0"/>
              <a:t> - the ability to understand another </a:t>
            </a:r>
          </a:p>
          <a:p>
            <a:pPr>
              <a:buNone/>
            </a:pPr>
            <a:r>
              <a:rPr lang="en-GB" sz="2000" dirty="0" smtClean="0"/>
              <a:t>person's </a:t>
            </a:r>
            <a:r>
              <a:rPr lang="en-GB" sz="2000" dirty="0"/>
              <a:t>point of view</a:t>
            </a:r>
          </a:p>
          <a:p>
            <a:endParaRPr lang="en-GB" sz="2000" dirty="0"/>
          </a:p>
        </p:txBody>
      </p:sp>
      <p:sp>
        <p:nvSpPr>
          <p:cNvPr id="4" name="TextBox 3"/>
          <p:cNvSpPr txBox="1"/>
          <p:nvPr/>
        </p:nvSpPr>
        <p:spPr>
          <a:xfrm>
            <a:off x="5857884" y="6143644"/>
            <a:ext cx="2786082" cy="338554"/>
          </a:xfrm>
          <a:prstGeom prst="rect">
            <a:avLst/>
          </a:prstGeom>
          <a:noFill/>
        </p:spPr>
        <p:txBody>
          <a:bodyPr wrap="square" rtlCol="0">
            <a:spAutoFit/>
          </a:bodyPr>
          <a:lstStyle/>
          <a:p>
            <a:pPr algn="ctr"/>
            <a:r>
              <a:rPr lang="en-GB" sz="1600" dirty="0" smtClean="0">
                <a:hlinkClick r:id="rId2"/>
              </a:rPr>
              <a:t>http://danielgoleman.info/</a:t>
            </a:r>
            <a:r>
              <a:rPr lang="en-GB" sz="1600" dirty="0" smtClean="0"/>
              <a:t> </a:t>
            </a:r>
            <a:endParaRPr lang="en-GB" sz="1600" dirty="0"/>
          </a:p>
        </p:txBody>
      </p:sp>
      <p:pic>
        <p:nvPicPr>
          <p:cNvPr id="5" name="Picture 2"/>
          <p:cNvPicPr>
            <a:picLocks noChangeAspect="1" noChangeArrowheads="1"/>
          </p:cNvPicPr>
          <p:nvPr/>
        </p:nvPicPr>
        <p:blipFill>
          <a:blip r:embed="rId3"/>
          <a:srcRect/>
          <a:stretch>
            <a:fillRect/>
          </a:stretch>
        </p:blipFill>
        <p:spPr bwMode="auto">
          <a:xfrm>
            <a:off x="6286512" y="3357562"/>
            <a:ext cx="1933575" cy="2828925"/>
          </a:xfrm>
          <a:prstGeom prst="rect">
            <a:avLst/>
          </a:prstGeom>
          <a:noFill/>
          <a:ln w="9525">
            <a:noFill/>
            <a:miter lim="800000"/>
            <a:headEnd/>
            <a:tailEnd/>
          </a:ln>
          <a:effectLst/>
        </p:spPr>
      </p:pic>
      <p:sp>
        <p:nvSpPr>
          <p:cNvPr id="6" name="TextBox 5"/>
          <p:cNvSpPr txBox="1"/>
          <p:nvPr/>
        </p:nvSpPr>
        <p:spPr>
          <a:xfrm>
            <a:off x="0" y="1357298"/>
            <a:ext cx="9144000" cy="1015663"/>
          </a:xfrm>
          <a:prstGeom prst="rect">
            <a:avLst/>
          </a:prstGeom>
          <a:noFill/>
        </p:spPr>
        <p:txBody>
          <a:bodyPr wrap="square" rtlCol="0">
            <a:spAutoFit/>
          </a:bodyPr>
          <a:lstStyle/>
          <a:p>
            <a:r>
              <a:rPr lang="en-GB" sz="2000" dirty="0" err="1" smtClean="0"/>
              <a:t>Goleman's</a:t>
            </a:r>
            <a:r>
              <a:rPr lang="en-GB" sz="2000" dirty="0" smtClean="0"/>
              <a:t> leadership theory  describes five characteristics of emotional intelligence that make a successful Leader:</a:t>
            </a:r>
          </a:p>
          <a:p>
            <a:endParaRPr lang="en-GB"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Private Study</a:t>
            </a:r>
            <a:endParaRPr lang="en-GB" dirty="0"/>
          </a:p>
        </p:txBody>
      </p:sp>
      <p:sp>
        <p:nvSpPr>
          <p:cNvPr id="3" name="Content Placeholder 2"/>
          <p:cNvSpPr>
            <a:spLocks noGrp="1"/>
          </p:cNvSpPr>
          <p:nvPr>
            <p:ph idx="1"/>
          </p:nvPr>
        </p:nvSpPr>
        <p:spPr/>
        <p:txBody>
          <a:bodyPr/>
          <a:lstStyle/>
          <a:p>
            <a:r>
              <a:rPr lang="en-GB" dirty="0" smtClean="0"/>
              <a:t>What is the relationship between learning and personal change?</a:t>
            </a:r>
          </a:p>
          <a:p>
            <a:r>
              <a:rPr lang="en-GB" dirty="0" smtClean="0"/>
              <a:t>What is the relationship between Learning, Organisational development and change.</a:t>
            </a:r>
          </a:p>
          <a:p>
            <a:r>
              <a:rPr lang="en-GB" dirty="0" smtClean="0"/>
              <a:t>Share your findings and views next week.</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‘Change Quotes’ from </a:t>
            </a:r>
            <a:r>
              <a:rPr lang="en-GB" dirty="0" smtClean="0"/>
              <a:t>brainyquote.com</a:t>
            </a:r>
            <a:endParaRPr lang="en-GB" u="sng" dirty="0"/>
          </a:p>
        </p:txBody>
      </p:sp>
      <p:sp>
        <p:nvSpPr>
          <p:cNvPr id="3" name="Content Placeholder 2"/>
          <p:cNvSpPr>
            <a:spLocks noGrp="1"/>
          </p:cNvSpPr>
          <p:nvPr>
            <p:ph idx="1"/>
          </p:nvPr>
        </p:nvSpPr>
        <p:spPr>
          <a:xfrm>
            <a:off x="0" y="1546243"/>
            <a:ext cx="9144000" cy="4525963"/>
          </a:xfrm>
        </p:spPr>
        <p:txBody>
          <a:bodyPr>
            <a:noAutofit/>
          </a:bodyPr>
          <a:lstStyle/>
          <a:p>
            <a:r>
              <a:rPr lang="en-GB" sz="1600" dirty="0" smtClean="0"/>
              <a:t>The Only constant is Change</a:t>
            </a:r>
          </a:p>
          <a:p>
            <a:r>
              <a:rPr lang="en-GB" sz="1600" dirty="0" smtClean="0"/>
              <a:t>Everything changes, always has always will.</a:t>
            </a:r>
          </a:p>
          <a:p>
            <a:r>
              <a:rPr lang="en-GB" sz="1600" dirty="0" smtClean="0"/>
              <a:t>Variety is the spice of life.</a:t>
            </a:r>
          </a:p>
          <a:p>
            <a:r>
              <a:rPr lang="en-GB" sz="1600" dirty="0"/>
              <a:t>"Every generation needs a new revolution</a:t>
            </a:r>
            <a:r>
              <a:rPr lang="en-GB" sz="1600" dirty="0" smtClean="0"/>
              <a:t>.” Thomas Jefferson (third US President)</a:t>
            </a:r>
          </a:p>
          <a:p>
            <a:r>
              <a:rPr lang="en-GB" sz="1600" dirty="0"/>
              <a:t>“The key to change... is to let go of fear</a:t>
            </a:r>
            <a:r>
              <a:rPr lang="en-GB" sz="1600" dirty="0" smtClean="0"/>
              <a:t>.” unknown</a:t>
            </a:r>
          </a:p>
          <a:p>
            <a:r>
              <a:rPr lang="en-GB" sz="1600" dirty="0"/>
              <a:t>"Innovation—the heart of the knowledge economy—is fundamentally social</a:t>
            </a:r>
            <a:r>
              <a:rPr lang="en-GB" sz="1600" dirty="0" smtClean="0"/>
              <a:t>.“ — </a:t>
            </a:r>
            <a:r>
              <a:rPr lang="en-GB" sz="1600" b="1" dirty="0"/>
              <a:t>Malcolm </a:t>
            </a:r>
            <a:r>
              <a:rPr lang="en-GB" sz="1600" b="1" dirty="0" err="1" smtClean="0"/>
              <a:t>Gladwel</a:t>
            </a:r>
            <a:r>
              <a:rPr lang="en-GB" sz="1600" b="1" dirty="0" smtClean="0"/>
              <a:t> </a:t>
            </a:r>
            <a:endParaRPr lang="en-GB" sz="1600" dirty="0" smtClean="0"/>
          </a:p>
          <a:p>
            <a:r>
              <a:rPr lang="en-GB" sz="1600" dirty="0"/>
              <a:t>Change is inevitable - except from a vending machine. </a:t>
            </a:r>
            <a:r>
              <a:rPr lang="en-GB" sz="1600" dirty="0" smtClean="0"/>
              <a:t> </a:t>
            </a:r>
            <a:r>
              <a:rPr lang="en-GB" sz="1600" b="1" dirty="0" smtClean="0"/>
              <a:t>Robert </a:t>
            </a:r>
            <a:r>
              <a:rPr lang="en-GB" sz="1600" b="1" dirty="0"/>
              <a:t>C. </a:t>
            </a:r>
            <a:r>
              <a:rPr lang="en-GB" sz="1600" b="1" dirty="0" smtClean="0"/>
              <a:t>Gallagher</a:t>
            </a:r>
          </a:p>
          <a:p>
            <a:r>
              <a:rPr lang="en-GB" sz="1600" dirty="0"/>
              <a:t>If we don't change, we don't grow. If we don't grow, we aren't really living. </a:t>
            </a:r>
            <a:r>
              <a:rPr lang="en-GB" sz="1600" dirty="0" smtClean="0"/>
              <a:t> </a:t>
            </a:r>
            <a:r>
              <a:rPr lang="en-GB" sz="1600" b="1" dirty="0" smtClean="0"/>
              <a:t>Gail </a:t>
            </a:r>
            <a:r>
              <a:rPr lang="en-GB" sz="1600" b="1" dirty="0" err="1"/>
              <a:t>Sheehy</a:t>
            </a:r>
            <a:r>
              <a:rPr lang="en-GB" sz="1600" b="1" dirty="0"/>
              <a:t> </a:t>
            </a:r>
            <a:endParaRPr lang="en-GB" sz="1600" b="1" dirty="0" smtClean="0"/>
          </a:p>
          <a:p>
            <a:r>
              <a:rPr lang="en-GB" sz="1600" dirty="0"/>
              <a:t>Things do not change; we change. </a:t>
            </a:r>
            <a:r>
              <a:rPr lang="en-GB" sz="1600" b="1" dirty="0" smtClean="0"/>
              <a:t>Henry </a:t>
            </a:r>
            <a:r>
              <a:rPr lang="en-GB" sz="1600" b="1" dirty="0"/>
              <a:t>David Thoreau </a:t>
            </a:r>
            <a:endParaRPr lang="en-GB" sz="1600" b="1" dirty="0" smtClean="0"/>
          </a:p>
          <a:p>
            <a:r>
              <a:rPr lang="en-GB" sz="1600" dirty="0"/>
              <a:t>We live in a moment of history where change is so speeded up that we begin to see the </a:t>
            </a:r>
            <a:r>
              <a:rPr lang="en-GB" sz="1600" dirty="0" smtClean="0"/>
              <a:t>present</a:t>
            </a:r>
            <a:r>
              <a:rPr lang="en-GB" sz="1600" dirty="0"/>
              <a:t> Be the change that you want to see in the world. </a:t>
            </a:r>
            <a:r>
              <a:rPr lang="en-GB" sz="1600" b="1" dirty="0" smtClean="0"/>
              <a:t>Mohandas </a:t>
            </a:r>
            <a:r>
              <a:rPr lang="en-GB" sz="1600" b="1" dirty="0"/>
              <a:t>Gandhi  </a:t>
            </a:r>
            <a:endParaRPr lang="en-GB" sz="1600" b="1" dirty="0" smtClean="0"/>
          </a:p>
          <a:p>
            <a:r>
              <a:rPr lang="en-GB" sz="1600" dirty="0" smtClean="0"/>
              <a:t>If </a:t>
            </a:r>
            <a:r>
              <a:rPr lang="en-GB" sz="1600" dirty="0"/>
              <a:t>you don't like something, change it. If you can't change it, change your attitude. </a:t>
            </a:r>
            <a:r>
              <a:rPr lang="en-GB" sz="1600" dirty="0" smtClean="0"/>
              <a:t> </a:t>
            </a:r>
            <a:r>
              <a:rPr lang="en-GB" sz="1600" b="1" dirty="0" smtClean="0"/>
              <a:t>Maya </a:t>
            </a:r>
            <a:r>
              <a:rPr lang="en-GB" sz="1600" b="1" dirty="0"/>
              <a:t>Angelou </a:t>
            </a:r>
            <a:endParaRPr lang="en-GB" sz="1600" b="1" dirty="0" smtClean="0"/>
          </a:p>
          <a:p>
            <a:r>
              <a:rPr lang="en-GB" sz="1600" dirty="0"/>
              <a:t>The spirit of democracy is not a mechanical thing to be adjusted by abolition of forms. It requires change of heart. </a:t>
            </a:r>
            <a:r>
              <a:rPr lang="en-GB" sz="1600" b="1" dirty="0" smtClean="0"/>
              <a:t>Mohandas </a:t>
            </a:r>
            <a:r>
              <a:rPr lang="en-GB" sz="1600" b="1" dirty="0"/>
              <a:t>Gandhi </a:t>
            </a:r>
            <a:endParaRPr lang="en-GB" sz="1600" dirty="0"/>
          </a:p>
          <a:p>
            <a:r>
              <a:rPr lang="en-GB" sz="1600" dirty="0"/>
              <a:t>If you change the way you look at things, the things you look at change. </a:t>
            </a:r>
            <a:r>
              <a:rPr lang="en-GB" sz="1600" dirty="0" smtClean="0"/>
              <a:t> </a:t>
            </a:r>
            <a:r>
              <a:rPr lang="en-GB" sz="1600" b="1" dirty="0" smtClean="0"/>
              <a:t>Wayne </a:t>
            </a:r>
            <a:r>
              <a:rPr lang="en-GB" sz="1600" b="1" dirty="0"/>
              <a:t>Dyer </a:t>
            </a:r>
            <a:endParaRPr lang="en-GB" sz="1600" b="1" dirty="0" smtClean="0"/>
          </a:p>
          <a:p>
            <a:r>
              <a:rPr lang="en-GB" sz="1600" dirty="0"/>
              <a:t>If you change the way you look at things, the things you look at change. </a:t>
            </a:r>
            <a:r>
              <a:rPr lang="en-GB" sz="1600" b="1" dirty="0" smtClean="0"/>
              <a:t>Wayne </a:t>
            </a:r>
            <a:r>
              <a:rPr lang="en-GB" sz="1600" b="1" dirty="0"/>
              <a:t>Dyer </a:t>
            </a:r>
          </a:p>
          <a:p>
            <a:r>
              <a:rPr lang="en-GB" sz="1600" dirty="0"/>
              <a:t>We can change our lives. We can do, have, and be exactly what we wish. </a:t>
            </a:r>
            <a:r>
              <a:rPr lang="en-GB" sz="1600" b="1" dirty="0" smtClean="0"/>
              <a:t>Tony </a:t>
            </a:r>
            <a:r>
              <a:rPr lang="en-GB" sz="1600" b="1" dirty="0"/>
              <a:t>Robbins </a:t>
            </a:r>
            <a:endParaRPr lang="en-GB" sz="1600" b="1" dirty="0" smtClean="0"/>
          </a:p>
          <a:p>
            <a:r>
              <a:rPr lang="en-GB" sz="1600" dirty="0"/>
              <a:t>Education is the most powerful weapon which you can use to change the world. </a:t>
            </a:r>
            <a:r>
              <a:rPr lang="en-GB" sz="1600" dirty="0" smtClean="0"/>
              <a:t> </a:t>
            </a:r>
            <a:r>
              <a:rPr lang="en-GB" sz="1600" b="1" dirty="0" smtClean="0"/>
              <a:t>Nelson </a:t>
            </a:r>
            <a:r>
              <a:rPr lang="en-GB" sz="1600" b="1" dirty="0"/>
              <a:t>Mandela </a:t>
            </a:r>
          </a:p>
          <a:p>
            <a:r>
              <a:rPr lang="en-GB" sz="1600" dirty="0" smtClean="0"/>
              <a:t>Our intention creates our reality. </a:t>
            </a:r>
            <a:r>
              <a:rPr lang="en-GB" sz="1600" b="1" dirty="0" smtClean="0"/>
              <a:t>Wayne Dyer </a:t>
            </a:r>
          </a:p>
          <a:p>
            <a:r>
              <a:rPr lang="en-GB" sz="1600" dirty="0" smtClean="0"/>
              <a:t>The Only constant is change, except nothing ever changes :  ) </a:t>
            </a:r>
            <a:r>
              <a:rPr lang="en-GB" sz="1600" b="1" dirty="0" smtClean="0"/>
              <a:t>James Williams</a:t>
            </a:r>
          </a:p>
          <a:p>
            <a:endParaRPr lang="en-GB" sz="1600" dirty="0" smtClean="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REVIEW: </a:t>
            </a:r>
            <a:r>
              <a:rPr lang="en-GB" u="sng" dirty="0" smtClean="0"/>
              <a:t>Change Models</a:t>
            </a:r>
            <a:endParaRPr lang="en-GB" u="sng" dirty="0"/>
          </a:p>
        </p:txBody>
      </p:sp>
      <p:sp>
        <p:nvSpPr>
          <p:cNvPr id="3" name="Content Placeholder 2"/>
          <p:cNvSpPr>
            <a:spLocks noGrp="1"/>
          </p:cNvSpPr>
          <p:nvPr>
            <p:ph idx="1"/>
          </p:nvPr>
        </p:nvSpPr>
        <p:spPr/>
        <p:txBody>
          <a:bodyPr>
            <a:normAutofit fontScale="92500" lnSpcReduction="10000"/>
          </a:bodyPr>
          <a:lstStyle/>
          <a:p>
            <a:r>
              <a:rPr lang="en-GB" dirty="0" smtClean="0"/>
              <a:t>Include overview of models from here: </a:t>
            </a:r>
            <a:r>
              <a:rPr lang="en-GB" dirty="0" smtClean="0">
                <a:hlinkClick r:id="rId2"/>
              </a:rPr>
              <a:t>http://rapidbi.com/created/changemanagement.html</a:t>
            </a:r>
            <a:endParaRPr lang="en-GB" dirty="0" smtClean="0"/>
          </a:p>
          <a:p>
            <a:r>
              <a:rPr lang="en-GB" dirty="0" smtClean="0"/>
              <a:t>Recommend reading: Model review analysis: </a:t>
            </a:r>
            <a:r>
              <a:rPr lang="en-GB" dirty="0" smtClean="0">
                <a:hlinkClick r:id="rId3"/>
              </a:rPr>
              <a:t>http://www.associatedcontent.com/article/237685/change_management_models_a_look_at.html?cat=3</a:t>
            </a:r>
            <a:endParaRPr lang="en-GB" dirty="0" smtClean="0"/>
          </a:p>
          <a:p>
            <a:r>
              <a:rPr lang="en-GB" dirty="0" smtClean="0"/>
              <a:t>Scan through for key points: </a:t>
            </a:r>
            <a:r>
              <a:rPr lang="en-GB" dirty="0" smtClean="0">
                <a:hlinkClick r:id="rId4"/>
              </a:rPr>
              <a:t>http://www.businessballs.com/changemanagement.htm</a:t>
            </a:r>
            <a:endParaRPr lang="en-GB" dirty="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INTEGRATE </a:t>
            </a:r>
            <a:r>
              <a:rPr lang="en-GB" u="sng" dirty="0" smtClean="0"/>
              <a:t>: Change (SLIDE 2)</a:t>
            </a:r>
            <a:endParaRPr lang="en-GB" u="sng" dirty="0"/>
          </a:p>
        </p:txBody>
      </p:sp>
      <p:sp>
        <p:nvSpPr>
          <p:cNvPr id="3" name="Content Placeholder 2"/>
          <p:cNvSpPr>
            <a:spLocks noGrp="1"/>
          </p:cNvSpPr>
          <p:nvPr>
            <p:ph idx="1"/>
          </p:nvPr>
        </p:nvSpPr>
        <p:spPr>
          <a:xfrm>
            <a:off x="457200" y="1500174"/>
            <a:ext cx="8229600" cy="4525963"/>
          </a:xfrm>
        </p:spPr>
        <p:txBody>
          <a:bodyPr>
            <a:normAutofit/>
          </a:bodyPr>
          <a:lstStyle/>
          <a:p>
            <a:r>
              <a:rPr lang="en-GB" dirty="0" smtClean="0"/>
              <a:t>REVIEW: </a:t>
            </a:r>
          </a:p>
          <a:p>
            <a:r>
              <a:rPr lang="en-GB" dirty="0" smtClean="0">
                <a:hlinkClick r:id="rId2"/>
              </a:rPr>
              <a:t>http://ezinearticles.com/?Coping-with-Change:-Develop-Your-Personal-Strategy&amp;id=51313</a:t>
            </a:r>
            <a:r>
              <a:rPr lang="en-GB" dirty="0" smtClean="0"/>
              <a:t> </a:t>
            </a:r>
            <a:endParaRPr lang="en-GB"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include:</a:t>
            </a:r>
            <a:endParaRPr lang="en-GB" dirty="0"/>
          </a:p>
        </p:txBody>
      </p:sp>
      <p:sp>
        <p:nvSpPr>
          <p:cNvPr id="3" name="Content Placeholder 2"/>
          <p:cNvSpPr>
            <a:spLocks noGrp="1"/>
          </p:cNvSpPr>
          <p:nvPr>
            <p:ph idx="1"/>
          </p:nvPr>
        </p:nvSpPr>
        <p:spPr/>
        <p:txBody>
          <a:bodyPr/>
          <a:lstStyle/>
          <a:p>
            <a:r>
              <a:rPr lang="en-GB" dirty="0" smtClean="0"/>
              <a:t>Review of Precious </a:t>
            </a:r>
            <a:r>
              <a:rPr lang="en-GB" dirty="0" err="1" smtClean="0"/>
              <a:t>Presant</a:t>
            </a:r>
            <a:endParaRPr lang="en-GB" dirty="0" smtClean="0"/>
          </a:p>
          <a:p>
            <a:r>
              <a:rPr lang="en-GB" dirty="0" smtClean="0">
                <a:hlinkClick r:id="rId2"/>
              </a:rPr>
              <a:t>http://www.whomovedmycheese.com/BooksBySpencerJohnson.html</a:t>
            </a:r>
            <a:endParaRPr lang="en-GB" dirty="0" smtClean="0"/>
          </a:p>
          <a:p>
            <a:endParaRPr lang="en-GB" dirty="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SEPERATE PRESENTATION</a:t>
            </a:r>
            <a:r>
              <a:rPr lang="en-GB" u="sng" dirty="0" smtClean="0"/>
              <a:t/>
            </a:r>
            <a:br>
              <a:rPr lang="en-GB" u="sng" dirty="0" smtClean="0"/>
            </a:br>
            <a:r>
              <a:rPr lang="en-GB" u="sng" dirty="0" smtClean="0"/>
              <a:t>Emotional Intelligence</a:t>
            </a:r>
            <a:endParaRPr lang="en-GB" u="sng" dirty="0"/>
          </a:p>
        </p:txBody>
      </p:sp>
      <p:sp>
        <p:nvSpPr>
          <p:cNvPr id="3" name="Content Placeholder 2"/>
          <p:cNvSpPr>
            <a:spLocks noGrp="1"/>
          </p:cNvSpPr>
          <p:nvPr>
            <p:ph idx="1"/>
          </p:nvPr>
        </p:nvSpPr>
        <p:spPr/>
        <p:txBody>
          <a:bodyPr/>
          <a:lstStyle/>
          <a:p>
            <a:r>
              <a:rPr lang="en-GB" b="1" dirty="0" smtClean="0"/>
              <a:t>For more information:</a:t>
            </a:r>
          </a:p>
          <a:p>
            <a:r>
              <a:rPr lang="en-GB" dirty="0" smtClean="0">
                <a:hlinkClick r:id="rId2"/>
              </a:rPr>
              <a:t>http://www.businessballs.com/eq.htm</a:t>
            </a:r>
            <a:r>
              <a:rPr lang="en-GB" dirty="0" smtClean="0"/>
              <a:t>   </a:t>
            </a:r>
            <a:endParaRPr lang="en-GB"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INTGERATE:</a:t>
            </a:r>
            <a:r>
              <a:rPr lang="en-GB" u="sng" dirty="0" smtClean="0"/>
              <a:t> Successful Organisational Leadership = </a:t>
            </a:r>
            <a:br>
              <a:rPr lang="en-GB" u="sng" dirty="0" smtClean="0"/>
            </a:br>
            <a:r>
              <a:rPr lang="en-GB" u="sng" dirty="0" smtClean="0"/>
              <a:t>Successful Change</a:t>
            </a:r>
            <a:endParaRPr lang="en-GB" u="sng" dirty="0"/>
          </a:p>
        </p:txBody>
      </p:sp>
      <p:sp>
        <p:nvSpPr>
          <p:cNvPr id="3" name="Content Placeholder 2"/>
          <p:cNvSpPr>
            <a:spLocks noGrp="1"/>
          </p:cNvSpPr>
          <p:nvPr>
            <p:ph idx="1"/>
          </p:nvPr>
        </p:nvSpPr>
        <p:spPr/>
        <p:txBody>
          <a:bodyPr/>
          <a:lstStyle/>
          <a:p>
            <a:r>
              <a:rPr lang="en-GB" dirty="0" smtClean="0"/>
              <a:t>How do you become a </a:t>
            </a:r>
            <a:r>
              <a:rPr lang="en-GB" dirty="0" err="1" smtClean="0"/>
              <a:t>sucessful</a:t>
            </a:r>
            <a:r>
              <a:rPr lang="en-GB" dirty="0" smtClean="0"/>
              <a:t> Organisational Leader? </a:t>
            </a:r>
            <a:r>
              <a:rPr lang="en-GB" b="1" dirty="0" smtClean="0"/>
              <a:t>REVIEW: </a:t>
            </a:r>
            <a:r>
              <a:rPr lang="en-GB" dirty="0" smtClean="0">
                <a:hlinkClick r:id="rId2"/>
              </a:rPr>
              <a:t>http://www.nwlink.com/~donclark/leader/leadchg.html</a:t>
            </a:r>
            <a:r>
              <a:rPr lang="en-GB" dirty="0" smtClean="0"/>
              <a:t> </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INTEGRATE: Maturity models</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I n most organisations the evolution of project management, programme management and change management skills typically lags behind the development of other capabilities within the company. So the state of maturity to a large degree reflects the prevailing dominant corporate culture.</a:t>
            </a:r>
          </a:p>
          <a:p>
            <a:r>
              <a:rPr lang="en-GB" dirty="0" smtClean="0"/>
              <a:t>Where you and your organisation sit on these maturity models is one of the key factors in leading change that will determine your chances of success. </a:t>
            </a:r>
          </a:p>
          <a:p>
            <a:r>
              <a:rPr lang="en-GB" dirty="0" smtClean="0"/>
              <a:t>NOTE: Edit hyperlink in order to get link:</a:t>
            </a:r>
          </a:p>
          <a:p>
            <a:r>
              <a:rPr lang="en-GB" dirty="0" smtClean="0">
                <a:hlinkClick r:id="rId2" tooltip="Project management maturity model"/>
              </a:rPr>
              <a:t>Project management maturity model</a:t>
            </a:r>
            <a:r>
              <a:rPr lang="en-GB" dirty="0" smtClean="0"/>
              <a:t/>
            </a:r>
            <a:br>
              <a:rPr lang="en-GB" dirty="0" smtClean="0"/>
            </a:br>
            <a:r>
              <a:rPr lang="en-GB" dirty="0" smtClean="0"/>
              <a:t> http://www.strategies-for-managing-change.com/project-management-maturity-model.html </a:t>
            </a:r>
          </a:p>
          <a:p>
            <a:r>
              <a:rPr lang="en-GB" dirty="0" smtClean="0">
                <a:hlinkClick r:id="rId3" tooltip="Cultural maturity model"/>
              </a:rPr>
              <a:t>Cultural maturity model</a:t>
            </a:r>
            <a:endParaRPr lang="en-GB" dirty="0" smtClean="0"/>
          </a:p>
          <a:p>
            <a:r>
              <a:rPr lang="en-GB" dirty="0" smtClean="0">
                <a:hlinkClick r:id="rId4" tooltip="Change management maturity model"/>
              </a:rPr>
              <a:t>Change management maturity model</a:t>
            </a:r>
            <a:endParaRPr lang="en-GB" dirty="0" smtClean="0"/>
          </a:p>
          <a:p>
            <a:r>
              <a:rPr lang="en-GB" dirty="0" smtClean="0">
                <a:hlinkClick r:id="rId4" tooltip="Business process maturity model"/>
              </a:rPr>
              <a:t>Business process maturity model</a:t>
            </a: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630</TotalTime>
  <Words>2057</Words>
  <Application>Microsoft Office PowerPoint</Application>
  <PresentationFormat>On-screen Show (4:3)</PresentationFormat>
  <Paragraphs>232</Paragraphs>
  <Slides>40</Slides>
  <Notes>0</Notes>
  <HiddenSlides>6</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Learning Organisation &amp; Leadership </vt:lpstr>
      <vt:lpstr>What is Change?</vt:lpstr>
      <vt:lpstr>Learning &amp; Change</vt:lpstr>
      <vt:lpstr>Lifelong learning</vt:lpstr>
      <vt:lpstr>Stage of Lifelong Learning</vt:lpstr>
      <vt:lpstr>INTEGRATE FROM: Lifelong Learning in Europe</vt:lpstr>
      <vt:lpstr>Experiential learning </vt:lpstr>
      <vt:lpstr>Experiential learning cont...</vt:lpstr>
      <vt:lpstr>Experiential learning cont...</vt:lpstr>
      <vt:lpstr>Slide 10</vt:lpstr>
      <vt:lpstr>Slide 11</vt:lpstr>
      <vt:lpstr>Change is an on-going process of living life</vt:lpstr>
      <vt:lpstr>Limitations of Classroom learning</vt:lpstr>
      <vt:lpstr>Change or Variety is the Spice of Life</vt:lpstr>
      <vt:lpstr>Learning Organisation</vt:lpstr>
      <vt:lpstr>Creating a Learning Organisation</vt:lpstr>
      <vt:lpstr>Benefits of Learning Organisation:</vt:lpstr>
      <vt:lpstr>5 Characteristics of a Learning Organisation</vt:lpstr>
      <vt:lpstr>Systems thinking</vt:lpstr>
      <vt:lpstr>Personal mastery</vt:lpstr>
      <vt:lpstr>Mental models</vt:lpstr>
      <vt:lpstr>Shared vision</vt:lpstr>
      <vt:lpstr>Team learning</vt:lpstr>
      <vt:lpstr>Barriers</vt:lpstr>
      <vt:lpstr>Activity: Organisations &amp; Change </vt:lpstr>
      <vt:lpstr>Why Organisations change?</vt:lpstr>
      <vt:lpstr>Examples of Organizational Change</vt:lpstr>
      <vt:lpstr>Shift: Production to Customer orientated</vt:lpstr>
      <vt:lpstr>Leadership &amp; Change (1)</vt:lpstr>
      <vt:lpstr>Evolution of Leadership Theories (1) </vt:lpstr>
      <vt:lpstr>James Kouzes and Barry Posner </vt:lpstr>
      <vt:lpstr>Goleman's leadership theory </vt:lpstr>
      <vt:lpstr>Private Study</vt:lpstr>
      <vt:lpstr>‘Change Quotes’ from brainyquote.com</vt:lpstr>
      <vt:lpstr>REVIEW: Change Models</vt:lpstr>
      <vt:lpstr>INTEGRATE : Change (SLIDE 2)</vt:lpstr>
      <vt:lpstr>To include:</vt:lpstr>
      <vt:lpstr>SEPERATE PRESENTATION Emotional Intelligence</vt:lpstr>
      <vt:lpstr>INTGERATE: Successful Organisational Leadership =  Successful Change</vt:lpstr>
      <vt:lpstr>INTEGRATE: Maturity models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James Williams</dc:creator>
  <cp:lastModifiedBy>James Williams</cp:lastModifiedBy>
  <cp:revision>272</cp:revision>
  <dcterms:created xsi:type="dcterms:W3CDTF">2010-10-29T14:19:29Z</dcterms:created>
  <dcterms:modified xsi:type="dcterms:W3CDTF">2010-11-08T18:53:49Z</dcterms:modified>
</cp:coreProperties>
</file>