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43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rickwork-HD-R1a.jpg">
            <a:extLst>
              <a:ext uri="{FF2B5EF4-FFF2-40B4-BE49-F238E27FC236}">
                <a16:creationId xmlns:a16="http://schemas.microsoft.com/office/drawing/2014/main" id="{FB43B55D-A0EF-0042-BA21-E344F7EA2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Freeform 11">
            <a:extLst>
              <a:ext uri="{FF2B5EF4-FFF2-40B4-BE49-F238E27FC236}">
                <a16:creationId xmlns:a16="http://schemas.microsoft.com/office/drawing/2014/main" id="{23B43C61-FE89-97FD-6401-151E2570A453}"/>
              </a:ext>
            </a:extLst>
          </p:cNvPr>
          <p:cNvSpPr/>
          <p:nvPr/>
        </p:nvSpPr>
        <p:spPr>
          <a:xfrm>
            <a:off x="-15873" y="0"/>
            <a:ext cx="11683810" cy="6588123"/>
          </a:xfrm>
          <a:custGeom>
            <a:avLst/>
            <a:gdLst>
              <a:gd name="f0" fmla="val w"/>
              <a:gd name="f1" fmla="val h"/>
              <a:gd name="f2" fmla="val 0"/>
              <a:gd name="f3" fmla="val 11683810"/>
              <a:gd name="f4" fmla="val 6588125"/>
              <a:gd name="f5" fmla="val 11318691"/>
              <a:gd name="f6" fmla="val 5976938"/>
              <a:gd name="f7" fmla="val 15875"/>
              <a:gd name="f8" fmla="val 10583"/>
              <a:gd name="f9" fmla="val 4386792"/>
              <a:gd name="f10" fmla="val 5292"/>
              <a:gd name="f11" fmla="val 2185458"/>
              <a:gd name="f12" fmla="*/ f0 1 11683810"/>
              <a:gd name="f13" fmla="*/ f1 1 6588125"/>
              <a:gd name="f14" fmla="+- f4 0 f2"/>
              <a:gd name="f15" fmla="+- f3 0 f2"/>
              <a:gd name="f16" fmla="*/ f15 1 11683810"/>
              <a:gd name="f17" fmla="*/ f14 1 6588125"/>
              <a:gd name="f18" fmla="*/ f2 1 f16"/>
              <a:gd name="f19" fmla="*/ f3 1 f16"/>
              <a:gd name="f20" fmla="*/ f2 1 f17"/>
              <a:gd name="f21" fmla="*/ f4 1 f17"/>
              <a:gd name="f22" fmla="*/ f18 f12 1"/>
              <a:gd name="f23" fmla="*/ f19 f12 1"/>
              <a:gd name="f24" fmla="*/ f21 f13 1"/>
              <a:gd name="f25" fmla="*/ f20 f13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2" t="f25" r="f23" b="f24"/>
            <a:pathLst>
              <a:path w="11683810" h="6588125">
                <a:moveTo>
                  <a:pt x="f2" y="f2"/>
                </a:moveTo>
                <a:lnTo>
                  <a:pt x="f5" y="f2"/>
                </a:lnTo>
                <a:lnTo>
                  <a:pt x="f3" y="f6"/>
                </a:lnTo>
                <a:lnTo>
                  <a:pt x="f7" y="f4"/>
                </a:lnTo>
                <a:cubicBezTo>
                  <a:pt x="f8" y="f9"/>
                  <a:pt x="f10" y="f11"/>
                  <a:pt x="f2" y="f2"/>
                </a:cubicBezTo>
                <a:close/>
              </a:path>
            </a:pathLst>
          </a:custGeom>
          <a:blipFill>
            <a:blip r:embed="rId3">
              <a:alphaModFix/>
            </a:blip>
            <a:stretch>
              <a:fillRect/>
            </a:stretch>
          </a:blipFill>
          <a:ln cap="flat">
            <a:noFill/>
            <a:prstDash val="solid"/>
          </a:ln>
          <a:effectLst>
            <a:outerShdw dist="152396" dir="4379963" algn="tl">
              <a:srgbClr val="000000">
                <a:alpha val="43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reeform 13">
            <a:extLst>
              <a:ext uri="{FF2B5EF4-FFF2-40B4-BE49-F238E27FC236}">
                <a16:creationId xmlns:a16="http://schemas.microsoft.com/office/drawing/2014/main" id="{50ED87D3-E32D-CB50-94EE-356A029E64DA}"/>
              </a:ext>
            </a:extLst>
          </p:cNvPr>
          <p:cNvSpPr/>
          <p:nvPr/>
        </p:nvSpPr>
        <p:spPr>
          <a:xfrm>
            <a:off x="0" y="4282254"/>
            <a:ext cx="11329260" cy="2028843"/>
          </a:xfrm>
          <a:custGeom>
            <a:avLst/>
            <a:gdLst>
              <a:gd name="f0" fmla="val w"/>
              <a:gd name="f1" fmla="val h"/>
              <a:gd name="f2" fmla="val 0"/>
              <a:gd name="f3" fmla="val 11329257"/>
              <a:gd name="f4" fmla="val 2028845"/>
              <a:gd name="f5" fmla="val 588520"/>
              <a:gd name="f6" fmla="val 11244075"/>
              <a:gd name="f7" fmla="val 1424838"/>
              <a:gd name="f8" fmla="*/ f0 1 11329257"/>
              <a:gd name="f9" fmla="*/ f1 1 2028845"/>
              <a:gd name="f10" fmla="+- f4 0 f2"/>
              <a:gd name="f11" fmla="+- f3 0 f2"/>
              <a:gd name="f12" fmla="*/ f11 1 11329257"/>
              <a:gd name="f13" fmla="*/ f10 1 2028845"/>
              <a:gd name="f14" fmla="*/ f2 1 f12"/>
              <a:gd name="f15" fmla="*/ f3 1 f12"/>
              <a:gd name="f16" fmla="*/ f2 1 f13"/>
              <a:gd name="f17" fmla="*/ f4 1 f13"/>
              <a:gd name="f18" fmla="*/ f14 f8 1"/>
              <a:gd name="f19" fmla="*/ f15 f8 1"/>
              <a:gd name="f20" fmla="*/ f17 f9 1"/>
              <a:gd name="f21" fmla="*/ f16 f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" t="f21" r="f19" b="f20"/>
            <a:pathLst>
              <a:path w="11329257" h="2028845">
                <a:moveTo>
                  <a:pt x="f2" y="f5"/>
                </a:moveTo>
                <a:lnTo>
                  <a:pt x="f6" y="f2"/>
                </a:lnTo>
                <a:lnTo>
                  <a:pt x="f3" y="f7"/>
                </a:lnTo>
                <a:lnTo>
                  <a:pt x="f2" y="f4"/>
                </a:lnTo>
                <a:lnTo>
                  <a:pt x="f2" y="f5"/>
                </a:lnTo>
                <a:close/>
              </a:path>
            </a:pathLst>
          </a:custGeom>
          <a:gradFill>
            <a:gsLst>
              <a:gs pos="0">
                <a:srgbClr val="B80E0F"/>
              </a:gs>
              <a:gs pos="100000">
                <a:srgbClr val="5C0708"/>
              </a:gs>
            </a:gsLst>
            <a:path path="circle">
              <a:fillToRect l="50000" t="50000" r="50000" b="50000"/>
            </a:path>
          </a:gra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Freeform 25">
            <a:extLst>
              <a:ext uri="{FF2B5EF4-FFF2-40B4-BE49-F238E27FC236}">
                <a16:creationId xmlns:a16="http://schemas.microsoft.com/office/drawing/2014/main" id="{CB963528-63B4-AD24-16CE-571309928EFF}"/>
              </a:ext>
            </a:extLst>
          </p:cNvPr>
          <p:cNvSpPr/>
          <p:nvPr/>
        </p:nvSpPr>
        <p:spPr>
          <a:xfrm>
            <a:off x="0" y="0"/>
            <a:ext cx="8719581" cy="456879"/>
          </a:xfrm>
          <a:custGeom>
            <a:avLst/>
            <a:gdLst>
              <a:gd name="f0" fmla="val w"/>
              <a:gd name="f1" fmla="val h"/>
              <a:gd name="f2" fmla="val 0"/>
              <a:gd name="f3" fmla="val 8719579"/>
              <a:gd name="f4" fmla="val 456877"/>
              <a:gd name="f5" fmla="*/ f0 1 8719579"/>
              <a:gd name="f6" fmla="*/ f1 1 456877"/>
              <a:gd name="f7" fmla="+- f4 0 f2"/>
              <a:gd name="f8" fmla="+- f3 0 f2"/>
              <a:gd name="f9" fmla="*/ f8 1 8719579"/>
              <a:gd name="f10" fmla="*/ f7 1 456877"/>
              <a:gd name="f11" fmla="*/ f2 1 f9"/>
              <a:gd name="f12" fmla="*/ f3 1 f9"/>
              <a:gd name="f13" fmla="*/ f2 1 f10"/>
              <a:gd name="f14" fmla="*/ f4 1 f10"/>
              <a:gd name="f15" fmla="*/ f11 f5 1"/>
              <a:gd name="f16" fmla="*/ f12 f5 1"/>
              <a:gd name="f17" fmla="*/ f14 f6 1"/>
              <a:gd name="f18" fmla="*/ f13 f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5" t="f18" r="f16" b="f17"/>
            <a:pathLst>
              <a:path w="8719579" h="456877">
                <a:moveTo>
                  <a:pt x="f2" y="f2"/>
                </a:moveTo>
                <a:lnTo>
                  <a:pt x="f3" y="f2"/>
                </a:lnTo>
                <a:lnTo>
                  <a:pt x="f2" y="f4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B80E0F"/>
              </a:gs>
              <a:gs pos="100000">
                <a:srgbClr val="5C0708"/>
              </a:gs>
            </a:gsLst>
            <a:path path="circle">
              <a:fillToRect l="50000" t="50000" r="50000" b="50000"/>
            </a:path>
          </a:gra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Freeform 14">
            <a:extLst>
              <a:ext uri="{FF2B5EF4-FFF2-40B4-BE49-F238E27FC236}">
                <a16:creationId xmlns:a16="http://schemas.microsoft.com/office/drawing/2014/main" id="{6019B9E0-9FFF-1405-9C00-505D6A4F495F}"/>
              </a:ext>
            </a:extLst>
          </p:cNvPr>
          <p:cNvSpPr/>
          <p:nvPr/>
        </p:nvSpPr>
        <p:spPr>
          <a:xfrm rot="21420016">
            <a:off x="-161794" y="293320"/>
            <a:ext cx="11367116" cy="5751804"/>
          </a:xfrm>
          <a:custGeom>
            <a:avLst/>
            <a:gdLst>
              <a:gd name="f0" fmla="val w"/>
              <a:gd name="f1" fmla="val h"/>
              <a:gd name="f2" fmla="val 0"/>
              <a:gd name="f3" fmla="val 11367116"/>
              <a:gd name="f4" fmla="val 5751804"/>
              <a:gd name="f5" fmla="val 11346705"/>
              <a:gd name="f6" fmla="val 11353509"/>
              <a:gd name="f7" fmla="val 1915114"/>
              <a:gd name="f8" fmla="val 11360312"/>
              <a:gd name="f9" fmla="val 3830229"/>
              <a:gd name="f10" fmla="val 5745343"/>
              <a:gd name="f11" fmla="*/ f0 1 11367116"/>
              <a:gd name="f12" fmla="*/ f1 1 5751804"/>
              <a:gd name="f13" fmla="+- f4 0 f2"/>
              <a:gd name="f14" fmla="+- f3 0 f2"/>
              <a:gd name="f15" fmla="*/ f14 1 11367116"/>
              <a:gd name="f16" fmla="*/ f13 1 5751804"/>
              <a:gd name="f17" fmla="*/ f2 1 f15"/>
              <a:gd name="f18" fmla="*/ f3 1 f15"/>
              <a:gd name="f19" fmla="*/ f2 1 f16"/>
              <a:gd name="f20" fmla="*/ f4 1 f16"/>
              <a:gd name="f21" fmla="*/ f17 f11 1"/>
              <a:gd name="f22" fmla="*/ f18 f11 1"/>
              <a:gd name="f23" fmla="*/ f20 f12 1"/>
              <a:gd name="f24" fmla="*/ f19 f1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1" t="f24" r="f22" b="f23"/>
            <a:pathLst>
              <a:path w="11367116" h="5751804">
                <a:moveTo>
                  <a:pt x="f5" y="f2"/>
                </a:moveTo>
                <a:cubicBezTo>
                  <a:pt x="f6" y="f7"/>
                  <a:pt x="f8" y="f9"/>
                  <a:pt x="f3" y="f10"/>
                </a:cubicBezTo>
                <a:lnTo>
                  <a:pt x="f2" y="f4"/>
                </a:lnTo>
              </a:path>
            </a:pathLst>
          </a:custGeom>
          <a:noFill/>
          <a:ln w="82552" cap="flat">
            <a:solidFill>
              <a:srgbClr val="7F7F7F"/>
            </a:solidFill>
            <a:prstDash val="solid"/>
            <a:miter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F5CF83D-0E62-2289-6F3A-DB7762FE176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 rot="21420016">
            <a:off x="891203" y="662684"/>
            <a:ext cx="9755184" cy="2766526"/>
          </a:xfrm>
        </p:spPr>
        <p:txBody>
          <a:bodyPr anchor="b"/>
          <a:lstStyle>
            <a:lvl1pPr algn="r">
              <a:defRPr sz="8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479F85A-81E3-879A-3EC2-445B0F91FA6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21420016">
            <a:off x="983062" y="3505206"/>
            <a:ext cx="9755184" cy="550331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4A94189-4A7E-1329-5483-F0DB673BAA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 rot="21420016">
            <a:off x="4948540" y="4578465"/>
            <a:ext cx="6143652" cy="1163107"/>
          </a:xfrm>
        </p:spPr>
        <p:txBody>
          <a:bodyPr anchorCtr="1"/>
          <a:lstStyle>
            <a:lvl1pPr algn="ctr">
              <a:defRPr sz="5400"/>
            </a:lvl1pPr>
          </a:lstStyle>
          <a:p>
            <a:pPr lvl="0"/>
            <a:fld id="{8496368E-AF65-4F05-8188-6FDF742BE506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B5E580BD-97C0-7234-FEC8-5D9AB652C6F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 rot="21420016">
            <a:off x="-5550" y="4883023"/>
            <a:ext cx="4047234" cy="1195541"/>
          </a:xfrm>
        </p:spPr>
        <p:txBody>
          <a:bodyPr/>
          <a:lstStyle>
            <a:lvl1pPr algn="r">
              <a:defRPr sz="5400"/>
            </a:lvl1pPr>
          </a:lstStyle>
          <a:p>
            <a:pPr lvl="0"/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42DF381-C3BC-B0FE-2ED5-89F713BD97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 rot="21420016">
            <a:off x="9851754" y="3832643"/>
            <a:ext cx="907185" cy="498466"/>
          </a:xfrm>
        </p:spPr>
        <p:txBody>
          <a:bodyPr/>
          <a:lstStyle>
            <a:lvl1pPr>
              <a:defRPr sz="2400">
                <a:solidFill>
                  <a:srgbClr val="404040"/>
                </a:solidFill>
              </a:defRPr>
            </a:lvl1pPr>
          </a:lstStyle>
          <a:p>
            <a:pPr lvl="0"/>
            <a:fld id="{6D9DD8C1-9C33-4BFB-A62F-AD87594E2287}" type="slidenum">
              <a:t>‹#›</a:t>
            </a:fld>
            <a:endParaRPr lang="en-GB"/>
          </a:p>
        </p:txBody>
      </p:sp>
      <p:sp>
        <p:nvSpPr>
          <p:cNvPr id="12" name="5-Point Star 24">
            <a:extLst>
              <a:ext uri="{FF2B5EF4-FFF2-40B4-BE49-F238E27FC236}">
                <a16:creationId xmlns:a16="http://schemas.microsoft.com/office/drawing/2014/main" id="{3034FBAD-3646-11EA-2801-BCC43D32FD2F}"/>
              </a:ext>
            </a:extLst>
          </p:cNvPr>
          <p:cNvSpPr/>
          <p:nvPr/>
        </p:nvSpPr>
        <p:spPr>
          <a:xfrm rot="21420016">
            <a:off x="4221382" y="5111349"/>
            <a:ext cx="515383" cy="5153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105146"/>
              <a:gd name="f9" fmla="val 110557"/>
              <a:gd name="f10" fmla="val 26693"/>
              <a:gd name="f11" fmla="+- 0 0 -270"/>
              <a:gd name="f12" fmla="+- 0 0 -180"/>
              <a:gd name="f13" fmla="+- 0 0 -90"/>
              <a:gd name="f14" fmla="abs f3"/>
              <a:gd name="f15" fmla="abs f4"/>
              <a:gd name="f16" fmla="abs f5"/>
              <a:gd name="f17" fmla="+- 1080000 f1 0"/>
              <a:gd name="f18" fmla="+- 18360000 f1 0"/>
              <a:gd name="f19" fmla="+- 20520000 f1 0"/>
              <a:gd name="f20" fmla="+- 3240000 f1 0"/>
              <a:gd name="f21" fmla="*/ f11 f0 1"/>
              <a:gd name="f22" fmla="*/ f12 f0 1"/>
              <a:gd name="f23" fmla="*/ f13 f0 1"/>
              <a:gd name="f24" fmla="?: f14 f3 1"/>
              <a:gd name="f25" fmla="?: f15 f4 1"/>
              <a:gd name="f26" fmla="?: f16 f5 1"/>
              <a:gd name="f27" fmla="+- f17 0 f1"/>
              <a:gd name="f28" fmla="+- f18 0 f1"/>
              <a:gd name="f29" fmla="+- f19 0 f1"/>
              <a:gd name="f30" fmla="+- f20 0 f1"/>
              <a:gd name="f31" fmla="*/ f21 1 f2"/>
              <a:gd name="f32" fmla="*/ f22 1 f2"/>
              <a:gd name="f33" fmla="*/ f23 1 f2"/>
              <a:gd name="f34" fmla="*/ f24 1 21600"/>
              <a:gd name="f35" fmla="*/ f25 1 21600"/>
              <a:gd name="f36" fmla="*/ 21600 f24 1"/>
              <a:gd name="f37" fmla="*/ 21600 f25 1"/>
              <a:gd name="f38" fmla="+- f27 f1 0"/>
              <a:gd name="f39" fmla="+- f28 f1 0"/>
              <a:gd name="f40" fmla="+- f29 f1 0"/>
              <a:gd name="f41" fmla="+- f30 f1 0"/>
              <a:gd name="f42" fmla="+- f31 0 f1"/>
              <a:gd name="f43" fmla="+- f32 0 f1"/>
              <a:gd name="f44" fmla="+- f33 0 f1"/>
              <a:gd name="f45" fmla="min f35 f34"/>
              <a:gd name="f46" fmla="*/ f36 1 f26"/>
              <a:gd name="f47" fmla="*/ f37 1 f26"/>
              <a:gd name="f48" fmla="*/ f38 f7 1"/>
              <a:gd name="f49" fmla="*/ f39 f7 1"/>
              <a:gd name="f50" fmla="*/ f40 f7 1"/>
              <a:gd name="f51" fmla="*/ f41 f7 1"/>
              <a:gd name="f52" fmla="val f46"/>
              <a:gd name="f53" fmla="val f47"/>
              <a:gd name="f54" fmla="*/ f48 1 f0"/>
              <a:gd name="f55" fmla="*/ f49 1 f0"/>
              <a:gd name="f56" fmla="*/ f50 1 f0"/>
              <a:gd name="f57" fmla="*/ f51 1 f0"/>
              <a:gd name="f58" fmla="*/ f6 f45 1"/>
              <a:gd name="f59" fmla="+- f53 0 f6"/>
              <a:gd name="f60" fmla="+- f52 0 f6"/>
              <a:gd name="f61" fmla="+- 0 0 f54"/>
              <a:gd name="f62" fmla="+- 0 0 f55"/>
              <a:gd name="f63" fmla="+- 0 0 f56"/>
              <a:gd name="f64" fmla="+- 0 0 f57"/>
              <a:gd name="f65" fmla="*/ f59 1 2"/>
              <a:gd name="f66" fmla="*/ f60 1 2"/>
              <a:gd name="f67" fmla="+- 0 0 f61"/>
              <a:gd name="f68" fmla="+- 0 0 f62"/>
              <a:gd name="f69" fmla="+- 0 0 f63"/>
              <a:gd name="f70" fmla="+- 0 0 f64"/>
              <a:gd name="f71" fmla="+- f6 f65 0"/>
              <a:gd name="f72" fmla="+- f6 f66 0"/>
              <a:gd name="f73" fmla="*/ f66 f8 1"/>
              <a:gd name="f74" fmla="*/ f65 f9 1"/>
              <a:gd name="f75" fmla="*/ f67 f0 1"/>
              <a:gd name="f76" fmla="*/ f68 f0 1"/>
              <a:gd name="f77" fmla="*/ f69 f0 1"/>
              <a:gd name="f78" fmla="*/ f70 f0 1"/>
              <a:gd name="f79" fmla="*/ f73 1 100000"/>
              <a:gd name="f80" fmla="*/ f74 1 100000"/>
              <a:gd name="f81" fmla="*/ f71 f9 1"/>
              <a:gd name="f82" fmla="*/ f75 1 f7"/>
              <a:gd name="f83" fmla="*/ f76 1 f7"/>
              <a:gd name="f84" fmla="*/ f77 1 f7"/>
              <a:gd name="f85" fmla="*/ f78 1 f7"/>
              <a:gd name="f86" fmla="*/ f72 f45 1"/>
              <a:gd name="f87" fmla="*/ f81 1 100000"/>
              <a:gd name="f88" fmla="*/ f79 f10 1"/>
              <a:gd name="f89" fmla="*/ f80 f10 1"/>
              <a:gd name="f90" fmla="+- f82 0 f1"/>
              <a:gd name="f91" fmla="+- f83 0 f1"/>
              <a:gd name="f92" fmla="+- f84 0 f1"/>
              <a:gd name="f93" fmla="+- f85 0 f1"/>
              <a:gd name="f94" fmla="cos 1 f90"/>
              <a:gd name="f95" fmla="cos 1 f91"/>
              <a:gd name="f96" fmla="sin 1 f90"/>
              <a:gd name="f97" fmla="sin 1 f91"/>
              <a:gd name="f98" fmla="cos 1 f92"/>
              <a:gd name="f99" fmla="cos 1 f93"/>
              <a:gd name="f100" fmla="sin 1 f93"/>
              <a:gd name="f101" fmla="sin 1 f92"/>
              <a:gd name="f102" fmla="*/ f88 1 50000"/>
              <a:gd name="f103" fmla="*/ f89 1 50000"/>
              <a:gd name="f104" fmla="+- 0 0 f94"/>
              <a:gd name="f105" fmla="+- 0 0 f95"/>
              <a:gd name="f106" fmla="+- 0 0 f96"/>
              <a:gd name="f107" fmla="+- 0 0 f97"/>
              <a:gd name="f108" fmla="+- 0 0 f98"/>
              <a:gd name="f109" fmla="+- 0 0 f99"/>
              <a:gd name="f110" fmla="+- 0 0 f100"/>
              <a:gd name="f111" fmla="+- 0 0 f101"/>
              <a:gd name="f112" fmla="+- f87 f103 0"/>
              <a:gd name="f113" fmla="+- 0 0 f104"/>
              <a:gd name="f114" fmla="+- 0 0 f105"/>
              <a:gd name="f115" fmla="+- 0 0 f106"/>
              <a:gd name="f116" fmla="+- 0 0 f107"/>
              <a:gd name="f117" fmla="+- 0 0 f108"/>
              <a:gd name="f118" fmla="+- 0 0 f109"/>
              <a:gd name="f119" fmla="+- 0 0 f110"/>
              <a:gd name="f120" fmla="+- 0 0 f111"/>
              <a:gd name="f121" fmla="*/ f112 f45 1"/>
              <a:gd name="f122" fmla="val f113"/>
              <a:gd name="f123" fmla="val f114"/>
              <a:gd name="f124" fmla="val f115"/>
              <a:gd name="f125" fmla="val f116"/>
              <a:gd name="f126" fmla="val f117"/>
              <a:gd name="f127" fmla="val f118"/>
              <a:gd name="f128" fmla="val f119"/>
              <a:gd name="f129" fmla="val f120"/>
              <a:gd name="f130" fmla="*/ f122 f79 1"/>
              <a:gd name="f131" fmla="*/ f123 f79 1"/>
              <a:gd name="f132" fmla="*/ f124 f80 1"/>
              <a:gd name="f133" fmla="*/ f125 f80 1"/>
              <a:gd name="f134" fmla="*/ f126 f102 1"/>
              <a:gd name="f135" fmla="*/ f127 f102 1"/>
              <a:gd name="f136" fmla="*/ f128 f103 1"/>
              <a:gd name="f137" fmla="*/ f129 f103 1"/>
              <a:gd name="f138" fmla="+- f72 0 f130"/>
              <a:gd name="f139" fmla="+- f72 0 f131"/>
              <a:gd name="f140" fmla="+- f72 f131 0"/>
              <a:gd name="f141" fmla="+- f72 f130 0"/>
              <a:gd name="f142" fmla="+- f87 0 f132"/>
              <a:gd name="f143" fmla="+- f87 0 f133"/>
              <a:gd name="f144" fmla="+- f72 0 f134"/>
              <a:gd name="f145" fmla="+- f72 0 f135"/>
              <a:gd name="f146" fmla="+- f72 f135 0"/>
              <a:gd name="f147" fmla="+- f72 f134 0"/>
              <a:gd name="f148" fmla="+- f87 0 f136"/>
              <a:gd name="f149" fmla="+- f87 0 f137"/>
              <a:gd name="f150" fmla="*/ f144 f45 1"/>
              <a:gd name="f151" fmla="*/ f148 f45 1"/>
              <a:gd name="f152" fmla="*/ f147 f45 1"/>
              <a:gd name="f153" fmla="*/ f138 f45 1"/>
              <a:gd name="f154" fmla="*/ f142 f45 1"/>
              <a:gd name="f155" fmla="*/ f145 f45 1"/>
              <a:gd name="f156" fmla="*/ f146 f45 1"/>
              <a:gd name="f157" fmla="*/ f141 f45 1"/>
              <a:gd name="f158" fmla="*/ f149 f45 1"/>
              <a:gd name="f159" fmla="*/ f140 f45 1"/>
              <a:gd name="f160" fmla="*/ f143 f45 1"/>
              <a:gd name="f161" fmla="*/ f139 f4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153" y="f154"/>
              </a:cxn>
              <a:cxn ang="f43">
                <a:pos x="f161" y="f160"/>
              </a:cxn>
              <a:cxn ang="f43">
                <a:pos x="f159" y="f160"/>
              </a:cxn>
              <a:cxn ang="f44">
                <a:pos x="f157" y="f154"/>
              </a:cxn>
            </a:cxnLst>
            <a:rect l="f150" t="f151" r="f152" b="f121"/>
            <a:pathLst>
              <a:path>
                <a:moveTo>
                  <a:pt x="f153" y="f154"/>
                </a:moveTo>
                <a:lnTo>
                  <a:pt x="f155" y="f151"/>
                </a:lnTo>
                <a:lnTo>
                  <a:pt x="f86" y="f58"/>
                </a:lnTo>
                <a:lnTo>
                  <a:pt x="f156" y="f151"/>
                </a:lnTo>
                <a:lnTo>
                  <a:pt x="f157" y="f154"/>
                </a:lnTo>
                <a:lnTo>
                  <a:pt x="f152" y="f158"/>
                </a:lnTo>
                <a:lnTo>
                  <a:pt x="f159" y="f160"/>
                </a:lnTo>
                <a:lnTo>
                  <a:pt x="f86" y="f121"/>
                </a:lnTo>
                <a:lnTo>
                  <a:pt x="f161" y="f160"/>
                </a:lnTo>
                <a:lnTo>
                  <a:pt x="f150" y="f158"/>
                </a:lnTo>
                <a:close/>
              </a:path>
            </a:pathLst>
          </a:custGeom>
          <a:solidFill>
            <a:srgbClr val="000000">
              <a:alpha val="40000"/>
            </a:srgbClr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817785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8A779-1116-ECA3-D436-7ECD47332C8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BC06C-3832-1C0D-C61A-C1B5024F4BE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5800" y="2063398"/>
            <a:ext cx="10394707" cy="33111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0BE14-8BFB-EEEF-8B59-82B823D55A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5B9574-0ECB-4779-95E8-A0AAA3FCE93A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16302-5D5E-D2A2-D037-4F32F6DA11A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8D9A7-A90C-3A83-025D-B1658E6E60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905BA3-5AD0-4AD4-A510-B32E555BB7A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56467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98A4E-5369-4D51-682F-93679062AB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4707" cy="3193487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29740A-A241-5F3C-4431-E80D06AD31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3742264"/>
            <a:ext cx="10394707" cy="1639610"/>
          </a:xfrm>
        </p:spPr>
        <p:txBody>
          <a:bodyPr anchor="t"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F48CA-5414-4C66-25A9-5C2EB148B6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69656A-F521-4758-AEA2-263484E9CAFA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6E289-8425-A031-8170-6AC880452CC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DE920-08B4-B26D-CD72-4D9603AE35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8927AB-3254-4913-8187-853A8A22A2E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364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A213E-4A13-1811-626F-E5CF054977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6883" cy="115814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14CFF-7D21-9BE4-C567-34994A51A5A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5800" y="2063398"/>
            <a:ext cx="5088718" cy="3311188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71D8B9-5125-2DCF-CA40-EFA47764E77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993974" y="2063398"/>
            <a:ext cx="5086542" cy="3311188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D2B7CC-E41A-A544-C3A0-332DB11C14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B92F3A-7261-4167-9DB2-C032415DE145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5415E-52BF-35F7-35D3-52B22D81FD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30F5BF-D2DE-FF4E-9833-DEEC08ED13B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5AD40A-674E-4C5D-A4FC-700C1AAE64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664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C8157-F660-CFFC-A669-AB1DE5CCD0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4707" cy="115814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6FCE29-38A3-0DFF-0C6A-C1A0FAA3DA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8359" y="2063398"/>
            <a:ext cx="4856158" cy="67999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EDA151-A8B8-7C4B-9574-446A9D7AB20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5800" y="2861733"/>
            <a:ext cx="5088709" cy="2512853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941604-800C-383E-4CFC-A9BB430017A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218194" y="2063398"/>
            <a:ext cx="4864489" cy="67999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D06BBB-9789-1368-18B1-5E6225E69A2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993965" y="2861733"/>
            <a:ext cx="5088709" cy="2512853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8A64B3-9D28-735F-6659-CEE60B0669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3E2EF6-3F6C-4FC2-A3E7-92AF4654A8F7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5763DE-9F98-283A-55C5-389F10930A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D5B6CB-1DE5-2F16-DEA4-F20D4FF525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A1CCFA-C857-493C-A5DA-C5137436D39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049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0110E-A8ED-01B2-82CD-EFEA174B0FB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E19D68-EE90-DB62-57C4-D83E422ADB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712AA1-BF35-4BA9-AE7A-F0736DBF8F60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7564B0-FEE0-266A-61D9-5E6A2B384B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D3142-A28B-425B-1A15-2F7A9EBC214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3BC539-B3DB-4AC9-A01C-DA0A5370270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440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4040A7-A1BF-7F1F-2216-520BB28FCD8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255ED4-D4FD-4C39-AF9B-C886B3D19AD5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3D5F25-9096-44EE-2A54-D715EC41EC2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B38E41-79C8-4C8A-36B7-076755106F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1EB03C-E3E9-4786-A6C1-67582313271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974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0D1AC-07DF-4F10-417D-92E5057B5D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3645" y="685800"/>
            <a:ext cx="4126860" cy="2023256"/>
          </a:xfrm>
        </p:spPr>
        <p:txBody>
          <a:bodyPr anchor="b" anchorCtr="1"/>
          <a:lstStyle>
            <a:lvl1pPr algn="ctr"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A1B0E-E8D8-9C73-8D5E-E9B1D82DBAE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46134" y="685800"/>
            <a:ext cx="6034372" cy="468878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A6CBB-E49A-E6B0-C13E-59E5DB3C470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93645" y="2709056"/>
            <a:ext cx="4126860" cy="2665530"/>
          </a:xfrm>
        </p:spPr>
        <p:txBody>
          <a:bodyPr anchor="t" anchorCtr="1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65C8F8-44F1-D7DD-BF93-C16020FC8AB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7E177D-DC38-49E0-9393-49AA9E2374A7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EE169-6E89-4449-5618-94E4BCF23B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3F76A2-74B7-8054-A2A1-F45BD67CCD8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7AE61A-3AE1-498D-ADB9-B8CABFEC848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17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8CE73-4D0D-FAE7-89A9-B38BB9A051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6345305" cy="2023256"/>
          </a:xfrm>
        </p:spPr>
        <p:txBody>
          <a:bodyPr anchor="b" anchorCtr="1"/>
          <a:lstStyle>
            <a:lvl1pPr algn="ctr"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E516C0-F275-D759-AA10-4C47110ACE83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7482361" y="0"/>
            <a:ext cx="3598145" cy="5071536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="t"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BB82E5-51C7-CF7D-D371-6E3905D308D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5800" y="2709056"/>
            <a:ext cx="6345305" cy="2362480"/>
          </a:xfrm>
        </p:spPr>
        <p:txBody>
          <a:bodyPr anchor="t" anchorCtr="1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DCF191-3FDD-9EEE-0850-2FCC4754A9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9AA3CF-8599-4855-867D-ED63CC3731EF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197992-1166-B498-C27A-274C0831F49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9B27A2-8F0C-C594-F2DF-420F9379321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ECD038-36F9-4267-9075-DAC1F5BD962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2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3716B-3D84-E879-96EB-5F706D8641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4106332"/>
            <a:ext cx="10394707" cy="588846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491751-331F-B314-E7FB-4F9D0D7E9472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85800" y="685800"/>
            <a:ext cx="10392512" cy="3194904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="t"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F57A2F-D0A8-EDDC-7E60-027BAF20C8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781" y="4702923"/>
            <a:ext cx="10394725" cy="682471"/>
          </a:xfrm>
        </p:spPr>
        <p:txBody>
          <a:bodyPr anchor="t"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ABA5FC-97A4-4D41-64FB-65B6C3D2A2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C72C9C-0430-4333-B99F-98F9396C3B12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0E0F6-616C-75C8-C1FD-A3AD9EE95E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71F5EA-6166-3FF9-0422-0B5670F58D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FE9D03-7239-4DEC-B7CD-8654E104CB0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18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AA611-B46D-388A-64E4-46E212FD109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6901" cy="3194904"/>
          </a:xfrm>
        </p:spPr>
        <p:txBody>
          <a:bodyPr anchorCtr="1"/>
          <a:lstStyle>
            <a:lvl1pPr algn="ctr"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B6544B9C-A491-35C0-77D3-E8607362BC0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781" y="4106332"/>
            <a:ext cx="10394725" cy="1273603"/>
          </a:xfrm>
        </p:spPr>
        <p:txBody>
          <a:bodyPr anchorCtr="1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6D29F7F8-1E7B-8ECB-5D82-1DCC191943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723691-D578-4AD5-B7B2-3C610B65F904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9B6696AB-3721-C12D-187F-56A50CF084B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9DC03824-A593-7F0A-F863-5105EF61743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CEA9C0-EF28-4EDF-B565-B43E0841D20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093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C1CCF-A516-2A6E-F8BB-64904494A0C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21731" y="685800"/>
            <a:ext cx="9525021" cy="2916707"/>
          </a:xfrm>
        </p:spPr>
        <p:txBody>
          <a:bodyPr anchorCtr="1"/>
          <a:lstStyle>
            <a:lvl1pPr algn="ctr"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796F6FA-0A14-7D40-C847-6F21FCD054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550264" y="3610032"/>
            <a:ext cx="8667954" cy="377766"/>
          </a:xfrm>
        </p:spPr>
        <p:txBody>
          <a:bodyPr anchor="t"/>
          <a:lstStyle>
            <a:lvl1pPr marL="0" indent="0" algn="r">
              <a:buNone/>
              <a:defRPr sz="14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DD6805-7BAD-0BF6-FE2C-705C25E030F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800" y="4106332"/>
            <a:ext cx="10396883" cy="1268254"/>
          </a:xfrm>
        </p:spPr>
        <p:txBody>
          <a:bodyPr anchorCtr="1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42217D-E3E9-A068-01F7-6491C44B71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B3FCFD-7EA1-46EF-ABA1-394E3C825F7F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EFFA13-7496-1062-856C-7BA3A77E6C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FA23DB-6128-D103-A41F-04EE76382BC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B96069-A53B-44FA-8902-AFEC25373997}" type="slidenum">
              <a:t>‹#›</a:t>
            </a:fld>
            <a:endParaRPr lang="en-GB"/>
          </a:p>
        </p:txBody>
      </p:sp>
      <p:sp>
        <p:nvSpPr>
          <p:cNvPr id="8" name="TextBox 12">
            <a:extLst>
              <a:ext uri="{FF2B5EF4-FFF2-40B4-BE49-F238E27FC236}">
                <a16:creationId xmlns:a16="http://schemas.microsoft.com/office/drawing/2014/main" id="{E2F42C78-6892-F648-3E56-17088F0974AD}"/>
              </a:ext>
            </a:extLst>
          </p:cNvPr>
          <p:cNvSpPr txBox="1"/>
          <p:nvPr/>
        </p:nvSpPr>
        <p:spPr>
          <a:xfrm>
            <a:off x="685800" y="892628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Impact"/>
              </a:rPr>
              <a:t>“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BAD9053E-B20C-7747-EC80-A52915C7A672}"/>
              </a:ext>
            </a:extLst>
          </p:cNvPr>
          <p:cNvSpPr txBox="1"/>
          <p:nvPr/>
        </p:nvSpPr>
        <p:spPr>
          <a:xfrm>
            <a:off x="10473080" y="292282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Impact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53396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8DE4-3572-5286-FBBD-09AD7075632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1723854"/>
            <a:ext cx="10394707" cy="2511838"/>
          </a:xfrm>
        </p:spPr>
        <p:txBody>
          <a:bodyPr anchor="b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38C84A8-0BB6-5CE7-291E-F52416B790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800" y="4247470"/>
            <a:ext cx="10394707" cy="1140640"/>
          </a:xfrm>
        </p:spPr>
        <p:txBody>
          <a:bodyPr anchor="t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1958C5B4-6EA3-DA84-2869-44CB675346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0D3E8A-CEC7-442A-BC00-89142F9A3691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CD9375A9-27F4-12E1-9C4D-A723CC970A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7B93E9F-993D-0980-3C1B-544721F3B9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0876F7-509D-497D-A127-875836D6621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418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29FF0-D168-735F-57BD-DC20B44D08F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4707" cy="1151961"/>
          </a:xfrm>
        </p:spPr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9ED3A-41B7-73B6-AA21-1ADBD33EA1F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800" y="2063398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4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FA22F5-44A0-6ADC-7C37-D0B479048F0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85800" y="2639662"/>
            <a:ext cx="3310128" cy="2734924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2E689D-0FCF-8416-09FC-5945094725F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34622" y="2063398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4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609D0FE-74BF-A89D-BBEE-32D3ECF91C0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34622" y="2639662"/>
            <a:ext cx="3310128" cy="2734924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903205C4-7007-1AE7-329B-DD8309942D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70379" y="2063398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4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01E1E826-C739-207E-95B2-A47D129E5F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70379" y="2639662"/>
            <a:ext cx="3310128" cy="2734924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9C911391-61DB-1BD4-9658-04AA64A7FB8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D26EA4-30E6-4F46-A27B-11DF86E6937D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BFE8975B-0F26-7E80-03C1-0CFAD809776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5F918657-3673-F29F-732A-7B8FBAEB38F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1CA62D-2966-4B0E-8B41-15808930356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04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4F087-75F7-89AD-0692-35CBC35D395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9F66F3-C389-4DFC-7B7D-398AE45562C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91844" y="3813020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2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8E6CF3F-7C9B-0F12-1D8E-F0BBCA29AB95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85781" y="2063398"/>
            <a:ext cx="3310128" cy="1536722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="t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6BEAB649-FD47-7089-51E3-BCEB8FCF7B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91844" y="4389284"/>
            <a:ext cx="3310128" cy="985302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233E515E-5ECE-57E7-88E9-F1B7A18C9E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37411" y="3813020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2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84E1832-0BBC-08A6-869D-76D4E9EEC6A3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235994" y="2063398"/>
            <a:ext cx="3310128" cy="1535241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="t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65AB493-B65B-B6B5-439D-1940E1041C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35994" y="4389284"/>
            <a:ext cx="3310128" cy="985302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3D64E3A-7481-DCF0-8591-33900E4A289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68943" y="3813020"/>
            <a:ext cx="3310128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90000"/>
              </a:lnSpc>
              <a:buNone/>
              <a:defRPr sz="2200">
                <a:solidFill>
                  <a:srgbClr val="B80E0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1AC33948-21F4-B361-7589-83F13D7CD6C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7768815" y="2063398"/>
            <a:ext cx="3310128" cy="1537197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="t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A731064-09BE-4227-1233-54365026F04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68815" y="4389284"/>
            <a:ext cx="3310128" cy="985302"/>
          </a:xfrm>
        </p:spPr>
        <p:txBody>
          <a:bodyPr anchor="t"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2">
            <a:extLst>
              <a:ext uri="{FF2B5EF4-FFF2-40B4-BE49-F238E27FC236}">
                <a16:creationId xmlns:a16="http://schemas.microsoft.com/office/drawing/2014/main" id="{25046BB7-DAB6-8FB4-1DCD-0228CE0C3B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AA27AF-A3B0-41CB-8DD2-8F2BD32C4259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CC443880-1E51-459C-C1CE-A829939955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6FEF3E38-D733-06DA-269F-3D537FFB38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7FEF5E-C980-44D4-89ED-D5EAC1B80D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354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EDAAD-BF83-882A-C255-E52C52F5AF7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EDABC0-FC98-7CDB-E805-D9F11F315C3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5800" y="2063398"/>
            <a:ext cx="10394707" cy="3311188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0D2E6-8E89-E3E6-AE42-61DD3E0ED8F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93504B-D870-407B-B977-4E2904DF3B50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32F79-A9DB-F7CA-27BE-D503311EFC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C538B-A8A4-3ED2-08DE-DAA6BBA095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F25BF9-B85D-4A0F-9B47-5E8FB559CF3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128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C476A7-A794-2EDA-6E2F-25A66DDE3DF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815858" y="685800"/>
            <a:ext cx="2264648" cy="468878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72196C-FFF5-ACBA-5B90-55DDA09EB8A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5800" y="685800"/>
            <a:ext cx="7904430" cy="4688787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F3D62-4ECE-064A-548E-0177BB4E22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B9A080-3FF2-4AC3-B81F-872DF56BFA72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81C6E-FD59-13F2-BDC6-D0154C1D8C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51363-A113-AA2B-D91F-FCA3545F873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7AB27B-8173-4734-A8A5-7E4DB7B1B28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330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Brickwork-HD-R1a.jpg">
            <a:extLst>
              <a:ext uri="{FF2B5EF4-FFF2-40B4-BE49-F238E27FC236}">
                <a16:creationId xmlns:a16="http://schemas.microsoft.com/office/drawing/2014/main" id="{87944E96-4902-EFC6-29F3-AE8AF716320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3" name="Group 9">
            <a:extLst>
              <a:ext uri="{FF2B5EF4-FFF2-40B4-BE49-F238E27FC236}">
                <a16:creationId xmlns:a16="http://schemas.microsoft.com/office/drawing/2014/main" id="{E828CEFA-2D29-BB74-7639-8902F73621F4}"/>
              </a:ext>
            </a:extLst>
          </p:cNvPr>
          <p:cNvGrpSpPr/>
          <p:nvPr/>
        </p:nvGrpSpPr>
        <p:grpSpPr>
          <a:xfrm>
            <a:off x="-25392" y="0"/>
            <a:ext cx="12005339" cy="6644085"/>
            <a:chOff x="-25392" y="0"/>
            <a:chExt cx="12005339" cy="6644085"/>
          </a:xfrm>
        </p:grpSpPr>
        <p:sp>
          <p:nvSpPr>
            <p:cNvPr id="4" name="Rectangle 10">
              <a:extLst>
                <a:ext uri="{FF2B5EF4-FFF2-40B4-BE49-F238E27FC236}">
                  <a16:creationId xmlns:a16="http://schemas.microsoft.com/office/drawing/2014/main" id="{A2681F7E-0808-B21D-B338-3B33F875192C}"/>
                </a:ext>
              </a:extLst>
            </p:cNvPr>
            <p:cNvSpPr/>
            <p:nvPr/>
          </p:nvSpPr>
          <p:spPr>
            <a:xfrm>
              <a:off x="0" y="0"/>
              <a:ext cx="11979947" cy="6644085"/>
            </a:xfrm>
            <a:prstGeom prst="rect">
              <a:avLst/>
            </a:prstGeom>
            <a:blipFill>
              <a:blip r:embed="rId19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  <a:effectLst>
              <a:outerShdw dist="76196" dir="4380172" algn="tl">
                <a:srgbClr val="000000">
                  <a:alpha val="68000"/>
                </a:srgbClr>
              </a:outerShdw>
            </a:effectLst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Freeform 11">
              <a:extLst>
                <a:ext uri="{FF2B5EF4-FFF2-40B4-BE49-F238E27FC236}">
                  <a16:creationId xmlns:a16="http://schemas.microsoft.com/office/drawing/2014/main" id="{B4A29817-A167-A690-0F46-0C23EA1D6551}"/>
                </a:ext>
              </a:extLst>
            </p:cNvPr>
            <p:cNvSpPr/>
            <p:nvPr/>
          </p:nvSpPr>
          <p:spPr>
            <a:xfrm>
              <a:off x="-25392" y="0"/>
              <a:ext cx="11773293" cy="641951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773291"/>
                <a:gd name="f4" fmla="val 6419514"/>
                <a:gd name="f5" fmla="val 11750059"/>
                <a:gd name="f6" fmla="val 6411047"/>
                <a:gd name="f7" fmla="*/ f0 1 11773291"/>
                <a:gd name="f8" fmla="*/ f1 1 6419514"/>
                <a:gd name="f9" fmla="+- f4 0 f2"/>
                <a:gd name="f10" fmla="+- f3 0 f2"/>
                <a:gd name="f11" fmla="*/ f10 1 11773291"/>
                <a:gd name="f12" fmla="*/ f9 1 6419514"/>
                <a:gd name="f13" fmla="*/ f2 1 f11"/>
                <a:gd name="f14" fmla="*/ f3 1 f11"/>
                <a:gd name="f15" fmla="*/ f2 1 f12"/>
                <a:gd name="f16" fmla="*/ f4 1 f12"/>
                <a:gd name="f17" fmla="*/ f13 f7 1"/>
                <a:gd name="f18" fmla="*/ f14 f7 1"/>
                <a:gd name="f19" fmla="*/ f16 f8 1"/>
                <a:gd name="f20" fmla="*/ f15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7" t="f20" r="f18" b="f19"/>
              <a:pathLst>
                <a:path w="11773291" h="6419514">
                  <a:moveTo>
                    <a:pt x="f5" y="f2"/>
                  </a:moveTo>
                  <a:lnTo>
                    <a:pt x="f3" y="f4"/>
                  </a:lnTo>
                  <a:lnTo>
                    <a:pt x="f2" y="f6"/>
                  </a:lnTo>
                </a:path>
              </a:pathLst>
            </a:custGeom>
            <a:noFill/>
            <a:ln w="82552" cap="flat">
              <a:solidFill>
                <a:srgbClr val="7F7F7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Rectangle 12">
              <a:extLst>
                <a:ext uri="{FF2B5EF4-FFF2-40B4-BE49-F238E27FC236}">
                  <a16:creationId xmlns:a16="http://schemas.microsoft.com/office/drawing/2014/main" id="{8081DAC8-5F84-85FF-0494-AF30649F0B53}"/>
                </a:ext>
              </a:extLst>
            </p:cNvPr>
            <p:cNvSpPr/>
            <p:nvPr/>
          </p:nvSpPr>
          <p:spPr>
            <a:xfrm>
              <a:off x="0" y="5600215"/>
              <a:ext cx="11706514" cy="780577"/>
            </a:xfrm>
            <a:prstGeom prst="rect">
              <a:avLst/>
            </a:prstGeom>
            <a:gradFill>
              <a:gsLst>
                <a:gs pos="0">
                  <a:srgbClr val="B80E0F"/>
                </a:gs>
                <a:gs pos="100000">
                  <a:srgbClr val="5C0708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146709-0E67-ECFC-6D67-15BF21A42D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10396883" cy="11519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247FB00-E5A9-984C-0D86-65E5B1C489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2063398"/>
            <a:ext cx="10396883" cy="33111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92E2085-E7B4-30D9-BA78-0F3C70E1292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98082" y="5757336"/>
            <a:ext cx="3784601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3200" b="0" i="0" u="none" strike="noStrike" kern="1200" cap="all" spc="0" baseline="0">
                <a:solidFill>
                  <a:srgbClr val="5C0708"/>
                </a:solidFill>
                <a:uFillTx/>
                <a:latin typeface="Impact"/>
              </a:defRPr>
            </a:lvl1pPr>
          </a:lstStyle>
          <a:p>
            <a:pPr lvl="0"/>
            <a:fld id="{38FAAA96-611F-45A7-B8CE-86E8B1DCFEB5}" type="datetime1">
              <a:rPr lang="en-GB"/>
              <a:pPr lvl="0"/>
              <a:t>07/03/2023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C3F768C-9569-E60C-5FD1-62DAFBDFEC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85800" y="5757336"/>
            <a:ext cx="5499722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3200" b="0" i="0" u="none" strike="noStrike" kern="1200" cap="all" spc="0" baseline="0">
                <a:solidFill>
                  <a:srgbClr val="5C0708"/>
                </a:solidFill>
                <a:uFillTx/>
                <a:latin typeface="Impact"/>
              </a:defRPr>
            </a:lvl1pPr>
          </a:lstStyle>
          <a:p>
            <a:pPr lvl="0"/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A8C800B-3977-31BB-6836-055E71F3643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287121" y="5757336"/>
            <a:ext cx="907185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3200" b="0" i="0" u="none" strike="noStrike" kern="1200" cap="all" spc="0" baseline="0">
                <a:solidFill>
                  <a:srgbClr val="5C0708"/>
                </a:solidFill>
                <a:uFillTx/>
                <a:latin typeface="Impact"/>
              </a:defRPr>
            </a:lvl1pPr>
          </a:lstStyle>
          <a:p>
            <a:pPr lvl="0"/>
            <a:fld id="{7BD4102F-066D-448E-9D2A-9E0EA87636C3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5400" b="0" i="0" u="none" strike="noStrike" kern="1200" cap="all" spc="0" baseline="0">
          <a:solidFill>
            <a:srgbClr val="B80E0F"/>
          </a:solidFill>
          <a:uFillTx/>
          <a:latin typeface="Impact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 pitchFamily="34"/>
        <a:buChar char="•"/>
        <a:tabLst/>
        <a:defRPr lang="en-US" sz="2000" b="0" i="0" u="none" strike="noStrike" kern="1200" cap="all" spc="0" baseline="0">
          <a:solidFill>
            <a:srgbClr val="000000"/>
          </a:solidFill>
          <a:uFillTx/>
          <a:latin typeface="Impact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80E0F"/>
        </a:buClr>
        <a:buSzPct val="160000"/>
        <a:buFont typeface="Arial" pitchFamily="34"/>
        <a:buChar char="•"/>
        <a:tabLst/>
        <a:defRPr lang="en-US" sz="1800" b="0" i="0" u="none" strike="noStrike" kern="1200" cap="all" spc="0" baseline="0">
          <a:solidFill>
            <a:srgbClr val="000000"/>
          </a:solidFill>
          <a:uFillTx/>
          <a:latin typeface="Impact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80E0F"/>
        </a:buClr>
        <a:buSzPct val="160000"/>
        <a:buFont typeface="Arial" pitchFamily="34"/>
        <a:buChar char="•"/>
        <a:tabLst/>
        <a:defRPr lang="en-US" sz="1600" b="0" i="0" u="none" strike="noStrike" kern="1200" cap="all" spc="0" baseline="0">
          <a:solidFill>
            <a:srgbClr val="000000"/>
          </a:solidFill>
          <a:uFillTx/>
          <a:latin typeface="Impact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80E0F"/>
        </a:buClr>
        <a:buSzPct val="160000"/>
        <a:buFont typeface="Arial" pitchFamily="34"/>
        <a:buChar char="•"/>
        <a:tabLst/>
        <a:defRPr lang="en-US" sz="1400" b="0" i="0" u="none" strike="noStrike" kern="1200" cap="all" spc="0" baseline="0">
          <a:solidFill>
            <a:srgbClr val="000000"/>
          </a:solidFill>
          <a:uFillTx/>
          <a:latin typeface="Impact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80E0F"/>
        </a:buClr>
        <a:buSzPct val="160000"/>
        <a:buFont typeface="Arial" pitchFamily="34"/>
        <a:buChar char="•"/>
        <a:tabLst/>
        <a:defRPr lang="en-US" sz="1400" b="0" i="0" u="none" strike="noStrike" kern="1200" cap="all" spc="0" baseline="0">
          <a:solidFill>
            <a:srgbClr val="000000"/>
          </a:solidFill>
          <a:uFillTx/>
          <a:latin typeface="Impac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D37A-D8C1-4A23-67B0-EFC50D26DF9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 rot="21420016">
            <a:off x="474821" y="1177025"/>
            <a:ext cx="9755184" cy="2766526"/>
          </a:xfrm>
        </p:spPr>
        <p:txBody>
          <a:bodyPr/>
          <a:lstStyle/>
          <a:p>
            <a:pPr lvl="0"/>
            <a:r>
              <a:rPr lang="en-GB" sz="4000" b="1">
                <a:latin typeface="Arial Black" pitchFamily="34"/>
              </a:rPr>
              <a:t>Managing Lunch Time Service in a Busy High Street Restaurant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42E864-B2B8-15BD-FB24-5038B816A96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21420016">
            <a:off x="1472916" y="5309509"/>
            <a:ext cx="9755184" cy="550331"/>
          </a:xfrm>
        </p:spPr>
        <p:txBody>
          <a:bodyPr/>
          <a:lstStyle/>
          <a:p>
            <a:pPr lvl="0"/>
            <a:r>
              <a:rPr lang="en-GB" sz="2000">
                <a:latin typeface="Arial Black" pitchFamily="34"/>
              </a:rPr>
              <a:t>SOFICA PATILEA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927FA-627D-7C55-C57A-FDF6452A0D1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3284" y="0"/>
            <a:ext cx="10396883" cy="1151961"/>
          </a:xfrm>
        </p:spPr>
        <p:txBody>
          <a:bodyPr/>
          <a:lstStyle/>
          <a:p>
            <a:pPr lvl="0"/>
            <a:r>
              <a:rPr lang="en-GB" sz="3200">
                <a:latin typeface="Arial Black" pitchFamily="34"/>
              </a:rPr>
              <a:t>TABLE OF 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9946A9-16EE-CBF5-7556-D6D56D56A4C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12318" y="1273631"/>
            <a:ext cx="10681033" cy="4525502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INTRODUCTION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PRE-SERVICE PREPARATION 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Kitchen Brigade Roles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Front of House Roles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During Service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IMPORTANCE OF COMMUNICATION 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CONCLUSION</a:t>
            </a:r>
          </a:p>
          <a:p>
            <a:pPr lvl="0">
              <a:lnSpc>
                <a:spcPct val="100000"/>
              </a:lnSpc>
            </a:pPr>
            <a:r>
              <a:rPr lang="en-GB" b="1">
                <a:latin typeface="Arial" pitchFamily="34"/>
                <a:cs typeface="Arial" pitchFamily="34"/>
              </a:rPr>
              <a:t>REFERENCES</a:t>
            </a:r>
          </a:p>
          <a:p>
            <a:pPr lvl="0">
              <a:lnSpc>
                <a:spcPct val="100000"/>
              </a:lnSpc>
            </a:pPr>
            <a:endParaRPr lang="en-GB" sz="500">
              <a:latin typeface="Arial" pitchFamily="34"/>
              <a:cs typeface="Arial" pitchFamily="34"/>
            </a:endParaRPr>
          </a:p>
          <a:p>
            <a:pPr lvl="0">
              <a:lnSpc>
                <a:spcPct val="100000"/>
              </a:lnSpc>
            </a:pPr>
            <a:endParaRPr lang="en-GB" sz="500"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74F29-2910-F1B2-21C2-C802DEA5B7E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>
                <a:latin typeface="Arial Black" pitchFamily="34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9A3DC-AD38-9164-49DA-5393FB26FE2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65365" y="1459236"/>
            <a:ext cx="10394707" cy="3311188"/>
          </a:xfrm>
        </p:spPr>
        <p:txBody>
          <a:bodyPr/>
          <a:lstStyle/>
          <a:p>
            <a:pPr marL="0" lvl="0" indent="0">
              <a:buNone/>
            </a:pPr>
            <a:endParaRPr lang="en-GB"/>
          </a:p>
          <a:p>
            <a:pPr lvl="0"/>
            <a:endParaRPr lang="en-GB"/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Managing a busy restaurant can be a challenging but rewarding experience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In this presentation, I will describe the skills required to manage a lunchtime service in a busy high street restaurant with 150 covers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01271-930D-1D5A-9492-C155AFA923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065" y="857250"/>
            <a:ext cx="10396883" cy="1151961"/>
          </a:xfrm>
        </p:spPr>
        <p:txBody>
          <a:bodyPr/>
          <a:lstStyle/>
          <a:p>
            <a:pPr lvl="0"/>
            <a:r>
              <a:rPr lang="en-GB" sz="3200">
                <a:latin typeface="Arial Black" pitchFamily="34"/>
              </a:rPr>
              <a:t>PRE-SERVICE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E3B5A-41EA-1D78-12E6-8F5AD587396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4153" y="1261780"/>
            <a:ext cx="10394707" cy="3311188"/>
          </a:xfrm>
        </p:spPr>
        <p:txBody>
          <a:bodyPr/>
          <a:lstStyle/>
          <a:p>
            <a:pPr marL="0" lvl="0" indent="0">
              <a:lnSpc>
                <a:spcPct val="110000"/>
              </a:lnSpc>
              <a:buNone/>
            </a:pPr>
            <a:endParaRPr lang="en-GB"/>
          </a:p>
          <a:p>
            <a:pPr lvl="0">
              <a:lnSpc>
                <a:spcPct val="110000"/>
              </a:lnSpc>
            </a:pPr>
            <a:endParaRPr lang="en-GB"/>
          </a:p>
          <a:p>
            <a:pPr lvl="0">
              <a:lnSpc>
                <a:spcPct val="110000"/>
              </a:lnSpc>
            </a:pPr>
            <a:r>
              <a:rPr lang="en-GB" b="1">
                <a:latin typeface="Arial" pitchFamily="34"/>
                <a:cs typeface="Arial" pitchFamily="34"/>
              </a:rPr>
              <a:t>Staff Briefing</a:t>
            </a:r>
          </a:p>
          <a:p>
            <a:pPr lvl="0">
              <a:lnSpc>
                <a:spcPct val="110000"/>
              </a:lnSpc>
            </a:pPr>
            <a:r>
              <a:rPr lang="en-GB" b="1">
                <a:latin typeface="Arial" pitchFamily="34"/>
                <a:cs typeface="Arial" pitchFamily="34"/>
              </a:rPr>
              <a:t>Stock Check</a:t>
            </a:r>
          </a:p>
          <a:p>
            <a:pPr lvl="0">
              <a:lnSpc>
                <a:spcPct val="110000"/>
              </a:lnSpc>
            </a:pPr>
            <a:r>
              <a:rPr lang="en-GB" b="1">
                <a:latin typeface="Arial" pitchFamily="34"/>
                <a:cs typeface="Arial" pitchFamily="34"/>
              </a:rPr>
              <a:t>Equipment Check</a:t>
            </a:r>
          </a:p>
          <a:p>
            <a:pPr lvl="0">
              <a:lnSpc>
                <a:spcPct val="110000"/>
              </a:lnSpc>
            </a:pPr>
            <a:r>
              <a:rPr lang="en-GB" b="1">
                <a:latin typeface="Arial" pitchFamily="34"/>
                <a:cs typeface="Arial" pitchFamily="34"/>
              </a:rPr>
              <a:t>Table Set Up</a:t>
            </a:r>
          </a:p>
          <a:p>
            <a:pPr lvl="0">
              <a:lnSpc>
                <a:spcPct val="110000"/>
              </a:lnSpc>
            </a:pPr>
            <a:r>
              <a:rPr lang="en-GB" b="1">
                <a:latin typeface="Arial" pitchFamily="34"/>
                <a:cs typeface="Arial" pitchFamily="34"/>
              </a:rPr>
              <a:t>Reservation Check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83AB8-C339-6111-B6E1-B548726083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0050" y="1420584"/>
            <a:ext cx="10396883" cy="1151961"/>
          </a:xfrm>
        </p:spPr>
        <p:txBody>
          <a:bodyPr/>
          <a:lstStyle/>
          <a:p>
            <a:pPr lvl="0"/>
            <a:r>
              <a:rPr lang="en-GB" sz="4400"/>
              <a:t> </a:t>
            </a:r>
            <a:r>
              <a:rPr lang="en-GB" sz="2900">
                <a:latin typeface="Arial Black" pitchFamily="34"/>
              </a:rPr>
              <a:t>Kitchen Brigade Roles</a:t>
            </a:r>
            <a:br>
              <a:rPr lang="en-GB" sz="4400"/>
            </a:b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0E9EC-B8A0-1DA3-32A2-E9EEF6D3F10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40918" y="1483732"/>
            <a:ext cx="10394707" cy="3311188"/>
          </a:xfrm>
        </p:spPr>
        <p:txBody>
          <a:bodyPr/>
          <a:lstStyle/>
          <a:p>
            <a:pPr marL="0" lvl="0" indent="0">
              <a:buNone/>
            </a:pPr>
            <a:endParaRPr lang="en-GB"/>
          </a:p>
          <a:p>
            <a:pPr lvl="0"/>
            <a:endParaRPr lang="en-GB"/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Head Chef: Oversee Menu, Food Quality, and Consistency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Sous Chef: Assist Head Chef in Cooking, Manage Kitchen Staff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Commis Chefs: Assist in Food Preparation and Cooking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Kitchen Porter: Maintain Cleanliness and Tidiness in the Kitchen</a:t>
            </a:r>
          </a:p>
          <a:p>
            <a:pPr marL="0" lvl="0" indent="0">
              <a:buNone/>
            </a:pPr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EB393-F69A-4443-3971-BA046C5E6B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3146" y="979715"/>
            <a:ext cx="10396883" cy="1151961"/>
          </a:xfrm>
        </p:spPr>
        <p:txBody>
          <a:bodyPr/>
          <a:lstStyle/>
          <a:p>
            <a:pPr lvl="0"/>
            <a:r>
              <a:rPr lang="en-GB" sz="2900">
                <a:latin typeface="Arial Black" pitchFamily="34"/>
                <a:cs typeface="Arial" pitchFamily="34"/>
              </a:rPr>
              <a:t>Front of House Roles</a:t>
            </a:r>
            <a:br>
              <a:rPr lang="en-GB" sz="4400"/>
            </a:b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29E00-9A75-88EB-93E3-022DF852C69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775603" y="1361267"/>
            <a:ext cx="10394707" cy="331118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endParaRPr lang="en-GB" sz="1400"/>
          </a:p>
          <a:p>
            <a:pPr lvl="0">
              <a:lnSpc>
                <a:spcPct val="100000"/>
              </a:lnSpc>
            </a:pPr>
            <a:endParaRPr lang="en-GB" sz="1400"/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Front of House Manager: Oversee Service, Handle Customer Complaints</a:t>
            </a:r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Head Waiter: Lead Wait Staff, Manage Service Floor</a:t>
            </a:r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Waiters: Take Orders, Serve Food and Drinks, Upsell</a:t>
            </a:r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Mixologist: Prepare Cocktails and Other Drinks</a:t>
            </a:r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Bar Team Member: Assist Mixologist, Serve Drinks</a:t>
            </a:r>
          </a:p>
          <a:p>
            <a:pPr lvl="0">
              <a:lnSpc>
                <a:spcPct val="100000"/>
              </a:lnSpc>
            </a:pPr>
            <a:r>
              <a:rPr lang="en-GB" sz="1700" b="1">
                <a:latin typeface="Arial" pitchFamily="34"/>
                <a:cs typeface="Arial" pitchFamily="34"/>
              </a:rPr>
              <a:t>Host: Greet Customers, Manage Reservations</a:t>
            </a:r>
          </a:p>
          <a:p>
            <a:pPr marL="0" lvl="0" indent="0">
              <a:lnSpc>
                <a:spcPct val="100000"/>
              </a:lnSpc>
              <a:buNone/>
            </a:pPr>
            <a:endParaRPr lang="en-GB"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6DCE6-F034-BABD-F581-1E8FADEB86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3718" y="1487408"/>
            <a:ext cx="10396883" cy="1151961"/>
          </a:xfrm>
        </p:spPr>
        <p:txBody>
          <a:bodyPr/>
          <a:lstStyle/>
          <a:p>
            <a:pPr lvl="0"/>
            <a:r>
              <a:rPr lang="en-GB" sz="2900">
                <a:latin typeface="Arial Black" pitchFamily="34"/>
              </a:rPr>
              <a:t>During Service</a:t>
            </a:r>
            <a:br>
              <a:rPr lang="en-GB" sz="4400"/>
            </a:b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595F4-0275-D6B4-2183-A5FA55B28CC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>
                <a:latin typeface="Arial" pitchFamily="34"/>
                <a:cs typeface="Arial" pitchFamily="34"/>
              </a:rPr>
              <a:t>Order Taking and Processing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Food and Drink Preparation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Food Service and Delivery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Customer Service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Table Turning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21C50-0131-8D2B-3AF3-D7CF9A9518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73531" y="1175653"/>
            <a:ext cx="10396883" cy="1151961"/>
          </a:xfrm>
        </p:spPr>
        <p:txBody>
          <a:bodyPr/>
          <a:lstStyle/>
          <a:p>
            <a:pPr lvl="0"/>
            <a:r>
              <a:rPr lang="en-GB" sz="2900">
                <a:latin typeface="Arial Black" pitchFamily="34"/>
              </a:rPr>
              <a:t>Importance of Communication</a:t>
            </a:r>
            <a:br>
              <a:rPr lang="en-GB" sz="4400"/>
            </a:b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85D0A-9290-3588-BA69-9E1F76A0773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3137" y="1393920"/>
            <a:ext cx="10394707" cy="3311188"/>
          </a:xfrm>
        </p:spPr>
        <p:txBody>
          <a:bodyPr/>
          <a:lstStyle/>
          <a:p>
            <a:pPr lvl="0"/>
            <a:r>
              <a:rPr lang="en-GB" b="1">
                <a:latin typeface="Arial" pitchFamily="34"/>
                <a:cs typeface="Arial" pitchFamily="34"/>
              </a:rPr>
              <a:t>Between Kitchen Brigade and Front of House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With Customers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Handling Complaints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34FC4-8254-6D58-F8AF-D26A87AD20C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1696" y="1926768"/>
            <a:ext cx="10396883" cy="1151961"/>
          </a:xfrm>
        </p:spPr>
        <p:txBody>
          <a:bodyPr/>
          <a:lstStyle/>
          <a:p>
            <a:pPr lvl="0"/>
            <a:r>
              <a:rPr lang="en-GB" sz="3200">
                <a:latin typeface="Arial Black" pitchFamily="34"/>
              </a:rPr>
              <a:t>Conclusion</a:t>
            </a:r>
            <a:br>
              <a:rPr lang="en-GB" sz="3200">
                <a:latin typeface="Arial Black" pitchFamily="34"/>
              </a:rPr>
            </a:br>
            <a:endParaRPr lang="en-GB" sz="3200">
              <a:latin typeface="Arial Black" pitchFamily="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5F8FA-AB49-7BF5-9723-E3EAE4BEAAF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GB" b="1">
              <a:latin typeface="Arial" pitchFamily="34"/>
              <a:cs typeface="Arial" pitchFamily="34"/>
            </a:endParaRP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Preparation, Communication, and Flexibility are Key to Success</a:t>
            </a:r>
          </a:p>
          <a:p>
            <a:pPr lvl="0"/>
            <a:r>
              <a:rPr lang="en-GB" b="1">
                <a:latin typeface="Arial" pitchFamily="34"/>
                <a:cs typeface="Arial" pitchFamily="34"/>
              </a:rPr>
              <a:t>Successful Service Leads to Customer Satisfaction and Repeat Business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84034-1AAC-78C8-EA4D-FF27CBD1D2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9640" y="52221"/>
            <a:ext cx="10108920" cy="1069217"/>
          </a:xfrm>
        </p:spPr>
        <p:txBody>
          <a:bodyPr/>
          <a:lstStyle/>
          <a:p>
            <a:pPr lvl="0"/>
            <a:r>
              <a:rPr lang="en-GB" sz="3200">
                <a:latin typeface="Arial Black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DE98D-21F5-B984-37E4-2A1CD83E18D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40722" y="1626873"/>
            <a:ext cx="10394707" cy="3311188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Adams, J. (2018). Dealing with Challenges in Restaurant Management. Restaurant Management, 4(2), 18-23.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Brandon, S. (2018). Roles and Responsibilities in Front of House Staff. International Journal of Hospitality Management, 12(1), 45-53.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Cox, K. (2020). Kitchen Brigade Roles and Responsibilities. International Journal of Gastronomy and Food Science, 5(1), 15-22.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Roberts, M. (2020). Managing Service in a Busy Restaurant. Journal of Foodservice Management, 8(2), 30-37.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Smith, R. (2021). Overview of a Busy High Street Restaurant. Journal of Hospitality and Tourism Management, 10(1), 5-12.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Thompson, E. (2019). Pre-Service Preparation in Restaurants. Journal of Foodservice Business Research, 6(2), 10-17.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Williams, P. (2019). Importance of Communication in Restaurant Management. International Journal of Hospitality and Tourism Management, 7(1), 25-3  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Knutson, Bonnie J. 1988-1989. Ten laws of customer satisfaction. Cornell Hotel and Restaurant Administration Quarterly 29: 14-17. Google Scholar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 Meyers, Don. 1991. Restaurant service: Making memorable presentations. Cornell Hotel and Restaurant Administration Quarterly 32:69-73. Google Scholar</a:t>
            </a:r>
          </a:p>
          <a:p>
            <a:pPr lvl="0">
              <a:lnSpc>
                <a:spcPct val="100000"/>
              </a:lnSpc>
            </a:pPr>
            <a:r>
              <a:rPr lang="en-GB" sz="1200" b="1">
                <a:latin typeface="Arial" pitchFamily="34"/>
                <a:cs typeface="Arial" pitchFamily="34"/>
              </a:rPr>
              <a:t>Susskind, A.M., M.K. Kacmar, and C.P. Borchgrevink . 2007. How organizational standards and coworker support improve restaurant service. Cornell Hotel and Restaurant Administration Quarterly 48:370-79.  Google Scholar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in Ev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TM04033927%5b%5bfn=Main%20Event%5d%5d</Template>
  <TotalTime>0</TotalTime>
  <Words>502</Words>
  <Application>Microsoft Office PowerPoint</Application>
  <PresentationFormat>Widescreen</PresentationFormat>
  <Paragraphs>65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Impact</vt:lpstr>
      <vt:lpstr>Main Event</vt:lpstr>
      <vt:lpstr>Managing Lunch Time Service in a Busy High Street Restaurant</vt:lpstr>
      <vt:lpstr>TABLE OF CONTENT </vt:lpstr>
      <vt:lpstr>INTRODUCTION</vt:lpstr>
      <vt:lpstr>PRE-SERVICE PREPARATION</vt:lpstr>
      <vt:lpstr> Kitchen Brigade Roles </vt:lpstr>
      <vt:lpstr>Front of House Roles </vt:lpstr>
      <vt:lpstr>During Service </vt:lpstr>
      <vt:lpstr>Importance of Communication 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Lunch Time Service in a Busy High Street Restaurant</dc:title>
  <dc:creator>Mirabela Voican (1907947)</dc:creator>
  <cp:lastModifiedBy>Mirabela Voican (1907947)</cp:lastModifiedBy>
  <cp:revision>3</cp:revision>
  <dcterms:created xsi:type="dcterms:W3CDTF">2023-03-01T14:57:18Z</dcterms:created>
  <dcterms:modified xsi:type="dcterms:W3CDTF">2023-03-07T15:54:03Z</dcterms:modified>
</cp:coreProperties>
</file>