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1259" autoAdjust="0"/>
  </p:normalViewPr>
  <p:slideViewPr>
    <p:cSldViewPr snapToGrid="0">
      <p:cViewPr>
        <p:scale>
          <a:sx n="100" d="100"/>
          <a:sy n="100" d="100"/>
        </p:scale>
        <p:origin x="99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1F3A68-EB6F-45DD-920E-BE4C5A600AF0}" type="datetimeFigureOut">
              <a:rPr lang="en-US" smtClean="0"/>
              <a:t>7/8/24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27E12-1315-420C-9DBC-A4A07A5E5631}" type="slidenum">
              <a:rPr lang="en-US" smtClean="0"/>
              <a:t>‹#›</a:t>
            </a:fld>
            <a:endParaRPr lang="en-US"/>
          </a:p>
        </p:txBody>
      </p:sp>
    </p:spTree>
    <p:extLst>
      <p:ext uri="{BB962C8B-B14F-4D97-AF65-F5344CB8AC3E}">
        <p14:creationId xmlns:p14="http://schemas.microsoft.com/office/powerpoint/2010/main" val="3048990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Vrinda" panose="020B0502040204020203" pitchFamily="34" charset="0"/>
              </a:rPr>
              <a:t>This presentation focuses on aspects such as the foundation of management, its principles and functions, roles, and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behaviour</a:t>
            </a:r>
            <a:r>
              <a:rPr lang="en-US" sz="1800" kern="100" dirty="0">
                <a:effectLst/>
                <a:latin typeface="Calibri" panose="020F0502020204030204" pitchFamily="34" charset="0"/>
                <a:ea typeface="Calibri" panose="020F0502020204030204" pitchFamily="34" charset="0"/>
                <a:cs typeface="Vrinda" panose="020B0502040204020203" pitchFamily="34" charset="0"/>
              </a:rPr>
              <a:t>, all within the context of how they impact an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organisation</a:t>
            </a:r>
            <a:r>
              <a:rPr lang="en-US" sz="1800" kern="100" dirty="0">
                <a:effectLst/>
                <a:latin typeface="Calibri" panose="020F0502020204030204" pitchFamily="34" charset="0"/>
                <a:ea typeface="Calibri" panose="020F0502020204030204" pitchFamily="34" charset="0"/>
                <a:cs typeface="Vrinda" panose="020B0502040204020203" pitchFamily="34" charset="0"/>
              </a:rPr>
              <a:t> and its employees (Belbin and Brown, 2022). As such, this report is aimed at studying basic principles and tasks, among which planning,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organising</a:t>
            </a:r>
            <a:r>
              <a:rPr lang="en-US" sz="1800" kern="100" dirty="0">
                <a:effectLst/>
                <a:latin typeface="Calibri" panose="020F0502020204030204" pitchFamily="34" charset="0"/>
                <a:ea typeface="Calibri" panose="020F0502020204030204" pitchFamily="34" charset="0"/>
                <a:cs typeface="Vrinda" panose="020B0502040204020203" pitchFamily="34" charset="0"/>
              </a:rPr>
              <a:t>, leading, and controlling are proposed by such authors as Henri Fayol, and further explaining concrete managerial roles defined by Mintzberg when focusing on real-life examples of key modern companies such as Toyota, Google, Apple, and Tesla. Likewise, it compares autocratic and democratic managerial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behaviours</a:t>
            </a:r>
            <a:r>
              <a:rPr lang="en-US" sz="1800" kern="100" dirty="0">
                <a:effectLst/>
                <a:latin typeface="Calibri" panose="020F0502020204030204" pitchFamily="34" charset="0"/>
                <a:ea typeface="Calibri" panose="020F0502020204030204" pitchFamily="34" charset="0"/>
                <a:cs typeface="Vrinda" panose="020B0502040204020203" pitchFamily="34" charset="0"/>
              </a:rPr>
              <a:t> and evaluates how these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behaviours</a:t>
            </a:r>
            <a:r>
              <a:rPr lang="en-US" sz="1800" kern="100" dirty="0">
                <a:effectLst/>
                <a:latin typeface="Calibri" panose="020F0502020204030204" pitchFamily="34" charset="0"/>
                <a:ea typeface="Calibri" panose="020F0502020204030204" pitchFamily="34" charset="0"/>
                <a:cs typeface="Vrinda" panose="020B0502040204020203" pitchFamily="34" charset="0"/>
              </a:rPr>
              <a:t> impact the employees' morale, involvement, and creativity at Foxconn and Google, respectively.</a:t>
            </a:r>
          </a:p>
          <a:p>
            <a:endParaRPr lang="en-US" dirty="0"/>
          </a:p>
        </p:txBody>
      </p:sp>
      <p:sp>
        <p:nvSpPr>
          <p:cNvPr id="4" name="Slide Number Placeholder 3"/>
          <p:cNvSpPr>
            <a:spLocks noGrp="1"/>
          </p:cNvSpPr>
          <p:nvPr>
            <p:ph type="sldNum" sz="quarter" idx="5"/>
          </p:nvPr>
        </p:nvSpPr>
        <p:spPr/>
        <p:txBody>
          <a:bodyPr/>
          <a:lstStyle/>
          <a:p>
            <a:fld id="{29727E12-1315-420C-9DBC-A4A07A5E5631}" type="slidenum">
              <a:rPr lang="en-US" smtClean="0"/>
              <a:t>2</a:t>
            </a:fld>
            <a:endParaRPr lang="en-US"/>
          </a:p>
        </p:txBody>
      </p:sp>
    </p:spTree>
    <p:extLst>
      <p:ext uri="{BB962C8B-B14F-4D97-AF65-F5344CB8AC3E}">
        <p14:creationId xmlns:p14="http://schemas.microsoft.com/office/powerpoint/2010/main" val="39358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Vrinda" panose="020B0502040204020203" pitchFamily="34" charset="0"/>
              </a:rPr>
              <a:t>Managerial principles are basic policies that guide a manager in decision-making and other administrative actions. Fourteen essential management principles by Henri Fayol include division of work, authority and responsibility, discipline, unity of command, and unity of direction. For instance, in Toyota’s production system, </a:t>
            </a:r>
            <a:r>
              <a:rPr lang="en-US" sz="1800" dirty="0" err="1">
                <a:effectLst/>
                <a:latin typeface="Calibri" panose="020F0502020204030204" pitchFamily="34" charset="0"/>
                <a:ea typeface="Calibri" panose="020F0502020204030204" pitchFamily="34" charset="0"/>
                <a:cs typeface="Vrinda" panose="020B0502040204020203" pitchFamily="34" charset="0"/>
              </a:rPr>
              <a:t>overspecialisation</a:t>
            </a:r>
            <a:r>
              <a:rPr lang="en-US" sz="1800" dirty="0">
                <a:effectLst/>
                <a:latin typeface="Calibri" panose="020F0502020204030204" pitchFamily="34" charset="0"/>
                <a:ea typeface="Calibri" panose="020F0502020204030204" pitchFamily="34" charset="0"/>
                <a:cs typeface="Vrinda" panose="020B0502040204020203" pitchFamily="34" charset="0"/>
              </a:rPr>
              <a:t> can be seen concerning the division of work as a principle that brings efficiency and expertise into play (Coles and Li, 2020). This means that Google’s project teams are equipped with authority and accountability for the outcomes, a key aspect that nurtures accountability and delegation of power.</a:t>
            </a:r>
            <a:endParaRPr lang="en-US" dirty="0"/>
          </a:p>
        </p:txBody>
      </p:sp>
      <p:sp>
        <p:nvSpPr>
          <p:cNvPr id="4" name="Slide Number Placeholder 3"/>
          <p:cNvSpPr>
            <a:spLocks noGrp="1"/>
          </p:cNvSpPr>
          <p:nvPr>
            <p:ph type="sldNum" sz="quarter" idx="5"/>
          </p:nvPr>
        </p:nvSpPr>
        <p:spPr/>
        <p:txBody>
          <a:bodyPr/>
          <a:lstStyle/>
          <a:p>
            <a:fld id="{29727E12-1315-420C-9DBC-A4A07A5E5631}" type="slidenum">
              <a:rPr lang="en-US" smtClean="0"/>
              <a:t>3</a:t>
            </a:fld>
            <a:endParaRPr lang="en-US"/>
          </a:p>
        </p:txBody>
      </p:sp>
    </p:spTree>
    <p:extLst>
      <p:ext uri="{BB962C8B-B14F-4D97-AF65-F5344CB8AC3E}">
        <p14:creationId xmlns:p14="http://schemas.microsoft.com/office/powerpoint/2010/main" val="2091312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Vrinda" panose="020B0502040204020203" pitchFamily="34" charset="0"/>
              </a:rPr>
              <a:t>According to Fayol, management functions are planning,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organising</a:t>
            </a:r>
            <a:r>
              <a:rPr lang="en-US" sz="1800" dirty="0">
                <a:effectLst/>
                <a:latin typeface="Calibri" panose="020F0502020204030204" pitchFamily="34" charset="0"/>
                <a:ea typeface="Calibri" panose="020F0502020204030204" pitchFamily="34" charset="0"/>
                <a:cs typeface="Vrinda" panose="020B0502040204020203" pitchFamily="34" charset="0"/>
              </a:rPr>
              <a:t>, leading, and controlling. Strategic management encompasses planning, formulating goals, and choosing the right strategies. In the case of Apple Inc., strategic planning is important since it determines the new products to be launched and the markets to penetrate. Coordination is fitting and integrating resources and activities to accomplish specific objectives (Wrede et al., 2020). Amazon’s supply chain logistics are informative because it has a strong and successful network of warehouses and delivery routes. Last, leading is guiding the teams to achieve their goals; leadership at Starbucks focuses on employees and customers. Authorities exert direct supervision over the actions of subordinates while managing, checking the efficiency of work, and making the necessary changes; this role is relevant in Johnson &amp; Johnson’s product quality assurance processes to guarantee their quality and compliance with the necessary standards.</a:t>
            </a:r>
            <a:endParaRPr lang="en-US" dirty="0"/>
          </a:p>
        </p:txBody>
      </p:sp>
      <p:sp>
        <p:nvSpPr>
          <p:cNvPr id="4" name="Slide Number Placeholder 3"/>
          <p:cNvSpPr>
            <a:spLocks noGrp="1"/>
          </p:cNvSpPr>
          <p:nvPr>
            <p:ph type="sldNum" sz="quarter" idx="5"/>
          </p:nvPr>
        </p:nvSpPr>
        <p:spPr/>
        <p:txBody>
          <a:bodyPr/>
          <a:lstStyle/>
          <a:p>
            <a:fld id="{29727E12-1315-420C-9DBC-A4A07A5E5631}" type="slidenum">
              <a:rPr lang="en-US" smtClean="0"/>
              <a:t>4</a:t>
            </a:fld>
            <a:endParaRPr lang="en-US"/>
          </a:p>
        </p:txBody>
      </p:sp>
    </p:spTree>
    <p:extLst>
      <p:ext uri="{BB962C8B-B14F-4D97-AF65-F5344CB8AC3E}">
        <p14:creationId xmlns:p14="http://schemas.microsoft.com/office/powerpoint/2010/main" val="218309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Vrinda" panose="020B0502040204020203" pitchFamily="34" charset="0"/>
              </a:rPr>
              <a:t>Mintzberg divided managerial roles into interpersonal, informational, and decisional roles. Interpersonal roles are related to communication and relations and can be illustrated by the Microsoft Company Head of Affairs, Satya Nadella’s leadership. They involve providing information to the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a:t>
            </a:r>
            <a:r>
              <a:rPr lang="en-US" sz="1800" dirty="0">
                <a:effectLst/>
                <a:latin typeface="Calibri" panose="020F0502020204030204" pitchFamily="34" charset="0"/>
                <a:ea typeface="Calibri" panose="020F0502020204030204" pitchFamily="34" charset="0"/>
                <a:cs typeface="Vrinda" panose="020B0502040204020203" pitchFamily="34" charset="0"/>
              </a:rPr>
              <a:t>; the role is seen at Facebook (now Meta), where managers use users’ data to inform strategic business decisions based on the outcomes. These include deciding where to allocate resources (</a:t>
            </a:r>
            <a:r>
              <a:rPr lang="en-US" sz="1800" dirty="0" err="1">
                <a:effectLst/>
                <a:latin typeface="Calibri" panose="020F0502020204030204" pitchFamily="34" charset="0"/>
                <a:ea typeface="Calibri" panose="020F0502020204030204" pitchFamily="34" charset="0"/>
                <a:cs typeface="Vrinda" panose="020B0502040204020203" pitchFamily="34" charset="0"/>
              </a:rPr>
              <a:t>Seyfried</a:t>
            </a:r>
            <a:r>
              <a:rPr lang="en-US" sz="1800" dirty="0">
                <a:effectLst/>
                <a:latin typeface="Calibri" panose="020F0502020204030204" pitchFamily="34" charset="0"/>
                <a:ea typeface="Calibri" panose="020F0502020204030204" pitchFamily="34" charset="0"/>
                <a:cs typeface="Vrinda" panose="020B0502040204020203" pitchFamily="34" charset="0"/>
              </a:rPr>
              <a:t> and </a:t>
            </a:r>
            <a:r>
              <a:rPr lang="en-US" sz="1800" dirty="0" err="1">
                <a:effectLst/>
                <a:latin typeface="Calibri" panose="020F0502020204030204" pitchFamily="34" charset="0"/>
                <a:ea typeface="Calibri" panose="020F0502020204030204" pitchFamily="34" charset="0"/>
                <a:cs typeface="Vrinda" panose="020B0502040204020203" pitchFamily="34" charset="0"/>
              </a:rPr>
              <a:t>Pohlenz</a:t>
            </a:r>
            <a:r>
              <a:rPr lang="en-US" sz="1800" dirty="0">
                <a:effectLst/>
                <a:latin typeface="Calibri" panose="020F0502020204030204" pitchFamily="34" charset="0"/>
                <a:ea typeface="Calibri" panose="020F0502020204030204" pitchFamily="34" charset="0"/>
                <a:cs typeface="Vrinda" panose="020B0502040204020203" pitchFamily="34" charset="0"/>
              </a:rPr>
              <a:t>, 2020). Determinism roles are performed by individuals who make big transformative choices that affect the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organisational</a:t>
            </a:r>
            <a:r>
              <a:rPr lang="en-US" sz="1800" dirty="0">
                <a:effectLst/>
                <a:latin typeface="Calibri" panose="020F0502020204030204" pitchFamily="34" charset="0"/>
                <a:ea typeface="Calibri" panose="020F0502020204030204" pitchFamily="34" charset="0"/>
                <a:cs typeface="Vrinda" panose="020B0502040204020203" pitchFamily="34" charset="0"/>
              </a:rPr>
              <a:t> direction; Tesla’s Elon Musk often makes strategic choices about manufacturing, technological advancements, and industry expansions of the company.</a:t>
            </a:r>
            <a:endParaRPr lang="en-US" dirty="0"/>
          </a:p>
        </p:txBody>
      </p:sp>
      <p:sp>
        <p:nvSpPr>
          <p:cNvPr id="4" name="Slide Number Placeholder 3"/>
          <p:cNvSpPr>
            <a:spLocks noGrp="1"/>
          </p:cNvSpPr>
          <p:nvPr>
            <p:ph type="sldNum" sz="quarter" idx="5"/>
          </p:nvPr>
        </p:nvSpPr>
        <p:spPr/>
        <p:txBody>
          <a:bodyPr/>
          <a:lstStyle/>
          <a:p>
            <a:fld id="{29727E12-1315-420C-9DBC-A4A07A5E5631}" type="slidenum">
              <a:rPr lang="en-US" smtClean="0"/>
              <a:t>5</a:t>
            </a:fld>
            <a:endParaRPr lang="en-US"/>
          </a:p>
        </p:txBody>
      </p:sp>
    </p:spTree>
    <p:extLst>
      <p:ext uri="{BB962C8B-B14F-4D97-AF65-F5344CB8AC3E}">
        <p14:creationId xmlns:p14="http://schemas.microsoft.com/office/powerpoint/2010/main" val="3071413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Vrinda" panose="020B0502040204020203" pitchFamily="34" charset="0"/>
              </a:rPr>
              <a:t>Autocratic managerial </a:t>
            </a:r>
            <a:r>
              <a:rPr lang="en-US" sz="1800" dirty="0" err="1">
                <a:effectLst/>
                <a:latin typeface="Calibri" panose="020F0502020204030204" pitchFamily="34" charset="0"/>
                <a:ea typeface="Calibri" panose="020F0502020204030204" pitchFamily="34" charset="0"/>
                <a:cs typeface="Vrinda" panose="020B0502040204020203" pitchFamily="34" charset="0"/>
              </a:rPr>
              <a:t>behaviour</a:t>
            </a:r>
            <a:r>
              <a:rPr lang="en-US" sz="1800" dirty="0">
                <a:effectLst/>
                <a:latin typeface="Calibri" panose="020F0502020204030204" pitchFamily="34" charset="0"/>
                <a:ea typeface="Calibri" panose="020F0502020204030204" pitchFamily="34" charset="0"/>
                <a:cs typeface="Vrinda" panose="020B0502040204020203" pitchFamily="34" charset="0"/>
              </a:rPr>
              <a:t> is when managers make many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organisational</a:t>
            </a:r>
            <a:r>
              <a:rPr lang="en-US" sz="1800" dirty="0">
                <a:effectLst/>
                <a:latin typeface="Calibri" panose="020F0502020204030204" pitchFamily="34" charset="0"/>
                <a:ea typeface="Calibri" panose="020F0502020204030204" pitchFamily="34" charset="0"/>
                <a:cs typeface="Vrinda" panose="020B0502040204020203" pitchFamily="34" charset="0"/>
              </a:rPr>
              <a:t> decisions without consulting employees. Managers decide on the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organisation's</a:t>
            </a:r>
            <a:r>
              <a:rPr lang="en-US" sz="1800" dirty="0">
                <a:effectLst/>
                <a:latin typeface="Calibri" panose="020F0502020204030204" pitchFamily="34" charset="0"/>
                <a:ea typeface="Calibri" panose="020F0502020204030204" pitchFamily="34" charset="0"/>
                <a:cs typeface="Vrinda" panose="020B0502040204020203" pitchFamily="34" charset="0"/>
              </a:rPr>
              <a:t> strategies and practices, establish their own objectives, and oversee all the undertakings. Such </a:t>
            </a:r>
            <a:r>
              <a:rPr lang="en-US" sz="1800" dirty="0" err="1">
                <a:effectLst/>
                <a:latin typeface="Calibri" panose="020F0502020204030204" pitchFamily="34" charset="0"/>
                <a:ea typeface="Calibri" panose="020F0502020204030204" pitchFamily="34" charset="0"/>
                <a:cs typeface="Vrinda" panose="020B0502040204020203" pitchFamily="34" charset="0"/>
              </a:rPr>
              <a:t>behaviour</a:t>
            </a:r>
            <a:r>
              <a:rPr lang="en-US" sz="1800" dirty="0">
                <a:effectLst/>
                <a:latin typeface="Calibri" panose="020F0502020204030204" pitchFamily="34" charset="0"/>
                <a:ea typeface="Calibri" panose="020F0502020204030204" pitchFamily="34" charset="0"/>
                <a:cs typeface="Vrinda" panose="020B0502040204020203" pitchFamily="34" charset="0"/>
              </a:rPr>
              <a:t> may result in hasty decision-making—a perfect feature given situations that demand fast decision-making or when fast decisions must be made without consulting the group. However, it can also lead to low morale and innovation among the employees because they may feel they are not valuable enough to be managed differently (</a:t>
            </a:r>
            <a:r>
              <a:rPr lang="en-US" sz="1800" dirty="0" err="1">
                <a:effectLst/>
                <a:latin typeface="Calibri" panose="020F0502020204030204" pitchFamily="34" charset="0"/>
                <a:ea typeface="Calibri" panose="020F0502020204030204" pitchFamily="34" charset="0"/>
                <a:cs typeface="Vrinda" panose="020B0502040204020203" pitchFamily="34" charset="0"/>
              </a:rPr>
              <a:t>Gjerde</a:t>
            </a:r>
            <a:r>
              <a:rPr lang="en-US" sz="1800" dirty="0">
                <a:effectLst/>
                <a:latin typeface="Calibri" panose="020F0502020204030204" pitchFamily="34" charset="0"/>
                <a:ea typeface="Calibri" panose="020F0502020204030204" pitchFamily="34" charset="0"/>
                <a:cs typeface="Vrinda" panose="020B0502040204020203" pitchFamily="34" charset="0"/>
              </a:rPr>
              <a:t> and Alvesson, 2020). For instance, autocratic management in tightly knit hierarchical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organisations</a:t>
            </a:r>
            <a:r>
              <a:rPr lang="en-US" sz="1800" dirty="0">
                <a:effectLst/>
                <a:latin typeface="Calibri" panose="020F0502020204030204" pitchFamily="34" charset="0"/>
                <a:ea typeface="Calibri" panose="020F0502020204030204" pitchFamily="34" charset="0"/>
                <a:cs typeface="Vrinda" panose="020B0502040204020203" pitchFamily="34" charset="0"/>
              </a:rPr>
              <a:t> such as Foxconn in traditional manufacturing industries compels subordinates to strictly stick to processes critical to enhancing quality and meeting set production milestones. However, the negative side can be high turnover and dissatisfaction rates among the employees, as they might see that they have no freedom to express themselves or contribute to the decision-making process.</a:t>
            </a:r>
            <a:endParaRPr lang="en-US" dirty="0"/>
          </a:p>
        </p:txBody>
      </p:sp>
      <p:sp>
        <p:nvSpPr>
          <p:cNvPr id="4" name="Slide Number Placeholder 3"/>
          <p:cNvSpPr>
            <a:spLocks noGrp="1"/>
          </p:cNvSpPr>
          <p:nvPr>
            <p:ph type="sldNum" sz="quarter" idx="5"/>
          </p:nvPr>
        </p:nvSpPr>
        <p:spPr/>
        <p:txBody>
          <a:bodyPr/>
          <a:lstStyle/>
          <a:p>
            <a:fld id="{29727E12-1315-420C-9DBC-A4A07A5E5631}" type="slidenum">
              <a:rPr lang="en-US" smtClean="0"/>
              <a:t>6</a:t>
            </a:fld>
            <a:endParaRPr lang="en-US"/>
          </a:p>
        </p:txBody>
      </p:sp>
    </p:spTree>
    <p:extLst>
      <p:ext uri="{BB962C8B-B14F-4D97-AF65-F5344CB8AC3E}">
        <p14:creationId xmlns:p14="http://schemas.microsoft.com/office/powerpoint/2010/main" val="2974042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Vrinda" panose="020B0502040204020203" pitchFamily="34" charset="0"/>
              </a:rPr>
              <a:t>Democratic managerial </a:t>
            </a:r>
            <a:r>
              <a:rPr lang="en-US" sz="1800" dirty="0" err="1">
                <a:effectLst/>
                <a:latin typeface="Calibri" panose="020F0502020204030204" pitchFamily="34" charset="0"/>
                <a:ea typeface="Calibri" panose="020F0502020204030204" pitchFamily="34" charset="0"/>
                <a:cs typeface="Vrinda" panose="020B0502040204020203" pitchFamily="34" charset="0"/>
              </a:rPr>
              <a:t>behaviour</a:t>
            </a:r>
            <a:r>
              <a:rPr lang="en-US" sz="1800" dirty="0">
                <a:effectLst/>
                <a:latin typeface="Calibri" panose="020F0502020204030204" pitchFamily="34" charset="0"/>
                <a:ea typeface="Calibri" panose="020F0502020204030204" pitchFamily="34" charset="0"/>
                <a:cs typeface="Vrinda" panose="020B0502040204020203" pitchFamily="34" charset="0"/>
              </a:rPr>
              <a:t> refers to shared decision-making with other employees, participation, and appreciation of input from other teams. Managers who employ this type of leadership create an open environment where employees feel their input is significant, making them more productive and motivated. It also encourages the creative process and thinking, as more viewpoints are considered when addressing challenges and development (Zhang and Lin, 2020). For example, Google uses democracy to manage its project teams since people are encouraged to speak and vote. This approach has increased employee commitment and enhanced product and service delivery since employees are involved in major decision-making regarding the company’s future. Nevertheless, it poses some disadvantages since the time-consuming decision-making involves different people and cannot be applied when quick action is relevant.</a:t>
            </a:r>
            <a:endParaRPr lang="en-US" dirty="0"/>
          </a:p>
        </p:txBody>
      </p:sp>
      <p:sp>
        <p:nvSpPr>
          <p:cNvPr id="4" name="Slide Number Placeholder 3"/>
          <p:cNvSpPr>
            <a:spLocks noGrp="1"/>
          </p:cNvSpPr>
          <p:nvPr>
            <p:ph type="sldNum" sz="quarter" idx="5"/>
          </p:nvPr>
        </p:nvSpPr>
        <p:spPr/>
        <p:txBody>
          <a:bodyPr/>
          <a:lstStyle/>
          <a:p>
            <a:fld id="{29727E12-1315-420C-9DBC-A4A07A5E5631}" type="slidenum">
              <a:rPr lang="en-US" smtClean="0"/>
              <a:t>7</a:t>
            </a:fld>
            <a:endParaRPr lang="en-US"/>
          </a:p>
        </p:txBody>
      </p:sp>
    </p:spTree>
    <p:extLst>
      <p:ext uri="{BB962C8B-B14F-4D97-AF65-F5344CB8AC3E}">
        <p14:creationId xmlns:p14="http://schemas.microsoft.com/office/powerpoint/2010/main" val="823871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Vrinda" panose="020B0502040204020203" pitchFamily="34" charset="0"/>
              </a:rPr>
              <a:t>Knowledge of managerial principles, functions, roles, and </a:t>
            </a:r>
            <a:r>
              <a:rPr lang="en-US" sz="1800" dirty="0" err="1">
                <a:effectLst/>
                <a:latin typeface="Calibri" panose="020F0502020204030204" pitchFamily="34" charset="0"/>
                <a:ea typeface="Calibri" panose="020F0502020204030204" pitchFamily="34" charset="0"/>
                <a:cs typeface="Vrinda" panose="020B0502040204020203" pitchFamily="34" charset="0"/>
              </a:rPr>
              <a:t>behaviours</a:t>
            </a:r>
            <a:r>
              <a:rPr lang="en-US" sz="1800" dirty="0">
                <a:effectLst/>
                <a:latin typeface="Calibri" panose="020F0502020204030204" pitchFamily="34" charset="0"/>
                <a:ea typeface="Calibri" panose="020F0502020204030204" pitchFamily="34" charset="0"/>
                <a:cs typeface="Vrinda" panose="020B0502040204020203" pitchFamily="34" charset="0"/>
              </a:rPr>
              <a:t> can help promote leadership and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organisational</a:t>
            </a:r>
            <a:r>
              <a:rPr lang="en-US" sz="1800" dirty="0">
                <a:effectLst/>
                <a:latin typeface="Calibri" panose="020F0502020204030204" pitchFamily="34" charset="0"/>
                <a:ea typeface="Calibri" panose="020F0502020204030204" pitchFamily="34" charset="0"/>
                <a:cs typeface="Vrinda" panose="020B0502040204020203" pitchFamily="34" charset="0"/>
              </a:rPr>
              <a:t> performance. The report also highlights how principles developed by Fayol facilitate structured decision-making, and the functions of management include comprehensive planning,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organising</a:t>
            </a:r>
            <a:r>
              <a:rPr lang="en-US" sz="1800" dirty="0">
                <a:effectLst/>
                <a:latin typeface="Calibri" panose="020F0502020204030204" pitchFamily="34" charset="0"/>
                <a:ea typeface="Calibri" panose="020F0502020204030204" pitchFamily="34" charset="0"/>
                <a:cs typeface="Vrinda" panose="020B0502040204020203" pitchFamily="34" charset="0"/>
              </a:rPr>
              <a:t>, leading, and controlling an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a:t>
            </a:r>
            <a:r>
              <a:rPr lang="en-US" sz="1800" dirty="0">
                <a:effectLst/>
                <a:latin typeface="Calibri" panose="020F0502020204030204" pitchFamily="34" charset="0"/>
                <a:ea typeface="Calibri" panose="020F0502020204030204" pitchFamily="34" charset="0"/>
                <a:cs typeface="Vrinda" panose="020B0502040204020203" pitchFamily="34" charset="0"/>
              </a:rPr>
              <a:t>. Mintzberg’s roles </a:t>
            </a:r>
            <a:r>
              <a:rPr lang="en-US" sz="1800" dirty="0" err="1">
                <a:effectLst/>
                <a:latin typeface="Calibri" panose="020F0502020204030204" pitchFamily="34" charset="0"/>
                <a:ea typeface="Calibri" panose="020F0502020204030204" pitchFamily="34" charset="0"/>
                <a:cs typeface="Vrinda" panose="020B0502040204020203" pitchFamily="34" charset="0"/>
              </a:rPr>
              <a:t>emphasise</a:t>
            </a:r>
            <a:r>
              <a:rPr lang="en-US" sz="1800" dirty="0">
                <a:effectLst/>
                <a:latin typeface="Calibri" panose="020F0502020204030204" pitchFamily="34" charset="0"/>
                <a:ea typeface="Calibri" panose="020F0502020204030204" pitchFamily="34" charset="0"/>
                <a:cs typeface="Vrinda" panose="020B0502040204020203" pitchFamily="34" charset="0"/>
              </a:rPr>
              <a:t> that managing is complex, interpersonally, informationally, and decisively. Also, the positive or negative effect of autocratic or democratic </a:t>
            </a:r>
            <a:r>
              <a:rPr lang="en-US" sz="1800" dirty="0" err="1">
                <a:effectLst/>
                <a:latin typeface="Calibri" panose="020F0502020204030204" pitchFamily="34" charset="0"/>
                <a:ea typeface="Calibri" panose="020F0502020204030204" pitchFamily="34" charset="0"/>
                <a:cs typeface="Vrinda" panose="020B0502040204020203" pitchFamily="34" charset="0"/>
              </a:rPr>
              <a:t>behaviour</a:t>
            </a:r>
            <a:r>
              <a:rPr lang="en-US" sz="1800" dirty="0">
                <a:effectLst/>
                <a:latin typeface="Calibri" panose="020F0502020204030204" pitchFamily="34" charset="0"/>
                <a:ea typeface="Calibri" panose="020F0502020204030204" pitchFamily="34" charset="0"/>
                <a:cs typeface="Vrinda" panose="020B0502040204020203" pitchFamily="34" charset="0"/>
              </a:rPr>
              <a:t> on the employees’ morale and engagement points to the need for situational leadership. Through the combination of these concepts, it is possible to improve the performance and effectiveness of </a:t>
            </a:r>
            <a:r>
              <a:rPr lang="en-US" sz="1800" dirty="0" err="1">
                <a:effectLst/>
                <a:latin typeface="Calibri" panose="020F0502020204030204" pitchFamily="34" charset="0"/>
                <a:ea typeface="Calibri" panose="020F0502020204030204" pitchFamily="34" charset="0"/>
                <a:cs typeface="Vrinda" panose="020B0502040204020203" pitchFamily="34" charset="0"/>
              </a:rPr>
              <a:t>organisations</a:t>
            </a:r>
            <a:r>
              <a:rPr lang="en-US" sz="1800" dirty="0">
                <a:effectLst/>
                <a:latin typeface="Calibri" panose="020F0502020204030204" pitchFamily="34" charset="0"/>
                <a:ea typeface="Calibri" panose="020F0502020204030204" pitchFamily="34" charset="0"/>
                <a:cs typeface="Vrinda" panose="020B0502040204020203" pitchFamily="34" charset="0"/>
              </a:rPr>
              <a:t> and their employees, as well as to increase the level of innovation and attain long-term growth and competitive advantage.</a:t>
            </a:r>
            <a:endParaRPr lang="en-US" dirty="0"/>
          </a:p>
        </p:txBody>
      </p:sp>
      <p:sp>
        <p:nvSpPr>
          <p:cNvPr id="4" name="Slide Number Placeholder 3"/>
          <p:cNvSpPr>
            <a:spLocks noGrp="1"/>
          </p:cNvSpPr>
          <p:nvPr>
            <p:ph type="sldNum" sz="quarter" idx="5"/>
          </p:nvPr>
        </p:nvSpPr>
        <p:spPr/>
        <p:txBody>
          <a:bodyPr/>
          <a:lstStyle/>
          <a:p>
            <a:fld id="{29727E12-1315-420C-9DBC-A4A07A5E5631}" type="slidenum">
              <a:rPr lang="en-US" smtClean="0"/>
              <a:t>8</a:t>
            </a:fld>
            <a:endParaRPr lang="en-US"/>
          </a:p>
        </p:txBody>
      </p:sp>
    </p:spTree>
    <p:extLst>
      <p:ext uri="{BB962C8B-B14F-4D97-AF65-F5344CB8AC3E}">
        <p14:creationId xmlns:p14="http://schemas.microsoft.com/office/powerpoint/2010/main" val="857040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2412543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2612671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144721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65AFC0-8BD8-405E-86EF-6BEDA8382344}" type="datetimeFigureOut">
              <a:rPr lang="en-US" smtClean="0"/>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4188965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65AFC0-8BD8-405E-86EF-6BEDA8382344}" type="datetimeFigureOut">
              <a:rPr lang="en-US" smtClean="0"/>
              <a:t>7/8/24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1457704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65AFC0-8BD8-405E-86EF-6BEDA8382344}" type="datetimeFigureOut">
              <a:rPr lang="en-US" smtClean="0"/>
              <a:t>7/8/24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2058605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65AFC0-8BD8-405E-86EF-6BEDA8382344}" type="datetimeFigureOut">
              <a:rPr lang="en-US" smtClean="0"/>
              <a:t>7/8/24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4064947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65AFC0-8BD8-405E-86EF-6BEDA8382344}" type="datetimeFigureOut">
              <a:rPr lang="en-US" smtClean="0"/>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1788378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65AFC0-8BD8-405E-86EF-6BEDA8382344}" type="datetimeFigureOut">
              <a:rPr lang="en-US" smtClean="0"/>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2099067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4037970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764158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943388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6672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2397929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612950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65AFC0-8BD8-405E-86EF-6BEDA8382344}" type="datetimeFigureOut">
              <a:rPr lang="en-US" smtClean="0"/>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8211C8-BC2D-4BE7-B77F-DE3FCE02E186}" type="slidenum">
              <a:rPr lang="en-US" smtClean="0"/>
              <a:t>‹#›</a:t>
            </a:fld>
            <a:endParaRPr lang="en-US"/>
          </a:p>
        </p:txBody>
      </p:sp>
    </p:spTree>
    <p:extLst>
      <p:ext uri="{BB962C8B-B14F-4D97-AF65-F5344CB8AC3E}">
        <p14:creationId xmlns:p14="http://schemas.microsoft.com/office/powerpoint/2010/main" val="3935048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5AFC0-8BD8-405E-86EF-6BEDA8382344}" type="datetimeFigureOut">
              <a:rPr lang="en-US" smtClean="0"/>
              <a:t>7/8/24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8211C8-BC2D-4BE7-B77F-DE3FCE02E186}" type="slidenum">
              <a:rPr lang="en-US" smtClean="0"/>
              <a:t>‹#›</a:t>
            </a:fld>
            <a:endParaRPr lang="en-US"/>
          </a:p>
        </p:txBody>
      </p:sp>
    </p:spTree>
    <p:extLst>
      <p:ext uri="{BB962C8B-B14F-4D97-AF65-F5344CB8AC3E}">
        <p14:creationId xmlns:p14="http://schemas.microsoft.com/office/powerpoint/2010/main" val="590366725"/>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 bb. ">
            <a:extLst>
              <a:ext uri="{FF2B5EF4-FFF2-40B4-BE49-F238E27FC236}">
                <a16:creationId xmlns:a16="http://schemas.microsoft.com/office/drawing/2014/main" id="{B23D9550-88F3-AF3D-5AD1-CAC9C0FF4052}"/>
              </a:ext>
            </a:extLst>
          </p:cNvPr>
          <p:cNvSpPr>
            <a:spLocks noGrp="1"/>
          </p:cNvSpPr>
          <p:nvPr>
            <p:ph type="title"/>
          </p:nvPr>
        </p:nvSpPr>
        <p:spPr/>
        <p:txBody>
          <a:bodyPr/>
          <a:lstStyle/>
          <a:p>
            <a:r>
              <a:rPr lang="en-US" dirty="0"/>
              <a:t>Welcome to the Presentation</a:t>
            </a:r>
          </a:p>
        </p:txBody>
      </p:sp>
      <p:sp>
        <p:nvSpPr>
          <p:cNvPr id="3" name="Subtitle 2">
            <a:extLst>
              <a:ext uri="{FF2B5EF4-FFF2-40B4-BE49-F238E27FC236}">
                <a16:creationId xmlns:a16="http://schemas.microsoft.com/office/drawing/2014/main" id="{5CD27EDE-1AA3-8EB0-579C-F5FF7F31D090}"/>
              </a:ext>
            </a:extLst>
          </p:cNvPr>
          <p:cNvSpPr>
            <a:spLocks noGrp="1"/>
          </p:cNvSpPr>
          <p:nvPr>
            <p:ph sz="half" idx="1"/>
          </p:nvPr>
        </p:nvSpPr>
        <p:spPr/>
        <p:txBody>
          <a:bodyPr/>
          <a:lstStyle/>
          <a:p>
            <a:r>
              <a:rPr lang="en-US" dirty="0"/>
              <a:t>LCBB4008</a:t>
            </a:r>
          </a:p>
          <a:p>
            <a:r>
              <a:rPr lang="en-US" dirty="0"/>
              <a:t>Introduction to Leadership and Management</a:t>
            </a:r>
          </a:p>
          <a:p>
            <a:endParaRPr lang="en-US" dirty="0"/>
          </a:p>
        </p:txBody>
      </p:sp>
      <p:sp>
        <p:nvSpPr>
          <p:cNvPr id="10" name="Content Placeholder 9">
            <a:extLst>
              <a:ext uri="{FF2B5EF4-FFF2-40B4-BE49-F238E27FC236}">
                <a16:creationId xmlns:a16="http://schemas.microsoft.com/office/drawing/2014/main" id="{37D03CC3-32F6-48B6-0A60-1E1416362298}"/>
              </a:ext>
            </a:extLst>
          </p:cNvPr>
          <p:cNvSpPr>
            <a:spLocks noGrp="1"/>
          </p:cNvSpPr>
          <p:nvPr>
            <p:ph sz="half" idx="2"/>
          </p:nvPr>
        </p:nvSpPr>
        <p:spPr/>
        <p:txBody>
          <a:bodyPr/>
          <a:lstStyle/>
          <a:p>
            <a:r>
              <a:rPr lang="en-GB" dirty="0"/>
              <a:t>CARMEN </a:t>
            </a:r>
            <a:r>
              <a:rPr lang="en-GB" dirty="0" err="1"/>
              <a:t>CARAMAN</a:t>
            </a:r>
            <a:r>
              <a:rPr lang="en-GB" dirty="0"/>
              <a:t> -2213756</a:t>
            </a:r>
          </a:p>
          <a:p>
            <a:r>
              <a:rPr lang="en-GB" dirty="0"/>
              <a:t>ION </a:t>
            </a:r>
            <a:r>
              <a:rPr lang="en-GB" dirty="0" err="1"/>
              <a:t>CARAMAN</a:t>
            </a:r>
            <a:r>
              <a:rPr lang="en-GB" dirty="0"/>
              <a:t>       -2213755</a:t>
            </a:r>
          </a:p>
          <a:p>
            <a:r>
              <a:rPr lang="en-GB" dirty="0"/>
              <a:t>RALUCA SERBAN.   -2213917</a:t>
            </a:r>
          </a:p>
          <a:p>
            <a:r>
              <a:rPr lang="en-GB" dirty="0"/>
              <a:t>SABIN GHEORGHE. </a:t>
            </a:r>
            <a:r>
              <a:rPr lang="en-GB"/>
              <a:t>-2213752</a:t>
            </a:r>
            <a:endParaRPr lang="en-US" dirty="0"/>
          </a:p>
        </p:txBody>
      </p:sp>
      <p:sp>
        <p:nvSpPr>
          <p:cNvPr id="9" name="TextBox 8" descr="vsndjdjfk">
            <a:extLst>
              <a:ext uri="{FF2B5EF4-FFF2-40B4-BE49-F238E27FC236}">
                <a16:creationId xmlns:a16="http://schemas.microsoft.com/office/drawing/2014/main" id="{0D518766-4DDD-C159-D58C-4214B4EBD036}"/>
              </a:ext>
            </a:extLst>
          </p:cNvPr>
          <p:cNvSpPr txBox="1"/>
          <p:nvPr/>
        </p:nvSpPr>
        <p:spPr>
          <a:xfrm>
            <a:off x="-1" y="2514600"/>
            <a:ext cx="8177561" cy="369332"/>
          </a:xfrm>
          <a:prstGeom prst="rect">
            <a:avLst/>
          </a:prstGeom>
          <a:noFill/>
        </p:spPr>
        <p:txBody>
          <a:bodyPr wrap="square" rtlCol="0">
            <a:spAutoFit/>
          </a:bodyPr>
          <a:lstStyle/>
          <a:p>
            <a:pPr marL="342900" indent="-342900" algn="l">
              <a:buFont typeface="+mj-lt"/>
              <a:buAutoNum type="arabicPeriod"/>
            </a:pPr>
            <a:endParaRPr lang="en-US" dirty="0"/>
          </a:p>
        </p:txBody>
      </p:sp>
    </p:spTree>
    <p:extLst>
      <p:ext uri="{BB962C8B-B14F-4D97-AF65-F5344CB8AC3E}">
        <p14:creationId xmlns:p14="http://schemas.microsoft.com/office/powerpoint/2010/main" val="3370286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CB0C2-168F-103C-9F75-231F15C33D07}"/>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A90B9F66-DD59-835C-6A9C-853B1736CF75}"/>
              </a:ext>
            </a:extLst>
          </p:cNvPr>
          <p:cNvSpPr>
            <a:spLocks noGrp="1"/>
          </p:cNvSpPr>
          <p:nvPr>
            <p:ph idx="1"/>
          </p:nvPr>
        </p:nvSpPr>
        <p:spPr>
          <a:xfrm>
            <a:off x="677334" y="1761074"/>
            <a:ext cx="8596668" cy="4759787"/>
          </a:xfrm>
        </p:spPr>
        <p:txBody>
          <a:bodyPr>
            <a:normAutofit/>
          </a:bodyPr>
          <a:lstStyle/>
          <a:p>
            <a:pPr algn="just"/>
            <a:r>
              <a:rPr lang="en-US" sz="2000" dirty="0"/>
              <a:t>This presentation explores the core aspects of managerial principles, functions, roles, and behaviors, highlighting their impact on organizational performance and employee dynamics.</a:t>
            </a:r>
          </a:p>
          <a:p>
            <a:pPr algn="just"/>
            <a:r>
              <a:rPr lang="en-US" sz="2000" dirty="0"/>
              <a:t>By examining foundational guidelines proposed by Henri Fayol, the essential functions of planning, organizing, leading, and controlling, as well as Mintzberg's identified managerial roles, the presentation delves into practical applications within prominent companies like Toyota, Google, Apple, and Tesla (Belbin and Brown, 2022).</a:t>
            </a:r>
          </a:p>
          <a:p>
            <a:pPr algn="just"/>
            <a:r>
              <a:rPr lang="en-US" sz="2000" dirty="0"/>
              <a:t>This presentation also contrasts autocratic and democratic managerial behaviors, discussing their implications for employee morale, engagement, and organizational innovation, using real-world examples from Foxconn and Google to illustrate these concepts in action.</a:t>
            </a:r>
          </a:p>
        </p:txBody>
      </p:sp>
    </p:spTree>
    <p:extLst>
      <p:ext uri="{BB962C8B-B14F-4D97-AF65-F5344CB8AC3E}">
        <p14:creationId xmlns:p14="http://schemas.microsoft.com/office/powerpoint/2010/main" val="3302742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62C37-944A-4762-D312-8118AE9AEC4A}"/>
              </a:ext>
            </a:extLst>
          </p:cNvPr>
          <p:cNvSpPr>
            <a:spLocks noGrp="1"/>
          </p:cNvSpPr>
          <p:nvPr>
            <p:ph type="title"/>
          </p:nvPr>
        </p:nvSpPr>
        <p:spPr/>
        <p:txBody>
          <a:bodyPr/>
          <a:lstStyle/>
          <a:p>
            <a:r>
              <a:rPr lang="en-US" dirty="0"/>
              <a:t>Managerial Principles</a:t>
            </a:r>
          </a:p>
        </p:txBody>
      </p:sp>
      <p:sp>
        <p:nvSpPr>
          <p:cNvPr id="3" name="Content Placeholder 2">
            <a:extLst>
              <a:ext uri="{FF2B5EF4-FFF2-40B4-BE49-F238E27FC236}">
                <a16:creationId xmlns:a16="http://schemas.microsoft.com/office/drawing/2014/main" id="{72AE4653-122E-E491-7FC7-5289060E5C19}"/>
              </a:ext>
            </a:extLst>
          </p:cNvPr>
          <p:cNvSpPr>
            <a:spLocks noGrp="1"/>
          </p:cNvSpPr>
          <p:nvPr>
            <p:ph idx="1"/>
          </p:nvPr>
        </p:nvSpPr>
        <p:spPr>
          <a:xfrm>
            <a:off x="677334" y="1472185"/>
            <a:ext cx="5970354" cy="4569178"/>
          </a:xfrm>
        </p:spPr>
        <p:txBody>
          <a:bodyPr>
            <a:normAutofit/>
          </a:bodyPr>
          <a:lstStyle/>
          <a:p>
            <a:pPr algn="just"/>
            <a:r>
              <a:rPr lang="en-US" sz="2000" dirty="0"/>
              <a:t>Managerial principles are foundational guidelines that direct managers in their decision-making processes and overall management approach.</a:t>
            </a:r>
          </a:p>
          <a:p>
            <a:pPr algn="just"/>
            <a:r>
              <a:rPr lang="en-US" sz="2000" dirty="0"/>
              <a:t>Henri Fayol's principles, including division of work, authority and responsibility, discipline, unity of command, and unity of direction, are quintessential. For example, in Toyota's production system, the principle of division of work is evident in the specialization of tasks, enhancing efficiency and expertise. </a:t>
            </a:r>
          </a:p>
        </p:txBody>
      </p:sp>
      <p:pic>
        <p:nvPicPr>
          <p:cNvPr id="1026" name="Picture 2" descr="What is Performance Management? | Hypergene">
            <a:extLst>
              <a:ext uri="{FF2B5EF4-FFF2-40B4-BE49-F238E27FC236}">
                <a16:creationId xmlns:a16="http://schemas.microsoft.com/office/drawing/2014/main" id="{0B05359A-041C-15B5-88D4-8485DE671A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8985" y="1930400"/>
            <a:ext cx="5090033" cy="2687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8023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5BCD-DFC7-28C3-125D-A0B94A3FB7C6}"/>
              </a:ext>
            </a:extLst>
          </p:cNvPr>
          <p:cNvSpPr>
            <a:spLocks noGrp="1"/>
          </p:cNvSpPr>
          <p:nvPr>
            <p:ph type="title"/>
          </p:nvPr>
        </p:nvSpPr>
        <p:spPr/>
        <p:txBody>
          <a:bodyPr/>
          <a:lstStyle/>
          <a:p>
            <a:r>
              <a:rPr lang="en-US" dirty="0"/>
              <a:t>Managerial Functions</a:t>
            </a:r>
          </a:p>
        </p:txBody>
      </p:sp>
      <p:sp>
        <p:nvSpPr>
          <p:cNvPr id="3" name="Content Placeholder 2">
            <a:extLst>
              <a:ext uri="{FF2B5EF4-FFF2-40B4-BE49-F238E27FC236}">
                <a16:creationId xmlns:a16="http://schemas.microsoft.com/office/drawing/2014/main" id="{BE71767D-1CF1-537E-D4A0-0D4DED9A3D4D}"/>
              </a:ext>
            </a:extLst>
          </p:cNvPr>
          <p:cNvSpPr>
            <a:spLocks noGrp="1"/>
          </p:cNvSpPr>
          <p:nvPr>
            <p:ph idx="1"/>
          </p:nvPr>
        </p:nvSpPr>
        <p:spPr>
          <a:xfrm>
            <a:off x="677334" y="2160589"/>
            <a:ext cx="5761566" cy="3880773"/>
          </a:xfrm>
        </p:spPr>
        <p:txBody>
          <a:bodyPr>
            <a:normAutofit/>
          </a:bodyPr>
          <a:lstStyle/>
          <a:p>
            <a:pPr algn="just"/>
            <a:r>
              <a:rPr lang="en-US" sz="2400" dirty="0"/>
              <a:t>Management functions, as articulated by Fayol, include planning, organizing, leading, and controlling. Planning involves setting objectives and determining the best course of action to achieve them (</a:t>
            </a:r>
            <a:r>
              <a:rPr lang="en-US" sz="2400" dirty="0" err="1"/>
              <a:t>Seyfried</a:t>
            </a:r>
            <a:r>
              <a:rPr lang="en-US" sz="2400" dirty="0"/>
              <a:t> and </a:t>
            </a:r>
            <a:r>
              <a:rPr lang="en-US" sz="2400" dirty="0" err="1"/>
              <a:t>Pohlenz</a:t>
            </a:r>
            <a:r>
              <a:rPr lang="en-US" sz="2400" dirty="0"/>
              <a:t>, 2020).</a:t>
            </a:r>
          </a:p>
        </p:txBody>
      </p:sp>
      <p:pic>
        <p:nvPicPr>
          <p:cNvPr id="6" name="Picture 5">
            <a:extLst>
              <a:ext uri="{FF2B5EF4-FFF2-40B4-BE49-F238E27FC236}">
                <a16:creationId xmlns:a16="http://schemas.microsoft.com/office/drawing/2014/main" id="{7CF75BD9-EA20-122C-5C83-3D51CD473E78}"/>
              </a:ext>
            </a:extLst>
          </p:cNvPr>
          <p:cNvPicPr>
            <a:picLocks noChangeAspect="1"/>
          </p:cNvPicPr>
          <p:nvPr/>
        </p:nvPicPr>
        <p:blipFill>
          <a:blip r:embed="rId3"/>
          <a:stretch>
            <a:fillRect/>
          </a:stretch>
        </p:blipFill>
        <p:spPr>
          <a:xfrm>
            <a:off x="6858000" y="1585558"/>
            <a:ext cx="5000021" cy="3686884"/>
          </a:xfrm>
          <a:prstGeom prst="rect">
            <a:avLst/>
          </a:prstGeom>
        </p:spPr>
      </p:pic>
    </p:spTree>
    <p:extLst>
      <p:ext uri="{BB962C8B-B14F-4D97-AF65-F5344CB8AC3E}">
        <p14:creationId xmlns:p14="http://schemas.microsoft.com/office/powerpoint/2010/main" val="168593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09D6-5D2A-EE13-32C6-9491C2D0DDCD}"/>
              </a:ext>
            </a:extLst>
          </p:cNvPr>
          <p:cNvSpPr>
            <a:spLocks noGrp="1"/>
          </p:cNvSpPr>
          <p:nvPr>
            <p:ph type="title"/>
          </p:nvPr>
        </p:nvSpPr>
        <p:spPr/>
        <p:txBody>
          <a:bodyPr/>
          <a:lstStyle/>
          <a:p>
            <a:r>
              <a:rPr lang="en-US" dirty="0"/>
              <a:t>Managerial Roles</a:t>
            </a:r>
          </a:p>
        </p:txBody>
      </p:sp>
      <p:sp>
        <p:nvSpPr>
          <p:cNvPr id="3" name="Content Placeholder 2">
            <a:extLst>
              <a:ext uri="{FF2B5EF4-FFF2-40B4-BE49-F238E27FC236}">
                <a16:creationId xmlns:a16="http://schemas.microsoft.com/office/drawing/2014/main" id="{6F0C3B3A-029A-9C66-25FD-791208CF59CB}"/>
              </a:ext>
            </a:extLst>
          </p:cNvPr>
          <p:cNvSpPr>
            <a:spLocks noGrp="1"/>
          </p:cNvSpPr>
          <p:nvPr>
            <p:ph idx="1"/>
          </p:nvPr>
        </p:nvSpPr>
        <p:spPr>
          <a:xfrm>
            <a:off x="397934" y="1447801"/>
            <a:ext cx="6599766" cy="5410199"/>
          </a:xfrm>
        </p:spPr>
        <p:txBody>
          <a:bodyPr/>
          <a:lstStyle/>
          <a:p>
            <a:pPr algn="just"/>
            <a:r>
              <a:rPr lang="en-US" dirty="0"/>
              <a:t>Mintzberg identified managerial roles as interpersonal, informational, and decisional. Interpersonal roles involve interaction and relationships, exemplified by Microsoft's CEO Satya Nadella, who fosters a collaborative culture.</a:t>
            </a:r>
          </a:p>
          <a:p>
            <a:pPr algn="just"/>
            <a:r>
              <a:rPr lang="en-US" dirty="0"/>
              <a:t>Informational roles pertain to gathering, processing, and disseminating information; the role is evident in Facebook's (now Meta) data-driven decision-making processes where managers analyze user data to guide strategic decisions (Coles and Li, 2020).</a:t>
            </a:r>
          </a:p>
          <a:p>
            <a:pPr algn="just"/>
            <a:r>
              <a:rPr lang="en-US" dirty="0"/>
              <a:t>Decisional roles include making choices and allocating resources; Tesla’s Elon Musk frequently makes high-stakes decisions about production, technology investments, and market expansion, directly influencing the company’s trajectory.</a:t>
            </a:r>
          </a:p>
        </p:txBody>
      </p:sp>
      <p:pic>
        <p:nvPicPr>
          <p:cNvPr id="3074" name="Picture 2" descr="Managerial Skills &amp; Managerial Roles - Types and Examples">
            <a:extLst>
              <a:ext uri="{FF2B5EF4-FFF2-40B4-BE49-F238E27FC236}">
                <a16:creationId xmlns:a16="http://schemas.microsoft.com/office/drawing/2014/main" id="{914E311B-CA99-D431-CA24-E0EB8A62D1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6752" y="1919288"/>
            <a:ext cx="4813300" cy="3008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319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94615-7E2E-99FE-EF67-61525BBD3D16}"/>
              </a:ext>
            </a:extLst>
          </p:cNvPr>
          <p:cNvSpPr>
            <a:spLocks noGrp="1"/>
          </p:cNvSpPr>
          <p:nvPr>
            <p:ph type="title"/>
          </p:nvPr>
        </p:nvSpPr>
        <p:spPr/>
        <p:txBody>
          <a:bodyPr/>
          <a:lstStyle/>
          <a:p>
            <a:r>
              <a:rPr lang="en-US" dirty="0"/>
              <a:t>Autocratic Managerial Behavior</a:t>
            </a:r>
          </a:p>
        </p:txBody>
      </p:sp>
      <p:sp>
        <p:nvSpPr>
          <p:cNvPr id="3" name="Content Placeholder 2">
            <a:extLst>
              <a:ext uri="{FF2B5EF4-FFF2-40B4-BE49-F238E27FC236}">
                <a16:creationId xmlns:a16="http://schemas.microsoft.com/office/drawing/2014/main" id="{2C155D50-5067-AAE5-8B39-0A6C9D11B5BA}"/>
              </a:ext>
            </a:extLst>
          </p:cNvPr>
          <p:cNvSpPr>
            <a:spLocks noGrp="1"/>
          </p:cNvSpPr>
          <p:nvPr>
            <p:ph idx="1"/>
          </p:nvPr>
        </p:nvSpPr>
        <p:spPr>
          <a:xfrm>
            <a:off x="677334" y="1647825"/>
            <a:ext cx="5866341" cy="4393537"/>
          </a:xfrm>
        </p:spPr>
        <p:txBody>
          <a:bodyPr>
            <a:normAutofit lnSpcReduction="10000"/>
          </a:bodyPr>
          <a:lstStyle/>
          <a:p>
            <a:pPr algn="just"/>
            <a:r>
              <a:rPr lang="en-US" sz="2000" dirty="0"/>
              <a:t>Autocratic managerial behavior is characterized by individual control over all decisions with little input from employees. Managers dictate policies and procedures, set goals unilaterally, and control all activities (Wrede et al., 2020).</a:t>
            </a:r>
          </a:p>
          <a:p>
            <a:pPr algn="just"/>
            <a:r>
              <a:rPr lang="en-US" sz="2000" dirty="0"/>
              <a:t>This behavior can lead to quick decision-making, which is beneficial in crisis situations or when decisions need to be made swiftly without the delay of group discussions. However, it can also result in decreased employee morale and creativity since employees may feel undervalued and disengaged. </a:t>
            </a:r>
          </a:p>
        </p:txBody>
      </p:sp>
      <p:pic>
        <p:nvPicPr>
          <p:cNvPr id="4098" name="Picture 2" descr="How to Succeed Working for an Autocratic Leader - Dranitsaris-Hilliard">
            <a:extLst>
              <a:ext uri="{FF2B5EF4-FFF2-40B4-BE49-F238E27FC236}">
                <a16:creationId xmlns:a16="http://schemas.microsoft.com/office/drawing/2014/main" id="{A653A77D-79AF-95D1-1BED-C4B124EFDC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0375" y="1930400"/>
            <a:ext cx="5143500"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305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0E496-60F5-7854-ADE2-960D10063405}"/>
              </a:ext>
            </a:extLst>
          </p:cNvPr>
          <p:cNvSpPr>
            <a:spLocks noGrp="1"/>
          </p:cNvSpPr>
          <p:nvPr>
            <p:ph type="title"/>
          </p:nvPr>
        </p:nvSpPr>
        <p:spPr/>
        <p:txBody>
          <a:bodyPr/>
          <a:lstStyle/>
          <a:p>
            <a:r>
              <a:rPr lang="en-US" dirty="0"/>
              <a:t>Democratic Managerial Behavior</a:t>
            </a:r>
          </a:p>
        </p:txBody>
      </p:sp>
      <p:sp>
        <p:nvSpPr>
          <p:cNvPr id="3" name="Content Placeholder 2">
            <a:extLst>
              <a:ext uri="{FF2B5EF4-FFF2-40B4-BE49-F238E27FC236}">
                <a16:creationId xmlns:a16="http://schemas.microsoft.com/office/drawing/2014/main" id="{82005931-01A1-7536-C587-0388A96355D2}"/>
              </a:ext>
            </a:extLst>
          </p:cNvPr>
          <p:cNvSpPr>
            <a:spLocks noGrp="1"/>
          </p:cNvSpPr>
          <p:nvPr>
            <p:ph idx="1"/>
          </p:nvPr>
        </p:nvSpPr>
        <p:spPr>
          <a:xfrm>
            <a:off x="677334" y="1466851"/>
            <a:ext cx="6256866" cy="4574512"/>
          </a:xfrm>
        </p:spPr>
        <p:txBody>
          <a:bodyPr>
            <a:normAutofit lnSpcReduction="10000"/>
          </a:bodyPr>
          <a:lstStyle/>
          <a:p>
            <a:pPr algn="just"/>
            <a:r>
              <a:rPr lang="en-US" sz="2000" dirty="0"/>
              <a:t>Democratic managerial behavior involves sharing decision-making processes with employees, encouraging participation, and valuing team input (Zhang and Lin, 2020). Managers practicing this style foster a more inclusive environment where employees feel their contributions are valued, leading to increased job satisfaction and motivation (</a:t>
            </a:r>
            <a:r>
              <a:rPr lang="en-US" sz="2000" dirty="0" err="1"/>
              <a:t>Gjerde</a:t>
            </a:r>
            <a:r>
              <a:rPr lang="en-US" sz="2000" dirty="0"/>
              <a:t> and Alvesson, 2020).</a:t>
            </a:r>
          </a:p>
          <a:p>
            <a:pPr algn="just"/>
            <a:r>
              <a:rPr lang="en-US" sz="2000" dirty="0"/>
              <a:t>This behavior promotes creativity and innovation, as diverse perspectives are considered in problem-solving and strategic planning. For instance, Google employs a democratic management style in its project teams, where open communication and employee participation are highly encouraged. </a:t>
            </a:r>
          </a:p>
        </p:txBody>
      </p:sp>
      <p:pic>
        <p:nvPicPr>
          <p:cNvPr id="5122" name="Picture 2" descr="Democratic Leadership Style Is The Way To Company Success">
            <a:extLst>
              <a:ext uri="{FF2B5EF4-FFF2-40B4-BE49-F238E27FC236}">
                <a16:creationId xmlns:a16="http://schemas.microsoft.com/office/drawing/2014/main" id="{17BC2D5B-7651-0E51-DB30-81D4801C60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4200" y="2209800"/>
            <a:ext cx="5196012" cy="2914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340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A7F83-E4DA-68DD-C52A-0EBF5F9BFFB5}"/>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C8E1DF7-A630-A64A-AA12-2B9C6DFD7141}"/>
              </a:ext>
            </a:extLst>
          </p:cNvPr>
          <p:cNvSpPr>
            <a:spLocks noGrp="1"/>
          </p:cNvSpPr>
          <p:nvPr>
            <p:ph idx="1"/>
          </p:nvPr>
        </p:nvSpPr>
        <p:spPr>
          <a:xfrm>
            <a:off x="677334" y="1485901"/>
            <a:ext cx="8596668" cy="4555462"/>
          </a:xfrm>
        </p:spPr>
        <p:txBody>
          <a:bodyPr>
            <a:normAutofit/>
          </a:bodyPr>
          <a:lstStyle/>
          <a:p>
            <a:pPr algn="just"/>
            <a:r>
              <a:rPr lang="en-US" sz="2000" dirty="0"/>
              <a:t>The presentation underscores how Fayol's principles guide structured decision-making, while the functions of management ensure comprehensive planning, organization, leadership, and control.</a:t>
            </a:r>
          </a:p>
          <a:p>
            <a:pPr algn="just"/>
            <a:r>
              <a:rPr lang="en-US" sz="2000" dirty="0"/>
              <a:t>Mintzberg’s roles illustrate the multifaceted nature of management, balancing interpersonal, informational, and decisional responsibilities. Additionally, the contrasting impacts of autocratic and democratic behaviors on employee morale and engagement highlight the importance of adaptive leadership styles.</a:t>
            </a:r>
          </a:p>
          <a:p>
            <a:pPr algn="just"/>
            <a:r>
              <a:rPr lang="en-US" sz="2000" dirty="0"/>
              <a:t>By integrating these concepts, organizations can enhance their operational efficiency, innovation, and overall employee satisfaction, driving sustainable growth and competitive advantage.</a:t>
            </a:r>
          </a:p>
        </p:txBody>
      </p:sp>
    </p:spTree>
    <p:extLst>
      <p:ext uri="{BB962C8B-B14F-4D97-AF65-F5344CB8AC3E}">
        <p14:creationId xmlns:p14="http://schemas.microsoft.com/office/powerpoint/2010/main" val="2952836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FE02D-3AF0-1D9C-E3C4-09AF6B939C2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E3C8819-ECF2-3D33-1C5A-3E2F119CBE60}"/>
              </a:ext>
            </a:extLst>
          </p:cNvPr>
          <p:cNvSpPr>
            <a:spLocks noGrp="1"/>
          </p:cNvSpPr>
          <p:nvPr>
            <p:ph idx="1"/>
          </p:nvPr>
        </p:nvSpPr>
        <p:spPr>
          <a:xfrm>
            <a:off x="677334" y="1485901"/>
            <a:ext cx="8596668" cy="4555462"/>
          </a:xfrm>
        </p:spPr>
        <p:txBody>
          <a:bodyPr>
            <a:normAutofit lnSpcReduction="10000"/>
          </a:bodyPr>
          <a:lstStyle/>
          <a:p>
            <a:pPr algn="just">
              <a:lnSpc>
                <a:spcPct val="107000"/>
              </a:lnSpc>
              <a:spcBef>
                <a:spcPts val="0"/>
              </a:spcBef>
              <a:spcAft>
                <a:spcPts val="800"/>
              </a:spcAft>
            </a:pP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Belbin, R.M. and Brown, V., 2022.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Team roles at work</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Routledge.</a:t>
            </a:r>
          </a:p>
          <a:p>
            <a:pPr algn="just">
              <a:lnSpc>
                <a:spcPct val="107000"/>
              </a:lnSpc>
              <a:spcBef>
                <a:spcPts val="0"/>
              </a:spcBef>
              <a:spcAft>
                <a:spcPts val="800"/>
              </a:spcAft>
            </a:pP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Coles, J.L. and Li, Z., 2020. Managerial attributes, incentives, and performance.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Review of Corporate Finance Studies</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9</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(2), pp.256-301.</a:t>
            </a:r>
          </a:p>
          <a:p>
            <a:pPr algn="just">
              <a:lnSpc>
                <a:spcPct val="107000"/>
              </a:lnSpc>
              <a:spcBef>
                <a:spcPts val="0"/>
              </a:spcBef>
              <a:spcAft>
                <a:spcPts val="800"/>
              </a:spcAft>
            </a:pPr>
            <a:r>
              <a:rPr lang="en-US" sz="18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Gjerde</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S. and Alvesson, M., 2020. Sandwiched: Exploring role and identity of middle managers in the genuine middle.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Human relations</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73</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(1), pp.124-151.</a:t>
            </a:r>
          </a:p>
          <a:p>
            <a:pPr algn="just">
              <a:lnSpc>
                <a:spcPct val="107000"/>
              </a:lnSpc>
              <a:spcBef>
                <a:spcPts val="0"/>
              </a:spcBef>
              <a:spcAft>
                <a:spcPts val="800"/>
              </a:spcAft>
            </a:pPr>
            <a:r>
              <a:rPr lang="en-US" sz="18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Seyfried</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and </a:t>
            </a:r>
            <a:r>
              <a:rPr lang="en-US" sz="18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Pohlenz</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P., 2020. Assessing quality assurance in higher education: quality managers’ perceptions of effectiveness. In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Impact Evaluation of Quality Management in Higher Education</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(pp. 24-37). Routledge.</a:t>
            </a:r>
          </a:p>
          <a:p>
            <a:pPr algn="just">
              <a:lnSpc>
                <a:spcPct val="107000"/>
              </a:lnSpc>
              <a:spcBef>
                <a:spcPts val="0"/>
              </a:spcBef>
              <a:spcAft>
                <a:spcPts val="800"/>
              </a:spcAft>
            </a:pP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Wrede, M., </a:t>
            </a:r>
            <a:r>
              <a:rPr lang="en-US" sz="18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Velamuri</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V.K. and </a:t>
            </a:r>
            <a:r>
              <a:rPr lang="en-US" sz="18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Dauth</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T., 2020. Top managers in the digital age: Exploring the role and practices of top managers in firms' digital transformation.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Managerial and Decision Economics</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41</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(8), pp.1549-1567.</a:t>
            </a:r>
          </a:p>
          <a:p>
            <a:pPr algn="just">
              <a:lnSpc>
                <a:spcPct val="107000"/>
              </a:lnSpc>
              <a:spcBef>
                <a:spcPts val="0"/>
              </a:spcBef>
              <a:spcAft>
                <a:spcPts val="800"/>
              </a:spcAft>
            </a:pP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Zhang, Y. and Lin, C.H., 2020. Student interaction and the role of the teacher in a state virtual high school: What predicts online learning satisfaction?.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Technology, Pedagogy and Education</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29</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(1), pp.57-71.</a:t>
            </a:r>
          </a:p>
        </p:txBody>
      </p:sp>
    </p:spTree>
    <p:extLst>
      <p:ext uri="{BB962C8B-B14F-4D97-AF65-F5344CB8AC3E}">
        <p14:creationId xmlns:p14="http://schemas.microsoft.com/office/powerpoint/2010/main" val="25806857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TotalTime>
  <Words>1828</Words>
  <Application>Microsoft Office PowerPoint</Application>
  <PresentationFormat>Widescreen</PresentationFormat>
  <Paragraphs>47</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Welcome to the Presentation</vt:lpstr>
      <vt:lpstr>Introduction</vt:lpstr>
      <vt:lpstr>Managerial Principles</vt:lpstr>
      <vt:lpstr>Managerial Functions</vt:lpstr>
      <vt:lpstr>Managerial Roles</vt:lpstr>
      <vt:lpstr>Autocratic Managerial Behavior</vt:lpstr>
      <vt:lpstr>Democratic Managerial Behavior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cp:lastModifiedBy>Sabin-Nicolae Gheorghe (2213752)</cp:lastModifiedBy>
  <cp:revision>7</cp:revision>
  <dcterms:created xsi:type="dcterms:W3CDTF">2024-06-11T15:50:03Z</dcterms:created>
  <dcterms:modified xsi:type="dcterms:W3CDTF">2024-07-08T13:26:18Z</dcterms:modified>
</cp:coreProperties>
</file>