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27" r:id="rId2"/>
    <p:sldId id="314" r:id="rId3"/>
    <p:sldId id="330" r:id="rId4"/>
    <p:sldId id="340" r:id="rId5"/>
    <p:sldId id="331" r:id="rId6"/>
    <p:sldId id="333" r:id="rId7"/>
    <p:sldId id="315" r:id="rId8"/>
    <p:sldId id="334" r:id="rId9"/>
    <p:sldId id="326" r:id="rId10"/>
    <p:sldId id="335" r:id="rId11"/>
    <p:sldId id="317" r:id="rId12"/>
    <p:sldId id="319" r:id="rId13"/>
    <p:sldId id="336" r:id="rId14"/>
    <p:sldId id="337" r:id="rId15"/>
    <p:sldId id="338" r:id="rId16"/>
    <p:sldId id="320" r:id="rId17"/>
    <p:sldId id="318" r:id="rId18"/>
    <p:sldId id="325" r:id="rId19"/>
    <p:sldId id="321" r:id="rId20"/>
    <p:sldId id="323" r:id="rId21"/>
    <p:sldId id="339" r:id="rId22"/>
    <p:sldId id="341" r:id="rId23"/>
    <p:sldId id="342" r:id="rId24"/>
    <p:sldId id="343" r:id="rId25"/>
    <p:sldId id="345" r:id="rId26"/>
    <p:sldId id="346" r:id="rId27"/>
    <p:sldId id="332" r:id="rId28"/>
    <p:sldId id="322" r:id="rId29"/>
    <p:sldId id="316" r:id="rId30"/>
    <p:sldId id="34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9A182-132C-4484-A1DC-CC6E11D2915B}" v="4" dt="2022-10-25T09:51:36.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9" d="100"/>
          <a:sy n="89" d="100"/>
        </p:scale>
        <p:origin x="44"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6D1D7-8D98-4230-BB0C-D1E38C7EB5D4}"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E5E63-9E98-4EA4-84DC-F3104B5813F5}" type="slidenum">
              <a:rPr lang="en-GB" smtClean="0"/>
              <a:t>‹#›</a:t>
            </a:fld>
            <a:endParaRPr lang="en-GB"/>
          </a:p>
        </p:txBody>
      </p:sp>
    </p:spTree>
    <p:extLst>
      <p:ext uri="{BB962C8B-B14F-4D97-AF65-F5344CB8AC3E}">
        <p14:creationId xmlns:p14="http://schemas.microsoft.com/office/powerpoint/2010/main" val="1216524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0215251-FD5A-54CE-297D-CE4AD34EDCF9}"/>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DB761F8C-56D0-B264-F992-91DA0F129FF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6685AD8F-984D-C455-7C3E-A4D94279D8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4F8D427-1F31-4BA8-B1C5-BB1FCA2C923B}"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FAE42FA0-94AF-92D5-9FCD-5727025A50F6}"/>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268C56AF-463C-02DA-1FC4-F145EFB1BF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9FFC10BB-6FCA-985A-788E-78CEBB1BA9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B6F3006-E4CD-4413-8E7A-C801B24BD4F5}"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FAE42FA0-94AF-92D5-9FCD-5727025A50F6}"/>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268C56AF-463C-02DA-1FC4-F145EFB1BF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9FFC10BB-6FCA-985A-788E-78CEBB1BA9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B6F3006-E4CD-4413-8E7A-C801B24BD4F5}"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3982697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6BD9A07-E4A2-EA13-9FB6-52FB1009289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AB750963-8DF1-B910-DE43-1415E2AD9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C780E9FB-823E-DA2A-56EC-1BAE314716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2958637-E519-42E7-BE20-225F10EBA3B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6BD9A07-E4A2-EA13-9FB6-52FB1009289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AB750963-8DF1-B910-DE43-1415E2AD9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C780E9FB-823E-DA2A-56EC-1BAE314716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2958637-E519-42E7-BE20-225F10EBA3B0}"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3907821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2697700-4B1A-72B5-175B-A9A45C355B7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39ECB14-2AC4-27FD-2523-29BD37AE13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D69EF1C7-D68B-3FAE-F962-1AACB95FF5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8FA7EF6-FB78-4AC9-8618-698A25851F56}"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2697700-4B1A-72B5-175B-A9A45C355B72}"/>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39ECB14-2AC4-27FD-2523-29BD37AE13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D69EF1C7-D68B-3FAE-F962-1AACB95FF5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8FA7EF6-FB78-4AC9-8618-698A25851F56}"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4131352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29C4715-3FAC-4791-BA4D-2AA18B4178C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1111A948-5471-9D41-A3FA-329EA2F975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77457895-8FD2-CCF0-CBBA-8122B80296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BF62FBD-2340-440A-B033-16911FCD7BBF}"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10A4ACA-7093-4EC7-405B-E6A620A6B5BC}"/>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D3113C4D-1806-2F04-18CE-271CDF9761B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C68E8CFA-8488-680A-8D75-7657E5CF0C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381952-3D8C-4CCE-960A-DE35EF7FA0D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13</a:t>
            </a:fld>
            <a:endParaRPr lang="en-GB"/>
          </a:p>
        </p:txBody>
      </p:sp>
    </p:spTree>
    <p:extLst>
      <p:ext uri="{BB962C8B-B14F-4D97-AF65-F5344CB8AC3E}">
        <p14:creationId xmlns:p14="http://schemas.microsoft.com/office/powerpoint/2010/main" val="2058443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14</a:t>
            </a:fld>
            <a:endParaRPr lang="en-GB"/>
          </a:p>
        </p:txBody>
      </p:sp>
    </p:spTree>
    <p:extLst>
      <p:ext uri="{BB962C8B-B14F-4D97-AF65-F5344CB8AC3E}">
        <p14:creationId xmlns:p14="http://schemas.microsoft.com/office/powerpoint/2010/main" val="116555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F2EB6BD-204F-8BE5-1297-865682D37116}"/>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217AF7BE-6371-3ACB-8D7B-76C8D8C539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DDFC6E6B-82D3-30A8-B1D4-E51E8723382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A88607D-DE3A-4204-810E-75CFD4F7FFAA}"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D7D73FD-A46C-8E74-B532-D06E2FAD027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4124A174-C046-5DCF-7F3A-489A890E333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FCF73B03-D7E4-FAFA-5BD0-AEC135C84E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7D738C0-7F62-4CC4-9CF6-0765934EC0AA}"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CB2DD378-8F60-7317-3DD5-7D1BFD582CDB}"/>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033774B-CC64-0222-3439-711DE527CE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90E6CDCA-EAE3-CD7F-E1A1-C96A0587D3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08BE6C-1649-4261-9A79-7D1A27A43B14}"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85A39F3-7D60-32F6-C560-3C09A821872A}"/>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CE00F7AE-5D8B-D3E1-BB92-B1D9494431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5ABF8304-E809-B7A5-AF4D-04183036D2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1DA05F8-B65B-4794-A18C-668B37F58925}"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36800D4-6EC5-21E1-435A-746706E6E94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ADD96194-0456-514D-3826-17ADA657CA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2EDAE301-B792-2916-DDCC-58329CD99A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ADC4D9B-5F27-430A-9FB1-E7C54FB46C49}"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22</a:t>
            </a:fld>
            <a:endParaRPr lang="en-GB"/>
          </a:p>
        </p:txBody>
      </p:sp>
    </p:spTree>
    <p:extLst>
      <p:ext uri="{BB962C8B-B14F-4D97-AF65-F5344CB8AC3E}">
        <p14:creationId xmlns:p14="http://schemas.microsoft.com/office/powerpoint/2010/main" val="34330425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23</a:t>
            </a:fld>
            <a:endParaRPr lang="en-GB"/>
          </a:p>
        </p:txBody>
      </p:sp>
    </p:spTree>
    <p:extLst>
      <p:ext uri="{BB962C8B-B14F-4D97-AF65-F5344CB8AC3E}">
        <p14:creationId xmlns:p14="http://schemas.microsoft.com/office/powerpoint/2010/main" val="3596698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E5E63-9E98-4EA4-84DC-F3104B5813F5}" type="slidenum">
              <a:rPr lang="en-GB" smtClean="0"/>
              <a:t>24</a:t>
            </a:fld>
            <a:endParaRPr lang="en-GB"/>
          </a:p>
        </p:txBody>
      </p:sp>
    </p:spTree>
    <p:extLst>
      <p:ext uri="{BB962C8B-B14F-4D97-AF65-F5344CB8AC3E}">
        <p14:creationId xmlns:p14="http://schemas.microsoft.com/office/powerpoint/2010/main" val="609386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6A50501-4450-2ABE-0E6C-579561242DBB}"/>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A84F004F-6BB2-4720-D3F8-EFD7AFF6EF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B2A113E3-38E0-107C-10EA-201B8559BB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56F3EE7-6A43-42CB-87FC-F510E58DB2E0}"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F17E68E-8926-2604-E50A-8459640DAC70}"/>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0BE42F17-AF05-7644-3B64-765D22B58E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F6FF00C6-3DC4-9972-0C7F-098C7E3347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0637A46-ECF3-4D33-B9F2-1B780400C09A}"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AF48D67-E584-ECF2-CB58-6692AB0E440E}"/>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00909E12-D496-E8DA-A3B5-EB2B6A0964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FBC7E002-8A70-2617-4D7D-E039560092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8663" indent="-279400">
              <a:defRPr sz="2400">
                <a:solidFill>
                  <a:schemeClr val="tx1"/>
                </a:solidFill>
                <a:latin typeface="Times" panose="02020603050405020304" pitchFamily="18" charset="0"/>
                <a:ea typeface="ＭＳ Ｐゴシック" panose="020B0600070205080204" pitchFamily="34" charset="-128"/>
              </a:defRPr>
            </a:lvl2pPr>
            <a:lvl3pPr marL="1120775" indent="-223838">
              <a:defRPr sz="2400">
                <a:solidFill>
                  <a:schemeClr val="tx1"/>
                </a:solidFill>
                <a:latin typeface="Times" panose="02020603050405020304" pitchFamily="18" charset="0"/>
                <a:ea typeface="ＭＳ Ｐゴシック" panose="020B0600070205080204" pitchFamily="34" charset="-128"/>
              </a:defRPr>
            </a:lvl3pPr>
            <a:lvl4pPr marL="1570038" indent="-223838">
              <a:defRPr sz="2400">
                <a:solidFill>
                  <a:schemeClr val="tx1"/>
                </a:solidFill>
                <a:latin typeface="Times" panose="02020603050405020304" pitchFamily="18" charset="0"/>
                <a:ea typeface="ＭＳ Ｐゴシック" panose="020B0600070205080204" pitchFamily="34" charset="-128"/>
              </a:defRPr>
            </a:lvl4pPr>
            <a:lvl5pPr marL="2019300" indent="-223838">
              <a:defRPr sz="2400">
                <a:solidFill>
                  <a:schemeClr val="tx1"/>
                </a:solidFill>
                <a:latin typeface="Times" panose="02020603050405020304" pitchFamily="18" charset="0"/>
                <a:ea typeface="ＭＳ Ｐゴシック"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E5BF0C5-9816-4CC0-BA48-53F93CC0D792}"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4F424B0-6EF7-3333-A419-5BCFED1FF00F}"/>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E5673B17-BB65-4628-25C0-C4CA36FEC6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DDC91005-9B82-6E01-0944-7119A245F7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FCE240-554E-4502-A02B-888F889C3961}"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4F424B0-6EF7-3333-A419-5BCFED1FF00F}"/>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E5673B17-BB65-4628-25C0-C4CA36FEC6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DDC91005-9B82-6E01-0944-7119A245F7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FCE240-554E-4502-A02B-888F889C3961}"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1346473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035065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61862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981643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62487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645367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1253772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2033469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932030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376899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117090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51730C74-A45B-47BC-8ECE-C524865BC4B1}" type="slidenum">
              <a:rPr lang="en-GB" smtClean="0"/>
              <a:t>‹#›</a:t>
            </a:fld>
            <a:endParaRPr lang="en-GB"/>
          </a:p>
        </p:txBody>
      </p:sp>
    </p:spTree>
    <p:extLst>
      <p:ext uri="{BB962C8B-B14F-4D97-AF65-F5344CB8AC3E}">
        <p14:creationId xmlns:p14="http://schemas.microsoft.com/office/powerpoint/2010/main" val="4241354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2E51870-38CA-8300-93EC-51FC928F0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163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30E82-AB01-4698-AE63-879906D570FF}" type="datetimeFigureOut">
              <a:rPr lang="en-GB" smtClean="0"/>
              <a:t>10/10/2023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730C74-A45B-47BC-8ECE-C524865BC4B1}"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294090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DnGthYxlu0E"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dictionary.cambridge.org/dictionary/english/child"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nurseryworld.co.uk/nursery-world/news/1080194/transition-settings" TargetMode="External"/><Relationship Id="rId5" Type="http://schemas.openxmlformats.org/officeDocument/2006/relationships/hyperlink" Target="https://assets.publishing.service.gov.uk/government/uploads/system/uploads/attachment_data/file/183412/DfE-RR239b_report.pdf" TargetMode="External"/><Relationship Id="rId4" Type="http://schemas.openxmlformats.org/officeDocument/2006/relationships/hyperlink" Target="https://www.gov.uk/government/uploads/system/uploads/attachment_data/file/183412/DfE-RR239b_report.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revisesociology.com/2015/05/06/social-construction-of-childhood/"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7000" y="2421072"/>
            <a:ext cx="6858000" cy="2387600"/>
          </a:xfrm>
        </p:spPr>
        <p:txBody>
          <a:bodyPr>
            <a:noAutofit/>
          </a:bodyPr>
          <a:lstStyle/>
          <a:p>
            <a:r>
              <a:rPr lang="en-US" altLang="en-US" sz="4800" dirty="0"/>
              <a:t>ECEY4001/C</a:t>
            </a:r>
            <a:br>
              <a:rPr lang="en-US" altLang="en-US" sz="4800" dirty="0"/>
            </a:br>
            <a:br>
              <a:rPr lang="cy-GB" altLang="en-US" sz="4800" dirty="0">
                <a:solidFill>
                  <a:schemeClr val="bg1"/>
                </a:solidFill>
              </a:rPr>
            </a:br>
            <a:r>
              <a:rPr lang="en-GB" altLang="en-US" sz="4800" dirty="0">
                <a:solidFill>
                  <a:schemeClr val="accent6">
                    <a:lumMod val="75000"/>
                  </a:schemeClr>
                </a:solidFill>
              </a:rPr>
              <a:t>Human Development</a:t>
            </a:r>
            <a:br>
              <a:rPr lang="en-GB" altLang="en-US" sz="4800" dirty="0"/>
            </a:br>
            <a:br>
              <a:rPr lang="en-GB" altLang="en-US" sz="4800" dirty="0"/>
            </a:br>
            <a:r>
              <a:rPr lang="en-GB" altLang="en-US" sz="4800" dirty="0">
                <a:solidFill>
                  <a:schemeClr val="accent6">
                    <a:lumMod val="75000"/>
                  </a:schemeClr>
                </a:solidFill>
              </a:rPr>
              <a:t>Lecture 4 - Transitions</a:t>
            </a:r>
            <a:r>
              <a:rPr lang="en-GB" altLang="en-US" sz="4800" dirty="0"/>
              <a:t> </a:t>
            </a:r>
            <a:endParaRPr lang="en-GB" sz="4800" dirty="0"/>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0C7E-7BD7-EAA8-3253-44F7AEDC2C1F}"/>
              </a:ext>
            </a:extLst>
          </p:cNvPr>
          <p:cNvSpPr>
            <a:spLocks noGrp="1"/>
          </p:cNvSpPr>
          <p:nvPr>
            <p:ph type="title"/>
          </p:nvPr>
        </p:nvSpPr>
        <p:spPr/>
        <p:txBody>
          <a:bodyPr>
            <a:normAutofit/>
          </a:bodyPr>
          <a:lstStyle/>
          <a:p>
            <a:pPr algn="ctr">
              <a:defRPr/>
            </a:pPr>
            <a:r>
              <a:rPr lang="en-GB" sz="5300" dirty="0">
                <a:solidFill>
                  <a:schemeClr val="accent6">
                    <a:lumMod val="75000"/>
                  </a:schemeClr>
                </a:solidFill>
              </a:rPr>
              <a:t>What is a period of Transition?</a:t>
            </a:r>
          </a:p>
        </p:txBody>
      </p:sp>
      <p:pic>
        <p:nvPicPr>
          <p:cNvPr id="29698" name="Picture 2" descr="question mark - Wiktionary">
            <a:extLst>
              <a:ext uri="{FF2B5EF4-FFF2-40B4-BE49-F238E27FC236}">
                <a16:creationId xmlns:a16="http://schemas.microsoft.com/office/drawing/2014/main" id="{023D424F-FB1C-7E3D-3F74-465932EAB8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4437" y="2357437"/>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49BF-533A-C23E-F65D-641C80D02BC2}"/>
              </a:ext>
            </a:extLst>
          </p:cNvPr>
          <p:cNvSpPr>
            <a:spLocks noGrp="1"/>
          </p:cNvSpPr>
          <p:nvPr>
            <p:ph type="title"/>
          </p:nvPr>
        </p:nvSpPr>
        <p:spPr/>
        <p:txBody>
          <a:bodyPr>
            <a:noAutofit/>
          </a:bodyPr>
          <a:lstStyle/>
          <a:p>
            <a:pPr algn="ctr"/>
            <a:r>
              <a:rPr lang="en-GB" sz="4800" dirty="0">
                <a:solidFill>
                  <a:schemeClr val="accent6">
                    <a:lumMod val="75000"/>
                  </a:schemeClr>
                </a:solidFill>
              </a:rPr>
              <a:t>Transition</a:t>
            </a:r>
          </a:p>
        </p:txBody>
      </p:sp>
      <p:sp>
        <p:nvSpPr>
          <p:cNvPr id="4" name="Content Placeholder 3">
            <a:extLst>
              <a:ext uri="{FF2B5EF4-FFF2-40B4-BE49-F238E27FC236}">
                <a16:creationId xmlns:a16="http://schemas.microsoft.com/office/drawing/2014/main" id="{674AC4CB-550A-7781-9DF4-6F67F84A1B32}"/>
              </a:ext>
            </a:extLst>
          </p:cNvPr>
          <p:cNvSpPr>
            <a:spLocks noGrp="1"/>
          </p:cNvSpPr>
          <p:nvPr>
            <p:ph sz="half" idx="2"/>
          </p:nvPr>
        </p:nvSpPr>
        <p:spPr>
          <a:xfrm>
            <a:off x="1107004" y="2302459"/>
            <a:ext cx="10291674" cy="839038"/>
          </a:xfrm>
        </p:spPr>
        <p:txBody>
          <a:bodyPr>
            <a:normAutofit/>
          </a:bodyPr>
          <a:lstStyle/>
          <a:p>
            <a:pPr marL="0" indent="0">
              <a:buNone/>
            </a:pPr>
            <a:r>
              <a:rPr lang="en-GB" dirty="0">
                <a:solidFill>
                  <a:schemeClr val="accent6">
                    <a:lumMod val="75000"/>
                  </a:schemeClr>
                </a:solidFill>
              </a:rPr>
              <a:t>Period of change from one significant stage to another </a:t>
            </a:r>
          </a:p>
        </p:txBody>
      </p:sp>
      <p:sp>
        <p:nvSpPr>
          <p:cNvPr id="5" name="TextBox 4">
            <a:extLst>
              <a:ext uri="{FF2B5EF4-FFF2-40B4-BE49-F238E27FC236}">
                <a16:creationId xmlns:a16="http://schemas.microsoft.com/office/drawing/2014/main" id="{D4969391-289A-B58A-18B1-3E5757E0B619}"/>
              </a:ext>
            </a:extLst>
          </p:cNvPr>
          <p:cNvSpPr txBox="1"/>
          <p:nvPr/>
        </p:nvSpPr>
        <p:spPr>
          <a:xfrm>
            <a:off x="740495" y="3046131"/>
            <a:ext cx="10344501" cy="2677656"/>
          </a:xfrm>
          <a:prstGeom prst="rect">
            <a:avLst/>
          </a:prstGeom>
          <a:noFill/>
        </p:spPr>
        <p:txBody>
          <a:bodyPr wrap="square" rtlCol="0">
            <a:spAutoFit/>
          </a:bodyPr>
          <a:lstStyle/>
          <a:p>
            <a:pPr lvl="1"/>
            <a:r>
              <a:rPr lang="en-GB" sz="2400" b="1" i="0" dirty="0">
                <a:solidFill>
                  <a:srgbClr val="444444"/>
                </a:solidFill>
                <a:effectLst/>
              </a:rPr>
              <a:t>Transitions include not just movements between one setting and another in a linear way, but movements “horizontally” from one room to another within the same setting, moving to a more structured part of the day such as lunchtime, or moving from home to childminder, to nursery and back again all in the course of the same day </a:t>
            </a:r>
          </a:p>
          <a:p>
            <a:r>
              <a:rPr lang="en-GB" sz="2400" b="1" dirty="0">
                <a:solidFill>
                  <a:srgbClr val="444444"/>
                </a:solidFill>
              </a:rPr>
              <a:t>							Birth to 5 Matters (2021)</a:t>
            </a:r>
            <a:endParaRPr lang="en-GB" sz="2400" b="1" dirty="0"/>
          </a:p>
        </p:txBody>
      </p:sp>
    </p:spTree>
    <p:extLst>
      <p:ext uri="{BB962C8B-B14F-4D97-AF65-F5344CB8AC3E}">
        <p14:creationId xmlns:p14="http://schemas.microsoft.com/office/powerpoint/2010/main" val="309905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63D7701-038D-301A-D994-D322BA51BA51}"/>
              </a:ext>
            </a:extLst>
          </p:cNvPr>
          <p:cNvSpPr>
            <a:spLocks noGrp="1"/>
          </p:cNvSpPr>
          <p:nvPr>
            <p:ph type="title"/>
          </p:nvPr>
        </p:nvSpPr>
        <p:spPr>
          <a:xfrm>
            <a:off x="2209800" y="333375"/>
            <a:ext cx="7772400" cy="863600"/>
          </a:xfrm>
        </p:spPr>
        <p:txBody>
          <a:bodyPr rtlCol="0">
            <a:noAutofit/>
          </a:bodyPr>
          <a:lstStyle/>
          <a:p>
            <a:pPr algn="ctr">
              <a:defRPr/>
            </a:pPr>
            <a:r>
              <a:rPr lang="en-US" altLang="en-US" sz="4800" dirty="0">
                <a:solidFill>
                  <a:schemeClr val="accent6">
                    <a:lumMod val="75000"/>
                  </a:schemeClr>
                </a:solidFill>
              </a:rPr>
              <a:t>Historical context</a:t>
            </a:r>
          </a:p>
        </p:txBody>
      </p:sp>
      <p:sp>
        <p:nvSpPr>
          <p:cNvPr id="17412" name="Content Placeholder 3">
            <a:extLst>
              <a:ext uri="{FF2B5EF4-FFF2-40B4-BE49-F238E27FC236}">
                <a16:creationId xmlns:a16="http://schemas.microsoft.com/office/drawing/2014/main" id="{2F1A4014-22B0-BB9A-F5BB-9892CD3F2A47}"/>
              </a:ext>
            </a:extLst>
          </p:cNvPr>
          <p:cNvSpPr>
            <a:spLocks noGrp="1"/>
          </p:cNvSpPr>
          <p:nvPr>
            <p:ph sz="half" idx="2"/>
          </p:nvPr>
        </p:nvSpPr>
        <p:spPr>
          <a:xfrm>
            <a:off x="878681" y="2404322"/>
            <a:ext cx="9894503" cy="4611687"/>
          </a:xfrm>
        </p:spPr>
        <p:txBody>
          <a:bodyPr rtlCol="0">
            <a:normAutofit/>
          </a:bodyPr>
          <a:lstStyle/>
          <a:p>
            <a:pPr>
              <a:defRPr/>
            </a:pPr>
            <a:r>
              <a:rPr lang="en-US" altLang="en-US" sz="4000" dirty="0">
                <a:solidFill>
                  <a:schemeClr val="accent6">
                    <a:lumMod val="75000"/>
                  </a:schemeClr>
                </a:solidFill>
                <a:ea typeface="ＭＳ Ｐゴシック" panose="020B0600070205080204" pitchFamily="34" charset="-128"/>
              </a:rPr>
              <a:t>Evacuees during the second world war</a:t>
            </a:r>
          </a:p>
          <a:p>
            <a:pPr>
              <a:defRPr/>
            </a:pPr>
            <a:endParaRPr lang="en-US" altLang="en-US" sz="4000" dirty="0">
              <a:solidFill>
                <a:schemeClr val="accent6">
                  <a:lumMod val="75000"/>
                </a:schemeClr>
              </a:solidFill>
              <a:ea typeface="ＭＳ Ｐゴシック"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63D7701-038D-301A-D994-D322BA51BA51}"/>
              </a:ext>
            </a:extLst>
          </p:cNvPr>
          <p:cNvSpPr>
            <a:spLocks noGrp="1"/>
          </p:cNvSpPr>
          <p:nvPr>
            <p:ph type="title"/>
          </p:nvPr>
        </p:nvSpPr>
        <p:spPr>
          <a:xfrm>
            <a:off x="2209800" y="333375"/>
            <a:ext cx="7772400" cy="863600"/>
          </a:xfrm>
        </p:spPr>
        <p:txBody>
          <a:bodyPr rtlCol="0">
            <a:noAutofit/>
          </a:bodyPr>
          <a:lstStyle/>
          <a:p>
            <a:pPr algn="ctr">
              <a:defRPr/>
            </a:pPr>
            <a:r>
              <a:rPr lang="en-US" altLang="en-US" sz="4800" dirty="0">
                <a:solidFill>
                  <a:schemeClr val="accent6">
                    <a:lumMod val="75000"/>
                  </a:schemeClr>
                </a:solidFill>
              </a:rPr>
              <a:t>Contemporary Context</a:t>
            </a:r>
          </a:p>
        </p:txBody>
      </p:sp>
      <p:sp>
        <p:nvSpPr>
          <p:cNvPr id="17412" name="Content Placeholder 3">
            <a:extLst>
              <a:ext uri="{FF2B5EF4-FFF2-40B4-BE49-F238E27FC236}">
                <a16:creationId xmlns:a16="http://schemas.microsoft.com/office/drawing/2014/main" id="{2F1A4014-22B0-BB9A-F5BB-9892CD3F2A47}"/>
              </a:ext>
            </a:extLst>
          </p:cNvPr>
          <p:cNvSpPr>
            <a:spLocks noGrp="1"/>
          </p:cNvSpPr>
          <p:nvPr>
            <p:ph sz="half" idx="2"/>
          </p:nvPr>
        </p:nvSpPr>
        <p:spPr>
          <a:xfrm>
            <a:off x="1307306" y="1652607"/>
            <a:ext cx="9460268" cy="4611687"/>
          </a:xfrm>
        </p:spPr>
        <p:txBody>
          <a:bodyPr rtlCol="0">
            <a:normAutofit/>
          </a:bodyPr>
          <a:lstStyle/>
          <a:p>
            <a:pPr marL="0" indent="0">
              <a:buNone/>
              <a:defRPr/>
            </a:pPr>
            <a:endParaRPr lang="en-US" altLang="en-US" sz="3600" dirty="0">
              <a:solidFill>
                <a:schemeClr val="accent6">
                  <a:lumMod val="75000"/>
                </a:schemeClr>
              </a:solidFill>
              <a:ea typeface="ＭＳ Ｐゴシック" panose="020B0600070205080204" pitchFamily="34" charset="-128"/>
            </a:endParaRPr>
          </a:p>
          <a:p>
            <a:pPr>
              <a:defRPr/>
            </a:pPr>
            <a:r>
              <a:rPr lang="en-US" altLang="en-US" sz="3600" dirty="0">
                <a:solidFill>
                  <a:schemeClr val="accent6">
                    <a:lumMod val="75000"/>
                  </a:schemeClr>
                </a:solidFill>
                <a:ea typeface="ＭＳ Ｐゴシック" panose="020B0600070205080204" pitchFamily="34" charset="-128"/>
              </a:rPr>
              <a:t>Discuss different types of transitions during children’s lives</a:t>
            </a:r>
          </a:p>
        </p:txBody>
      </p:sp>
    </p:spTree>
    <p:extLst>
      <p:ext uri="{BB962C8B-B14F-4D97-AF65-F5344CB8AC3E}">
        <p14:creationId xmlns:p14="http://schemas.microsoft.com/office/powerpoint/2010/main" val="1816238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F185A12-182A-9D45-9FAA-04274DA8D0A4}"/>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Childhood as a social construct</a:t>
            </a:r>
          </a:p>
        </p:txBody>
      </p:sp>
      <p:sp>
        <p:nvSpPr>
          <p:cNvPr id="19460" name="Content Placeholder 3">
            <a:extLst>
              <a:ext uri="{FF2B5EF4-FFF2-40B4-BE49-F238E27FC236}">
                <a16:creationId xmlns:a16="http://schemas.microsoft.com/office/drawing/2014/main" id="{5B95BC2A-4128-2244-573A-D60404E1084E}"/>
              </a:ext>
            </a:extLst>
          </p:cNvPr>
          <p:cNvSpPr>
            <a:spLocks noGrp="1"/>
          </p:cNvSpPr>
          <p:nvPr>
            <p:ph sz="half" idx="2"/>
          </p:nvPr>
        </p:nvSpPr>
        <p:spPr>
          <a:xfrm>
            <a:off x="1493044" y="2024189"/>
            <a:ext cx="9802127" cy="3989388"/>
          </a:xfrm>
        </p:spPr>
        <p:txBody>
          <a:bodyPr rtlCol="0">
            <a:normAutofit/>
          </a:bodyPr>
          <a:lstStyle/>
          <a:p>
            <a:pPr>
              <a:defRPr/>
            </a:pPr>
            <a:r>
              <a:rPr lang="en-GB" altLang="en-US" dirty="0">
                <a:solidFill>
                  <a:schemeClr val="accent6">
                    <a:lumMod val="75000"/>
                  </a:schemeClr>
                </a:solidFill>
              </a:rPr>
              <a:t>The immaturity of children is a biological fact, the ways in which this is understood and made meaningful is a fact of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F185A12-182A-9D45-9FAA-04274DA8D0A4}"/>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Childhood as a social construct</a:t>
            </a:r>
          </a:p>
        </p:txBody>
      </p:sp>
      <p:sp>
        <p:nvSpPr>
          <p:cNvPr id="19460" name="Content Placeholder 3">
            <a:extLst>
              <a:ext uri="{FF2B5EF4-FFF2-40B4-BE49-F238E27FC236}">
                <a16:creationId xmlns:a16="http://schemas.microsoft.com/office/drawing/2014/main" id="{5B95BC2A-4128-2244-573A-D60404E1084E}"/>
              </a:ext>
            </a:extLst>
          </p:cNvPr>
          <p:cNvSpPr>
            <a:spLocks noGrp="1"/>
          </p:cNvSpPr>
          <p:nvPr>
            <p:ph sz="half" idx="2"/>
          </p:nvPr>
        </p:nvSpPr>
        <p:spPr>
          <a:xfrm>
            <a:off x="838200" y="2024189"/>
            <a:ext cx="10456971" cy="3989388"/>
          </a:xfrm>
        </p:spPr>
        <p:txBody>
          <a:bodyPr rtlCol="0">
            <a:normAutofit/>
          </a:bodyPr>
          <a:lstStyle/>
          <a:p>
            <a:pPr>
              <a:defRPr/>
            </a:pPr>
            <a:r>
              <a:rPr lang="en-GB" altLang="en-US" dirty="0">
                <a:solidFill>
                  <a:schemeClr val="accent6">
                    <a:lumMod val="75000"/>
                  </a:schemeClr>
                </a:solidFill>
              </a:rPr>
              <a:t>How long does childhood last and when does a child become an adult</a:t>
            </a:r>
          </a:p>
          <a:p>
            <a:pPr>
              <a:defRPr/>
            </a:pPr>
            <a:r>
              <a:rPr lang="en-GB" altLang="en-US" dirty="0">
                <a:solidFill>
                  <a:schemeClr val="accent6">
                    <a:lumMod val="75000"/>
                  </a:schemeClr>
                </a:solidFill>
              </a:rPr>
              <a:t>Children’s status in society</a:t>
            </a:r>
          </a:p>
          <a:p>
            <a:pPr>
              <a:defRPr/>
            </a:pPr>
            <a:r>
              <a:rPr lang="en-GB" altLang="en-US" dirty="0">
                <a:solidFill>
                  <a:schemeClr val="accent6">
                    <a:lumMod val="75000"/>
                  </a:schemeClr>
                </a:solidFill>
              </a:rPr>
              <a:t>Children’s Rights</a:t>
            </a:r>
          </a:p>
          <a:p>
            <a:pPr>
              <a:defRPr/>
            </a:pPr>
            <a:r>
              <a:rPr lang="en-GB" altLang="en-US" dirty="0">
                <a:solidFill>
                  <a:schemeClr val="accent6">
                    <a:lumMod val="75000"/>
                  </a:schemeClr>
                </a:solidFill>
              </a:rPr>
              <a:t>Innocence, resilience, capable, free, </a:t>
            </a:r>
          </a:p>
          <a:p>
            <a:pPr>
              <a:defRPr/>
            </a:pPr>
            <a:endParaRPr lang="en-GB" altLang="en-US" dirty="0">
              <a:solidFill>
                <a:schemeClr val="accent6">
                  <a:lumMod val="75000"/>
                </a:schemeClr>
              </a:solidFill>
            </a:endParaRPr>
          </a:p>
        </p:txBody>
      </p:sp>
    </p:spTree>
    <p:extLst>
      <p:ext uri="{BB962C8B-B14F-4D97-AF65-F5344CB8AC3E}">
        <p14:creationId xmlns:p14="http://schemas.microsoft.com/office/powerpoint/2010/main" val="1493025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05BEAA4-0186-11BC-9CF2-52E88286FE48}"/>
              </a:ext>
            </a:extLst>
          </p:cNvPr>
          <p:cNvSpPr>
            <a:spLocks noGrp="1" noChangeArrowheads="1"/>
          </p:cNvSpPr>
          <p:nvPr>
            <p:ph type="title"/>
          </p:nvPr>
        </p:nvSpPr>
        <p:spPr>
          <a:xfrm>
            <a:off x="838199" y="-308053"/>
            <a:ext cx="10515600" cy="1325563"/>
          </a:xfrm>
        </p:spPr>
        <p:txBody>
          <a:bodyPr/>
          <a:lstStyle/>
          <a:p>
            <a:pPr algn="ctr" eaLnBrk="1" hangingPunct="1"/>
            <a:r>
              <a:rPr lang="en-GB" altLang="en-US" dirty="0">
                <a:solidFill>
                  <a:schemeClr val="accent6">
                    <a:lumMod val="75000"/>
                  </a:schemeClr>
                </a:solidFill>
              </a:rPr>
              <a:t>Social construct</a:t>
            </a:r>
          </a:p>
        </p:txBody>
      </p:sp>
      <p:pic>
        <p:nvPicPr>
          <p:cNvPr id="14339" name="Picture 2">
            <a:extLst>
              <a:ext uri="{FF2B5EF4-FFF2-40B4-BE49-F238E27FC236}">
                <a16:creationId xmlns:a16="http://schemas.microsoft.com/office/drawing/2014/main" id="{14C6678F-F99D-86E1-1B88-2D8281D2AD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7238" y="664259"/>
            <a:ext cx="9440472" cy="50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960F586-9909-8A38-5D94-E4EE3CECDDE5}"/>
              </a:ext>
            </a:extLst>
          </p:cNvPr>
          <p:cNvSpPr txBox="1"/>
          <p:nvPr/>
        </p:nvSpPr>
        <p:spPr>
          <a:xfrm>
            <a:off x="10243524" y="4549560"/>
            <a:ext cx="1862459" cy="923330"/>
          </a:xfrm>
          <a:prstGeom prst="rect">
            <a:avLst/>
          </a:prstGeom>
          <a:noFill/>
        </p:spPr>
        <p:txBody>
          <a:bodyPr wrap="square" rtlCol="0">
            <a:spAutoFit/>
          </a:bodyPr>
          <a:lstStyle/>
          <a:p>
            <a:r>
              <a:rPr lang="en-GB" dirty="0"/>
              <a:t>(Source: Revisesociology.com, no date)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05BEAA4-0186-11BC-9CF2-52E88286FE48}"/>
              </a:ext>
            </a:extLst>
          </p:cNvPr>
          <p:cNvSpPr>
            <a:spLocks noGrp="1" noChangeArrowheads="1"/>
          </p:cNvSpPr>
          <p:nvPr>
            <p:ph type="title"/>
          </p:nvPr>
        </p:nvSpPr>
        <p:spPr>
          <a:xfrm>
            <a:off x="4276783" y="337076"/>
            <a:ext cx="3638434" cy="1325563"/>
          </a:xfrm>
        </p:spPr>
        <p:txBody>
          <a:bodyPr>
            <a:noAutofit/>
          </a:bodyPr>
          <a:lstStyle/>
          <a:p>
            <a:pPr algn="ctr" eaLnBrk="1" hangingPunct="1"/>
            <a:r>
              <a:rPr lang="en-GB" altLang="en-US" sz="4800" dirty="0">
                <a:solidFill>
                  <a:schemeClr val="accent6">
                    <a:lumMod val="75000"/>
                  </a:schemeClr>
                </a:solidFill>
              </a:rPr>
              <a:t>Definitions</a:t>
            </a:r>
          </a:p>
        </p:txBody>
      </p:sp>
      <p:sp>
        <p:nvSpPr>
          <p:cNvPr id="3" name="TextBox 2">
            <a:extLst>
              <a:ext uri="{FF2B5EF4-FFF2-40B4-BE49-F238E27FC236}">
                <a16:creationId xmlns:a16="http://schemas.microsoft.com/office/drawing/2014/main" id="{A1054798-F9D9-80BF-FEF0-BCAFF747833F}"/>
              </a:ext>
            </a:extLst>
          </p:cNvPr>
          <p:cNvSpPr txBox="1"/>
          <p:nvPr/>
        </p:nvSpPr>
        <p:spPr>
          <a:xfrm>
            <a:off x="970498" y="2092461"/>
            <a:ext cx="9368393" cy="1384995"/>
          </a:xfrm>
          <a:prstGeom prst="rect">
            <a:avLst/>
          </a:prstGeom>
          <a:noFill/>
        </p:spPr>
        <p:txBody>
          <a:bodyPr wrap="square" rtlCol="0">
            <a:spAutoFit/>
          </a:bodyPr>
          <a:lstStyle/>
          <a:p>
            <a:r>
              <a:rPr lang="en-GB" sz="2800" b="1" i="0" dirty="0">
                <a:effectLst/>
                <a:latin typeface="Arial" panose="020B0604020202020204" pitchFamily="34" charset="0"/>
              </a:rPr>
              <a:t>Child</a:t>
            </a:r>
            <a:r>
              <a:rPr lang="en-GB" sz="2800" i="0" dirty="0">
                <a:effectLst/>
                <a:latin typeface="Arial" panose="020B0604020202020204" pitchFamily="34" charset="0"/>
              </a:rPr>
              <a:t> - a boy or a girl from the time of birth until he or she </a:t>
            </a:r>
            <a:r>
              <a:rPr lang="en-GB" sz="2800" dirty="0">
                <a:latin typeface="Arial" panose="020B0604020202020204" pitchFamily="34" charset="0"/>
              </a:rPr>
              <a:t>is an adult</a:t>
            </a:r>
          </a:p>
          <a:p>
            <a:r>
              <a:rPr lang="en-GB" sz="2800" dirty="0">
                <a:latin typeface="Arial" panose="020B0604020202020204" pitchFamily="34" charset="0"/>
              </a:rPr>
              <a:t>					Cambridge Dictionary (2022)</a:t>
            </a:r>
            <a:endParaRPr lang="en-GB" sz="2800" dirty="0"/>
          </a:p>
        </p:txBody>
      </p:sp>
      <p:sp>
        <p:nvSpPr>
          <p:cNvPr id="6" name="TextBox 5">
            <a:extLst>
              <a:ext uri="{FF2B5EF4-FFF2-40B4-BE49-F238E27FC236}">
                <a16:creationId xmlns:a16="http://schemas.microsoft.com/office/drawing/2014/main" id="{BB4FABEF-CB8F-408F-A04D-42411B94E2FA}"/>
              </a:ext>
            </a:extLst>
          </p:cNvPr>
          <p:cNvSpPr txBox="1"/>
          <p:nvPr/>
        </p:nvSpPr>
        <p:spPr>
          <a:xfrm>
            <a:off x="970498" y="3956465"/>
            <a:ext cx="9564737" cy="954107"/>
          </a:xfrm>
          <a:prstGeom prst="rect">
            <a:avLst/>
          </a:prstGeom>
          <a:noFill/>
        </p:spPr>
        <p:txBody>
          <a:bodyPr wrap="square" rtlCol="0">
            <a:spAutoFit/>
          </a:bodyPr>
          <a:lstStyle/>
          <a:p>
            <a:r>
              <a:rPr lang="en-GB" sz="2800" b="1" i="0" dirty="0">
                <a:effectLst/>
                <a:latin typeface="Arial" panose="020B0604020202020204" pitchFamily="34" charset="0"/>
              </a:rPr>
              <a:t>Child</a:t>
            </a:r>
            <a:r>
              <a:rPr lang="en-GB" sz="2800" i="0" dirty="0">
                <a:effectLst/>
                <a:latin typeface="Arial" panose="020B0604020202020204" pitchFamily="34" charset="0"/>
              </a:rPr>
              <a:t> - </a:t>
            </a:r>
            <a:r>
              <a:rPr lang="en-GB" sz="2800" b="0" i="0" dirty="0">
                <a:solidFill>
                  <a:srgbClr val="303336"/>
                </a:solidFill>
                <a:effectLst/>
              </a:rPr>
              <a:t>a young person between infancy and puberty</a:t>
            </a:r>
            <a:r>
              <a:rPr lang="en-GB" sz="2800" dirty="0">
                <a:latin typeface="Arial" panose="020B0604020202020204" pitchFamily="34" charset="0"/>
              </a:rPr>
              <a:t>							Merriam-Webster (2022)</a:t>
            </a:r>
            <a:endParaRPr lang="en-GB" sz="2800" dirty="0"/>
          </a:p>
        </p:txBody>
      </p:sp>
    </p:spTree>
    <p:extLst>
      <p:ext uri="{BB962C8B-B14F-4D97-AF65-F5344CB8AC3E}">
        <p14:creationId xmlns:p14="http://schemas.microsoft.com/office/powerpoint/2010/main" val="2987156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ED1354F-A332-69FC-9EDA-43E73AD5D078}"/>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Agency</a:t>
            </a:r>
          </a:p>
        </p:txBody>
      </p:sp>
      <p:sp>
        <p:nvSpPr>
          <p:cNvPr id="23556" name="Content Placeholder 3">
            <a:extLst>
              <a:ext uri="{FF2B5EF4-FFF2-40B4-BE49-F238E27FC236}">
                <a16:creationId xmlns:a16="http://schemas.microsoft.com/office/drawing/2014/main" id="{B6915DBD-6D93-89C8-65AC-178F9304F303}"/>
              </a:ext>
            </a:extLst>
          </p:cNvPr>
          <p:cNvSpPr>
            <a:spLocks noGrp="1"/>
          </p:cNvSpPr>
          <p:nvPr>
            <p:ph sz="half" idx="2"/>
          </p:nvPr>
        </p:nvSpPr>
        <p:spPr>
          <a:xfrm>
            <a:off x="750094" y="2089287"/>
            <a:ext cx="10603706" cy="4351338"/>
          </a:xfrm>
        </p:spPr>
        <p:txBody>
          <a:bodyPr rtlCol="0">
            <a:normAutofit/>
          </a:bodyPr>
          <a:lstStyle/>
          <a:p>
            <a:pPr>
              <a:defRPr/>
            </a:pPr>
            <a:r>
              <a:rPr lang="en-GB" altLang="en-US" sz="3600" dirty="0">
                <a:solidFill>
                  <a:schemeClr val="accent6">
                    <a:lumMod val="75000"/>
                  </a:schemeClr>
                </a:solidFill>
              </a:rPr>
              <a:t>Children's capacity to act upon their world</a:t>
            </a:r>
          </a:p>
          <a:p>
            <a:pPr>
              <a:defRPr/>
            </a:pPr>
            <a:r>
              <a:rPr lang="en-GB" altLang="en-US" sz="3600" dirty="0">
                <a:solidFill>
                  <a:schemeClr val="accent6">
                    <a:lumMod val="75000"/>
                  </a:schemeClr>
                </a:solidFill>
              </a:rPr>
              <a:t>Children are experts in their own lives</a:t>
            </a:r>
          </a:p>
          <a:p>
            <a:pPr>
              <a:defRPr/>
            </a:pPr>
            <a:endParaRPr lang="en-GB" altLang="en-US" sz="3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AEC5A63-2ED9-948B-BC48-7CCA708FF9A5}"/>
              </a:ext>
            </a:extLst>
          </p:cNvPr>
          <p:cNvSpPr>
            <a:spLocks noGrp="1"/>
          </p:cNvSpPr>
          <p:nvPr>
            <p:ph type="title"/>
          </p:nvPr>
        </p:nvSpPr>
        <p:spPr>
          <a:xfrm>
            <a:off x="838200" y="67805"/>
            <a:ext cx="10515600" cy="1325563"/>
          </a:xfrm>
        </p:spPr>
        <p:txBody>
          <a:bodyPr rtlCol="0">
            <a:noAutofit/>
          </a:bodyPr>
          <a:lstStyle/>
          <a:p>
            <a:pPr algn="ctr">
              <a:defRPr/>
            </a:pPr>
            <a:r>
              <a:rPr lang="en-GB" altLang="en-US" sz="4800" dirty="0">
                <a:solidFill>
                  <a:schemeClr val="accent6">
                    <a:lumMod val="75000"/>
                  </a:schemeClr>
                </a:solidFill>
              </a:rPr>
              <a:t>Agency</a:t>
            </a:r>
            <a:r>
              <a:rPr lang="en-GB" altLang="en-US" sz="4800" dirty="0">
                <a:solidFill>
                  <a:schemeClr val="accent1">
                    <a:lumMod val="50000"/>
                  </a:schemeClr>
                </a:solidFill>
              </a:rPr>
              <a:t> </a:t>
            </a:r>
          </a:p>
        </p:txBody>
      </p:sp>
      <p:sp>
        <p:nvSpPr>
          <p:cNvPr id="25604" name="Content Placeholder 3">
            <a:extLst>
              <a:ext uri="{FF2B5EF4-FFF2-40B4-BE49-F238E27FC236}">
                <a16:creationId xmlns:a16="http://schemas.microsoft.com/office/drawing/2014/main" id="{065609C0-F84A-D11F-E8B6-F4F392053450}"/>
              </a:ext>
            </a:extLst>
          </p:cNvPr>
          <p:cNvSpPr>
            <a:spLocks noGrp="1"/>
          </p:cNvSpPr>
          <p:nvPr>
            <p:ph sz="half" idx="2"/>
          </p:nvPr>
        </p:nvSpPr>
        <p:spPr>
          <a:xfrm>
            <a:off x="464344" y="1444158"/>
            <a:ext cx="11226045" cy="4351338"/>
          </a:xfrm>
        </p:spPr>
        <p:txBody>
          <a:bodyPr rtlCol="0">
            <a:normAutofit/>
          </a:bodyPr>
          <a:lstStyle/>
          <a:p>
            <a:pPr>
              <a:defRPr/>
            </a:pPr>
            <a:r>
              <a:rPr lang="en-GB" altLang="en-US" dirty="0">
                <a:solidFill>
                  <a:schemeClr val="accent6">
                    <a:lumMod val="75000"/>
                  </a:schemeClr>
                </a:solidFill>
              </a:rPr>
              <a:t>Child as either a ‘being’ (social actors in their own right, actively constructing their own childhood) or a ‘becoming’ (adults in the making, lacking skills and experiences) to suggest that these characterisations overlap and that children should be regarded as both being and becoming, thus increasing their agency. 	Department of Education (2010)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AD6A-7D2A-443B-87AA-468C8E38078A}"/>
              </a:ext>
            </a:extLst>
          </p:cNvPr>
          <p:cNvSpPr>
            <a:spLocks noGrp="1"/>
          </p:cNvSpPr>
          <p:nvPr>
            <p:ph type="title"/>
          </p:nvPr>
        </p:nvSpPr>
        <p:spPr>
          <a:xfrm>
            <a:off x="838200" y="611956"/>
            <a:ext cx="10515600" cy="1325563"/>
          </a:xfrm>
        </p:spPr>
        <p:txBody>
          <a:bodyPr>
            <a:noAutofit/>
          </a:bodyPr>
          <a:lstStyle/>
          <a:p>
            <a:pPr algn="ctr"/>
            <a:r>
              <a:rPr lang="en-GB" sz="4800" dirty="0">
                <a:solidFill>
                  <a:schemeClr val="accent6">
                    <a:lumMod val="75000"/>
                  </a:schemeClr>
                </a:solidFill>
              </a:rPr>
              <a:t>United Nations Convention on the Rights of the Child (UNCRC)</a:t>
            </a:r>
          </a:p>
        </p:txBody>
      </p:sp>
      <p:sp>
        <p:nvSpPr>
          <p:cNvPr id="4" name="Content Placeholder 3">
            <a:extLst>
              <a:ext uri="{FF2B5EF4-FFF2-40B4-BE49-F238E27FC236}">
                <a16:creationId xmlns:a16="http://schemas.microsoft.com/office/drawing/2014/main" id="{A6B9E48A-35A2-3C3D-9647-07BBD261B600}"/>
              </a:ext>
            </a:extLst>
          </p:cNvPr>
          <p:cNvSpPr>
            <a:spLocks noGrp="1"/>
          </p:cNvSpPr>
          <p:nvPr>
            <p:ph sz="half" idx="2"/>
          </p:nvPr>
        </p:nvSpPr>
        <p:spPr>
          <a:xfrm>
            <a:off x="557213" y="2335209"/>
            <a:ext cx="10875124" cy="4351338"/>
          </a:xfrm>
        </p:spPr>
        <p:txBody>
          <a:bodyPr/>
          <a:lstStyle/>
          <a:p>
            <a:r>
              <a:rPr lang="en-GB" dirty="0">
                <a:solidFill>
                  <a:schemeClr val="accent6">
                    <a:lumMod val="75000"/>
                  </a:schemeClr>
                </a:solidFill>
              </a:rPr>
              <a:t>Every child has rights</a:t>
            </a:r>
          </a:p>
          <a:p>
            <a:r>
              <a:rPr lang="en-GB" dirty="0">
                <a:solidFill>
                  <a:schemeClr val="accent6">
                    <a:lumMod val="75000"/>
                  </a:schemeClr>
                </a:solidFill>
              </a:rPr>
              <a:t>United Nations1989</a:t>
            </a:r>
          </a:p>
          <a:p>
            <a:r>
              <a:rPr lang="en-GB" dirty="0">
                <a:solidFill>
                  <a:schemeClr val="accent6">
                    <a:lumMod val="75000"/>
                  </a:schemeClr>
                </a:solidFill>
              </a:rPr>
              <a:t>UK 1992</a:t>
            </a:r>
          </a:p>
          <a:p>
            <a:r>
              <a:rPr lang="en-GB" dirty="0">
                <a:solidFill>
                  <a:schemeClr val="accent6">
                    <a:lumMod val="75000"/>
                  </a:schemeClr>
                </a:solidFill>
              </a:rPr>
              <a:t>Ratified by 196 countries</a:t>
            </a:r>
          </a:p>
          <a:p>
            <a:r>
              <a:rPr lang="en-GB" dirty="0">
                <a:solidFill>
                  <a:schemeClr val="accent6">
                    <a:lumMod val="75000"/>
                  </a:schemeClr>
                </a:solidFill>
              </a:rPr>
              <a:t>Wales - </a:t>
            </a:r>
            <a:r>
              <a:rPr lang="en-GB" b="0" i="0" dirty="0">
                <a:solidFill>
                  <a:schemeClr val="accent6">
                    <a:lumMod val="75000"/>
                  </a:schemeClr>
                </a:solidFill>
                <a:effectLst/>
                <a:latin typeface="Arial" panose="020B0604020202020204" pitchFamily="34" charset="0"/>
              </a:rPr>
              <a:t>Rights of Children and Young Persons (Wales) Measure 2011</a:t>
            </a:r>
            <a:endParaRPr lang="en-GB" dirty="0">
              <a:solidFill>
                <a:schemeClr val="accent6">
                  <a:lumMod val="75000"/>
                </a:schemeClr>
              </a:solidFill>
            </a:endParaRP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934475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AD6A-7D2A-443B-87AA-468C8E38078A}"/>
              </a:ext>
            </a:extLst>
          </p:cNvPr>
          <p:cNvSpPr>
            <a:spLocks noGrp="1"/>
          </p:cNvSpPr>
          <p:nvPr>
            <p:ph type="title"/>
          </p:nvPr>
        </p:nvSpPr>
        <p:spPr>
          <a:xfrm>
            <a:off x="838200" y="611956"/>
            <a:ext cx="10515600" cy="1325563"/>
          </a:xfrm>
        </p:spPr>
        <p:txBody>
          <a:bodyPr>
            <a:noAutofit/>
          </a:bodyPr>
          <a:lstStyle/>
          <a:p>
            <a:pPr algn="ctr"/>
            <a:r>
              <a:rPr lang="en-GB" sz="4800" dirty="0">
                <a:solidFill>
                  <a:schemeClr val="accent6">
                    <a:lumMod val="75000"/>
                  </a:schemeClr>
                </a:solidFill>
              </a:rPr>
              <a:t>United Nations Convention on the Rights of the Child (UNCRC)</a:t>
            </a:r>
          </a:p>
        </p:txBody>
      </p:sp>
      <p:sp>
        <p:nvSpPr>
          <p:cNvPr id="4" name="Content Placeholder 3">
            <a:extLst>
              <a:ext uri="{FF2B5EF4-FFF2-40B4-BE49-F238E27FC236}">
                <a16:creationId xmlns:a16="http://schemas.microsoft.com/office/drawing/2014/main" id="{A6B9E48A-35A2-3C3D-9647-07BBD261B600}"/>
              </a:ext>
            </a:extLst>
          </p:cNvPr>
          <p:cNvSpPr>
            <a:spLocks noGrp="1"/>
          </p:cNvSpPr>
          <p:nvPr>
            <p:ph sz="half" idx="2"/>
          </p:nvPr>
        </p:nvSpPr>
        <p:spPr>
          <a:xfrm>
            <a:off x="585788" y="2415675"/>
            <a:ext cx="11491678" cy="4351338"/>
          </a:xfrm>
        </p:spPr>
        <p:txBody>
          <a:bodyPr>
            <a:normAutofit/>
          </a:bodyPr>
          <a:lstStyle/>
          <a:p>
            <a:r>
              <a:rPr lang="en-GB" dirty="0">
                <a:solidFill>
                  <a:schemeClr val="accent6">
                    <a:lumMod val="75000"/>
                  </a:schemeClr>
                </a:solidFill>
              </a:rPr>
              <a:t>54 articles</a:t>
            </a:r>
          </a:p>
          <a:p>
            <a:r>
              <a:rPr lang="en-GB" dirty="0">
                <a:solidFill>
                  <a:schemeClr val="accent6">
                    <a:lumMod val="75000"/>
                  </a:schemeClr>
                </a:solidFill>
              </a:rPr>
              <a:t>Key articles are 2,3 6 and 12</a:t>
            </a:r>
          </a:p>
          <a:p>
            <a:r>
              <a:rPr lang="en-GB" dirty="0">
                <a:solidFill>
                  <a:schemeClr val="accent6">
                    <a:lumMod val="75000"/>
                  </a:schemeClr>
                </a:solidFill>
              </a:rPr>
              <a:t>All of equal importance</a:t>
            </a:r>
          </a:p>
          <a:p>
            <a:r>
              <a:rPr lang="en-GB" dirty="0" err="1">
                <a:solidFill>
                  <a:schemeClr val="accent6">
                    <a:lumMod val="75000"/>
                  </a:schemeClr>
                </a:solidFill>
              </a:rPr>
              <a:t>Eglantyne</a:t>
            </a:r>
            <a:r>
              <a:rPr lang="en-GB" dirty="0">
                <a:solidFill>
                  <a:schemeClr val="accent6">
                    <a:lumMod val="75000"/>
                  </a:schemeClr>
                </a:solidFill>
              </a:rPr>
              <a:t> </a:t>
            </a:r>
            <a:r>
              <a:rPr lang="en-GB" dirty="0" err="1">
                <a:solidFill>
                  <a:schemeClr val="accent6">
                    <a:lumMod val="75000"/>
                  </a:schemeClr>
                </a:solidFill>
              </a:rPr>
              <a:t>Jebb</a:t>
            </a:r>
            <a:r>
              <a:rPr lang="en-GB" dirty="0">
                <a:solidFill>
                  <a:schemeClr val="accent6">
                    <a:lumMod val="75000"/>
                  </a:schemeClr>
                </a:solidFill>
              </a:rPr>
              <a:t> - 1923</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849363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95BE-B7E1-EF31-76EA-AF2C2A427F8E}"/>
              </a:ext>
            </a:extLst>
          </p:cNvPr>
          <p:cNvSpPr>
            <a:spLocks noGrp="1"/>
          </p:cNvSpPr>
          <p:nvPr>
            <p:ph type="title"/>
          </p:nvPr>
        </p:nvSpPr>
        <p:spPr>
          <a:xfrm>
            <a:off x="838200" y="0"/>
            <a:ext cx="10515600" cy="1325563"/>
          </a:xfrm>
        </p:spPr>
        <p:txBody>
          <a:bodyPr>
            <a:noAutofit/>
          </a:bodyPr>
          <a:lstStyle/>
          <a:p>
            <a:pPr algn="ctr"/>
            <a:r>
              <a:rPr lang="en-GB" sz="4800" dirty="0">
                <a:solidFill>
                  <a:schemeClr val="accent6">
                    <a:lumMod val="75000"/>
                  </a:schemeClr>
                </a:solidFill>
              </a:rPr>
              <a:t>UNCRC</a:t>
            </a:r>
          </a:p>
        </p:txBody>
      </p:sp>
      <p:pic>
        <p:nvPicPr>
          <p:cNvPr id="34818" name="Picture 2" descr="Child-friendly UNCRC Poster leaflet - Play Scotland">
            <a:extLst>
              <a:ext uri="{FF2B5EF4-FFF2-40B4-BE49-F238E27FC236}">
                <a16:creationId xmlns:a16="http://schemas.microsoft.com/office/drawing/2014/main" id="{8CB0A6BA-6E16-6C53-2576-5450061B95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7294" y="875500"/>
            <a:ext cx="10415587" cy="5618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3631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0A36B79-DBFF-492F-6D88-87586EBD1AF3}"/>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UNCRC Article 12</a:t>
            </a:r>
          </a:p>
        </p:txBody>
      </p:sp>
      <p:sp>
        <p:nvSpPr>
          <p:cNvPr id="29700" name="Content Placeholder 3">
            <a:extLst>
              <a:ext uri="{FF2B5EF4-FFF2-40B4-BE49-F238E27FC236}">
                <a16:creationId xmlns:a16="http://schemas.microsoft.com/office/drawing/2014/main" id="{AFD36EAE-99AA-5ABB-1334-E715CC98986A}"/>
              </a:ext>
            </a:extLst>
          </p:cNvPr>
          <p:cNvSpPr>
            <a:spLocks noGrp="1"/>
          </p:cNvSpPr>
          <p:nvPr>
            <p:ph sz="half" idx="2"/>
          </p:nvPr>
        </p:nvSpPr>
        <p:spPr>
          <a:xfrm>
            <a:off x="750094" y="1825625"/>
            <a:ext cx="10603706" cy="4351338"/>
          </a:xfrm>
        </p:spPr>
        <p:txBody>
          <a:bodyPr rtlCol="0">
            <a:normAutofit/>
          </a:bodyPr>
          <a:lstStyle/>
          <a:p>
            <a:pPr>
              <a:defRPr/>
            </a:pPr>
            <a:r>
              <a:rPr lang="en-GB" altLang="en-US" sz="3200" dirty="0">
                <a:solidFill>
                  <a:schemeClr val="accent6">
                    <a:lumMod val="75000"/>
                  </a:schemeClr>
                </a:solidFill>
              </a:rPr>
              <a:t>Every child has the right to a voice on matters that affect them, and to have their views taken seriously-in accordance with their age and maturity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6D9A5C3-D893-6A11-7CE2-2C5875E6C1A5}"/>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Participation</a:t>
            </a:r>
          </a:p>
        </p:txBody>
      </p:sp>
      <p:sp>
        <p:nvSpPr>
          <p:cNvPr id="27652" name="Content Placeholder 3">
            <a:extLst>
              <a:ext uri="{FF2B5EF4-FFF2-40B4-BE49-F238E27FC236}">
                <a16:creationId xmlns:a16="http://schemas.microsoft.com/office/drawing/2014/main" id="{E933EACA-C6BF-F55D-D774-A9A9466BD77F}"/>
              </a:ext>
            </a:extLst>
          </p:cNvPr>
          <p:cNvSpPr>
            <a:spLocks noGrp="1"/>
          </p:cNvSpPr>
          <p:nvPr>
            <p:ph sz="half" idx="2"/>
          </p:nvPr>
        </p:nvSpPr>
        <p:spPr>
          <a:xfrm>
            <a:off x="350044" y="1825625"/>
            <a:ext cx="11003756" cy="4351338"/>
          </a:xfrm>
        </p:spPr>
        <p:txBody>
          <a:bodyPr rtlCol="0">
            <a:normAutofit/>
          </a:bodyPr>
          <a:lstStyle/>
          <a:p>
            <a:pPr>
              <a:defRPr/>
            </a:pPr>
            <a:r>
              <a:rPr lang="en-GB" altLang="en-US" sz="3600" dirty="0">
                <a:solidFill>
                  <a:schemeClr val="accent6">
                    <a:lumMod val="75000"/>
                  </a:schemeClr>
                </a:solidFill>
              </a:rPr>
              <a:t>Children's right to participate in processes and decisions that affect their lives</a:t>
            </a:r>
          </a:p>
          <a:p>
            <a:pPr>
              <a:defRPr/>
            </a:pPr>
            <a:endParaRPr lang="en-GB" altLang="en-US" sz="3600" dirty="0"/>
          </a:p>
          <a:p>
            <a:pPr>
              <a:defRPr/>
            </a:pPr>
            <a:endParaRPr lang="en-GB" altLang="en-US" sz="3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3C41547-D506-F731-3324-DA31E0B258C7}"/>
              </a:ext>
            </a:extLst>
          </p:cNvPr>
          <p:cNvSpPr>
            <a:spLocks noGrp="1"/>
          </p:cNvSpPr>
          <p:nvPr>
            <p:ph type="title"/>
          </p:nvPr>
        </p:nvSpPr>
        <p:spPr>
          <a:xfrm>
            <a:off x="1992313" y="115888"/>
            <a:ext cx="8229600" cy="1143000"/>
          </a:xfrm>
        </p:spPr>
        <p:txBody>
          <a:bodyPr rtlCol="0">
            <a:noAutofit/>
          </a:bodyPr>
          <a:lstStyle/>
          <a:p>
            <a:pPr algn="ctr">
              <a:defRPr/>
            </a:pPr>
            <a:r>
              <a:rPr lang="en-GB" altLang="en-US" sz="4800" dirty="0">
                <a:solidFill>
                  <a:schemeClr val="accent6">
                    <a:lumMod val="75000"/>
                  </a:schemeClr>
                </a:solidFill>
              </a:rPr>
              <a:t>Underlying philosophies</a:t>
            </a:r>
          </a:p>
        </p:txBody>
      </p:sp>
      <p:sp>
        <p:nvSpPr>
          <p:cNvPr id="31748" name="Content Placeholder 3">
            <a:extLst>
              <a:ext uri="{FF2B5EF4-FFF2-40B4-BE49-F238E27FC236}">
                <a16:creationId xmlns:a16="http://schemas.microsoft.com/office/drawing/2014/main" id="{23AF3737-6FB5-155D-95B2-3FBFE3E4CEA4}"/>
              </a:ext>
            </a:extLst>
          </p:cNvPr>
          <p:cNvSpPr>
            <a:spLocks noGrp="1"/>
          </p:cNvSpPr>
          <p:nvPr>
            <p:ph sz="half" idx="2"/>
          </p:nvPr>
        </p:nvSpPr>
        <p:spPr>
          <a:xfrm>
            <a:off x="650081" y="1525071"/>
            <a:ext cx="10625649" cy="3989388"/>
          </a:xfrm>
        </p:spPr>
        <p:txBody>
          <a:bodyPr rtlCol="0">
            <a:noAutofit/>
          </a:bodyPr>
          <a:lstStyle/>
          <a:p>
            <a:pPr>
              <a:defRPr/>
            </a:pPr>
            <a:r>
              <a:rPr lang="en-GB" altLang="en-US" dirty="0">
                <a:solidFill>
                  <a:schemeClr val="accent6">
                    <a:lumMod val="75000"/>
                  </a:schemeClr>
                </a:solidFill>
              </a:rPr>
              <a:t>Should young children be conceived of as the future workforce and, therefore, be taught mainly a diet of skills which will serve society’s economic needs, or do they have a ‘right’ to be happy and free to play and learn about being part of the wider social society which (arguably) provides the best foundation for future learning? (</a:t>
            </a:r>
            <a:r>
              <a:rPr lang="en-GB" altLang="en-US" noProof="1">
                <a:solidFill>
                  <a:schemeClr val="accent6">
                    <a:lumMod val="75000"/>
                  </a:schemeClr>
                </a:solidFill>
              </a:rPr>
              <a:t>Moyles</a:t>
            </a:r>
            <a:r>
              <a:rPr lang="en-GB" altLang="en-US" dirty="0">
                <a:solidFill>
                  <a:schemeClr val="accent6">
                    <a:lumMod val="75000"/>
                  </a:schemeClr>
                </a:solidFill>
              </a:rPr>
              <a:t>, 2001)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CF5DD40-B913-D434-1032-CD371931B0D8}"/>
              </a:ext>
            </a:extLst>
          </p:cNvPr>
          <p:cNvSpPr>
            <a:spLocks noGrp="1"/>
          </p:cNvSpPr>
          <p:nvPr>
            <p:ph type="title"/>
          </p:nvPr>
        </p:nvSpPr>
        <p:spPr>
          <a:xfrm>
            <a:off x="1981200" y="479230"/>
            <a:ext cx="8229600" cy="1798638"/>
          </a:xfrm>
        </p:spPr>
        <p:txBody>
          <a:bodyPr rtlCol="0">
            <a:noAutofit/>
          </a:bodyPr>
          <a:lstStyle/>
          <a:p>
            <a:pPr algn="ctr">
              <a:defRPr/>
            </a:pPr>
            <a:r>
              <a:rPr lang="en-GB" altLang="en-US" sz="4800" dirty="0">
                <a:solidFill>
                  <a:schemeClr val="accent6">
                    <a:lumMod val="75000"/>
                  </a:schemeClr>
                </a:solidFill>
              </a:rPr>
              <a:t>Theories to recognise in transition</a:t>
            </a:r>
          </a:p>
        </p:txBody>
      </p:sp>
      <p:sp>
        <p:nvSpPr>
          <p:cNvPr id="33796" name="Content Placeholder 3">
            <a:extLst>
              <a:ext uri="{FF2B5EF4-FFF2-40B4-BE49-F238E27FC236}">
                <a16:creationId xmlns:a16="http://schemas.microsoft.com/office/drawing/2014/main" id="{38629C70-681C-2A9C-0743-7C4E3C95A395}"/>
              </a:ext>
            </a:extLst>
          </p:cNvPr>
          <p:cNvSpPr>
            <a:spLocks noGrp="1"/>
          </p:cNvSpPr>
          <p:nvPr>
            <p:ph sz="half" idx="2"/>
          </p:nvPr>
        </p:nvSpPr>
        <p:spPr>
          <a:xfrm>
            <a:off x="971550" y="2694174"/>
            <a:ext cx="9737035" cy="2203195"/>
          </a:xfrm>
        </p:spPr>
        <p:txBody>
          <a:bodyPr rtlCol="0">
            <a:normAutofit lnSpcReduction="10000"/>
          </a:bodyPr>
          <a:lstStyle/>
          <a:p>
            <a:pPr>
              <a:buFont typeface="Wingdings" panose="05000000000000000000" pitchFamily="2" charset="2"/>
              <a:buChar char="§"/>
              <a:defRPr/>
            </a:pPr>
            <a:r>
              <a:rPr lang="en-GB" altLang="en-US" sz="3200" dirty="0">
                <a:solidFill>
                  <a:schemeClr val="accent6">
                    <a:lumMod val="75000"/>
                  </a:schemeClr>
                </a:solidFill>
              </a:rPr>
              <a:t>Maslow</a:t>
            </a:r>
          </a:p>
          <a:p>
            <a:pPr>
              <a:buFont typeface="Wingdings" panose="05000000000000000000" pitchFamily="2" charset="2"/>
              <a:buChar char="§"/>
              <a:defRPr/>
            </a:pPr>
            <a:r>
              <a:rPr lang="en-GB" altLang="en-US" sz="3200" dirty="0">
                <a:solidFill>
                  <a:schemeClr val="accent6">
                    <a:lumMod val="75000"/>
                  </a:schemeClr>
                </a:solidFill>
              </a:rPr>
              <a:t>Bowlby</a:t>
            </a:r>
          </a:p>
          <a:p>
            <a:pPr>
              <a:buFont typeface="Wingdings" panose="05000000000000000000" pitchFamily="2" charset="2"/>
              <a:buChar char="§"/>
              <a:defRPr/>
            </a:pPr>
            <a:r>
              <a:rPr lang="en-GB" altLang="en-US" sz="3200" dirty="0">
                <a:solidFill>
                  <a:schemeClr val="accent6">
                    <a:lumMod val="75000"/>
                  </a:schemeClr>
                </a:solidFill>
              </a:rPr>
              <a:t>Bronfenbrenner</a:t>
            </a:r>
          </a:p>
          <a:p>
            <a:pPr>
              <a:buFont typeface="Wingdings" panose="05000000000000000000" pitchFamily="2" charset="2"/>
              <a:buChar char="§"/>
              <a:defRPr/>
            </a:pPr>
            <a:r>
              <a:rPr lang="en-GB" altLang="en-US" sz="3200" dirty="0">
                <a:solidFill>
                  <a:schemeClr val="accent6">
                    <a:lumMod val="75000"/>
                  </a:schemeClr>
                </a:solidFill>
              </a:rPr>
              <a:t>Key carer relationship</a:t>
            </a:r>
          </a:p>
        </p:txBody>
      </p:sp>
      <p:sp>
        <p:nvSpPr>
          <p:cNvPr id="2" name="TextBox 1">
            <a:extLst>
              <a:ext uri="{FF2B5EF4-FFF2-40B4-BE49-F238E27FC236}">
                <a16:creationId xmlns:a16="http://schemas.microsoft.com/office/drawing/2014/main" id="{21404E44-0410-6D10-D888-5202A0F65F4E}"/>
              </a:ext>
            </a:extLst>
          </p:cNvPr>
          <p:cNvSpPr txBox="1"/>
          <p:nvPr/>
        </p:nvSpPr>
        <p:spPr>
          <a:xfrm>
            <a:off x="914400" y="5026395"/>
            <a:ext cx="10221085" cy="369332"/>
          </a:xfrm>
          <a:prstGeom prst="rect">
            <a:avLst/>
          </a:prstGeom>
          <a:noFill/>
        </p:spPr>
        <p:txBody>
          <a:bodyPr wrap="square" rtlCol="0">
            <a:spAutoFit/>
          </a:bodyPr>
          <a:lstStyle/>
          <a:p>
            <a:pPr algn="ctr"/>
            <a:r>
              <a:rPr lang="en-GB" dirty="0">
                <a:hlinkClick r:id="rId3"/>
              </a:rPr>
              <a:t>Video clip on attachment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D99420E-9CB8-16A7-E4DC-4AD72FCD3AF4}"/>
              </a:ext>
            </a:extLst>
          </p:cNvPr>
          <p:cNvSpPr>
            <a:spLocks noGrp="1"/>
          </p:cNvSpPr>
          <p:nvPr>
            <p:ph type="title"/>
          </p:nvPr>
        </p:nvSpPr>
        <p:spPr/>
        <p:txBody>
          <a:bodyPr rtlCol="0">
            <a:noAutofit/>
          </a:bodyPr>
          <a:lstStyle/>
          <a:p>
            <a:pPr algn="ctr">
              <a:defRPr/>
            </a:pPr>
            <a:r>
              <a:rPr lang="en-GB" altLang="en-US" sz="4800" dirty="0">
                <a:solidFill>
                  <a:schemeClr val="accent6">
                    <a:lumMod val="75000"/>
                  </a:schemeClr>
                </a:solidFill>
              </a:rPr>
              <a:t>Practical issues</a:t>
            </a:r>
          </a:p>
        </p:txBody>
      </p:sp>
      <p:sp>
        <p:nvSpPr>
          <p:cNvPr id="35844" name="Content Placeholder 3">
            <a:extLst>
              <a:ext uri="{FF2B5EF4-FFF2-40B4-BE49-F238E27FC236}">
                <a16:creationId xmlns:a16="http://schemas.microsoft.com/office/drawing/2014/main" id="{E55EF93D-4FAD-D352-F56A-37E113DB809A}"/>
              </a:ext>
            </a:extLst>
          </p:cNvPr>
          <p:cNvSpPr>
            <a:spLocks noGrp="1"/>
          </p:cNvSpPr>
          <p:nvPr>
            <p:ph sz="half" idx="2"/>
          </p:nvPr>
        </p:nvSpPr>
        <p:spPr>
          <a:xfrm>
            <a:off x="550069" y="1825625"/>
            <a:ext cx="10803731" cy="4351338"/>
          </a:xfrm>
        </p:spPr>
        <p:txBody>
          <a:bodyPr rtlCol="0">
            <a:normAutofit/>
          </a:bodyPr>
          <a:lstStyle/>
          <a:p>
            <a:pPr>
              <a:defRPr/>
            </a:pPr>
            <a:r>
              <a:rPr lang="en-GB" altLang="en-US" sz="3200" dirty="0">
                <a:solidFill>
                  <a:schemeClr val="accent6">
                    <a:lumMod val="75000"/>
                  </a:schemeClr>
                </a:solidFill>
              </a:rPr>
              <a:t>To ensure continuity for children, their movement through the system and transition from one setting to another should be seen as a journey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D7ADC-8B92-77F8-CAA4-B54731C4E885}"/>
              </a:ext>
            </a:extLst>
          </p:cNvPr>
          <p:cNvSpPr>
            <a:spLocks noGrp="1"/>
          </p:cNvSpPr>
          <p:nvPr>
            <p:ph type="title"/>
          </p:nvPr>
        </p:nvSpPr>
        <p:spPr/>
        <p:txBody>
          <a:bodyPr>
            <a:noAutofit/>
          </a:bodyPr>
          <a:lstStyle/>
          <a:p>
            <a:pPr algn="ctr"/>
            <a:r>
              <a:rPr lang="en-GB" sz="4800" dirty="0">
                <a:solidFill>
                  <a:schemeClr val="accent6">
                    <a:lumMod val="75000"/>
                  </a:schemeClr>
                </a:solidFill>
              </a:rPr>
              <a:t>Transitions</a:t>
            </a:r>
          </a:p>
        </p:txBody>
      </p:sp>
      <p:sp>
        <p:nvSpPr>
          <p:cNvPr id="4" name="Content Placeholder 3">
            <a:extLst>
              <a:ext uri="{FF2B5EF4-FFF2-40B4-BE49-F238E27FC236}">
                <a16:creationId xmlns:a16="http://schemas.microsoft.com/office/drawing/2014/main" id="{33507AF2-666F-9AEE-89C7-8F2A7847E820}"/>
              </a:ext>
            </a:extLst>
          </p:cNvPr>
          <p:cNvSpPr>
            <a:spLocks noGrp="1"/>
          </p:cNvSpPr>
          <p:nvPr>
            <p:ph sz="half" idx="2"/>
          </p:nvPr>
        </p:nvSpPr>
        <p:spPr>
          <a:xfrm>
            <a:off x="407194" y="1825625"/>
            <a:ext cx="11451490" cy="4351338"/>
          </a:xfrm>
        </p:spPr>
        <p:txBody>
          <a:bodyPr/>
          <a:lstStyle/>
          <a:p>
            <a:r>
              <a:rPr lang="en-GB" dirty="0">
                <a:solidFill>
                  <a:schemeClr val="accent6">
                    <a:lumMod val="75000"/>
                  </a:schemeClr>
                </a:solidFill>
              </a:rPr>
              <a:t>Horizontal</a:t>
            </a:r>
          </a:p>
          <a:p>
            <a:r>
              <a:rPr lang="en-GB" dirty="0">
                <a:solidFill>
                  <a:schemeClr val="accent6">
                    <a:lumMod val="75000"/>
                  </a:schemeClr>
                </a:solidFill>
              </a:rPr>
              <a:t>Vertical</a:t>
            </a:r>
          </a:p>
          <a:p>
            <a:r>
              <a:rPr lang="en-GB" dirty="0">
                <a:solidFill>
                  <a:schemeClr val="accent6">
                    <a:lumMod val="75000"/>
                  </a:schemeClr>
                </a:solidFill>
              </a:rPr>
              <a:t>Education-Associated Transition </a:t>
            </a:r>
          </a:p>
          <a:p>
            <a:pPr marL="0" indent="0">
              <a:buNone/>
            </a:pPr>
            <a:r>
              <a:rPr lang="en-GB" dirty="0">
                <a:solidFill>
                  <a:schemeClr val="accent6">
                    <a:lumMod val="75000"/>
                  </a:schemeClr>
                </a:solidFill>
              </a:rPr>
              <a:t>		(Vogler </a:t>
            </a:r>
            <a:r>
              <a:rPr lang="en-GB" i="1" dirty="0">
                <a:solidFill>
                  <a:schemeClr val="accent6">
                    <a:lumMod val="75000"/>
                  </a:schemeClr>
                </a:solidFill>
              </a:rPr>
              <a:t>et al</a:t>
            </a:r>
            <a:r>
              <a:rPr lang="en-GB" dirty="0">
                <a:solidFill>
                  <a:schemeClr val="accent6">
                    <a:lumMod val="75000"/>
                  </a:schemeClr>
                </a:solidFill>
              </a:rPr>
              <a:t>. 2008)</a:t>
            </a:r>
          </a:p>
        </p:txBody>
      </p:sp>
    </p:spTree>
    <p:extLst>
      <p:ext uri="{BB962C8B-B14F-4D97-AF65-F5344CB8AC3E}">
        <p14:creationId xmlns:p14="http://schemas.microsoft.com/office/powerpoint/2010/main" val="2969653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solidFill>
                  <a:schemeClr val="accent6">
                    <a:lumMod val="75000"/>
                  </a:schemeClr>
                </a:solidFill>
              </a:rPr>
              <a:t>Horizontal transitions</a:t>
            </a:r>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a:xfrm>
            <a:off x="614363" y="1825625"/>
            <a:ext cx="10739437" cy="4351338"/>
          </a:xfrm>
        </p:spPr>
        <p:txBody>
          <a:bodyPr/>
          <a:lstStyle/>
          <a:p>
            <a:r>
              <a:rPr lang="en-GB" dirty="0">
                <a:solidFill>
                  <a:schemeClr val="accent6">
                    <a:lumMod val="75000"/>
                  </a:schemeClr>
                </a:solidFill>
              </a:rPr>
              <a:t>Less significant</a:t>
            </a:r>
          </a:p>
          <a:p>
            <a:r>
              <a:rPr lang="en-GB" dirty="0">
                <a:solidFill>
                  <a:schemeClr val="accent6">
                    <a:lumMod val="75000"/>
                  </a:schemeClr>
                </a:solidFill>
              </a:rPr>
              <a:t>Everyday/ regular occurrences</a:t>
            </a:r>
          </a:p>
          <a:p>
            <a:r>
              <a:rPr lang="en-GB" dirty="0">
                <a:solidFill>
                  <a:schemeClr val="accent6">
                    <a:lumMod val="75000"/>
                  </a:schemeClr>
                </a:solidFill>
              </a:rPr>
              <a:t>Routine</a:t>
            </a:r>
          </a:p>
          <a:p>
            <a:r>
              <a:rPr lang="en-GB" dirty="0">
                <a:solidFill>
                  <a:schemeClr val="accent6">
                    <a:lumMod val="75000"/>
                  </a:schemeClr>
                </a:solidFill>
              </a:rPr>
              <a:t>Across spaces and over time</a:t>
            </a:r>
          </a:p>
          <a:p>
            <a:r>
              <a:rPr lang="en-GB" dirty="0">
                <a:solidFill>
                  <a:schemeClr val="accent6">
                    <a:lumMod val="75000"/>
                  </a:schemeClr>
                </a:solidFill>
              </a:rPr>
              <a:t>Examples? </a:t>
            </a:r>
          </a:p>
        </p:txBody>
      </p:sp>
    </p:spTree>
    <p:extLst>
      <p:ext uri="{BB962C8B-B14F-4D97-AF65-F5344CB8AC3E}">
        <p14:creationId xmlns:p14="http://schemas.microsoft.com/office/powerpoint/2010/main" val="2193470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solidFill>
                  <a:schemeClr val="accent6">
                    <a:lumMod val="75000"/>
                  </a:schemeClr>
                </a:solidFill>
              </a:rPr>
              <a:t>Vertical transitions</a:t>
            </a:r>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a:xfrm>
            <a:off x="178594" y="1825625"/>
            <a:ext cx="11175206" cy="4351338"/>
          </a:xfrm>
        </p:spPr>
        <p:txBody>
          <a:bodyPr/>
          <a:lstStyle/>
          <a:p>
            <a:r>
              <a:rPr lang="en-GB" dirty="0">
                <a:solidFill>
                  <a:schemeClr val="accent6">
                    <a:lumMod val="75000"/>
                  </a:schemeClr>
                </a:solidFill>
              </a:rPr>
              <a:t>Key Changes</a:t>
            </a:r>
          </a:p>
          <a:p>
            <a:r>
              <a:rPr lang="en-GB" dirty="0">
                <a:solidFill>
                  <a:schemeClr val="accent6">
                    <a:lumMod val="75000"/>
                  </a:schemeClr>
                </a:solidFill>
              </a:rPr>
              <a:t>One state to another</a:t>
            </a:r>
          </a:p>
          <a:p>
            <a:r>
              <a:rPr lang="en-GB" dirty="0">
                <a:solidFill>
                  <a:schemeClr val="accent6">
                    <a:lumMod val="75000"/>
                  </a:schemeClr>
                </a:solidFill>
              </a:rPr>
              <a:t>Moving upwards</a:t>
            </a:r>
          </a:p>
          <a:p>
            <a:r>
              <a:rPr lang="en-GB" dirty="0">
                <a:solidFill>
                  <a:schemeClr val="accent6">
                    <a:lumMod val="75000"/>
                  </a:schemeClr>
                </a:solidFill>
              </a:rPr>
              <a:t>Examples?</a:t>
            </a:r>
          </a:p>
          <a:p>
            <a:endParaRPr lang="en-GB" dirty="0">
              <a:solidFill>
                <a:schemeClr val="accent6">
                  <a:lumMod val="75000"/>
                </a:schemeClr>
              </a:solidFill>
            </a:endParaRPr>
          </a:p>
        </p:txBody>
      </p:sp>
    </p:spTree>
    <p:extLst>
      <p:ext uri="{BB962C8B-B14F-4D97-AF65-F5344CB8AC3E}">
        <p14:creationId xmlns:p14="http://schemas.microsoft.com/office/powerpoint/2010/main" val="1456442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2888-FC2C-A1A6-5885-EABCE1DE6FE6}"/>
              </a:ext>
            </a:extLst>
          </p:cNvPr>
          <p:cNvSpPr>
            <a:spLocks noGrp="1"/>
          </p:cNvSpPr>
          <p:nvPr>
            <p:ph type="title"/>
          </p:nvPr>
        </p:nvSpPr>
        <p:spPr/>
        <p:txBody>
          <a:bodyPr>
            <a:noAutofit/>
          </a:bodyPr>
          <a:lstStyle/>
          <a:p>
            <a:pPr algn="ctr"/>
            <a:r>
              <a:rPr lang="en-GB" sz="4800" dirty="0">
                <a:solidFill>
                  <a:schemeClr val="accent6">
                    <a:lumMod val="75000"/>
                  </a:schemeClr>
                </a:solidFill>
              </a:rPr>
              <a:t>Education-Associated Transitions</a:t>
            </a:r>
          </a:p>
        </p:txBody>
      </p:sp>
      <p:sp>
        <p:nvSpPr>
          <p:cNvPr id="4" name="Content Placeholder 3">
            <a:extLst>
              <a:ext uri="{FF2B5EF4-FFF2-40B4-BE49-F238E27FC236}">
                <a16:creationId xmlns:a16="http://schemas.microsoft.com/office/drawing/2014/main" id="{95FD773B-09AA-87E3-851B-AC5734BED291}"/>
              </a:ext>
            </a:extLst>
          </p:cNvPr>
          <p:cNvSpPr>
            <a:spLocks noGrp="1"/>
          </p:cNvSpPr>
          <p:nvPr>
            <p:ph sz="half" idx="2"/>
          </p:nvPr>
        </p:nvSpPr>
        <p:spPr>
          <a:xfrm>
            <a:off x="485775" y="1825625"/>
            <a:ext cx="10868025" cy="4351338"/>
          </a:xfrm>
        </p:spPr>
        <p:txBody>
          <a:bodyPr/>
          <a:lstStyle/>
          <a:p>
            <a:r>
              <a:rPr lang="en-GB" dirty="0">
                <a:solidFill>
                  <a:schemeClr val="accent6">
                    <a:lumMod val="75000"/>
                  </a:schemeClr>
                </a:solidFill>
              </a:rPr>
              <a:t>Changes outside of education settings that can affect development</a:t>
            </a:r>
          </a:p>
          <a:p>
            <a:r>
              <a:rPr lang="en-GB" dirty="0">
                <a:solidFill>
                  <a:schemeClr val="accent6">
                    <a:lumMod val="75000"/>
                  </a:schemeClr>
                </a:solidFill>
              </a:rPr>
              <a:t>Can shape children’s pathways and experiences</a:t>
            </a:r>
          </a:p>
          <a:p>
            <a:r>
              <a:rPr lang="en-GB" dirty="0">
                <a:solidFill>
                  <a:schemeClr val="accent6">
                    <a:lumMod val="75000"/>
                  </a:schemeClr>
                </a:solidFill>
              </a:rPr>
              <a:t>Less formal, more social</a:t>
            </a:r>
          </a:p>
          <a:p>
            <a:r>
              <a:rPr lang="en-GB" dirty="0">
                <a:solidFill>
                  <a:schemeClr val="accent6">
                    <a:lumMod val="75000"/>
                  </a:schemeClr>
                </a:solidFill>
              </a:rPr>
              <a:t>Significant</a:t>
            </a:r>
          </a:p>
          <a:p>
            <a:r>
              <a:rPr lang="en-GB" dirty="0">
                <a:solidFill>
                  <a:schemeClr val="accent6">
                    <a:lumMod val="75000"/>
                  </a:schemeClr>
                </a:solidFill>
              </a:rPr>
              <a:t>Examples?</a:t>
            </a:r>
          </a:p>
        </p:txBody>
      </p:sp>
    </p:spTree>
    <p:extLst>
      <p:ext uri="{BB962C8B-B14F-4D97-AF65-F5344CB8AC3E}">
        <p14:creationId xmlns:p14="http://schemas.microsoft.com/office/powerpoint/2010/main" val="3691658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6AFA6-EF6E-54B8-8C84-1310C6150E11}"/>
              </a:ext>
            </a:extLst>
          </p:cNvPr>
          <p:cNvSpPr>
            <a:spLocks noGrp="1"/>
          </p:cNvSpPr>
          <p:nvPr>
            <p:ph type="title"/>
          </p:nvPr>
        </p:nvSpPr>
        <p:spPr/>
        <p:txBody>
          <a:bodyPr>
            <a:noAutofit/>
          </a:bodyPr>
          <a:lstStyle/>
          <a:p>
            <a:pPr algn="ctr"/>
            <a:r>
              <a:rPr lang="en-GB" sz="4800" dirty="0">
                <a:solidFill>
                  <a:schemeClr val="accent6">
                    <a:lumMod val="75000"/>
                  </a:schemeClr>
                </a:solidFill>
              </a:rPr>
              <a:t>Communication is key</a:t>
            </a:r>
          </a:p>
        </p:txBody>
      </p:sp>
      <p:sp>
        <p:nvSpPr>
          <p:cNvPr id="4" name="Content Placeholder 3">
            <a:extLst>
              <a:ext uri="{FF2B5EF4-FFF2-40B4-BE49-F238E27FC236}">
                <a16:creationId xmlns:a16="http://schemas.microsoft.com/office/drawing/2014/main" id="{4D524209-F1E1-8246-C1C0-BA300A5B75FD}"/>
              </a:ext>
            </a:extLst>
          </p:cNvPr>
          <p:cNvSpPr>
            <a:spLocks noGrp="1"/>
          </p:cNvSpPr>
          <p:nvPr>
            <p:ph sz="half" idx="2"/>
          </p:nvPr>
        </p:nvSpPr>
        <p:spPr>
          <a:xfrm>
            <a:off x="428625" y="1825625"/>
            <a:ext cx="10925175" cy="4351338"/>
          </a:xfrm>
        </p:spPr>
        <p:txBody>
          <a:bodyPr>
            <a:normAutofit/>
          </a:bodyPr>
          <a:lstStyle/>
          <a:p>
            <a:pPr marL="0" indent="0">
              <a:buNone/>
            </a:pPr>
            <a:r>
              <a:rPr lang="en-GB" sz="3200" dirty="0">
                <a:solidFill>
                  <a:schemeClr val="accent6">
                    <a:lumMod val="75000"/>
                  </a:schemeClr>
                </a:solidFill>
              </a:rPr>
              <a:t>Consider </a:t>
            </a:r>
          </a:p>
          <a:p>
            <a:pPr marL="0" indent="0">
              <a:buNone/>
            </a:pPr>
            <a:r>
              <a:rPr lang="en-GB" sz="3200" dirty="0">
                <a:solidFill>
                  <a:schemeClr val="accent6">
                    <a:lumMod val="75000"/>
                  </a:schemeClr>
                </a:solidFill>
              </a:rPr>
              <a:t>Why is communication important in transitions?</a:t>
            </a:r>
          </a:p>
          <a:p>
            <a:pPr marL="0" indent="0">
              <a:buNone/>
            </a:pPr>
            <a:r>
              <a:rPr lang="en-GB" sz="3200" dirty="0">
                <a:solidFill>
                  <a:schemeClr val="accent6">
                    <a:lumMod val="75000"/>
                  </a:schemeClr>
                </a:solidFill>
              </a:rPr>
              <a:t>How can we ensure effective communication?</a:t>
            </a:r>
          </a:p>
          <a:p>
            <a:pPr marL="0" indent="0">
              <a:buNone/>
            </a:pPr>
            <a:r>
              <a:rPr lang="en-GB" sz="3200" dirty="0">
                <a:solidFill>
                  <a:schemeClr val="accent6">
                    <a:lumMod val="75000"/>
                  </a:schemeClr>
                </a:solidFill>
              </a:rPr>
              <a:t>What are the barriers to effective communication?</a:t>
            </a:r>
          </a:p>
        </p:txBody>
      </p:sp>
    </p:spTree>
    <p:extLst>
      <p:ext uri="{BB962C8B-B14F-4D97-AF65-F5344CB8AC3E}">
        <p14:creationId xmlns:p14="http://schemas.microsoft.com/office/powerpoint/2010/main" val="3298868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7745B96-290B-4546-4909-2DEBC57169BD}"/>
              </a:ext>
            </a:extLst>
          </p:cNvPr>
          <p:cNvSpPr>
            <a:spLocks noGrp="1"/>
          </p:cNvSpPr>
          <p:nvPr>
            <p:ph type="title"/>
          </p:nvPr>
        </p:nvSpPr>
        <p:spPr>
          <a:xfrm>
            <a:off x="838200" y="0"/>
            <a:ext cx="10515600" cy="1325563"/>
          </a:xfrm>
        </p:spPr>
        <p:txBody>
          <a:bodyPr rtlCol="0">
            <a:noAutofit/>
          </a:bodyPr>
          <a:lstStyle/>
          <a:p>
            <a:pPr algn="ctr">
              <a:defRPr/>
            </a:pPr>
            <a:r>
              <a:rPr lang="en-GB" altLang="en-US" sz="4800" dirty="0">
                <a:solidFill>
                  <a:schemeClr val="accent6">
                    <a:lumMod val="75000"/>
                  </a:schemeClr>
                </a:solidFill>
              </a:rPr>
              <a:t>Task</a:t>
            </a:r>
          </a:p>
        </p:txBody>
      </p:sp>
      <p:sp>
        <p:nvSpPr>
          <p:cNvPr id="30723" name="Content Placeholder 2">
            <a:extLst>
              <a:ext uri="{FF2B5EF4-FFF2-40B4-BE49-F238E27FC236}">
                <a16:creationId xmlns:a16="http://schemas.microsoft.com/office/drawing/2014/main" id="{420FD2FE-21D7-6C60-A819-834000DEB5D1}"/>
              </a:ext>
            </a:extLst>
          </p:cNvPr>
          <p:cNvSpPr>
            <a:spLocks noGrp="1" noChangeArrowheads="1"/>
          </p:cNvSpPr>
          <p:nvPr>
            <p:ph sz="half" idx="1"/>
          </p:nvPr>
        </p:nvSpPr>
        <p:spPr>
          <a:xfrm>
            <a:off x="417464" y="1416109"/>
            <a:ext cx="10936336" cy="4351338"/>
          </a:xfrm>
        </p:spPr>
        <p:txBody>
          <a:bodyPr>
            <a:normAutofit/>
          </a:bodyPr>
          <a:lstStyle/>
          <a:p>
            <a:pPr algn="ctr" eaLnBrk="1" hangingPunct="1"/>
            <a:r>
              <a:rPr lang="cy-GB" altLang="en-US" sz="3000" dirty="0">
                <a:solidFill>
                  <a:schemeClr val="accent6">
                    <a:lumMod val="75000"/>
                  </a:schemeClr>
                </a:solidFill>
              </a:rPr>
              <a:t>Read the two articles on Moodle</a:t>
            </a:r>
          </a:p>
          <a:p>
            <a:pPr algn="ctr"/>
            <a:r>
              <a:rPr lang="en-GB" altLang="en-US" sz="3200" dirty="0">
                <a:solidFill>
                  <a:schemeClr val="accent6">
                    <a:lumMod val="75000"/>
                  </a:schemeClr>
                </a:solidFill>
              </a:rPr>
              <a:t>Link the documents that you’ve read on transitions with examples of interventions to support transitions</a:t>
            </a:r>
            <a:endParaRPr lang="cy-GB" altLang="en-US" sz="3000" dirty="0">
              <a:solidFill>
                <a:schemeClr val="accent6">
                  <a:lumMod val="75000"/>
                </a:schemeClr>
              </a:solidFill>
            </a:endParaRPr>
          </a:p>
          <a:p>
            <a:pPr algn="ctr" eaLnBrk="1" hangingPunct="1">
              <a:buFont typeface="Wingdings" panose="05000000000000000000" pitchFamily="2" charset="2"/>
              <a:buChar char="Ø"/>
            </a:pPr>
            <a:r>
              <a:rPr lang="cy-GB" altLang="en-US" dirty="0"/>
              <a:t>How </a:t>
            </a:r>
            <a:r>
              <a:rPr lang="cy-GB" altLang="en-US" dirty="0" err="1"/>
              <a:t>Educators</a:t>
            </a:r>
            <a:r>
              <a:rPr lang="cy-GB" altLang="en-US" dirty="0"/>
              <a:t> </a:t>
            </a:r>
            <a:r>
              <a:rPr lang="cy-GB" altLang="en-US" dirty="0" err="1"/>
              <a:t>define</a:t>
            </a:r>
            <a:r>
              <a:rPr lang="cy-GB" altLang="en-US" dirty="0"/>
              <a:t> </a:t>
            </a:r>
            <a:r>
              <a:rPr lang="cy-GB" altLang="en-US" dirty="0" err="1"/>
              <a:t>their</a:t>
            </a:r>
            <a:r>
              <a:rPr lang="cy-GB" altLang="en-US" dirty="0"/>
              <a:t> </a:t>
            </a:r>
            <a:r>
              <a:rPr lang="cy-GB" altLang="en-US" dirty="0" err="1"/>
              <a:t>role</a:t>
            </a:r>
            <a:r>
              <a:rPr lang="cy-GB" altLang="en-US" dirty="0"/>
              <a:t> </a:t>
            </a:r>
            <a:r>
              <a:rPr lang="cy-GB" altLang="en-US" dirty="0" err="1"/>
              <a:t>buiding</a:t>
            </a:r>
            <a:r>
              <a:rPr lang="cy-GB" altLang="en-US" dirty="0"/>
              <a:t> Professional </a:t>
            </a:r>
            <a:r>
              <a:rPr lang="cy-GB" altLang="en-US" dirty="0" err="1"/>
              <a:t>relationships</a:t>
            </a:r>
            <a:r>
              <a:rPr lang="cy-GB" altLang="en-US" dirty="0"/>
              <a:t> </a:t>
            </a:r>
            <a:r>
              <a:rPr lang="cy-GB" altLang="en-US" dirty="0" err="1"/>
              <a:t>with</a:t>
            </a:r>
            <a:r>
              <a:rPr lang="cy-GB" altLang="en-US" dirty="0"/>
              <a:t> </a:t>
            </a:r>
            <a:r>
              <a:rPr lang="cy-GB" altLang="en-US" dirty="0" err="1"/>
              <a:t>Children</a:t>
            </a:r>
            <a:r>
              <a:rPr lang="cy-GB" altLang="en-US" dirty="0"/>
              <a:t> </a:t>
            </a:r>
            <a:r>
              <a:rPr lang="cy-GB" altLang="en-US" dirty="0" err="1"/>
              <a:t>and</a:t>
            </a:r>
            <a:r>
              <a:rPr lang="cy-GB" altLang="en-US" dirty="0"/>
              <a:t> </a:t>
            </a:r>
            <a:r>
              <a:rPr lang="cy-GB" altLang="en-US" dirty="0" err="1"/>
              <a:t>Parents</a:t>
            </a:r>
            <a:r>
              <a:rPr lang="cy-GB" altLang="en-US" dirty="0"/>
              <a:t> </a:t>
            </a:r>
            <a:r>
              <a:rPr lang="cy-GB" altLang="en-US" dirty="0" err="1"/>
              <a:t>During</a:t>
            </a:r>
            <a:r>
              <a:rPr lang="cy-GB" altLang="en-US" dirty="0"/>
              <a:t> </a:t>
            </a:r>
            <a:r>
              <a:rPr lang="cy-GB" altLang="en-US" dirty="0" err="1"/>
              <a:t>Transitions</a:t>
            </a:r>
            <a:r>
              <a:rPr lang="cy-GB" altLang="en-US" dirty="0"/>
              <a:t> – </a:t>
            </a:r>
            <a:r>
              <a:rPr lang="cy-GB" altLang="en-US" dirty="0" err="1"/>
              <a:t>Schärer</a:t>
            </a:r>
            <a:r>
              <a:rPr lang="cy-GB" altLang="en-US" dirty="0"/>
              <a:t>, 2018</a:t>
            </a:r>
          </a:p>
          <a:p>
            <a:pPr algn="ctr" eaLnBrk="1" hangingPunct="1">
              <a:buFont typeface="Wingdings" panose="05000000000000000000" pitchFamily="2" charset="2"/>
              <a:buChar char="Ø"/>
            </a:pPr>
            <a:r>
              <a:rPr lang="cy-GB" altLang="en-US" dirty="0"/>
              <a:t>The </a:t>
            </a:r>
            <a:r>
              <a:rPr lang="cy-GB" altLang="en-US" dirty="0" err="1"/>
              <a:t>Play’s</a:t>
            </a:r>
            <a:r>
              <a:rPr lang="cy-GB" altLang="en-US" dirty="0"/>
              <a:t> The </a:t>
            </a:r>
            <a:r>
              <a:rPr lang="cy-GB" altLang="en-US" dirty="0" err="1"/>
              <a:t>Thing</a:t>
            </a:r>
            <a:r>
              <a:rPr lang="cy-GB" altLang="en-US" dirty="0"/>
              <a:t> – Murray, 2018</a:t>
            </a:r>
          </a:p>
          <a:p>
            <a:pPr eaLnBrk="1" hangingPunct="1"/>
            <a:endParaRPr lang="cy-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4CFD-B8A8-126E-B299-7D3A82397239}"/>
              </a:ext>
            </a:extLst>
          </p:cNvPr>
          <p:cNvSpPr>
            <a:spLocks noGrp="1"/>
          </p:cNvSpPr>
          <p:nvPr>
            <p:ph type="title"/>
          </p:nvPr>
        </p:nvSpPr>
        <p:spPr/>
        <p:txBody>
          <a:bodyPr>
            <a:noAutofit/>
          </a:bodyPr>
          <a:lstStyle/>
          <a:p>
            <a:pPr algn="ctr">
              <a:defRPr/>
            </a:pPr>
            <a:r>
              <a:rPr lang="en-GB" sz="4800" dirty="0">
                <a:solidFill>
                  <a:schemeClr val="accent6">
                    <a:lumMod val="75000"/>
                  </a:schemeClr>
                </a:solidFill>
              </a:rPr>
              <a:t>Discuss the articles</a:t>
            </a:r>
          </a:p>
        </p:txBody>
      </p:sp>
      <p:pic>
        <p:nvPicPr>
          <p:cNvPr id="3074" name="Picture 2" descr="Discuss Stock Photos and Images. 295,700 Discuss pictures and royalty free  photography available to search from thousands of stock photographers.">
            <a:extLst>
              <a:ext uri="{FF2B5EF4-FFF2-40B4-BE49-F238E27FC236}">
                <a16:creationId xmlns:a16="http://schemas.microsoft.com/office/drawing/2014/main" id="{1AA69030-88A3-B791-7CBF-AA10F77D73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872"/>
          <a:stretch/>
        </p:blipFill>
        <p:spPr bwMode="auto">
          <a:xfrm>
            <a:off x="4019433" y="2051878"/>
            <a:ext cx="4153134" cy="28835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79B042A-492F-36FE-1452-7DD8575B4578}"/>
              </a:ext>
            </a:extLst>
          </p:cNvPr>
          <p:cNvSpPr>
            <a:spLocks noGrp="1" noChangeArrowheads="1"/>
          </p:cNvSpPr>
          <p:nvPr>
            <p:ph type="title"/>
          </p:nvPr>
        </p:nvSpPr>
        <p:spPr>
          <a:xfrm>
            <a:off x="2152650" y="0"/>
            <a:ext cx="7886700" cy="1325563"/>
          </a:xfrm>
        </p:spPr>
        <p:txBody>
          <a:bodyPr>
            <a:noAutofit/>
          </a:bodyPr>
          <a:lstStyle/>
          <a:p>
            <a:pPr algn="ctr" eaLnBrk="1" hangingPunct="1"/>
            <a:r>
              <a:rPr lang="en-GB" altLang="en-US" sz="4800" dirty="0">
                <a:solidFill>
                  <a:schemeClr val="accent6">
                    <a:lumMod val="75000"/>
                  </a:schemeClr>
                </a:solidFill>
              </a:rPr>
              <a:t>Key Questions</a:t>
            </a:r>
          </a:p>
        </p:txBody>
      </p:sp>
      <p:sp>
        <p:nvSpPr>
          <p:cNvPr id="39940" name="Content Placeholder 3">
            <a:extLst>
              <a:ext uri="{FF2B5EF4-FFF2-40B4-BE49-F238E27FC236}">
                <a16:creationId xmlns:a16="http://schemas.microsoft.com/office/drawing/2014/main" id="{ADBEBB05-FFE7-902B-8EEA-BD26BDE8B918}"/>
              </a:ext>
            </a:extLst>
          </p:cNvPr>
          <p:cNvSpPr>
            <a:spLocks noGrp="1"/>
          </p:cNvSpPr>
          <p:nvPr>
            <p:ph sz="half" idx="2"/>
          </p:nvPr>
        </p:nvSpPr>
        <p:spPr>
          <a:xfrm>
            <a:off x="392907" y="1434306"/>
            <a:ext cx="10922092" cy="3989388"/>
          </a:xfrm>
        </p:spPr>
        <p:txBody>
          <a:bodyPr rtlCol="0">
            <a:normAutofit/>
          </a:bodyPr>
          <a:lstStyle/>
          <a:p>
            <a:pPr>
              <a:defRPr/>
            </a:pPr>
            <a:r>
              <a:rPr lang="en-GB" altLang="en-US" sz="2400" dirty="0">
                <a:solidFill>
                  <a:schemeClr val="accent6">
                    <a:lumMod val="75000"/>
                  </a:schemeClr>
                </a:solidFill>
              </a:rPr>
              <a:t>What play choices do the children make? </a:t>
            </a:r>
          </a:p>
          <a:p>
            <a:pPr>
              <a:defRPr/>
            </a:pPr>
            <a:r>
              <a:rPr lang="en-GB" altLang="en-US" sz="2400" dirty="0">
                <a:solidFill>
                  <a:schemeClr val="accent6">
                    <a:lumMod val="75000"/>
                  </a:schemeClr>
                </a:solidFill>
              </a:rPr>
              <a:t>What is the child really interested in? </a:t>
            </a:r>
          </a:p>
          <a:p>
            <a:pPr>
              <a:defRPr/>
            </a:pPr>
            <a:r>
              <a:rPr lang="en-GB" altLang="en-US" sz="2400" dirty="0">
                <a:solidFill>
                  <a:schemeClr val="accent6">
                    <a:lumMod val="75000"/>
                  </a:schemeClr>
                </a:solidFill>
              </a:rPr>
              <a:t>How do they enjoy learning? </a:t>
            </a:r>
          </a:p>
          <a:p>
            <a:pPr>
              <a:defRPr/>
            </a:pPr>
            <a:r>
              <a:rPr lang="en-GB" altLang="en-US" sz="2400" dirty="0">
                <a:solidFill>
                  <a:schemeClr val="accent6">
                    <a:lumMod val="75000"/>
                  </a:schemeClr>
                </a:solidFill>
              </a:rPr>
              <a:t>What can the child do now? What are you trying to do next? </a:t>
            </a:r>
          </a:p>
          <a:p>
            <a:pPr>
              <a:defRPr/>
            </a:pPr>
            <a:r>
              <a:rPr lang="en-GB" altLang="en-US" sz="2400" dirty="0">
                <a:solidFill>
                  <a:schemeClr val="accent6">
                    <a:lumMod val="75000"/>
                  </a:schemeClr>
                </a:solidFill>
              </a:rPr>
              <a:t>Do they have specific individualised needs? </a:t>
            </a:r>
          </a:p>
          <a:p>
            <a:pPr>
              <a:defRPr/>
            </a:pPr>
            <a:r>
              <a:rPr lang="en-GB" altLang="en-US" sz="2400" dirty="0">
                <a:solidFill>
                  <a:schemeClr val="accent6">
                    <a:lumMod val="75000"/>
                  </a:schemeClr>
                </a:solidFill>
              </a:rPr>
              <a:t>What do parents and carers tell you about the child? </a:t>
            </a:r>
          </a:p>
          <a:p>
            <a:pPr>
              <a:defRPr/>
            </a:pPr>
            <a:r>
              <a:rPr lang="en-GB" altLang="en-US" sz="2400" dirty="0">
                <a:solidFill>
                  <a:schemeClr val="accent6">
                    <a:lumMod val="75000"/>
                  </a:schemeClr>
                </a:solidFill>
              </a:rPr>
              <a:t>Would the child benefit from additional transition activities? </a:t>
            </a:r>
          </a:p>
          <a:p>
            <a:pPr>
              <a:defRPr/>
            </a:pPr>
            <a:r>
              <a:rPr lang="en-GB" altLang="en-US" sz="2400" dirty="0">
                <a:solidFill>
                  <a:schemeClr val="accent6">
                    <a:lumMod val="75000"/>
                  </a:schemeClr>
                </a:solidFill>
              </a:rPr>
              <a:t>Are any of the child’s friends moving to the same school? </a:t>
            </a:r>
          </a:p>
          <a:p>
            <a:pPr>
              <a:defRPr/>
            </a:pPr>
            <a:endParaRPr lang="en-GB" alt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AF102F67-DB39-316F-87F8-E1C825EF3A99}"/>
              </a:ext>
            </a:extLst>
          </p:cNvPr>
          <p:cNvSpPr>
            <a:spLocks noGrp="1"/>
          </p:cNvSpPr>
          <p:nvPr>
            <p:ph type="title"/>
          </p:nvPr>
        </p:nvSpPr>
        <p:spPr>
          <a:xfrm>
            <a:off x="4268789" y="15876"/>
            <a:ext cx="3654425" cy="1325563"/>
          </a:xfrm>
        </p:spPr>
        <p:txBody>
          <a:bodyPr rtlCol="0">
            <a:normAutofit/>
          </a:bodyPr>
          <a:lstStyle/>
          <a:p>
            <a:pPr>
              <a:defRPr/>
            </a:pPr>
            <a:r>
              <a:rPr lang="en-GB" altLang="en-US" dirty="0">
                <a:solidFill>
                  <a:schemeClr val="accent6">
                    <a:lumMod val="75000"/>
                  </a:schemeClr>
                </a:solidFill>
              </a:rPr>
              <a:t>References</a:t>
            </a:r>
          </a:p>
        </p:txBody>
      </p:sp>
      <p:sp>
        <p:nvSpPr>
          <p:cNvPr id="36867" name="Content Placeholder 5">
            <a:extLst>
              <a:ext uri="{FF2B5EF4-FFF2-40B4-BE49-F238E27FC236}">
                <a16:creationId xmlns:a16="http://schemas.microsoft.com/office/drawing/2014/main" id="{198C40A1-7230-E6E0-7246-23896F258C89}"/>
              </a:ext>
            </a:extLst>
          </p:cNvPr>
          <p:cNvSpPr>
            <a:spLocks noGrp="1" noChangeArrowheads="1"/>
          </p:cNvSpPr>
          <p:nvPr>
            <p:ph idx="1"/>
          </p:nvPr>
        </p:nvSpPr>
        <p:spPr>
          <a:xfrm>
            <a:off x="179513" y="1600201"/>
            <a:ext cx="11690857" cy="3916363"/>
          </a:xfrm>
        </p:spPr>
        <p:txBody>
          <a:bodyPr>
            <a:normAutofit/>
          </a:bodyPr>
          <a:lstStyle/>
          <a:p>
            <a:pPr eaLnBrk="1" hangingPunct="1"/>
            <a:r>
              <a:rPr lang="en-GB" altLang="en-US" sz="2000" dirty="0"/>
              <a:t>Cambridge University (2022) Available at </a:t>
            </a:r>
            <a:r>
              <a:rPr lang="en-GB" altLang="en-US" sz="2000" dirty="0">
                <a:hlinkClick r:id="rId3"/>
              </a:rPr>
              <a:t>https://dictionary.cambridge.org/dictionary/english/child</a:t>
            </a:r>
            <a:r>
              <a:rPr lang="en-GB" altLang="en-US" sz="2000" dirty="0"/>
              <a:t> (Accessed: 31</a:t>
            </a:r>
            <a:r>
              <a:rPr lang="en-GB" altLang="en-US" sz="2000" baseline="30000" dirty="0"/>
              <a:t>st</a:t>
            </a:r>
            <a:r>
              <a:rPr lang="en-GB" altLang="en-US" sz="2000" dirty="0"/>
              <a:t> August 2022).</a:t>
            </a:r>
          </a:p>
          <a:p>
            <a:r>
              <a:rPr lang="en-GB" altLang="en-US" sz="2000" dirty="0"/>
              <a:t>Coleyshaw, L. </a:t>
            </a:r>
            <a:r>
              <a:rPr lang="en-GB" altLang="en-US" sz="2000" i="1" dirty="0"/>
              <a:t>et al</a:t>
            </a:r>
            <a:r>
              <a:rPr lang="en-GB" altLang="en-US" sz="2000" dirty="0"/>
              <a:t>. (2010) </a:t>
            </a:r>
            <a:r>
              <a:rPr lang="en-GB" altLang="en-US" sz="2000" i="1" dirty="0"/>
              <a:t>Listening to children’s perspectives: improving the quality of provision in early years settings </a:t>
            </a:r>
            <a:r>
              <a:rPr lang="en-GB" altLang="en-US" sz="2000" dirty="0"/>
              <a:t>DOE </a:t>
            </a:r>
            <a:r>
              <a:rPr lang="en-GB" altLang="en-US" sz="2000" dirty="0">
                <a:hlinkClick r:id="rId4"/>
              </a:rPr>
              <a:t>https://www.gov.uk/government/uploads/system/uploads/attachment_data/file/183412/DfE-RR239b_report.pdf</a:t>
            </a:r>
            <a:r>
              <a:rPr lang="en-GB" altLang="en-US" sz="2000" dirty="0"/>
              <a:t> </a:t>
            </a:r>
          </a:p>
          <a:p>
            <a:pPr eaLnBrk="1" hangingPunct="1"/>
            <a:r>
              <a:rPr lang="en-GB" altLang="en-US" sz="2000" dirty="0"/>
              <a:t>Department of Education (2010) </a:t>
            </a:r>
            <a:r>
              <a:rPr lang="en-GB" sz="2000" i="1" dirty="0"/>
              <a:t>Listening to children’s perspectives: improving the quality of provision in early years settings. </a:t>
            </a:r>
            <a:r>
              <a:rPr lang="en-GB" sz="2000" dirty="0"/>
              <a:t>Available at: </a:t>
            </a:r>
            <a:r>
              <a:rPr lang="en-GB" sz="2000" dirty="0">
                <a:hlinkClick r:id="rId5"/>
              </a:rPr>
              <a:t>https://assets.publishing.service.gov.uk/government/uploads/system/uploads/attachment_data/file/183412/DfE-RR239b_report.pdf</a:t>
            </a:r>
            <a:r>
              <a:rPr lang="en-GB" sz="2000" dirty="0"/>
              <a:t> (Accessed: 31</a:t>
            </a:r>
            <a:r>
              <a:rPr lang="en-GB" sz="2000" baseline="30000" dirty="0"/>
              <a:t>st</a:t>
            </a:r>
            <a:r>
              <a:rPr lang="en-GB" sz="2000" dirty="0"/>
              <a:t> August 2022).</a:t>
            </a:r>
            <a:endParaRPr lang="en-GB" altLang="en-US" sz="2000" dirty="0"/>
          </a:p>
          <a:p>
            <a:pPr eaLnBrk="1" hangingPunct="1"/>
            <a:r>
              <a:rPr lang="en-GB" altLang="en-US" sz="2000" dirty="0">
                <a:hlinkClick r:id="rId6">
                  <a:extLst>
                    <a:ext uri="{A12FA001-AC4F-418D-AE19-62706E023703}">
                      <ahyp:hlinkClr xmlns:ahyp="http://schemas.microsoft.com/office/drawing/2018/hyperlinkcolor" val="tx"/>
                    </a:ext>
                  </a:extLst>
                </a:hlinkClick>
              </a:rPr>
              <a:t>Drake, J. (2006) Transition between settings. Available at</a:t>
            </a:r>
            <a:r>
              <a:rPr lang="en-GB" altLang="en-US" sz="2000" dirty="0">
                <a:solidFill>
                  <a:srgbClr val="7F6F6F"/>
                </a:solidFill>
                <a:hlinkClick r:id="rId6">
                  <a:extLst>
                    <a:ext uri="{A12FA001-AC4F-418D-AE19-62706E023703}">
                      <ahyp:hlinkClr xmlns:ahyp="http://schemas.microsoft.com/office/drawing/2018/hyperlinkcolor" val="tx"/>
                    </a:ext>
                  </a:extLst>
                </a:hlinkClick>
              </a:rPr>
              <a:t>: http://www.nurseryworld.co.uk/nursery-world/news/1080194/transition-settings</a:t>
            </a:r>
            <a:r>
              <a:rPr lang="en-GB" altLang="en-US" sz="2000" dirty="0">
                <a:solidFill>
                  <a:srgbClr val="7F6F6F"/>
                </a:solidFill>
              </a:rPr>
              <a:t> (Accessed: 31</a:t>
            </a:r>
            <a:r>
              <a:rPr lang="en-GB" altLang="en-US" sz="2000" baseline="30000" dirty="0">
                <a:solidFill>
                  <a:srgbClr val="7F6F6F"/>
                </a:solidFill>
              </a:rPr>
              <a:t>st</a:t>
            </a:r>
            <a:r>
              <a:rPr lang="en-GB" altLang="en-US" sz="2000" dirty="0">
                <a:solidFill>
                  <a:srgbClr val="7F6F6F"/>
                </a:solidFill>
              </a:rPr>
              <a:t> August 2022).</a:t>
            </a:r>
            <a:endParaRPr lang="en-GB" altLang="en-US" sz="2000" dirty="0"/>
          </a:p>
          <a:p>
            <a:pPr eaLnBrk="1" hangingPunct="1"/>
            <a:endParaRPr lang="en-GB" alt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AF102F67-DB39-316F-87F8-E1C825EF3A99}"/>
              </a:ext>
            </a:extLst>
          </p:cNvPr>
          <p:cNvSpPr>
            <a:spLocks noGrp="1"/>
          </p:cNvSpPr>
          <p:nvPr>
            <p:ph type="title"/>
          </p:nvPr>
        </p:nvSpPr>
        <p:spPr>
          <a:xfrm>
            <a:off x="4268789" y="15876"/>
            <a:ext cx="3654425" cy="1325563"/>
          </a:xfrm>
        </p:spPr>
        <p:txBody>
          <a:bodyPr rtlCol="0">
            <a:normAutofit/>
          </a:bodyPr>
          <a:lstStyle/>
          <a:p>
            <a:pPr>
              <a:defRPr/>
            </a:pPr>
            <a:r>
              <a:rPr lang="en-GB" altLang="en-US" dirty="0">
                <a:solidFill>
                  <a:schemeClr val="accent6">
                    <a:lumMod val="75000"/>
                  </a:schemeClr>
                </a:solidFill>
              </a:rPr>
              <a:t>References</a:t>
            </a:r>
          </a:p>
        </p:txBody>
      </p:sp>
      <p:sp>
        <p:nvSpPr>
          <p:cNvPr id="36867" name="Content Placeholder 5">
            <a:extLst>
              <a:ext uri="{FF2B5EF4-FFF2-40B4-BE49-F238E27FC236}">
                <a16:creationId xmlns:a16="http://schemas.microsoft.com/office/drawing/2014/main" id="{198C40A1-7230-E6E0-7246-23896F258C89}"/>
              </a:ext>
            </a:extLst>
          </p:cNvPr>
          <p:cNvSpPr>
            <a:spLocks noGrp="1" noChangeArrowheads="1"/>
          </p:cNvSpPr>
          <p:nvPr>
            <p:ph idx="1"/>
          </p:nvPr>
        </p:nvSpPr>
        <p:spPr>
          <a:xfrm>
            <a:off x="179513" y="1600201"/>
            <a:ext cx="11690857" cy="3916363"/>
          </a:xfrm>
        </p:spPr>
        <p:txBody>
          <a:bodyPr>
            <a:normAutofit/>
          </a:bodyPr>
          <a:lstStyle/>
          <a:p>
            <a:pPr eaLnBrk="1" hangingPunct="1"/>
            <a:r>
              <a:rPr lang="en-GB" altLang="en-US" sz="2400" dirty="0" err="1"/>
              <a:t>Revisesociology</a:t>
            </a:r>
            <a:r>
              <a:rPr lang="en-GB" altLang="en-US" sz="2400" dirty="0"/>
              <a:t> (no date) Available at: </a:t>
            </a:r>
            <a:r>
              <a:rPr lang="en-GB" altLang="en-US" sz="2400" dirty="0">
                <a:hlinkClick r:id="rId3"/>
              </a:rPr>
              <a:t>https://revisesociology.com/2015/05/06/social-construction-of-childhood/</a:t>
            </a:r>
            <a:r>
              <a:rPr lang="en-GB" altLang="en-US" sz="2400" dirty="0"/>
              <a:t> (Accessed: 31</a:t>
            </a:r>
            <a:r>
              <a:rPr lang="en-GB" altLang="en-US" sz="2400" baseline="30000" dirty="0"/>
              <a:t>st</a:t>
            </a:r>
            <a:r>
              <a:rPr lang="en-GB" altLang="en-US" sz="2400" dirty="0"/>
              <a:t> August 2022)</a:t>
            </a:r>
          </a:p>
          <a:p>
            <a:r>
              <a:rPr lang="en-GB" altLang="en-US" sz="2400" dirty="0"/>
              <a:t>Trodd, L. (2013). </a:t>
            </a:r>
            <a:r>
              <a:rPr lang="en-GB" altLang="en-US" sz="2400" i="1" dirty="0"/>
              <a:t>Transitions in the early years; working with children and families.</a:t>
            </a:r>
            <a:r>
              <a:rPr lang="en-GB" altLang="en-US" sz="2400" dirty="0"/>
              <a:t> London: Sage.</a:t>
            </a:r>
          </a:p>
          <a:p>
            <a:pPr eaLnBrk="1" hangingPunct="1"/>
            <a:r>
              <a:rPr lang="en-GB" altLang="en-US" sz="2400" dirty="0"/>
              <a:t>Vogler </a:t>
            </a:r>
            <a:r>
              <a:rPr lang="en-GB" altLang="en-US" sz="2400" i="1" dirty="0"/>
              <a:t>et al. </a:t>
            </a:r>
            <a:r>
              <a:rPr lang="en-GB" altLang="en-US" sz="2400" dirty="0"/>
              <a:t>(2008) </a:t>
            </a:r>
            <a:r>
              <a:rPr lang="en-GB" sz="2400" i="1" dirty="0"/>
              <a:t>Early childhood transitions research: A review of concepts, theory, and practice. </a:t>
            </a:r>
            <a:r>
              <a:rPr lang="en-GB" sz="2400" dirty="0"/>
              <a:t>Available at: Early childhood transitions research: A review of concepts, theory, and practice (Accessed: 31</a:t>
            </a:r>
            <a:r>
              <a:rPr lang="en-GB" sz="2400" baseline="30000" dirty="0"/>
              <a:t>st</a:t>
            </a:r>
            <a:r>
              <a:rPr lang="en-GB" sz="2400" dirty="0"/>
              <a:t> August 2022). </a:t>
            </a:r>
          </a:p>
          <a:p>
            <a:r>
              <a:rPr lang="en-GB" altLang="en-US" sz="2400" dirty="0"/>
              <a:t>Waller, T. (ed) (2011). </a:t>
            </a:r>
            <a:r>
              <a:rPr lang="en-GB" altLang="en-US" sz="2400" i="1" dirty="0"/>
              <a:t>Making sense of theory and practice in early childhood</a:t>
            </a:r>
            <a:r>
              <a:rPr lang="en-GB" altLang="en-US" sz="2400" dirty="0"/>
              <a:t>. Berkshire: OUP.</a:t>
            </a:r>
          </a:p>
          <a:p>
            <a:pPr eaLnBrk="1" hangingPunct="1"/>
            <a:endParaRPr lang="en-GB" altLang="en-US" sz="2000" dirty="0"/>
          </a:p>
        </p:txBody>
      </p:sp>
    </p:spTree>
    <p:extLst>
      <p:ext uri="{BB962C8B-B14F-4D97-AF65-F5344CB8AC3E}">
        <p14:creationId xmlns:p14="http://schemas.microsoft.com/office/powerpoint/2010/main" val="2009760179"/>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142</TotalTime>
  <Words>1104</Words>
  <Application>Microsoft Office PowerPoint</Application>
  <PresentationFormat>Widescreen</PresentationFormat>
  <Paragraphs>134</Paragraphs>
  <Slides>30</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vt:lpstr>
      <vt:lpstr>UWTSD PP Template (Cream background)</vt:lpstr>
      <vt:lpstr>PowerPoint Presentation</vt:lpstr>
      <vt:lpstr>ECEY4001/C  Human Development  Lecture 4 - Transitions </vt:lpstr>
      <vt:lpstr>What is a period of Transition?</vt:lpstr>
      <vt:lpstr>Transition</vt:lpstr>
      <vt:lpstr>Historical context</vt:lpstr>
      <vt:lpstr>Contemporary Context</vt:lpstr>
      <vt:lpstr>Childhood as a social construct</vt:lpstr>
      <vt:lpstr>Childhood as a social construct</vt:lpstr>
      <vt:lpstr>Social construct</vt:lpstr>
      <vt:lpstr>Definitions</vt:lpstr>
      <vt:lpstr>Agency</vt:lpstr>
      <vt:lpstr>Agency </vt:lpstr>
      <vt:lpstr>United Nations Convention on the Rights of the Child (UNCRC)</vt:lpstr>
      <vt:lpstr>United Nations Convention on the Rights of the Child (UNCRC)</vt:lpstr>
      <vt:lpstr>UNCRC</vt:lpstr>
      <vt:lpstr>UNCRC Article 12</vt:lpstr>
      <vt:lpstr>Participation</vt:lpstr>
      <vt:lpstr>Underlying philosophies</vt:lpstr>
      <vt:lpstr>Theories to recognise in transition</vt:lpstr>
      <vt:lpstr>Practical issues</vt:lpstr>
      <vt:lpstr>Transitions</vt:lpstr>
      <vt:lpstr>Horizontal transitions</vt:lpstr>
      <vt:lpstr>Vertical transitions</vt:lpstr>
      <vt:lpstr>Education-Associated Transitions</vt:lpstr>
      <vt:lpstr>Communication is key</vt:lpstr>
      <vt:lpstr>Task</vt:lpstr>
      <vt:lpstr>Discuss the articles</vt:lpstr>
      <vt:lpstr>Key Questions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Debra Odeh</cp:lastModifiedBy>
  <cp:revision>3</cp:revision>
  <dcterms:created xsi:type="dcterms:W3CDTF">2022-09-01T07:36:20Z</dcterms:created>
  <dcterms:modified xsi:type="dcterms:W3CDTF">2023-10-10T15:39:59Z</dcterms:modified>
</cp:coreProperties>
</file>