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5"/>
  </p:notesMasterIdLst>
  <p:handoutMasterIdLst>
    <p:handoutMasterId r:id="rId26"/>
  </p:handoutMasterIdLst>
  <p:sldIdLst>
    <p:sldId id="260" r:id="rId5"/>
    <p:sldId id="450" r:id="rId6"/>
    <p:sldId id="463" r:id="rId7"/>
    <p:sldId id="505" r:id="rId8"/>
    <p:sldId id="509" r:id="rId9"/>
    <p:sldId id="507" r:id="rId10"/>
    <p:sldId id="508" r:id="rId11"/>
    <p:sldId id="457" r:id="rId12"/>
    <p:sldId id="506" r:id="rId13"/>
    <p:sldId id="500" r:id="rId14"/>
    <p:sldId id="503" r:id="rId15"/>
    <p:sldId id="501" r:id="rId16"/>
    <p:sldId id="454" r:id="rId17"/>
    <p:sldId id="455" r:id="rId18"/>
    <p:sldId id="456" r:id="rId19"/>
    <p:sldId id="469" r:id="rId20"/>
    <p:sldId id="470" r:id="rId21"/>
    <p:sldId id="471" r:id="rId22"/>
    <p:sldId id="472" r:id="rId23"/>
    <p:sldId id="468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5579" autoAdjust="0"/>
  </p:normalViewPr>
  <p:slideViewPr>
    <p:cSldViewPr>
      <p:cViewPr varScale="1">
        <p:scale>
          <a:sx n="63" d="100"/>
          <a:sy n="63" d="100"/>
        </p:scale>
        <p:origin x="1380" y="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7" d="100"/>
          <a:sy n="87" d="100"/>
        </p:scale>
        <p:origin x="3840" y="6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7261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9868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09/07/2026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916833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sz="3600" b="1" dirty="0">
                <a:solidFill>
                  <a:schemeClr val="bg1"/>
                </a:solidFill>
              </a:rPr>
              <a:t>Population Health and Public Health Promotion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sz="3600" b="1" i="1" dirty="0">
                <a:solidFill>
                  <a:schemeClr val="bg1"/>
                </a:solidFill>
              </a:rPr>
              <a:t>Big Data and Internet of Things (IoT)</a:t>
            </a: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7</a:t>
            </a: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204" y="-1249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80728"/>
            <a:ext cx="8568952" cy="4337272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Present group findings on the concept Big Data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Present group findings on the concept of Internet of Things (IoT)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Watch guest lecture about Big data &amp; IoT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Reflection on the opportunities and challenges of Big Data and IoT for Health Promotion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Quizzes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Discuss assignment briefs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CD0D0-89CB-B921-354E-290542BA1D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96552" y="260648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dirty="0"/>
              <a:t>Group Activity – Big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550FA-2F8B-249C-5C44-FDAEE00547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Break out in smaller groups and address the below questions (30min)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What is big data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Why is big data used in public health and social care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Provide 3 examples of big data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What are the benefits of using big data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What can be the shortfalls of using big data</a:t>
            </a:r>
          </a:p>
          <a:p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Present your findings in class</a:t>
            </a:r>
          </a:p>
        </p:txBody>
      </p:sp>
      <p:pic>
        <p:nvPicPr>
          <p:cNvPr id="1026" name="Picture 2" descr="What is Big Data | Big Data Definition | Edureka">
            <a:extLst>
              <a:ext uri="{FF2B5EF4-FFF2-40B4-BE49-F238E27FC236}">
                <a16:creationId xmlns:a16="http://schemas.microsoft.com/office/drawing/2014/main" id="{BD1C7564-D095-CA2E-BB0A-9DB1E6E986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72371"/>
            <a:ext cx="2080270" cy="1209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2312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CD0D0-89CB-B921-354E-290542BA1D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2234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Group Activity – Internet of Things (IoT)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550FA-2F8B-249C-5C44-FDAEE00547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Break out in smaller groups and address the below questions (30min)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What is IoT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Why is IoT used in public health and social care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Provide 3 examples of IoT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What are the benefits of using IoT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What can be the shortfalls of using IoT</a:t>
            </a:r>
          </a:p>
          <a:p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Present your findings in class</a:t>
            </a:r>
          </a:p>
        </p:txBody>
      </p:sp>
      <p:pic>
        <p:nvPicPr>
          <p:cNvPr id="2050" name="Picture 2" descr="What is the IoT? Everything you need to know about the Internet of Things  right now | ZDNET">
            <a:extLst>
              <a:ext uri="{FF2B5EF4-FFF2-40B4-BE49-F238E27FC236}">
                <a16:creationId xmlns:a16="http://schemas.microsoft.com/office/drawing/2014/main" id="{2166FDD6-353E-2629-0744-29B6ECA282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077072"/>
            <a:ext cx="2425452" cy="1358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53034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F3926-33FA-A61D-ADD5-C2F0C8CF9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Guest Lecture on Big Data and IoT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97EEA7-9D1C-981A-D68D-A61D7B80F9B6}"/>
              </a:ext>
            </a:extLst>
          </p:cNvPr>
          <p:cNvSpPr txBox="1"/>
          <p:nvPr/>
        </p:nvSpPr>
        <p:spPr>
          <a:xfrm>
            <a:off x="1043608" y="2204864"/>
            <a:ext cx="7416824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000" dirty="0"/>
              <a:t>By Mark Huntly and Andy </a:t>
            </a:r>
            <a:r>
              <a:rPr lang="en-GB" sz="3000" dirty="0" err="1"/>
              <a:t>Hok</a:t>
            </a:r>
            <a:r>
              <a:rPr lang="en-GB" sz="3000" dirty="0"/>
              <a:t> Sing Lau from Wales Institute of Digital Information (a collaboration between the UWTSD and the NHS Wales Informatics Service) </a:t>
            </a:r>
          </a:p>
        </p:txBody>
      </p:sp>
    </p:spTree>
    <p:extLst>
      <p:ext uri="{BB962C8B-B14F-4D97-AF65-F5344CB8AC3E}">
        <p14:creationId xmlns:p14="http://schemas.microsoft.com/office/powerpoint/2010/main" val="2982927053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28E5D7B-842E-4F07-D1E8-9B875E25F321}"/>
              </a:ext>
            </a:extLst>
          </p:cNvPr>
          <p:cNvSpPr txBox="1">
            <a:spLocks/>
          </p:cNvSpPr>
          <p:nvPr/>
        </p:nvSpPr>
        <p:spPr>
          <a:xfrm>
            <a:off x="457200" y="188640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Opportunities of Big Data and IoT for Health Promotion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E7CAC09-DA0A-AFEA-9135-A78F6A6C979E}"/>
              </a:ext>
            </a:extLst>
          </p:cNvPr>
          <p:cNvSpPr txBox="1">
            <a:spLocks/>
          </p:cNvSpPr>
          <p:nvPr/>
        </p:nvSpPr>
        <p:spPr>
          <a:xfrm>
            <a:off x="318356" y="1556792"/>
            <a:ext cx="8507288" cy="4262772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Nudge/Provide suggestions for health improvement </a:t>
            </a:r>
          </a:p>
          <a:p>
            <a:r>
              <a:rPr lang="en-GB" dirty="0"/>
              <a:t>Data sharing </a:t>
            </a:r>
          </a:p>
          <a:p>
            <a:r>
              <a:rPr lang="en-GB" dirty="0"/>
              <a:t>Improves access to health information</a:t>
            </a:r>
          </a:p>
          <a:p>
            <a:r>
              <a:rPr lang="en-GB" dirty="0"/>
              <a:t>Help design targeted services (personalised prevention)</a:t>
            </a:r>
          </a:p>
          <a:p>
            <a:r>
              <a:rPr lang="en-GB" dirty="0"/>
              <a:t>Facilitate evidence-based practice </a:t>
            </a:r>
          </a:p>
          <a:p>
            <a:r>
              <a:rPr lang="en-GB" dirty="0"/>
              <a:t>Monitoring and surveillance </a:t>
            </a:r>
          </a:p>
          <a:p>
            <a:r>
              <a:rPr lang="en-GB" dirty="0"/>
              <a:t>Reduce cost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71B7C79-4786-C2F1-7FBA-54A93C551F56}"/>
              </a:ext>
            </a:extLst>
          </p:cNvPr>
          <p:cNvSpPr txBox="1"/>
          <p:nvPr/>
        </p:nvSpPr>
        <p:spPr>
          <a:xfrm>
            <a:off x="4355976" y="5188550"/>
            <a:ext cx="50938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Dash (2019); EIT Health (2022); Islam (2015)</a:t>
            </a:r>
          </a:p>
        </p:txBody>
      </p:sp>
    </p:spTree>
    <p:extLst>
      <p:ext uri="{BB962C8B-B14F-4D97-AF65-F5344CB8AC3E}">
        <p14:creationId xmlns:p14="http://schemas.microsoft.com/office/powerpoint/2010/main" val="32996052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1752CF5-4201-1BFD-4F47-C182B208016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  <a:prstGeom prst="rect">
            <a:avLst/>
          </a:prstGeom>
        </p:spPr>
        <p:txBody>
          <a:bodyPr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Challenges of Big Data and IoT for Health Promotion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1486011-4D0E-BC17-343E-DDCEB607C4DD}"/>
              </a:ext>
            </a:extLst>
          </p:cNvPr>
          <p:cNvSpPr txBox="1">
            <a:spLocks/>
          </p:cNvSpPr>
          <p:nvPr/>
        </p:nvSpPr>
        <p:spPr>
          <a:xfrm>
            <a:off x="457200" y="1484784"/>
            <a:ext cx="8484408" cy="4248472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Data ethics/Information privacy </a:t>
            </a:r>
          </a:p>
          <a:p>
            <a:r>
              <a:rPr lang="en-GB" dirty="0"/>
              <a:t>Capture </a:t>
            </a:r>
          </a:p>
          <a:p>
            <a:r>
              <a:rPr lang="en-GB" dirty="0"/>
              <a:t>Storage </a:t>
            </a:r>
          </a:p>
          <a:p>
            <a:r>
              <a:rPr lang="en-GB" dirty="0"/>
              <a:t>Analysis </a:t>
            </a:r>
          </a:p>
          <a:p>
            <a:r>
              <a:rPr lang="en-GB" dirty="0"/>
              <a:t>Sharing </a:t>
            </a:r>
          </a:p>
          <a:p>
            <a:r>
              <a:rPr lang="en-GB" dirty="0"/>
              <a:t>Visualisation and interpretation</a:t>
            </a:r>
          </a:p>
          <a:p>
            <a:r>
              <a:rPr lang="en-GB" dirty="0"/>
              <a:t>Cybersecurity</a:t>
            </a:r>
          </a:p>
          <a:p>
            <a:r>
              <a:rPr lang="en-GB" dirty="0"/>
              <a:t>May lack of standardisation or incompatibility amongst devices 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07E9646-FD99-8A06-E9EC-1EE9A69F199A}"/>
              </a:ext>
            </a:extLst>
          </p:cNvPr>
          <p:cNvSpPr txBox="1"/>
          <p:nvPr/>
        </p:nvSpPr>
        <p:spPr>
          <a:xfrm>
            <a:off x="4572000" y="5188550"/>
            <a:ext cx="50938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Dash (2019); EIT Health (2022); Islam (2015)</a:t>
            </a:r>
          </a:p>
        </p:txBody>
      </p:sp>
    </p:spTree>
    <p:extLst>
      <p:ext uri="{BB962C8B-B14F-4D97-AF65-F5344CB8AC3E}">
        <p14:creationId xmlns:p14="http://schemas.microsoft.com/office/powerpoint/2010/main" val="26928604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491C8-C3F2-1233-D000-86DBA9A17D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10722E-B771-57D5-DBFA-0D7815F921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Dash, S., </a:t>
            </a:r>
            <a:r>
              <a:rPr lang="en-GB" sz="2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Shakyawar</a:t>
            </a:r>
            <a:r>
              <a:rPr lang="en-GB" sz="2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 K., Sharma, M., &amp; Kaushik, S. (2019). Big data in healthcare: management, analysis and future prospects. </a:t>
            </a:r>
            <a:r>
              <a:rPr lang="en-GB" sz="2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Big Data</a:t>
            </a:r>
            <a:r>
              <a:rPr lang="en-GB" sz="2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2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6</a:t>
            </a:r>
            <a:r>
              <a:rPr lang="en-GB" sz="2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1-25.</a:t>
            </a:r>
          </a:p>
          <a:p>
            <a:r>
              <a:rPr lang="en-GB" sz="2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EIT Health (2022) Five Opportunities for Big Data to Transform Healthcare. Available at: https://eithealth.eu/news-article/five-opportunities-for-big-data-to-transform-healthcare/ </a:t>
            </a:r>
          </a:p>
          <a:p>
            <a:r>
              <a:rPr lang="en-GB" sz="2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Islam, S. R., Kwak, D., Kabir, M. H., Hossain, M., &amp; Kwak, K. S. (2015). The internet of things for health care: a comprehensive survey. </a:t>
            </a:r>
            <a:r>
              <a:rPr lang="en-GB" sz="2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IEEE access</a:t>
            </a:r>
            <a:r>
              <a:rPr lang="en-GB" sz="2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2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</a:t>
            </a:r>
            <a:r>
              <a:rPr lang="en-GB" sz="2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678-708.</a:t>
            </a:r>
            <a:endParaRPr lang="en-GB" sz="2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9925462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4B898-DB48-3B25-84F1-69F34C7A6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Assignment 3</a:t>
            </a:r>
            <a:br>
              <a:rPr lang="en-GB" dirty="0"/>
            </a:br>
            <a:r>
              <a:rPr lang="en-GB" dirty="0"/>
              <a:t>Workshop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007C-43E3-24D5-98DD-48235C2D98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pPr algn="ctr"/>
            <a:r>
              <a:rPr lang="en-GB" dirty="0"/>
              <a:t>Group/task allocation for each student</a:t>
            </a:r>
          </a:p>
          <a:p>
            <a:pPr algn="ctr"/>
            <a:r>
              <a:rPr lang="en-GB" dirty="0"/>
              <a:t>Unpacking of Assessment 3</a:t>
            </a:r>
          </a:p>
          <a:p>
            <a:pPr algn="ctr"/>
            <a:r>
              <a:rPr lang="en-GB" dirty="0"/>
              <a:t>Q/A</a:t>
            </a:r>
          </a:p>
        </p:txBody>
      </p:sp>
    </p:spTree>
    <p:extLst>
      <p:ext uri="{BB962C8B-B14F-4D97-AF65-F5344CB8AC3E}">
        <p14:creationId xmlns:p14="http://schemas.microsoft.com/office/powerpoint/2010/main" val="3801907488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65BA9-CD43-2D81-6F6E-E4807992FA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9CC94E-4075-DB3A-37BC-57AF1F9D6A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Group project presentation- </a:t>
            </a:r>
            <a:r>
              <a:rPr lang="en-GB" sz="3600" b="1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15 minutes per person</a:t>
            </a:r>
            <a:endParaRPr lang="en-GB" sz="3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36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Plan and design a targeted digital health intervention that address a public health concern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3102526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2340129-84C4-DB49-C279-E3C96F3022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013" t="21020" r="27163" b="14721"/>
          <a:stretch/>
        </p:blipFill>
        <p:spPr>
          <a:xfrm>
            <a:off x="1259632" y="188640"/>
            <a:ext cx="6624736" cy="544938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5250BB6-7135-1F2A-3C9D-60ED6E2FF9FA}"/>
              </a:ext>
            </a:extLst>
          </p:cNvPr>
          <p:cNvSpPr txBox="1"/>
          <p:nvPr/>
        </p:nvSpPr>
        <p:spPr>
          <a:xfrm>
            <a:off x="5220072" y="119048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Part 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0373800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3B4BA-1461-C380-FFEA-F7BCDD89C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GB" dirty="0"/>
              <a:t>Assessment 3 unpacking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F99D3-2852-69A8-C7A3-26A839F035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507288" cy="4248472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Week 7- Group/task allocation &amp; unpacking of Assessment 3</a:t>
            </a:r>
          </a:p>
          <a:p>
            <a:endParaRPr lang="en-GB" dirty="0"/>
          </a:p>
          <a:p>
            <a:r>
              <a:rPr lang="en-GB" dirty="0"/>
              <a:t>Week 7- Workshop for assessment 3</a:t>
            </a:r>
          </a:p>
          <a:p>
            <a:endParaRPr lang="en-GB" dirty="0"/>
          </a:p>
          <a:p>
            <a:r>
              <a:rPr lang="en-GB" dirty="0"/>
              <a:t>Week 10- Group presentation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Submission and presentation – week 10</a:t>
            </a:r>
          </a:p>
          <a:p>
            <a:r>
              <a:rPr lang="en-GB" sz="3500" b="1" dirty="0"/>
              <a:t>Submission</a:t>
            </a:r>
            <a:r>
              <a:rPr lang="en-GB" sz="3500" b="1" i="1" dirty="0">
                <a:solidFill>
                  <a:srgbClr val="FF0000"/>
                </a:solidFill>
              </a:rPr>
              <a:t> 2pm, 13</a:t>
            </a:r>
            <a:r>
              <a:rPr lang="en-GB" sz="3500" b="1" i="1" baseline="30000" dirty="0">
                <a:solidFill>
                  <a:srgbClr val="FF0000"/>
                </a:solidFill>
              </a:rPr>
              <a:t>th</a:t>
            </a:r>
            <a:r>
              <a:rPr lang="en-GB" sz="3500" b="1" i="1" dirty="0">
                <a:solidFill>
                  <a:srgbClr val="FF0000"/>
                </a:solidFill>
              </a:rPr>
              <a:t> August 2026</a:t>
            </a:r>
          </a:p>
          <a:p>
            <a:r>
              <a:rPr lang="en-GB" sz="3500" b="1" dirty="0"/>
              <a:t>Presentation</a:t>
            </a:r>
            <a:r>
              <a:rPr lang="en-GB" sz="3500" b="1" i="1" dirty="0">
                <a:solidFill>
                  <a:srgbClr val="FF0000"/>
                </a:solidFill>
              </a:rPr>
              <a:t> Friday 14</a:t>
            </a:r>
            <a:r>
              <a:rPr lang="en-GB" sz="3500" b="1" i="1" baseline="30000" dirty="0">
                <a:solidFill>
                  <a:srgbClr val="FF0000"/>
                </a:solidFill>
              </a:rPr>
              <a:t>th</a:t>
            </a:r>
            <a:r>
              <a:rPr lang="en-GB" sz="3500" b="1" i="1" dirty="0">
                <a:solidFill>
                  <a:srgbClr val="FF0000"/>
                </a:solidFill>
              </a:rPr>
              <a:t> August 2026 (Week 10) </a:t>
            </a:r>
          </a:p>
        </p:txBody>
      </p:sp>
    </p:spTree>
    <p:extLst>
      <p:ext uri="{BB962C8B-B14F-4D97-AF65-F5344CB8AC3E}">
        <p14:creationId xmlns:p14="http://schemas.microsoft.com/office/powerpoint/2010/main" val="2936089302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21E39-E3E5-EBB0-110E-A50EE682EA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targeted digital health promotion intervention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6E9C12-9C83-7D2C-2A5D-D3FF2688AC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988840"/>
            <a:ext cx="8229600" cy="3917032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Plan</a:t>
            </a: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and </a:t>
            </a:r>
            <a:r>
              <a:rPr lang="en-GB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design</a:t>
            </a: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a targeted </a:t>
            </a:r>
            <a:r>
              <a:rPr lang="en-GB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digital health promotion intervention</a:t>
            </a: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that address a </a:t>
            </a:r>
            <a:r>
              <a:rPr lang="en-GB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public health concern.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need to </a:t>
            </a:r>
            <a:r>
              <a:rPr lang="en-GB" sz="18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focus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on a particular </a:t>
            </a:r>
            <a:r>
              <a:rPr lang="en-GB" sz="18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public health problem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Choose a </a:t>
            </a:r>
            <a:r>
              <a:rPr lang="en-GB" sz="18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target group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this can either be a group like </a:t>
            </a:r>
            <a:r>
              <a:rPr lang="en-GB" sz="18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elderly, young adult or Black and Ethnic Minority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groups etc. Or a particular setting for example school, community group, urban areas, rural area, workplace, prison etc 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Your project must be </a:t>
            </a:r>
            <a:r>
              <a:rPr lang="en-GB" sz="20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</a:t>
            </a:r>
            <a:r>
              <a:rPr lang="en-GB" sz="20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</a:t>
            </a:r>
            <a:r>
              <a:rPr lang="en-GB" sz="2000" b="1" dirty="0">
                <a:solidFill>
                  <a:srgbClr val="00B05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</a:t>
            </a:r>
            <a:r>
              <a:rPr lang="en-GB" sz="2000" b="1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Q</a:t>
            </a:r>
            <a:r>
              <a:rPr lang="en-GB" sz="2000" b="1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</a:t>
            </a: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but you can draw from previous project or design a modified version of an existing digital technology health promotion intervention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5468292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9A640-FFDE-4495-53F7-9DE625CEF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356" y="116632"/>
            <a:ext cx="8507288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As a group, complete the following</a:t>
            </a:r>
            <a:br>
              <a:rPr lang="en-GB" dirty="0"/>
            </a:br>
            <a:r>
              <a:rPr lang="en-GB" sz="4000" dirty="0"/>
              <a:t>(or for Group member 5 if have 5 people)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E3B11-A2BC-6FC3-CD41-78DA2EF5EE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342900" lvl="0" indent="-342900" algn="just" rtl="0">
              <a:buFont typeface="Symbol" panose="05050102010706020507" pitchFamily="18" charset="2"/>
              <a:buChar char=""/>
            </a:pPr>
            <a:r>
              <a:rPr lang="en-GB" sz="3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Slide 1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- </a:t>
            </a:r>
            <a:r>
              <a:rPr lang="en-GB" sz="36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title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and </a:t>
            </a:r>
            <a:r>
              <a:rPr lang="en-GB" sz="36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pictures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that identify chosen </a:t>
            </a:r>
            <a:r>
              <a:rPr lang="en-GB" sz="36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target group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36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or setting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and the public health problem to be focused on target activity and it should be interesting to see and read! </a:t>
            </a:r>
          </a:p>
          <a:p>
            <a:pPr marL="0" lvl="0" indent="0" algn="just" rtl="0">
              <a:buNone/>
            </a:pPr>
            <a:endParaRPr lang="en-GB" sz="3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3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Slide 2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- A Slide which details the </a:t>
            </a:r>
            <a:r>
              <a:rPr lang="en-GB" sz="36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activity- aim and content of the activity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endParaRPr lang="en-GB" sz="3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3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Slide 3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- The chosen </a:t>
            </a:r>
            <a:r>
              <a:rPr lang="en-GB" sz="36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digital health technology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to be used for the </a:t>
            </a:r>
            <a:r>
              <a:rPr lang="en-GB" sz="36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intervention </a:t>
            </a:r>
            <a:endParaRPr lang="en-GB" sz="3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2676741"/>
      </p:ext>
    </p:extLst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6DD1A-B8E9-2812-9FB2-E6C7E0D842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Group member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BDBF89-46D0-8A73-39E0-8844E8956F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Justification</a:t>
            </a:r>
            <a:r>
              <a:rPr lang="en-GB" dirty="0"/>
              <a:t> </a:t>
            </a:r>
          </a:p>
          <a:p>
            <a:r>
              <a:rPr lang="en-GB" dirty="0"/>
              <a:t>Refer to national guidelines and indicate using statistics and recent research why the target group or setting has been chosen and possible consequences of not addressing this public health concern.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Briefly describe the chosen health promotion intervention and why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9975910"/>
      </p:ext>
    </p:extLst>
  </p:cSld>
  <p:clrMapOvr>
    <a:masterClrMapping/>
  </p:clrMapOvr>
  <p:transition spd="slow">
    <p:push dir="u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F974A-4ECC-54DD-B7FA-BE394753F8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member 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E04E31-A25C-53EC-32D9-710DB2691F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Application</a:t>
            </a:r>
            <a:r>
              <a:rPr lang="en-GB" dirty="0"/>
              <a:t> </a:t>
            </a:r>
          </a:p>
          <a:p>
            <a:r>
              <a:rPr lang="en-GB" dirty="0"/>
              <a:t>Describe the chosen planning model.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Discuss how the planning model will be used to deliver the digital health promotion intervention.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1347370"/>
      </p:ext>
    </p:extLst>
  </p:cSld>
  <p:clrMapOvr>
    <a:masterClrMapping/>
  </p:clrMapOvr>
  <p:transition spd="slow">
    <p:push dir="u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1DC40-7471-6857-C2AF-2F1E2AD184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member 3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D5230-4FC0-6D5E-AE92-89C2935FD7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Barriers</a:t>
            </a:r>
            <a:r>
              <a:rPr lang="en-GB" dirty="0"/>
              <a:t> </a:t>
            </a:r>
          </a:p>
          <a:p>
            <a:r>
              <a:rPr lang="en-GB" dirty="0"/>
              <a:t>Identify potential stakeholders that can facilitate the implementation and delivery of the chosen digital health promotion intervention.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Identify potential barriers to the successful implementation and delivery of the chosen digital health promotion intervention.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Describe any legal and ethical issues associated with the successful implementation and delivery of the chosen digital health promotion intervention.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1253434"/>
      </p:ext>
    </p:extLst>
  </p:cSld>
  <p:clrMapOvr>
    <a:masterClrMapping/>
  </p:clrMapOvr>
  <p:transition spd="slow">
    <p:push dir="u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D7474-3CA0-D5CE-605B-D0AFF3591A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member 4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8591F7-8777-121F-BAEC-D26E77F92D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Benefits</a:t>
            </a:r>
            <a:r>
              <a:rPr lang="en-GB" dirty="0"/>
              <a:t> </a:t>
            </a:r>
          </a:p>
          <a:p>
            <a:r>
              <a:rPr lang="en-GB" dirty="0"/>
              <a:t>Outline the potential benefits of the chosen digital health promotion intervention to the target setting/population group. </a:t>
            </a:r>
          </a:p>
          <a:p>
            <a:endParaRPr lang="en-GB" dirty="0"/>
          </a:p>
          <a:p>
            <a:r>
              <a:rPr lang="en-GB" dirty="0"/>
              <a:t>Give implication of the chosen digital health promotion intervention on policies, research and education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0974714"/>
      </p:ext>
    </p:extLst>
  </p:cSld>
  <p:clrMapOvr>
    <a:masterClrMapping/>
  </p:clrMapOvr>
  <p:transition spd="slow">
    <p:push dir="u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2EE98-0C9F-4A61-AEA2-C90ECB888A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 Point slides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87FCA-1BCF-B61E-745B-5F2153A06D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Your presentation </a:t>
            </a:r>
            <a:r>
              <a:rPr lang="en-GB" b="1" dirty="0"/>
              <a:t>must include a cover slide </a:t>
            </a:r>
            <a:r>
              <a:rPr lang="en-GB" dirty="0"/>
              <a:t>that clearly states the names of each group member and student numbers, the module code and title, your lecturer’s name, and your assignment title. </a:t>
            </a:r>
          </a:p>
          <a:p>
            <a:r>
              <a:rPr lang="en-GB" dirty="0"/>
              <a:t>Typed in Arial </a:t>
            </a:r>
            <a:r>
              <a:rPr lang="en-GB" b="1" dirty="0"/>
              <a:t>font size of at least 18 </a:t>
            </a:r>
            <a:r>
              <a:rPr lang="en-GB" dirty="0"/>
              <a:t>or more, using 1.5 line spacing.</a:t>
            </a:r>
          </a:p>
          <a:p>
            <a:r>
              <a:rPr lang="en-GB" dirty="0"/>
              <a:t>The presentation  must have </a:t>
            </a:r>
            <a:r>
              <a:rPr lang="en-GB" b="1" dirty="0"/>
              <a:t>a reference list and citations</a:t>
            </a:r>
            <a:r>
              <a:rPr lang="en-GB" dirty="0"/>
              <a:t> should be used throughout your work/slides using Harvard referencing style.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6248793"/>
      </p:ext>
    </p:extLst>
  </p:cSld>
  <p:clrMapOvr>
    <a:masterClrMapping/>
  </p:clrMapOvr>
  <p:transition spd="slow">
    <p:push dir="u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27313-01F6-4DB5-883C-86D31B8F0F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Deadlines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47A101-25A6-A992-01DF-5ECFB90781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096" y="620688"/>
            <a:ext cx="8718400" cy="4752528"/>
          </a:xfrm>
        </p:spPr>
        <p:txBody>
          <a:bodyPr>
            <a:noAutofit/>
          </a:bodyPr>
          <a:lstStyle/>
          <a:p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Group leader must Submit  1 Group Project PowerPoint presentation to Turnitin- </a:t>
            </a:r>
            <a:r>
              <a:rPr lang="en-GB" sz="3600" b="1" i="1" dirty="0">
                <a:solidFill>
                  <a:srgbClr val="FF0000"/>
                </a:solidFill>
              </a:rPr>
              <a:t>2pm, 13</a:t>
            </a:r>
            <a:r>
              <a:rPr lang="en-GB" sz="3600" b="1" i="1" baseline="30000" dirty="0">
                <a:solidFill>
                  <a:srgbClr val="FF0000"/>
                </a:solidFill>
              </a:rPr>
              <a:t>th</a:t>
            </a:r>
            <a:r>
              <a:rPr lang="en-GB" sz="3600" b="1" i="1" dirty="0">
                <a:solidFill>
                  <a:srgbClr val="FF0000"/>
                </a:solidFill>
              </a:rPr>
              <a:t> August 2026</a:t>
            </a:r>
          </a:p>
          <a:p>
            <a:pPr lvl="1"/>
            <a:r>
              <a:rPr lang="en-GB" sz="2000" dirty="0"/>
              <a:t>Make sure to provide your slides on time to your group leader</a:t>
            </a:r>
          </a:p>
          <a:p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Group  project presentations</a:t>
            </a:r>
            <a:r>
              <a:rPr lang="en-GB" sz="3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- </a:t>
            </a:r>
            <a:r>
              <a:rPr lang="en-GB" sz="3600" b="1" i="1" dirty="0">
                <a:solidFill>
                  <a:srgbClr val="FF0000"/>
                </a:solidFill>
              </a:rPr>
              <a:t>Friday 14</a:t>
            </a:r>
            <a:r>
              <a:rPr lang="en-GB" sz="3600" b="1" i="1" baseline="30000" dirty="0">
                <a:solidFill>
                  <a:srgbClr val="FF0000"/>
                </a:solidFill>
              </a:rPr>
              <a:t>th</a:t>
            </a:r>
            <a:r>
              <a:rPr lang="en-GB" sz="3600" b="1" i="1" dirty="0">
                <a:solidFill>
                  <a:srgbClr val="FF0000"/>
                </a:solidFill>
              </a:rPr>
              <a:t> August 2026 (Week 10) 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 class</a:t>
            </a:r>
          </a:p>
          <a:p>
            <a:r>
              <a:rPr lang="en-GB" sz="3600" b="1" dirty="0"/>
              <a:t>15 minutes </a:t>
            </a:r>
            <a:r>
              <a:rPr lang="en-GB" sz="3600" dirty="0"/>
              <a:t>per person</a:t>
            </a:r>
          </a:p>
          <a:p>
            <a:r>
              <a:rPr lang="en-GB" sz="3600" dirty="0"/>
              <a:t>Students are </a:t>
            </a:r>
            <a:r>
              <a:rPr lang="en-GB" sz="3600" b="1" dirty="0"/>
              <a:t>marked </a:t>
            </a:r>
            <a:r>
              <a:rPr lang="en-GB" sz="3600" dirty="0"/>
              <a:t>individually </a:t>
            </a:r>
          </a:p>
        </p:txBody>
      </p:sp>
    </p:spTree>
    <p:extLst>
      <p:ext uri="{BB962C8B-B14F-4D97-AF65-F5344CB8AC3E}">
        <p14:creationId xmlns:p14="http://schemas.microsoft.com/office/powerpoint/2010/main" val="3755676809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159</TotalTime>
  <Words>1012</Words>
  <Application>Microsoft Office PowerPoint</Application>
  <PresentationFormat>On-screen Show (4:3)</PresentationFormat>
  <Paragraphs>119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Calibri</vt:lpstr>
      <vt:lpstr>Myriad Pro</vt:lpstr>
      <vt:lpstr>Symbol</vt:lpstr>
      <vt:lpstr>Times New Roman</vt:lpstr>
      <vt:lpstr>Wingdings</vt:lpstr>
      <vt:lpstr>20140311PresentationUWTSDTemplate</vt:lpstr>
      <vt:lpstr> Population Health and Public Health Promotion  Big Data and Internet of Things (IoT)   Week 7</vt:lpstr>
      <vt:lpstr>Learning objectives</vt:lpstr>
      <vt:lpstr>Group Activity – Big Data</vt:lpstr>
      <vt:lpstr>Group Activity – Internet of Things (IoT)</vt:lpstr>
      <vt:lpstr>Guest Lecture on Big Data and IoT</vt:lpstr>
      <vt:lpstr>PowerPoint Presentation</vt:lpstr>
      <vt:lpstr>Challenges of Big Data and IoT for Health Promotion</vt:lpstr>
      <vt:lpstr>References </vt:lpstr>
      <vt:lpstr>Assignment 3 Workshop </vt:lpstr>
      <vt:lpstr>Assessment 3</vt:lpstr>
      <vt:lpstr>PowerPoint Presentation</vt:lpstr>
      <vt:lpstr>Assessment 3 unpacking </vt:lpstr>
      <vt:lpstr>A targeted digital health promotion intervention</vt:lpstr>
      <vt:lpstr>As a group, complete the following (or for Group member 5 if have 5 people)</vt:lpstr>
      <vt:lpstr>Group member 1</vt:lpstr>
      <vt:lpstr>Group member  2</vt:lpstr>
      <vt:lpstr>Group member 3 </vt:lpstr>
      <vt:lpstr>Group member 4 </vt:lpstr>
      <vt:lpstr>Power Point slides</vt:lpstr>
      <vt:lpstr>Deadlines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Ping Wu</cp:lastModifiedBy>
  <cp:revision>117</cp:revision>
  <dcterms:created xsi:type="dcterms:W3CDTF">2015-04-14T15:21:28Z</dcterms:created>
  <dcterms:modified xsi:type="dcterms:W3CDTF">2026-07-09T13:43:55Z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