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9" autoAdjust="0"/>
    <p:restoredTop sz="84560" autoAdjust="0"/>
  </p:normalViewPr>
  <p:slideViewPr>
    <p:cSldViewPr snapToGrid="0">
      <p:cViewPr varScale="1">
        <p:scale>
          <a:sx n="63" d="100"/>
          <a:sy n="63" d="100"/>
        </p:scale>
        <p:origin x="85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F85648-62B8-4227-9173-E746A719EC63}" type="datetimeFigureOut">
              <a:rPr lang="en-US" smtClean="0"/>
              <a:t>3/4/2020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9D8BC0-8630-4186-900C-11164975DD04}" type="slidenum">
              <a:rPr lang="en-US" smtClean="0"/>
              <a:t>‹#›</a:t>
            </a:fld>
            <a:endParaRPr lang="en-US" dirty="0"/>
          </a:p>
        </p:txBody>
      </p:sp>
    </p:spTree>
    <p:extLst>
      <p:ext uri="{BB962C8B-B14F-4D97-AF65-F5344CB8AC3E}">
        <p14:creationId xmlns:p14="http://schemas.microsoft.com/office/powerpoint/2010/main" val="1881618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Hotel</a:t>
            </a:r>
            <a:r>
              <a:rPr lang="en-US" baseline="0" dirty="0" smtClean="0"/>
              <a:t> International is based in the United Kingdom. In the context of the hotel industry of the United Kingdom, this presentation discuss </a:t>
            </a:r>
            <a:r>
              <a:rPr lang="en-US" dirty="0" smtClean="0"/>
              <a:t>recruitment and selection,</a:t>
            </a:r>
            <a:r>
              <a:rPr lang="en-US" baseline="0" dirty="0" smtClean="0"/>
              <a:t> </a:t>
            </a:r>
            <a:r>
              <a:rPr lang="en-US" dirty="0" smtClean="0"/>
              <a:t>culture, equality and diversity,</a:t>
            </a:r>
            <a:r>
              <a:rPr lang="en-US" baseline="0" dirty="0" smtClean="0"/>
              <a:t> </a:t>
            </a:r>
            <a:r>
              <a:rPr lang="en-US" dirty="0" smtClean="0"/>
              <a:t>methods of performance management,</a:t>
            </a:r>
            <a:r>
              <a:rPr lang="en-US" baseline="0" dirty="0" smtClean="0"/>
              <a:t> </a:t>
            </a:r>
            <a:r>
              <a:rPr lang="en-US" dirty="0" smtClean="0"/>
              <a:t>recommendations for the Hotel International. </a:t>
            </a:r>
          </a:p>
          <a:p>
            <a:endParaRPr lang="en-US" dirty="0"/>
          </a:p>
        </p:txBody>
      </p:sp>
      <p:sp>
        <p:nvSpPr>
          <p:cNvPr id="4" name="Slide Number Placeholder 3"/>
          <p:cNvSpPr>
            <a:spLocks noGrp="1"/>
          </p:cNvSpPr>
          <p:nvPr>
            <p:ph type="sldNum" sz="quarter" idx="10"/>
          </p:nvPr>
        </p:nvSpPr>
        <p:spPr/>
        <p:txBody>
          <a:bodyPr/>
          <a:lstStyle/>
          <a:p>
            <a:fld id="{0C9D8BC0-8630-4186-900C-11164975DD04}" type="slidenum">
              <a:rPr lang="en-US" smtClean="0"/>
              <a:t>2</a:t>
            </a:fld>
            <a:endParaRPr lang="en-US" dirty="0"/>
          </a:p>
        </p:txBody>
      </p:sp>
    </p:spTree>
    <p:extLst>
      <p:ext uri="{BB962C8B-B14F-4D97-AF65-F5344CB8AC3E}">
        <p14:creationId xmlns:p14="http://schemas.microsoft.com/office/powerpoint/2010/main" val="36147436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a:t>
            </a:r>
            <a:r>
              <a:rPr lang="en-GB" baseline="0" dirty="0" smtClean="0"/>
              <a:t> an example of current practices of the hotel industry of the United Kingdom, Marriott UK is considered. Marriott UK can be considered a great example of proficient use of career webpage and social media as online recruitment channels to attract the required talent suitable for the organisation.  </a:t>
            </a:r>
            <a:endParaRPr lang="en-GB" dirty="0"/>
          </a:p>
        </p:txBody>
      </p:sp>
      <p:sp>
        <p:nvSpPr>
          <p:cNvPr id="4" name="Slide Number Placeholder 3"/>
          <p:cNvSpPr>
            <a:spLocks noGrp="1"/>
          </p:cNvSpPr>
          <p:nvPr>
            <p:ph type="sldNum" sz="quarter" idx="10"/>
          </p:nvPr>
        </p:nvSpPr>
        <p:spPr/>
        <p:txBody>
          <a:bodyPr/>
          <a:lstStyle/>
          <a:p>
            <a:fld id="{0C9D8BC0-8630-4186-900C-11164975DD04}" type="slidenum">
              <a:rPr lang="en-US" smtClean="0"/>
              <a:t>3</a:t>
            </a:fld>
            <a:endParaRPr lang="en-US" dirty="0"/>
          </a:p>
        </p:txBody>
      </p:sp>
    </p:spTree>
    <p:extLst>
      <p:ext uri="{BB962C8B-B14F-4D97-AF65-F5344CB8AC3E}">
        <p14:creationId xmlns:p14="http://schemas.microsoft.com/office/powerpoint/2010/main" val="31675913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Organisational culture, equality, and diversity at</a:t>
            </a:r>
            <a:r>
              <a:rPr lang="en-GB" baseline="0" dirty="0" smtClean="0"/>
              <a:t> the organisation within the hotel industry are identified to be affected by involvement of high level leadership and biasedness in performance appraisals. </a:t>
            </a:r>
            <a:endParaRPr lang="en-GB" dirty="0"/>
          </a:p>
        </p:txBody>
      </p:sp>
      <p:sp>
        <p:nvSpPr>
          <p:cNvPr id="4" name="Slide Number Placeholder 3"/>
          <p:cNvSpPr>
            <a:spLocks noGrp="1"/>
          </p:cNvSpPr>
          <p:nvPr>
            <p:ph type="sldNum" sz="quarter" idx="10"/>
          </p:nvPr>
        </p:nvSpPr>
        <p:spPr/>
        <p:txBody>
          <a:bodyPr/>
          <a:lstStyle/>
          <a:p>
            <a:fld id="{0C9D8BC0-8630-4186-900C-11164975DD04}" type="slidenum">
              <a:rPr lang="en-US" smtClean="0"/>
              <a:t>4</a:t>
            </a:fld>
            <a:endParaRPr lang="en-US" dirty="0"/>
          </a:p>
        </p:txBody>
      </p:sp>
    </p:spTree>
    <p:extLst>
      <p:ext uri="{BB962C8B-B14F-4D97-AF65-F5344CB8AC3E}">
        <p14:creationId xmlns:p14="http://schemas.microsoft.com/office/powerpoint/2010/main" val="28318725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three commonly used techniques for performance management within the hotel</a:t>
            </a:r>
            <a:r>
              <a:rPr lang="en-GB" baseline="0" dirty="0" smtClean="0"/>
              <a:t> industry are identified to be KPIs, performance appraisals, and MBO. </a:t>
            </a:r>
            <a:endParaRPr lang="en-GB" dirty="0"/>
          </a:p>
        </p:txBody>
      </p:sp>
      <p:sp>
        <p:nvSpPr>
          <p:cNvPr id="4" name="Slide Number Placeholder 3"/>
          <p:cNvSpPr>
            <a:spLocks noGrp="1"/>
          </p:cNvSpPr>
          <p:nvPr>
            <p:ph type="sldNum" sz="quarter" idx="10"/>
          </p:nvPr>
        </p:nvSpPr>
        <p:spPr/>
        <p:txBody>
          <a:bodyPr/>
          <a:lstStyle/>
          <a:p>
            <a:fld id="{0C9D8BC0-8630-4186-900C-11164975DD04}" type="slidenum">
              <a:rPr lang="en-US" smtClean="0"/>
              <a:t>5</a:t>
            </a:fld>
            <a:endParaRPr lang="en-US" dirty="0"/>
          </a:p>
        </p:txBody>
      </p:sp>
    </p:spTree>
    <p:extLst>
      <p:ext uri="{BB962C8B-B14F-4D97-AF65-F5344CB8AC3E}">
        <p14:creationId xmlns:p14="http://schemas.microsoft.com/office/powerpoint/2010/main" val="38266909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9D8BC0-8630-4186-900C-11164975DD04}" type="slidenum">
              <a:rPr lang="en-US" smtClean="0"/>
              <a:t>6</a:t>
            </a:fld>
            <a:endParaRPr lang="en-US" dirty="0"/>
          </a:p>
        </p:txBody>
      </p:sp>
    </p:spTree>
    <p:extLst>
      <p:ext uri="{BB962C8B-B14F-4D97-AF65-F5344CB8AC3E}">
        <p14:creationId xmlns:p14="http://schemas.microsoft.com/office/powerpoint/2010/main" val="5113319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6843" y="3887812"/>
            <a:ext cx="12195668"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p:cNvSpPr/>
          <p:nvPr/>
        </p:nvSpPr>
        <p:spPr>
          <a:xfrm>
            <a:off x="-6843" y="2059012"/>
            <a:ext cx="12195668" cy="18288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72440" y="2194560"/>
            <a:ext cx="11247120" cy="1739347"/>
          </a:xfrm>
        </p:spPr>
        <p:txBody>
          <a:bodyPr tIns="45720" bIns="45720" anchor="ctr">
            <a:normAutofit/>
          </a:bodyPr>
          <a:lstStyle>
            <a:lvl1pPr algn="ctr">
              <a:lnSpc>
                <a:spcPct val="80000"/>
              </a:lnSpc>
              <a:defRPr sz="6000" spc="15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342900" y="3915938"/>
            <a:ext cx="11506200" cy="457200"/>
          </a:xfrm>
        </p:spPr>
        <p:txBody>
          <a:bodyPr>
            <a:normAutofit/>
          </a:bodyPr>
          <a:lstStyle>
            <a:lvl1pPr marL="0" indent="0" algn="ctr">
              <a:buNone/>
              <a:defRPr sz="2000">
                <a:solidFill>
                  <a:srgbClr val="FFFFFF"/>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solidFill>
              </a:defRPr>
            </a:lvl1pPr>
          </a:lstStyle>
          <a:p>
            <a:fld id="{96DFF08F-DC6B-4601-B491-B0F83F6DD2DA}" type="datetimeFigureOut">
              <a:rPr lang="en-US" dirty="0"/>
              <a:pPr/>
              <a:t>3/4/2020</a:t>
            </a:fld>
            <a:endParaRPr lang="en-US" dirty="0"/>
          </a:p>
        </p:txBody>
      </p:sp>
      <p:sp>
        <p:nvSpPr>
          <p:cNvPr id="5" name="Footer Placeholder 4"/>
          <p:cNvSpPr>
            <a:spLocks noGrp="1"/>
          </p:cNvSpPr>
          <p:nvPr>
            <p:ph type="ftr" sz="quarter" idx="11"/>
          </p:nvPr>
        </p:nvSpPr>
        <p:spPr/>
        <p:txBody>
          <a:bodyPr/>
          <a:lstStyle>
            <a:lvl1pPr>
              <a:defRPr>
                <a:solidFill>
                  <a:schemeClr val="tx1"/>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3/4/2020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43" y="3887812"/>
            <a:ext cx="12195668"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75488" y="2194560"/>
            <a:ext cx="11247120" cy="1737360"/>
          </a:xfrm>
        </p:spPr>
        <p:txBody>
          <a:bodyPr anchor="ctr">
            <a:noAutofit/>
          </a:bodyPr>
          <a:lstStyle>
            <a:lvl1pPr algn="ctr">
              <a:lnSpc>
                <a:spcPct val="80000"/>
              </a:lnSpc>
              <a:defRPr sz="6000" b="0" spc="150" baseline="0">
                <a:solidFill>
                  <a:srgbClr val="FFFFFF"/>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47472" y="3911827"/>
            <a:ext cx="11503152" cy="457200"/>
          </a:xfrm>
        </p:spPr>
        <p:txBody>
          <a:bodyPr anchor="t">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solidFill>
                  <a:schemeClr val="tx1"/>
                </a:solidFill>
              </a:defRPr>
            </a:lvl1pPr>
          </a:lstStyle>
          <a:p>
            <a:fld id="{96DFF08F-DC6B-4601-B491-B0F83F6DD2DA}" type="datetimeFigureOut">
              <a:rPr lang="en-US" dirty="0"/>
              <a:pPr/>
              <a:t>3/4/2020</a:t>
            </a:fld>
            <a:endParaRPr lang="en-US" dirty="0"/>
          </a:p>
        </p:txBody>
      </p:sp>
      <p:sp>
        <p:nvSpPr>
          <p:cNvPr id="5" name="Footer Placeholder 4"/>
          <p:cNvSpPr>
            <a:spLocks noGrp="1"/>
          </p:cNvSpPr>
          <p:nvPr>
            <p:ph type="ftr" sz="quarter" idx="11"/>
          </p:nvPr>
        </p:nvSpPr>
        <p:spPr/>
        <p:txBody>
          <a:bodyPr/>
          <a:lstStyle>
            <a:lvl1pPr>
              <a:defRPr>
                <a:solidFill>
                  <a:schemeClr val="tx1"/>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3/4/2020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3/4/2020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3/4/2020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3/4/2020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3/4/2020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3/4/2020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3/4/2020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96DFF08F-DC6B-4601-B491-B0F83F6DD2DA}" type="datetimeFigureOut">
              <a:rPr lang="en-US" dirty="0"/>
              <a:t>3/4/2020</a:t>
            </a:fld>
            <a:endParaRPr lang="en-US" dirty="0"/>
          </a:p>
        </p:txBody>
      </p:sp>
      <p:sp>
        <p:nvSpPr>
          <p:cNvPr id="5" name="Footer Placeholder 4"/>
          <p:cNvSpPr>
            <a:spLocks noGrp="1"/>
          </p:cNvSpPr>
          <p:nvPr>
            <p:ph type="ftr" sz="quarter" idx="11"/>
          </p:nvPr>
        </p:nvSpPr>
        <p:spPr>
          <a:xfrm>
            <a:off x="3776135" y="6422854"/>
            <a:ext cx="4279669" cy="365125"/>
          </a:xfrm>
        </p:spPr>
        <p:txBody>
          <a:bodyPr/>
          <a:lstStyle/>
          <a:p>
            <a:endParaRPr lang="en-US" dirty="0"/>
          </a:p>
        </p:txBody>
      </p:sp>
      <p:sp>
        <p:nvSpPr>
          <p:cNvPr id="6" name="Slide Number Placeholder 5"/>
          <p:cNvSpPr>
            <a:spLocks noGrp="1"/>
          </p:cNvSpPr>
          <p:nvPr>
            <p:ph type="sldNum" sz="quarter" idx="12"/>
          </p:nvPr>
        </p:nvSpPr>
        <p:spPr>
          <a:xfrm>
            <a:off x="8073048" y="6422854"/>
            <a:ext cx="879759" cy="365125"/>
          </a:xfrm>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96DFF08F-DC6B-4601-B491-B0F83F6DD2DA}" type="datetimeFigureOut">
              <a:rPr lang="en-US" dirty="0"/>
              <a:pPr/>
              <a:t>3/4/2020</a:t>
            </a:fld>
            <a:endParaRPr lang="en-US" dirty="0"/>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4FAB73BC-B049-4115-A692-8D63A059BFB8}"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5000"/>
        </a:lnSpc>
        <a:spcBef>
          <a:spcPct val="0"/>
        </a:spcBef>
        <a:buNone/>
        <a:defRPr sz="4000" kern="1200" cap="all"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Hotel International</a:t>
            </a:r>
          </a:p>
        </p:txBody>
      </p:sp>
      <p:sp>
        <p:nvSpPr>
          <p:cNvPr id="3" name="Subtitle 2"/>
          <p:cNvSpPr>
            <a:spLocks noGrp="1"/>
          </p:cNvSpPr>
          <p:nvPr>
            <p:ph type="subTitle" idx="1"/>
          </p:nvPr>
        </p:nvSpPr>
        <p:spPr>
          <a:xfrm>
            <a:off x="472440" y="4388903"/>
            <a:ext cx="11506200" cy="1601993"/>
          </a:xfrm>
        </p:spPr>
        <p:txBody>
          <a:bodyPr>
            <a:normAutofit/>
          </a:bodyPr>
          <a:lstStyle/>
          <a:p>
            <a:r>
              <a:rPr lang="en-US" sz="2400" dirty="0" smtClean="0"/>
              <a:t>Submitted By: MD </a:t>
            </a:r>
            <a:r>
              <a:rPr lang="en-US" sz="2400" dirty="0" err="1" smtClean="0"/>
              <a:t>Nazrul</a:t>
            </a:r>
            <a:r>
              <a:rPr lang="en-US" sz="2400" dirty="0" smtClean="0"/>
              <a:t> Islam</a:t>
            </a:r>
          </a:p>
          <a:p>
            <a:r>
              <a:rPr lang="en-US" sz="2400" smtClean="0"/>
              <a:t>Student ID: 1705279</a:t>
            </a:r>
            <a:endParaRPr lang="en-US" sz="2400" dirty="0"/>
          </a:p>
        </p:txBody>
      </p:sp>
    </p:spTree>
    <p:extLst>
      <p:ext uri="{BB962C8B-B14F-4D97-AF65-F5344CB8AC3E}">
        <p14:creationId xmlns:p14="http://schemas.microsoft.com/office/powerpoint/2010/main" val="1523909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lstStyle/>
          <a:p>
            <a:r>
              <a:rPr lang="en-US" dirty="0" smtClean="0"/>
              <a:t>The aim of this presentation is to discuss following in context of the Hotel International based in the United Kingdom:</a:t>
            </a:r>
          </a:p>
          <a:p>
            <a:endParaRPr lang="en-US" dirty="0" smtClean="0"/>
          </a:p>
          <a:p>
            <a:pPr lvl="1"/>
            <a:r>
              <a:rPr lang="en-US" sz="2400" dirty="0" smtClean="0"/>
              <a:t>Recruitment and Selection</a:t>
            </a:r>
          </a:p>
          <a:p>
            <a:pPr lvl="1"/>
            <a:r>
              <a:rPr lang="en-US" sz="2400" dirty="0"/>
              <a:t>Culture, Equality and </a:t>
            </a:r>
            <a:r>
              <a:rPr lang="en-US" sz="2400" dirty="0" smtClean="0"/>
              <a:t>Diversity</a:t>
            </a:r>
          </a:p>
          <a:p>
            <a:pPr lvl="1"/>
            <a:r>
              <a:rPr lang="en-US" sz="2400" dirty="0" smtClean="0"/>
              <a:t>Methods </a:t>
            </a:r>
            <a:r>
              <a:rPr lang="en-US" sz="2400" dirty="0"/>
              <a:t>of Performance Management </a:t>
            </a:r>
            <a:endParaRPr lang="en-US" sz="2400" dirty="0" smtClean="0"/>
          </a:p>
          <a:p>
            <a:pPr lvl="1"/>
            <a:r>
              <a:rPr lang="en-US" sz="2400" dirty="0" smtClean="0"/>
              <a:t>Recommendations</a:t>
            </a:r>
            <a:endParaRPr lang="en-US" sz="2400" dirty="0"/>
          </a:p>
        </p:txBody>
      </p:sp>
    </p:spTree>
    <p:extLst>
      <p:ext uri="{BB962C8B-B14F-4D97-AF65-F5344CB8AC3E}">
        <p14:creationId xmlns:p14="http://schemas.microsoft.com/office/powerpoint/2010/main" val="565929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Recruitment and Selection</a:t>
            </a:r>
            <a:br>
              <a:rPr lang="en-US" dirty="0"/>
            </a:br>
            <a:endParaRPr lang="en-US" dirty="0"/>
          </a:p>
        </p:txBody>
      </p:sp>
      <p:sp>
        <p:nvSpPr>
          <p:cNvPr id="3" name="Content Placeholder 2"/>
          <p:cNvSpPr>
            <a:spLocks noGrp="1"/>
          </p:cNvSpPr>
          <p:nvPr>
            <p:ph idx="1"/>
          </p:nvPr>
        </p:nvSpPr>
        <p:spPr/>
        <p:txBody>
          <a:bodyPr/>
          <a:lstStyle/>
          <a:p>
            <a:r>
              <a:rPr lang="en-GB" dirty="0" smtClean="0"/>
              <a:t>Career Webpage</a:t>
            </a:r>
          </a:p>
          <a:p>
            <a:pPr lvl="1"/>
            <a:r>
              <a:rPr lang="en-GB" sz="2400" dirty="0" smtClean="0"/>
              <a:t>An effective and cost efficient means of promoting a vacant position at organization an promoting itself as choice of employer,  an example from the hotel industry of the United Kingdom is of Marriott UK using its official website career page to attract required talent. </a:t>
            </a:r>
          </a:p>
          <a:p>
            <a:pPr lvl="1"/>
            <a:endParaRPr lang="en-GB" dirty="0" smtClean="0"/>
          </a:p>
          <a:p>
            <a:r>
              <a:rPr lang="en-GB" dirty="0" smtClean="0"/>
              <a:t>Social Media</a:t>
            </a:r>
          </a:p>
          <a:p>
            <a:pPr lvl="1"/>
            <a:r>
              <a:rPr lang="en-GB" sz="2400" dirty="0" smtClean="0"/>
              <a:t>Another </a:t>
            </a:r>
            <a:r>
              <a:rPr lang="en-GB" sz="2400" dirty="0"/>
              <a:t>effective and cost efficient means of promoting a vacant position at organization an promoting itself as choice of </a:t>
            </a:r>
            <a:r>
              <a:rPr lang="en-GB" sz="2400" dirty="0" smtClean="0"/>
              <a:t>employer is use social media channels. </a:t>
            </a:r>
            <a:endParaRPr lang="en-GB" sz="2400" dirty="0"/>
          </a:p>
        </p:txBody>
      </p:sp>
    </p:spTree>
    <p:extLst>
      <p:ext uri="{BB962C8B-B14F-4D97-AF65-F5344CB8AC3E}">
        <p14:creationId xmlns:p14="http://schemas.microsoft.com/office/powerpoint/2010/main" val="33724927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Culture, </a:t>
            </a:r>
            <a:r>
              <a:rPr lang="en-US" dirty="0" smtClean="0"/>
              <a:t>Equality, </a:t>
            </a:r>
            <a:r>
              <a:rPr lang="en-US" dirty="0"/>
              <a:t>and Diversity</a:t>
            </a:r>
            <a:br>
              <a:rPr lang="en-US" dirty="0"/>
            </a:br>
            <a:endParaRPr lang="en-GB" dirty="0"/>
          </a:p>
        </p:txBody>
      </p:sp>
      <p:sp>
        <p:nvSpPr>
          <p:cNvPr id="3" name="Content Placeholder 2"/>
          <p:cNvSpPr>
            <a:spLocks noGrp="1"/>
          </p:cNvSpPr>
          <p:nvPr>
            <p:ph idx="1"/>
          </p:nvPr>
        </p:nvSpPr>
        <p:spPr/>
        <p:txBody>
          <a:bodyPr/>
          <a:lstStyle/>
          <a:p>
            <a:r>
              <a:rPr lang="en-GB" dirty="0" smtClean="0"/>
              <a:t>Two factors has been identified to be influencing organisational culture, equality, and workforce diversity.</a:t>
            </a:r>
          </a:p>
          <a:p>
            <a:r>
              <a:rPr lang="en-GB" dirty="0" smtClean="0"/>
              <a:t>These factors include:</a:t>
            </a:r>
          </a:p>
          <a:p>
            <a:pPr lvl="1"/>
            <a:r>
              <a:rPr lang="en-GB" sz="2400" dirty="0" smtClean="0"/>
              <a:t>Organisational Leadership</a:t>
            </a:r>
          </a:p>
          <a:p>
            <a:pPr lvl="2"/>
            <a:r>
              <a:rPr lang="en-GB" sz="2000" dirty="0" smtClean="0"/>
              <a:t>When high level leadership exhibits interest in resolving issues of equality and diversity, it is considered to have a positive impact on organisational culture. </a:t>
            </a:r>
          </a:p>
          <a:p>
            <a:pPr lvl="2"/>
            <a:endParaRPr lang="en-GB" sz="2000" dirty="0" smtClean="0"/>
          </a:p>
          <a:p>
            <a:pPr lvl="1"/>
            <a:r>
              <a:rPr lang="en-GB" sz="2400" dirty="0" smtClean="0"/>
              <a:t>Performance Appraisal</a:t>
            </a:r>
          </a:p>
          <a:p>
            <a:pPr lvl="2"/>
            <a:r>
              <a:rPr lang="en-GB" sz="2000" dirty="0" smtClean="0"/>
              <a:t>Performance appraisals within the hotel industry are often identified to be influenced by biasedness, which could have a substantial impact of organisational culture, equality, and diversity. </a:t>
            </a:r>
          </a:p>
          <a:p>
            <a:endParaRPr lang="en-GB" dirty="0"/>
          </a:p>
        </p:txBody>
      </p:sp>
    </p:spTree>
    <p:extLst>
      <p:ext uri="{BB962C8B-B14F-4D97-AF65-F5344CB8AC3E}">
        <p14:creationId xmlns:p14="http://schemas.microsoft.com/office/powerpoint/2010/main" val="26712196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of Performance Management</a:t>
            </a:r>
            <a:endParaRPr lang="en-GB" dirty="0"/>
          </a:p>
        </p:txBody>
      </p:sp>
      <p:sp>
        <p:nvSpPr>
          <p:cNvPr id="3" name="Content Placeholder 2"/>
          <p:cNvSpPr>
            <a:spLocks noGrp="1"/>
          </p:cNvSpPr>
          <p:nvPr>
            <p:ph idx="1"/>
          </p:nvPr>
        </p:nvSpPr>
        <p:spPr/>
        <p:txBody>
          <a:bodyPr/>
          <a:lstStyle/>
          <a:p>
            <a:r>
              <a:rPr lang="en-GB" dirty="0" smtClean="0"/>
              <a:t>Key Performance Indicators</a:t>
            </a:r>
          </a:p>
          <a:p>
            <a:pPr lvl="1"/>
            <a:r>
              <a:rPr lang="en-GB" dirty="0" smtClean="0"/>
              <a:t>Key performance indicators (KPIs) allows the organisation to assess the efficiency of the performance of its business units and personnel as they align with the organisational goals.</a:t>
            </a:r>
          </a:p>
          <a:p>
            <a:r>
              <a:rPr lang="en-GB" dirty="0" smtClean="0"/>
              <a:t>Performance Appraisals</a:t>
            </a:r>
          </a:p>
          <a:p>
            <a:pPr lvl="1"/>
            <a:r>
              <a:rPr lang="en-GB" dirty="0" smtClean="0"/>
              <a:t>The most commonly used performance management tool has been identified to be performance appraisal. However, its effectiveness as performance management tool required unbiased and fair use. </a:t>
            </a:r>
          </a:p>
          <a:p>
            <a:r>
              <a:rPr lang="en-GB" dirty="0" smtClean="0"/>
              <a:t>Management by Objective</a:t>
            </a:r>
            <a:endParaRPr lang="en-GB" dirty="0"/>
          </a:p>
          <a:p>
            <a:pPr lvl="1"/>
            <a:r>
              <a:rPr lang="en-GB" dirty="0" smtClean="0"/>
              <a:t>Management by objective (MBO) is preferred to assess individual performance towards accomplishment of common objectives.</a:t>
            </a:r>
          </a:p>
        </p:txBody>
      </p:sp>
    </p:spTree>
    <p:extLst>
      <p:ext uri="{BB962C8B-B14F-4D97-AF65-F5344CB8AC3E}">
        <p14:creationId xmlns:p14="http://schemas.microsoft.com/office/powerpoint/2010/main" val="2237207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and Recommendations</a:t>
            </a:r>
            <a:endParaRPr lang="en-GB" dirty="0"/>
          </a:p>
        </p:txBody>
      </p:sp>
      <p:sp>
        <p:nvSpPr>
          <p:cNvPr id="3" name="Content Placeholder 2"/>
          <p:cNvSpPr>
            <a:spLocks noGrp="1"/>
          </p:cNvSpPr>
          <p:nvPr>
            <p:ph idx="1"/>
          </p:nvPr>
        </p:nvSpPr>
        <p:spPr/>
        <p:txBody>
          <a:bodyPr/>
          <a:lstStyle/>
          <a:p>
            <a:r>
              <a:rPr lang="en-US" dirty="0" smtClean="0"/>
              <a:t>This </a:t>
            </a:r>
            <a:r>
              <a:rPr lang="en-US" dirty="0"/>
              <a:t>presentation </a:t>
            </a:r>
            <a:r>
              <a:rPr lang="en-US" dirty="0" smtClean="0"/>
              <a:t>discussed </a:t>
            </a:r>
            <a:r>
              <a:rPr lang="en-US" dirty="0"/>
              <a:t>recruitment and selection, culture, equality and diversity, </a:t>
            </a:r>
            <a:r>
              <a:rPr lang="en-US" dirty="0" smtClean="0"/>
              <a:t>and methods </a:t>
            </a:r>
            <a:r>
              <a:rPr lang="en-US" dirty="0"/>
              <a:t>of performance management, </a:t>
            </a:r>
            <a:r>
              <a:rPr lang="en-US" dirty="0" smtClean="0"/>
              <a:t>for </a:t>
            </a:r>
            <a:r>
              <a:rPr lang="en-US" dirty="0"/>
              <a:t>the Hotel International</a:t>
            </a:r>
            <a:r>
              <a:rPr lang="en-US" dirty="0" smtClean="0"/>
              <a:t>.</a:t>
            </a:r>
          </a:p>
          <a:p>
            <a:r>
              <a:rPr lang="en-US" dirty="0" smtClean="0"/>
              <a:t>Following are recommendation for the Hotel International based on the discussion:</a:t>
            </a:r>
            <a:endParaRPr lang="en-GB" dirty="0" smtClean="0"/>
          </a:p>
          <a:p>
            <a:pPr lvl="1"/>
            <a:r>
              <a:rPr lang="en-GB" sz="2400" dirty="0" smtClean="0"/>
              <a:t>It is recommended to make use of career web page and social media channels to advertise vacant positions and attract suitable talent.</a:t>
            </a:r>
          </a:p>
          <a:p>
            <a:pPr lvl="1"/>
            <a:r>
              <a:rPr lang="en-GB" sz="2400" dirty="0" smtClean="0"/>
              <a:t>Organisational leadership must exhibit involvement in promoting diverse organisational culture.</a:t>
            </a:r>
          </a:p>
          <a:p>
            <a:pPr lvl="1"/>
            <a:r>
              <a:rPr lang="en-GB" sz="2400" dirty="0" smtClean="0"/>
              <a:t>Managers must ensure unbiased performance appraisals.</a:t>
            </a:r>
          </a:p>
        </p:txBody>
      </p:sp>
    </p:spTree>
    <p:extLst>
      <p:ext uri="{BB962C8B-B14F-4D97-AF65-F5344CB8AC3E}">
        <p14:creationId xmlns:p14="http://schemas.microsoft.com/office/powerpoint/2010/main" val="2950131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Bititci</a:t>
            </a:r>
            <a:r>
              <a:rPr lang="en-GB" dirty="0"/>
              <a:t>, U., Cocca, P. &amp; Ates, A., 2016. Impact of visual performance management systems on the performance management practices of organisations. </a:t>
            </a:r>
            <a:r>
              <a:rPr lang="en-GB" i="1" dirty="0"/>
              <a:t>International Journal of Production Research, </a:t>
            </a:r>
            <a:r>
              <a:rPr lang="en-GB" dirty="0"/>
              <a:t>54(6), pp. 1571-1593</a:t>
            </a:r>
            <a:endParaRPr lang="en-GB" dirty="0" smtClean="0"/>
          </a:p>
          <a:p>
            <a:r>
              <a:rPr lang="en-GB" dirty="0" smtClean="0"/>
              <a:t>Buttner</a:t>
            </a:r>
            <a:r>
              <a:rPr lang="en-GB" dirty="0"/>
              <a:t>, E. &amp; Lowe, K., 2017. Addressing internal stakeholders’ concerns: The interactive effect of perceived pay equity and diversity climate on turnover intentions. </a:t>
            </a:r>
            <a:r>
              <a:rPr lang="en-GB" i="1" dirty="0"/>
              <a:t>Journal of Business Ethics, </a:t>
            </a:r>
            <a:r>
              <a:rPr lang="en-GB" dirty="0"/>
              <a:t>143(3), pp. </a:t>
            </a:r>
            <a:r>
              <a:rPr lang="en-GB" dirty="0" smtClean="0"/>
              <a:t>621-633.</a:t>
            </a:r>
          </a:p>
          <a:p>
            <a:r>
              <a:rPr lang="en-GB" dirty="0"/>
              <a:t>Ladkin, A. &amp; Buhalis, D., 2016. Online and social media recruitment. </a:t>
            </a:r>
            <a:r>
              <a:rPr lang="en-GB" i="1" dirty="0"/>
              <a:t>International Journal of Contemporary Hospitality Management, </a:t>
            </a:r>
            <a:r>
              <a:rPr lang="en-GB" dirty="0"/>
              <a:t>28(2), pp. 327-345</a:t>
            </a:r>
            <a:r>
              <a:rPr lang="en-GB" dirty="0" smtClean="0"/>
              <a:t>.</a:t>
            </a:r>
          </a:p>
          <a:p>
            <a:r>
              <a:rPr lang="en-GB" dirty="0"/>
              <a:t>Smith, M. &amp; Bititci, U., 2017. Interplay between performance measurement and management, employee engagement and performance. </a:t>
            </a:r>
            <a:r>
              <a:rPr lang="en-GB" i="1" dirty="0"/>
              <a:t>International Journal of Operations &amp; Production Management, </a:t>
            </a:r>
            <a:r>
              <a:rPr lang="en-GB" dirty="0"/>
              <a:t>37(9), pp. 1207-1228</a:t>
            </a:r>
            <a:r>
              <a:rPr lang="en-GB" dirty="0" smtClean="0"/>
              <a:t>.</a:t>
            </a:r>
          </a:p>
          <a:p>
            <a:r>
              <a:rPr lang="en-GB" dirty="0" smtClean="0"/>
              <a:t>Triguero-Sánchez</a:t>
            </a:r>
            <a:r>
              <a:rPr lang="en-GB" dirty="0"/>
              <a:t>, R., Peña-Vinces, J. &amp; Guillen, J., 2018. How to improve firm performance through employee diversity and organisational culture. </a:t>
            </a:r>
            <a:r>
              <a:rPr lang="en-GB" i="1" dirty="0"/>
              <a:t>Revista Brasileira de Gestão de Negócios, </a:t>
            </a:r>
            <a:r>
              <a:rPr lang="en-GB" dirty="0"/>
              <a:t>20(3).</a:t>
            </a:r>
          </a:p>
        </p:txBody>
      </p:sp>
    </p:spTree>
    <p:extLst>
      <p:ext uri="{BB962C8B-B14F-4D97-AF65-F5344CB8AC3E}">
        <p14:creationId xmlns:p14="http://schemas.microsoft.com/office/powerpoint/2010/main" val="35998782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606060"/>
      </a:dk2>
      <a:lt2>
        <a:srgbClr val="EDEDED"/>
      </a:lt2>
      <a:accent1>
        <a:srgbClr val="FFC000"/>
      </a:accent1>
      <a:accent2>
        <a:srgbClr val="A5D028"/>
      </a:accent2>
      <a:accent3>
        <a:srgbClr val="0CC978"/>
      </a:accent3>
      <a:accent4>
        <a:srgbClr val="099BDD"/>
      </a:accent4>
      <a:accent5>
        <a:srgbClr val="47BFCD"/>
      </a:accent5>
      <a:accent6>
        <a:srgbClr val="DD7C15"/>
      </a:accent6>
      <a:hlink>
        <a:srgbClr val="FF9933"/>
      </a:hlink>
      <a:folHlink>
        <a:srgbClr val="B2B2B2"/>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B1D2DA32-AC8B-4194-BF85-FF4A5B40EB5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TM03090430[[fn=Banded]]</Template>
  <TotalTime>56</TotalTime>
  <Words>725</Words>
  <Application>Microsoft Office PowerPoint</Application>
  <PresentationFormat>Widescreen</PresentationFormat>
  <Paragraphs>52</Paragraphs>
  <Slides>7</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Calibri</vt:lpstr>
      <vt:lpstr>Corbel</vt:lpstr>
      <vt:lpstr>Wingdings</vt:lpstr>
      <vt:lpstr>Banded</vt:lpstr>
      <vt:lpstr>Hotel International</vt:lpstr>
      <vt:lpstr>Introduction</vt:lpstr>
      <vt:lpstr>Recruitment and Selection </vt:lpstr>
      <vt:lpstr>Culture, Equality, and Diversity </vt:lpstr>
      <vt:lpstr>Methods of Performance Management</vt:lpstr>
      <vt:lpstr>Conclusion and Recommendations</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International</dc:title>
  <dc:creator>pc</dc:creator>
  <cp:lastModifiedBy>Essa</cp:lastModifiedBy>
  <cp:revision>9</cp:revision>
  <dcterms:created xsi:type="dcterms:W3CDTF">2020-03-03T09:34:31Z</dcterms:created>
  <dcterms:modified xsi:type="dcterms:W3CDTF">2020-03-04T14:42:35Z</dcterms:modified>
</cp:coreProperties>
</file>