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4"/>
  </p:notesMasterIdLst>
  <p:sldIdLst>
    <p:sldId id="257" r:id="rId5"/>
    <p:sldId id="261" r:id="rId6"/>
    <p:sldId id="267" r:id="rId7"/>
    <p:sldId id="262" r:id="rId8"/>
    <p:sldId id="263" r:id="rId9"/>
    <p:sldId id="268" r:id="rId10"/>
    <p:sldId id="269"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903F"/>
    <a:srgbClr val="344529"/>
    <a:srgbClr val="2B3922"/>
    <a:srgbClr val="2E3722"/>
    <a:srgbClr val="FCF7F1"/>
    <a:srgbClr val="B8D233"/>
    <a:srgbClr val="5CC6D6"/>
    <a:srgbClr val="F8D22F"/>
    <a:srgbClr val="F03F2B"/>
    <a:srgbClr val="3488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4249" autoAdjust="0"/>
  </p:normalViewPr>
  <p:slideViewPr>
    <p:cSldViewPr snapToGrid="0">
      <p:cViewPr varScale="1">
        <p:scale>
          <a:sx n="107" d="100"/>
          <a:sy n="107" d="100"/>
        </p:scale>
        <p:origin x="696" y="11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9A4AC6-CB90-45DF-BCE8-B9AB1C0409B3}"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CD7C431-7351-4168-A1CE-CBC3226D2140}">
      <dgm:prSet phldrT="[Text]" custT="1"/>
      <dgm:spPr/>
      <dgm:t>
        <a:bodyPr anchor="ctr"/>
        <a:lstStyle/>
        <a:p>
          <a:pPr>
            <a:lnSpc>
              <a:spcPct val="100000"/>
            </a:lnSpc>
            <a:spcAft>
              <a:spcPts val="0"/>
            </a:spcAft>
          </a:pPr>
          <a:r>
            <a:rPr lang="en-US" sz="1600" b="1" dirty="0"/>
            <a:t>1920s</a:t>
          </a:r>
        </a:p>
      </dgm:t>
    </dgm:pt>
    <dgm:pt modelId="{2077181A-F87C-446A-A5A1-6D712F5827C8}" type="parTrans" cxnId="{1A9FCC27-C42E-48B1-AF9B-8F7701270E3C}">
      <dgm:prSet/>
      <dgm:spPr/>
      <dgm:t>
        <a:bodyPr/>
        <a:lstStyle/>
        <a:p>
          <a:endParaRPr lang="en-US"/>
        </a:p>
      </dgm:t>
    </dgm:pt>
    <dgm:pt modelId="{98C27910-7B84-425D-9620-2224525112AF}" type="sibTrans" cxnId="{1A9FCC27-C42E-48B1-AF9B-8F7701270E3C}">
      <dgm:prSet/>
      <dgm:spPr/>
      <dgm:t>
        <a:bodyPr/>
        <a:lstStyle/>
        <a:p>
          <a:endParaRPr lang="en-US"/>
        </a:p>
      </dgm:t>
    </dgm:pt>
    <dgm:pt modelId="{33AEB919-31FC-4D2C-AA81-AB6ED760CE58}">
      <dgm:prSet phldrT="[Text]" custT="1"/>
      <dgm:spPr/>
      <dgm:t>
        <a:bodyPr/>
        <a:lstStyle/>
        <a:p>
          <a:r>
            <a:rPr lang="en-US" sz="1600" b="1" dirty="0"/>
            <a:t>1965</a:t>
          </a:r>
        </a:p>
      </dgm:t>
    </dgm:pt>
    <dgm:pt modelId="{309B1A4D-F7BF-40F5-BED1-11767E179981}" type="parTrans" cxnId="{59FC8647-7401-426A-A04F-9E18A2411474}">
      <dgm:prSet/>
      <dgm:spPr/>
      <dgm:t>
        <a:bodyPr/>
        <a:lstStyle/>
        <a:p>
          <a:endParaRPr lang="en-US"/>
        </a:p>
      </dgm:t>
    </dgm:pt>
    <dgm:pt modelId="{90C21BF3-4A39-48A5-B431-B3717F82FB59}" type="sibTrans" cxnId="{59FC8647-7401-426A-A04F-9E18A2411474}">
      <dgm:prSet/>
      <dgm:spPr/>
      <dgm:t>
        <a:bodyPr/>
        <a:lstStyle/>
        <a:p>
          <a:endParaRPr lang="en-US" dirty="0"/>
        </a:p>
      </dgm:t>
    </dgm:pt>
    <dgm:pt modelId="{4672706F-EFEC-4E71-8D2C-7C8034AC44D6}">
      <dgm:prSet custT="1"/>
      <dgm:spPr/>
      <dgm:t>
        <a:bodyPr anchor="ctr"/>
        <a:lstStyle/>
        <a:p>
          <a:r>
            <a:rPr lang="en-US" sz="1600" b="1" dirty="0"/>
            <a:t>1958</a:t>
          </a:r>
        </a:p>
      </dgm:t>
    </dgm:pt>
    <dgm:pt modelId="{17BC05F3-8768-4A6E-BB88-64B28B130DB5}" type="parTrans" cxnId="{1D6E5A13-D3DD-479F-BCDB-579657C6C4FB}">
      <dgm:prSet/>
      <dgm:spPr/>
      <dgm:t>
        <a:bodyPr/>
        <a:lstStyle/>
        <a:p>
          <a:endParaRPr lang="en-US"/>
        </a:p>
      </dgm:t>
    </dgm:pt>
    <dgm:pt modelId="{64FA8390-F9EA-4ADA-9A69-FFD807E6E808}" type="sibTrans" cxnId="{1D6E5A13-D3DD-479F-BCDB-579657C6C4FB}">
      <dgm:prSet/>
      <dgm:spPr/>
      <dgm:t>
        <a:bodyPr/>
        <a:lstStyle/>
        <a:p>
          <a:endParaRPr lang="en-US" dirty="0"/>
        </a:p>
      </dgm:t>
    </dgm:pt>
    <dgm:pt modelId="{43809060-ADFA-4870-9D7F-A01AE0F564DA}">
      <dgm:prSet phldrT="[Text]" custT="1"/>
      <dgm:spPr/>
      <dgm:t>
        <a:bodyPr anchor="ctr"/>
        <a:lstStyle/>
        <a:p>
          <a:r>
            <a:rPr lang="en-US" sz="1600" b="1" dirty="0"/>
            <a:t>1949</a:t>
          </a:r>
        </a:p>
      </dgm:t>
    </dgm:pt>
    <dgm:pt modelId="{C775DF88-8967-4181-B9C7-A1AB48162054}" type="parTrans" cxnId="{D6AB7241-6728-44A0-896F-D9C5044FBEF5}">
      <dgm:prSet/>
      <dgm:spPr/>
      <dgm:t>
        <a:bodyPr/>
        <a:lstStyle/>
        <a:p>
          <a:endParaRPr lang="en-US"/>
        </a:p>
      </dgm:t>
    </dgm:pt>
    <dgm:pt modelId="{2ACDA487-5214-496A-A467-A5BBA31659F5}" type="sibTrans" cxnId="{D6AB7241-6728-44A0-896F-D9C5044FBEF5}">
      <dgm:prSet/>
      <dgm:spPr/>
      <dgm:t>
        <a:bodyPr/>
        <a:lstStyle/>
        <a:p>
          <a:endParaRPr lang="en-US"/>
        </a:p>
      </dgm:t>
    </dgm:pt>
    <dgm:pt modelId="{68E4B285-FE27-4C82-9687-8CCAE59F7FED}">
      <dgm:prSet phldrT="[Text]" custT="1"/>
      <dgm:spPr/>
      <dgm:t>
        <a:bodyPr anchor="ctr"/>
        <a:lstStyle/>
        <a:p>
          <a:r>
            <a:rPr lang="en-US" sz="1600" b="1" dirty="0"/>
            <a:t>1989</a:t>
          </a:r>
        </a:p>
      </dgm:t>
    </dgm:pt>
    <dgm:pt modelId="{28C858FB-BE74-4A63-8A20-B1A1CB3833E2}" type="sibTrans" cxnId="{54E05611-0EDD-4ED3-A260-853FFFFC0236}">
      <dgm:prSet/>
      <dgm:spPr/>
      <dgm:t>
        <a:bodyPr/>
        <a:lstStyle/>
        <a:p>
          <a:endParaRPr lang="en-US"/>
        </a:p>
      </dgm:t>
    </dgm:pt>
    <dgm:pt modelId="{4EA752DE-C2F5-442B-931F-C98C861178D4}" type="parTrans" cxnId="{54E05611-0EDD-4ED3-A260-853FFFFC0236}">
      <dgm:prSet/>
      <dgm:spPr/>
      <dgm:t>
        <a:bodyPr/>
        <a:lstStyle/>
        <a:p>
          <a:endParaRPr lang="en-US"/>
        </a:p>
      </dgm:t>
    </dgm:pt>
    <dgm:pt modelId="{EBF1C208-E7E0-400D-810A-5DA9A6728BF1}" type="pres">
      <dgm:prSet presAssocID="{6B9A4AC6-CB90-45DF-BCE8-B9AB1C0409B3}" presName="outerComposite" presStyleCnt="0">
        <dgm:presLayoutVars>
          <dgm:chMax val="5"/>
          <dgm:dir/>
          <dgm:resizeHandles val="exact"/>
        </dgm:presLayoutVars>
      </dgm:prSet>
      <dgm:spPr/>
    </dgm:pt>
    <dgm:pt modelId="{C3F89ACF-AC03-4E35-AD4A-15581608E110}" type="pres">
      <dgm:prSet presAssocID="{6B9A4AC6-CB90-45DF-BCE8-B9AB1C0409B3}" presName="dummyMaxCanvas" presStyleCnt="0">
        <dgm:presLayoutVars/>
      </dgm:prSet>
      <dgm:spPr/>
    </dgm:pt>
    <dgm:pt modelId="{801F7B98-C2B5-4544-A115-EC575B540555}" type="pres">
      <dgm:prSet presAssocID="{6B9A4AC6-CB90-45DF-BCE8-B9AB1C0409B3}" presName="FiveNodes_1" presStyleLbl="node1" presStyleIdx="0" presStyleCnt="5" custScaleX="114755" custScaleY="53116" custLinFactNeighborX="3989" custLinFactNeighborY="-23502">
        <dgm:presLayoutVars>
          <dgm:bulletEnabled val="1"/>
        </dgm:presLayoutVars>
      </dgm:prSet>
      <dgm:spPr/>
    </dgm:pt>
    <dgm:pt modelId="{A82B19C7-C0DC-442E-A9F1-B2ACD5AB21CA}" type="pres">
      <dgm:prSet presAssocID="{6B9A4AC6-CB90-45DF-BCE8-B9AB1C0409B3}" presName="FiveNodes_2" presStyleLbl="node1" presStyleIdx="1" presStyleCnt="5" custScaleX="122287" custScaleY="64640" custLinFactNeighborX="5789" custLinFactNeighborY="-58666">
        <dgm:presLayoutVars>
          <dgm:bulletEnabled val="1"/>
        </dgm:presLayoutVars>
      </dgm:prSet>
      <dgm:spPr/>
    </dgm:pt>
    <dgm:pt modelId="{CE282D4E-F937-46F5-A416-8DE22E773310}" type="pres">
      <dgm:prSet presAssocID="{6B9A4AC6-CB90-45DF-BCE8-B9AB1C0409B3}" presName="FiveNodes_3" presStyleLbl="node1" presStyleIdx="2" presStyleCnt="5" custScaleX="113920" custScaleY="58670" custLinFactNeighborX="1442" custLinFactNeighborY="-90741">
        <dgm:presLayoutVars>
          <dgm:bulletEnabled val="1"/>
        </dgm:presLayoutVars>
      </dgm:prSet>
      <dgm:spPr/>
    </dgm:pt>
    <dgm:pt modelId="{90777E05-8CEC-4CDD-91D1-DFA83FFF0221}" type="pres">
      <dgm:prSet presAssocID="{6B9A4AC6-CB90-45DF-BCE8-B9AB1C0409B3}" presName="FiveNodes_4" presStyleLbl="node1" presStyleIdx="3" presStyleCnt="5" custScaleX="112973" custScaleY="59903" custLinFactY="-23309" custLinFactNeighborX="-20090" custLinFactNeighborY="-100000">
        <dgm:presLayoutVars>
          <dgm:bulletEnabled val="1"/>
        </dgm:presLayoutVars>
      </dgm:prSet>
      <dgm:spPr/>
    </dgm:pt>
    <dgm:pt modelId="{9DC3D72C-01BA-4631-B804-5F5B0CAC5DD5}" type="pres">
      <dgm:prSet presAssocID="{6B9A4AC6-CB90-45DF-BCE8-B9AB1C0409B3}" presName="FiveNodes_5" presStyleLbl="node1" presStyleIdx="4" presStyleCnt="5" custScaleX="95347" custScaleY="61555" custLinFactY="-57827" custLinFactNeighborX="-18391" custLinFactNeighborY="-100000">
        <dgm:presLayoutVars>
          <dgm:bulletEnabled val="1"/>
        </dgm:presLayoutVars>
      </dgm:prSet>
      <dgm:spPr/>
    </dgm:pt>
    <dgm:pt modelId="{C4C2CB35-7ADD-4BE3-BEEC-20B8A2B4F8E5}" type="pres">
      <dgm:prSet presAssocID="{6B9A4AC6-CB90-45DF-BCE8-B9AB1C0409B3}" presName="FiveConn_1-2" presStyleLbl="fgAccFollowNode1" presStyleIdx="0" presStyleCnt="4" custScaleX="63221" custScaleY="92726" custLinFactNeighborX="-16598" custLinFactNeighborY="-58097">
        <dgm:presLayoutVars>
          <dgm:bulletEnabled val="1"/>
        </dgm:presLayoutVars>
      </dgm:prSet>
      <dgm:spPr/>
    </dgm:pt>
    <dgm:pt modelId="{63E97643-E198-4517-989A-04D1C4420739}" type="pres">
      <dgm:prSet presAssocID="{6B9A4AC6-CB90-45DF-BCE8-B9AB1C0409B3}" presName="FiveConn_2-3" presStyleLbl="fgAccFollowNode1" presStyleIdx="1" presStyleCnt="4" custScaleX="66795" custScaleY="86660" custLinFactY="-1649" custLinFactNeighborX="9748" custLinFactNeighborY="-100000">
        <dgm:presLayoutVars>
          <dgm:bulletEnabled val="1"/>
        </dgm:presLayoutVars>
      </dgm:prSet>
      <dgm:spPr/>
    </dgm:pt>
    <dgm:pt modelId="{6CA804A0-1156-46B8-80CA-A8A3E1ABD8E6}" type="pres">
      <dgm:prSet presAssocID="{6B9A4AC6-CB90-45DF-BCE8-B9AB1C0409B3}" presName="FiveConn_3-4" presStyleLbl="fgAccFollowNode1" presStyleIdx="2" presStyleCnt="4" custScaleX="66115" custScaleY="88227" custLinFactX="-91121" custLinFactY="-48752" custLinFactNeighborX="-100000" custLinFactNeighborY="-100000">
        <dgm:presLayoutVars>
          <dgm:bulletEnabled val="1"/>
        </dgm:presLayoutVars>
      </dgm:prSet>
      <dgm:spPr/>
    </dgm:pt>
    <dgm:pt modelId="{6A0C7601-B101-4611-8F9E-F8AC94E2E58B}" type="pres">
      <dgm:prSet presAssocID="{6B9A4AC6-CB90-45DF-BCE8-B9AB1C0409B3}" presName="FiveConn_4-5" presStyleLbl="fgAccFollowNode1" presStyleIdx="3" presStyleCnt="4" custScaleX="63380" custScaleY="81792" custLinFactY="-100000" custLinFactNeighborX="-77292" custLinFactNeighborY="-100954">
        <dgm:presLayoutVars>
          <dgm:bulletEnabled val="1"/>
        </dgm:presLayoutVars>
      </dgm:prSet>
      <dgm:spPr/>
    </dgm:pt>
    <dgm:pt modelId="{99FA32C7-C0DB-4D11-BF4A-BE7FA6D41194}" type="pres">
      <dgm:prSet presAssocID="{6B9A4AC6-CB90-45DF-BCE8-B9AB1C0409B3}" presName="FiveNodes_1_text" presStyleLbl="node1" presStyleIdx="4" presStyleCnt="5">
        <dgm:presLayoutVars>
          <dgm:bulletEnabled val="1"/>
        </dgm:presLayoutVars>
      </dgm:prSet>
      <dgm:spPr/>
    </dgm:pt>
    <dgm:pt modelId="{C7132B1C-748F-4EBA-87CD-627EB9F8CF74}" type="pres">
      <dgm:prSet presAssocID="{6B9A4AC6-CB90-45DF-BCE8-B9AB1C0409B3}" presName="FiveNodes_2_text" presStyleLbl="node1" presStyleIdx="4" presStyleCnt="5">
        <dgm:presLayoutVars>
          <dgm:bulletEnabled val="1"/>
        </dgm:presLayoutVars>
      </dgm:prSet>
      <dgm:spPr/>
    </dgm:pt>
    <dgm:pt modelId="{B23F47CC-E0C3-44B9-9174-394732959E49}" type="pres">
      <dgm:prSet presAssocID="{6B9A4AC6-CB90-45DF-BCE8-B9AB1C0409B3}" presName="FiveNodes_3_text" presStyleLbl="node1" presStyleIdx="4" presStyleCnt="5">
        <dgm:presLayoutVars>
          <dgm:bulletEnabled val="1"/>
        </dgm:presLayoutVars>
      </dgm:prSet>
      <dgm:spPr/>
    </dgm:pt>
    <dgm:pt modelId="{A991EC55-4A93-4A60-8BB7-CAF95E6A05FE}" type="pres">
      <dgm:prSet presAssocID="{6B9A4AC6-CB90-45DF-BCE8-B9AB1C0409B3}" presName="FiveNodes_4_text" presStyleLbl="node1" presStyleIdx="4" presStyleCnt="5">
        <dgm:presLayoutVars>
          <dgm:bulletEnabled val="1"/>
        </dgm:presLayoutVars>
      </dgm:prSet>
      <dgm:spPr/>
    </dgm:pt>
    <dgm:pt modelId="{FC7A05A3-7EE2-4EEF-A206-C85534D5C585}" type="pres">
      <dgm:prSet presAssocID="{6B9A4AC6-CB90-45DF-BCE8-B9AB1C0409B3}" presName="FiveNodes_5_text" presStyleLbl="node1" presStyleIdx="4" presStyleCnt="5">
        <dgm:presLayoutVars>
          <dgm:bulletEnabled val="1"/>
        </dgm:presLayoutVars>
      </dgm:prSet>
      <dgm:spPr/>
    </dgm:pt>
  </dgm:ptLst>
  <dgm:cxnLst>
    <dgm:cxn modelId="{77B7D002-0738-4FDC-976E-9531037FD41A}" type="presOf" srcId="{33AEB919-31FC-4D2C-AA81-AB6ED760CE58}" destId="{90777E05-8CEC-4CDD-91D1-DFA83FFF0221}" srcOrd="0" destOrd="0" presId="urn:microsoft.com/office/officeart/2005/8/layout/vProcess5"/>
    <dgm:cxn modelId="{BF480507-2273-47E8-A9F5-AF9CDC85A428}" type="presOf" srcId="{6B9A4AC6-CB90-45DF-BCE8-B9AB1C0409B3}" destId="{EBF1C208-E7E0-400D-810A-5DA9A6728BF1}" srcOrd="0" destOrd="0" presId="urn:microsoft.com/office/officeart/2005/8/layout/vProcess5"/>
    <dgm:cxn modelId="{54E05611-0EDD-4ED3-A260-853FFFFC0236}" srcId="{6B9A4AC6-CB90-45DF-BCE8-B9AB1C0409B3}" destId="{68E4B285-FE27-4C82-9687-8CCAE59F7FED}" srcOrd="4" destOrd="0" parTransId="{4EA752DE-C2F5-442B-931F-C98C861178D4}" sibTransId="{28C858FB-BE74-4A63-8A20-B1A1CB3833E2}"/>
    <dgm:cxn modelId="{1D6E5A13-D3DD-479F-BCDB-579657C6C4FB}" srcId="{6B9A4AC6-CB90-45DF-BCE8-B9AB1C0409B3}" destId="{4672706F-EFEC-4E71-8D2C-7C8034AC44D6}" srcOrd="2" destOrd="0" parTransId="{17BC05F3-8768-4A6E-BB88-64B28B130DB5}" sibTransId="{64FA8390-F9EA-4ADA-9A69-FFD807E6E808}"/>
    <dgm:cxn modelId="{26260D1A-CB1D-41F4-B255-69594B07B3FE}" type="presOf" srcId="{33AEB919-31FC-4D2C-AA81-AB6ED760CE58}" destId="{A991EC55-4A93-4A60-8BB7-CAF95E6A05FE}" srcOrd="1" destOrd="0" presId="urn:microsoft.com/office/officeart/2005/8/layout/vProcess5"/>
    <dgm:cxn modelId="{1A9FCC27-C42E-48B1-AF9B-8F7701270E3C}" srcId="{6B9A4AC6-CB90-45DF-BCE8-B9AB1C0409B3}" destId="{5CD7C431-7351-4168-A1CE-CBC3226D2140}" srcOrd="0" destOrd="0" parTransId="{2077181A-F87C-446A-A5A1-6D712F5827C8}" sibTransId="{98C27910-7B84-425D-9620-2224525112AF}"/>
    <dgm:cxn modelId="{50F1C05B-DB6F-4EB7-BD58-41EE22FB3E88}" type="presOf" srcId="{5CD7C431-7351-4168-A1CE-CBC3226D2140}" destId="{801F7B98-C2B5-4544-A115-EC575B540555}" srcOrd="0" destOrd="0" presId="urn:microsoft.com/office/officeart/2005/8/layout/vProcess5"/>
    <dgm:cxn modelId="{D6AB7241-6728-44A0-896F-D9C5044FBEF5}" srcId="{6B9A4AC6-CB90-45DF-BCE8-B9AB1C0409B3}" destId="{43809060-ADFA-4870-9D7F-A01AE0F564DA}" srcOrd="1" destOrd="0" parTransId="{C775DF88-8967-4181-B9C7-A1AB48162054}" sibTransId="{2ACDA487-5214-496A-A467-A5BBA31659F5}"/>
    <dgm:cxn modelId="{4F99DC61-EC5C-4230-AE93-D40CA0680FDD}" type="presOf" srcId="{5CD7C431-7351-4168-A1CE-CBC3226D2140}" destId="{99FA32C7-C0DB-4D11-BF4A-BE7FA6D41194}" srcOrd="1" destOrd="0" presId="urn:microsoft.com/office/officeart/2005/8/layout/vProcess5"/>
    <dgm:cxn modelId="{9A785644-6A81-442B-BA18-D0A88333B1C8}" type="presOf" srcId="{98C27910-7B84-425D-9620-2224525112AF}" destId="{C4C2CB35-7ADD-4BE3-BEEC-20B8A2B4F8E5}" srcOrd="0" destOrd="0" presId="urn:microsoft.com/office/officeart/2005/8/layout/vProcess5"/>
    <dgm:cxn modelId="{796E6F46-5C40-471E-813B-33C559D020C8}" type="presOf" srcId="{68E4B285-FE27-4C82-9687-8CCAE59F7FED}" destId="{9DC3D72C-01BA-4631-B804-5F5B0CAC5DD5}" srcOrd="0" destOrd="0" presId="urn:microsoft.com/office/officeart/2005/8/layout/vProcess5"/>
    <dgm:cxn modelId="{59FC8647-7401-426A-A04F-9E18A2411474}" srcId="{6B9A4AC6-CB90-45DF-BCE8-B9AB1C0409B3}" destId="{33AEB919-31FC-4D2C-AA81-AB6ED760CE58}" srcOrd="3" destOrd="0" parTransId="{309B1A4D-F7BF-40F5-BED1-11767E179981}" sibTransId="{90C21BF3-4A39-48A5-B431-B3717F82FB59}"/>
    <dgm:cxn modelId="{0449C094-7324-4BDD-BCEE-8E687A8002FE}" type="presOf" srcId="{2ACDA487-5214-496A-A467-A5BBA31659F5}" destId="{63E97643-E198-4517-989A-04D1C4420739}" srcOrd="0" destOrd="0" presId="urn:microsoft.com/office/officeart/2005/8/layout/vProcess5"/>
    <dgm:cxn modelId="{70BCC1B7-46B7-4D9C-89A4-773CD82E9FB0}" type="presOf" srcId="{43809060-ADFA-4870-9D7F-A01AE0F564DA}" destId="{C7132B1C-748F-4EBA-87CD-627EB9F8CF74}" srcOrd="1" destOrd="0" presId="urn:microsoft.com/office/officeart/2005/8/layout/vProcess5"/>
    <dgm:cxn modelId="{A827A1BA-7267-4A37-ABF3-E2953DB65D22}" type="presOf" srcId="{64FA8390-F9EA-4ADA-9A69-FFD807E6E808}" destId="{6CA804A0-1156-46B8-80CA-A8A3E1ABD8E6}" srcOrd="0" destOrd="0" presId="urn:microsoft.com/office/officeart/2005/8/layout/vProcess5"/>
    <dgm:cxn modelId="{5EDABFCA-6A02-4E76-B2A1-0EA3F1C05062}" type="presOf" srcId="{68E4B285-FE27-4C82-9687-8CCAE59F7FED}" destId="{FC7A05A3-7EE2-4EEF-A206-C85534D5C585}" srcOrd="1" destOrd="0" presId="urn:microsoft.com/office/officeart/2005/8/layout/vProcess5"/>
    <dgm:cxn modelId="{AE8B07CC-0153-458D-89AB-DD73B12E46E2}" type="presOf" srcId="{4672706F-EFEC-4E71-8D2C-7C8034AC44D6}" destId="{B23F47CC-E0C3-44B9-9174-394732959E49}" srcOrd="1" destOrd="0" presId="urn:microsoft.com/office/officeart/2005/8/layout/vProcess5"/>
    <dgm:cxn modelId="{2B0601DA-9F76-46CF-862C-0F80DECD75AC}" type="presOf" srcId="{4672706F-EFEC-4E71-8D2C-7C8034AC44D6}" destId="{CE282D4E-F937-46F5-A416-8DE22E773310}" srcOrd="0" destOrd="0" presId="urn:microsoft.com/office/officeart/2005/8/layout/vProcess5"/>
    <dgm:cxn modelId="{D4929EE6-F8EE-4942-9A33-665209BC0111}" type="presOf" srcId="{43809060-ADFA-4870-9D7F-A01AE0F564DA}" destId="{A82B19C7-C0DC-442E-A9F1-B2ACD5AB21CA}" srcOrd="0" destOrd="0" presId="urn:microsoft.com/office/officeart/2005/8/layout/vProcess5"/>
    <dgm:cxn modelId="{1FF75BF4-6CB1-4673-B7C5-81B64612715A}" type="presOf" srcId="{90C21BF3-4A39-48A5-B431-B3717F82FB59}" destId="{6A0C7601-B101-4611-8F9E-F8AC94E2E58B}" srcOrd="0" destOrd="0" presId="urn:microsoft.com/office/officeart/2005/8/layout/vProcess5"/>
    <dgm:cxn modelId="{49B7262C-DDBE-4006-BEC0-488033D97813}" type="presParOf" srcId="{EBF1C208-E7E0-400D-810A-5DA9A6728BF1}" destId="{C3F89ACF-AC03-4E35-AD4A-15581608E110}" srcOrd="0" destOrd="0" presId="urn:microsoft.com/office/officeart/2005/8/layout/vProcess5"/>
    <dgm:cxn modelId="{86E50820-0D04-4125-A1A7-646404AF077A}" type="presParOf" srcId="{EBF1C208-E7E0-400D-810A-5DA9A6728BF1}" destId="{801F7B98-C2B5-4544-A115-EC575B540555}" srcOrd="1" destOrd="0" presId="urn:microsoft.com/office/officeart/2005/8/layout/vProcess5"/>
    <dgm:cxn modelId="{9418FDC6-5852-4BA3-BF61-AA46A9DFDB09}" type="presParOf" srcId="{EBF1C208-E7E0-400D-810A-5DA9A6728BF1}" destId="{A82B19C7-C0DC-442E-A9F1-B2ACD5AB21CA}" srcOrd="2" destOrd="0" presId="urn:microsoft.com/office/officeart/2005/8/layout/vProcess5"/>
    <dgm:cxn modelId="{6BD97E96-ED5F-4FA7-B0C9-89316257EE40}" type="presParOf" srcId="{EBF1C208-E7E0-400D-810A-5DA9A6728BF1}" destId="{CE282D4E-F937-46F5-A416-8DE22E773310}" srcOrd="3" destOrd="0" presId="urn:microsoft.com/office/officeart/2005/8/layout/vProcess5"/>
    <dgm:cxn modelId="{D661AD4F-194C-4B41-A1F6-FEA0E940735E}" type="presParOf" srcId="{EBF1C208-E7E0-400D-810A-5DA9A6728BF1}" destId="{90777E05-8CEC-4CDD-91D1-DFA83FFF0221}" srcOrd="4" destOrd="0" presId="urn:microsoft.com/office/officeart/2005/8/layout/vProcess5"/>
    <dgm:cxn modelId="{9753D46D-879D-4251-99C3-3D551170FC3B}" type="presParOf" srcId="{EBF1C208-E7E0-400D-810A-5DA9A6728BF1}" destId="{9DC3D72C-01BA-4631-B804-5F5B0CAC5DD5}" srcOrd="5" destOrd="0" presId="urn:microsoft.com/office/officeart/2005/8/layout/vProcess5"/>
    <dgm:cxn modelId="{F8EC7FFF-CA6A-4DA2-BDA2-70E2529B42DD}" type="presParOf" srcId="{EBF1C208-E7E0-400D-810A-5DA9A6728BF1}" destId="{C4C2CB35-7ADD-4BE3-BEEC-20B8A2B4F8E5}" srcOrd="6" destOrd="0" presId="urn:microsoft.com/office/officeart/2005/8/layout/vProcess5"/>
    <dgm:cxn modelId="{421C2ED1-49A7-4EC0-A8CC-1408899A69E0}" type="presParOf" srcId="{EBF1C208-E7E0-400D-810A-5DA9A6728BF1}" destId="{63E97643-E198-4517-989A-04D1C4420739}" srcOrd="7" destOrd="0" presId="urn:microsoft.com/office/officeart/2005/8/layout/vProcess5"/>
    <dgm:cxn modelId="{8619DFBB-D559-42C3-B2C0-0D406AACF203}" type="presParOf" srcId="{EBF1C208-E7E0-400D-810A-5DA9A6728BF1}" destId="{6CA804A0-1156-46B8-80CA-A8A3E1ABD8E6}" srcOrd="8" destOrd="0" presId="urn:microsoft.com/office/officeart/2005/8/layout/vProcess5"/>
    <dgm:cxn modelId="{D69687D6-CA7E-475E-806C-0E8796733E60}" type="presParOf" srcId="{EBF1C208-E7E0-400D-810A-5DA9A6728BF1}" destId="{6A0C7601-B101-4611-8F9E-F8AC94E2E58B}" srcOrd="9" destOrd="0" presId="urn:microsoft.com/office/officeart/2005/8/layout/vProcess5"/>
    <dgm:cxn modelId="{7AC9439C-5557-41F4-94BC-052D557B59B7}" type="presParOf" srcId="{EBF1C208-E7E0-400D-810A-5DA9A6728BF1}" destId="{99FA32C7-C0DB-4D11-BF4A-BE7FA6D41194}" srcOrd="10" destOrd="0" presId="urn:microsoft.com/office/officeart/2005/8/layout/vProcess5"/>
    <dgm:cxn modelId="{7EDA9EAE-9672-4150-927E-3F18E4AC15D9}" type="presParOf" srcId="{EBF1C208-E7E0-400D-810A-5DA9A6728BF1}" destId="{C7132B1C-748F-4EBA-87CD-627EB9F8CF74}" srcOrd="11" destOrd="0" presId="urn:microsoft.com/office/officeart/2005/8/layout/vProcess5"/>
    <dgm:cxn modelId="{B1E2113C-97F8-4256-80E3-6A5FB767B730}" type="presParOf" srcId="{EBF1C208-E7E0-400D-810A-5DA9A6728BF1}" destId="{B23F47CC-E0C3-44B9-9174-394732959E49}" srcOrd="12" destOrd="0" presId="urn:microsoft.com/office/officeart/2005/8/layout/vProcess5"/>
    <dgm:cxn modelId="{A7C0DA19-B2FB-433E-AE05-D85AA86C5E5D}" type="presParOf" srcId="{EBF1C208-E7E0-400D-810A-5DA9A6728BF1}" destId="{A991EC55-4A93-4A60-8BB7-CAF95E6A05FE}" srcOrd="13" destOrd="0" presId="urn:microsoft.com/office/officeart/2005/8/layout/vProcess5"/>
    <dgm:cxn modelId="{E61A5193-29F7-415B-BD4E-B102618650F1}" type="presParOf" srcId="{EBF1C208-E7E0-400D-810A-5DA9A6728BF1}" destId="{FC7A05A3-7EE2-4EEF-A206-C85534D5C58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9A4AC6-CB90-45DF-BCE8-B9AB1C0409B3}"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5CD7C431-7351-4168-A1CE-CBC3226D2140}">
      <dgm:prSet phldrT="[Text]" custT="1"/>
      <dgm:spPr/>
      <dgm:t>
        <a:bodyPr anchor="ctr"/>
        <a:lstStyle/>
        <a:p>
          <a:pPr>
            <a:lnSpc>
              <a:spcPct val="100000"/>
            </a:lnSpc>
            <a:spcAft>
              <a:spcPts val="0"/>
            </a:spcAft>
          </a:pPr>
          <a:r>
            <a:rPr lang="en-US" sz="1600" b="1" dirty="0"/>
            <a:t>1990s</a:t>
          </a:r>
        </a:p>
      </dgm:t>
    </dgm:pt>
    <dgm:pt modelId="{2077181A-F87C-446A-A5A1-6D712F5827C8}" type="parTrans" cxnId="{1A9FCC27-C42E-48B1-AF9B-8F7701270E3C}">
      <dgm:prSet/>
      <dgm:spPr/>
      <dgm:t>
        <a:bodyPr/>
        <a:lstStyle/>
        <a:p>
          <a:endParaRPr lang="en-US"/>
        </a:p>
      </dgm:t>
    </dgm:pt>
    <dgm:pt modelId="{98C27910-7B84-425D-9620-2224525112AF}" type="sibTrans" cxnId="{1A9FCC27-C42E-48B1-AF9B-8F7701270E3C}">
      <dgm:prSet/>
      <dgm:spPr/>
      <dgm:t>
        <a:bodyPr/>
        <a:lstStyle/>
        <a:p>
          <a:endParaRPr lang="en-US"/>
        </a:p>
      </dgm:t>
    </dgm:pt>
    <dgm:pt modelId="{33AEB919-31FC-4D2C-AA81-AB6ED760CE58}">
      <dgm:prSet phldrT="[Text]" custT="1"/>
      <dgm:spPr/>
      <dgm:t>
        <a:bodyPr/>
        <a:lstStyle/>
        <a:p>
          <a:r>
            <a:rPr lang="en-US" sz="1600" b="1" dirty="0"/>
            <a:t>2019</a:t>
          </a:r>
        </a:p>
      </dgm:t>
    </dgm:pt>
    <dgm:pt modelId="{309B1A4D-F7BF-40F5-BED1-11767E179981}" type="parTrans" cxnId="{59FC8647-7401-426A-A04F-9E18A2411474}">
      <dgm:prSet/>
      <dgm:spPr/>
      <dgm:t>
        <a:bodyPr/>
        <a:lstStyle/>
        <a:p>
          <a:endParaRPr lang="en-US"/>
        </a:p>
      </dgm:t>
    </dgm:pt>
    <dgm:pt modelId="{90C21BF3-4A39-48A5-B431-B3717F82FB59}" type="sibTrans" cxnId="{59FC8647-7401-426A-A04F-9E18A2411474}">
      <dgm:prSet/>
      <dgm:spPr/>
      <dgm:t>
        <a:bodyPr/>
        <a:lstStyle/>
        <a:p>
          <a:endParaRPr lang="en-US" dirty="0"/>
        </a:p>
      </dgm:t>
    </dgm:pt>
    <dgm:pt modelId="{4672706F-EFEC-4E71-8D2C-7C8034AC44D6}">
      <dgm:prSet custT="1"/>
      <dgm:spPr/>
      <dgm:t>
        <a:bodyPr anchor="ctr"/>
        <a:lstStyle/>
        <a:p>
          <a:endParaRPr lang="en-US" sz="1600" b="1" dirty="0"/>
        </a:p>
      </dgm:t>
    </dgm:pt>
    <dgm:pt modelId="{17BC05F3-8768-4A6E-BB88-64B28B130DB5}" type="parTrans" cxnId="{1D6E5A13-D3DD-479F-BCDB-579657C6C4FB}">
      <dgm:prSet/>
      <dgm:spPr/>
      <dgm:t>
        <a:bodyPr/>
        <a:lstStyle/>
        <a:p>
          <a:endParaRPr lang="en-US"/>
        </a:p>
      </dgm:t>
    </dgm:pt>
    <dgm:pt modelId="{64FA8390-F9EA-4ADA-9A69-FFD807E6E808}" type="sibTrans" cxnId="{1D6E5A13-D3DD-479F-BCDB-579657C6C4FB}">
      <dgm:prSet custT="1">
        <dgm:style>
          <a:lnRef idx="1">
            <a:schemeClr val="accent2"/>
          </a:lnRef>
          <a:fillRef idx="2">
            <a:schemeClr val="accent2"/>
          </a:fillRef>
          <a:effectRef idx="1">
            <a:schemeClr val="accent2"/>
          </a:effectRef>
          <a:fontRef idx="minor">
            <a:schemeClr val="dk1"/>
          </a:fontRef>
        </dgm:style>
      </dgm:prSet>
      <dgm:spPr/>
      <dgm:t>
        <a:bodyPr/>
        <a:lstStyle/>
        <a:p>
          <a:r>
            <a:rPr lang="en-US" sz="2800" b="1" dirty="0">
              <a:ln>
                <a:solidFill>
                  <a:srgbClr val="FF0000"/>
                </a:solidFill>
              </a:ln>
              <a:solidFill>
                <a:srgbClr val="FF0000"/>
              </a:solidFill>
              <a:latin typeface="Aharoni" panose="02010803020104030203" pitchFamily="2" charset="-79"/>
              <a:cs typeface="Aharoni" panose="02010803020104030203" pitchFamily="2" charset="-79"/>
            </a:rPr>
            <a:t>?</a:t>
          </a:r>
        </a:p>
      </dgm:t>
      <dgm:extLst>
        <a:ext uri="{E40237B7-FDA0-4F09-8148-C483321AD2D9}">
          <dgm14:cNvPr xmlns:dgm14="http://schemas.microsoft.com/office/drawing/2010/diagram" id="0" name="">
            <a:hlinkClick xmlns:r="http://schemas.openxmlformats.org/officeDocument/2006/relationships" r:id="" action="ppaction://noaction" highlightClick="1"/>
          </dgm14:cNvPr>
        </a:ext>
      </dgm:extLst>
    </dgm:pt>
    <dgm:pt modelId="{43809060-ADFA-4870-9D7F-A01AE0F564DA}">
      <dgm:prSet phldrT="[Text]" custT="1"/>
      <dgm:spPr/>
      <dgm:t>
        <a:bodyPr anchor="ctr"/>
        <a:lstStyle/>
        <a:p>
          <a:r>
            <a:rPr lang="en-US" sz="1600" b="1" dirty="0"/>
            <a:t>2000s</a:t>
          </a:r>
        </a:p>
      </dgm:t>
    </dgm:pt>
    <dgm:pt modelId="{C775DF88-8967-4181-B9C7-A1AB48162054}" type="parTrans" cxnId="{D6AB7241-6728-44A0-896F-D9C5044FBEF5}">
      <dgm:prSet/>
      <dgm:spPr/>
      <dgm:t>
        <a:bodyPr/>
        <a:lstStyle/>
        <a:p>
          <a:endParaRPr lang="en-US"/>
        </a:p>
      </dgm:t>
    </dgm:pt>
    <dgm:pt modelId="{2ACDA487-5214-496A-A467-A5BBA31659F5}" type="sibTrans" cxnId="{D6AB7241-6728-44A0-896F-D9C5044FBEF5}">
      <dgm:prSet/>
      <dgm:spPr/>
      <dgm:t>
        <a:bodyPr/>
        <a:lstStyle/>
        <a:p>
          <a:endParaRPr lang="en-US" dirty="0"/>
        </a:p>
      </dgm:t>
    </dgm:pt>
    <dgm:pt modelId="{EBF1C208-E7E0-400D-810A-5DA9A6728BF1}" type="pres">
      <dgm:prSet presAssocID="{6B9A4AC6-CB90-45DF-BCE8-B9AB1C0409B3}" presName="outerComposite" presStyleCnt="0">
        <dgm:presLayoutVars>
          <dgm:chMax val="5"/>
          <dgm:dir/>
          <dgm:resizeHandles val="exact"/>
        </dgm:presLayoutVars>
      </dgm:prSet>
      <dgm:spPr/>
    </dgm:pt>
    <dgm:pt modelId="{C3F89ACF-AC03-4E35-AD4A-15581608E110}" type="pres">
      <dgm:prSet presAssocID="{6B9A4AC6-CB90-45DF-BCE8-B9AB1C0409B3}" presName="dummyMaxCanvas" presStyleCnt="0">
        <dgm:presLayoutVars/>
      </dgm:prSet>
      <dgm:spPr/>
    </dgm:pt>
    <dgm:pt modelId="{671C5387-CC46-455F-925F-8C1132908E14}" type="pres">
      <dgm:prSet presAssocID="{6B9A4AC6-CB90-45DF-BCE8-B9AB1C0409B3}" presName="FourNodes_1" presStyleLbl="node1" presStyleIdx="0" presStyleCnt="4" custScaleX="112067" custScaleY="73608" custLinFactNeighborX="3586" custLinFactNeighborY="-13308">
        <dgm:presLayoutVars>
          <dgm:bulletEnabled val="1"/>
        </dgm:presLayoutVars>
      </dgm:prSet>
      <dgm:spPr/>
    </dgm:pt>
    <dgm:pt modelId="{151C60C1-ABB5-4C9C-957B-0E577EFBE614}" type="pres">
      <dgm:prSet presAssocID="{6B9A4AC6-CB90-45DF-BCE8-B9AB1C0409B3}" presName="FourNodes_2" presStyleLbl="node1" presStyleIdx="1" presStyleCnt="4" custScaleX="109725" custScaleY="76468" custLinFactY="2478" custLinFactNeighborX="-9048" custLinFactNeighborY="100000">
        <dgm:presLayoutVars>
          <dgm:bulletEnabled val="1"/>
        </dgm:presLayoutVars>
      </dgm:prSet>
      <dgm:spPr/>
    </dgm:pt>
    <dgm:pt modelId="{28361714-783A-43D4-B29F-6AC245D23B37}" type="pres">
      <dgm:prSet presAssocID="{6B9A4AC6-CB90-45DF-BCE8-B9AB1C0409B3}" presName="FourNodes_3" presStyleLbl="node1" presStyleIdx="2" presStyleCnt="4" custScaleX="92334" custScaleY="58178" custLinFactNeighborX="-18500" custLinFactNeighborY="62865">
        <dgm:presLayoutVars>
          <dgm:bulletEnabled val="1"/>
        </dgm:presLayoutVars>
      </dgm:prSet>
      <dgm:spPr/>
    </dgm:pt>
    <dgm:pt modelId="{75D0CEEB-05B2-490B-BB54-D07A56B1E8CC}" type="pres">
      <dgm:prSet presAssocID="{6B9A4AC6-CB90-45DF-BCE8-B9AB1C0409B3}" presName="FourNodes_4" presStyleLbl="node1" presStyleIdx="3" presStyleCnt="4" custScaleX="91171" custScaleY="59473" custLinFactNeighborX="-16927" custLinFactNeighborY="13218">
        <dgm:presLayoutVars>
          <dgm:bulletEnabled val="1"/>
        </dgm:presLayoutVars>
      </dgm:prSet>
      <dgm:spPr/>
    </dgm:pt>
    <dgm:pt modelId="{DB5120A2-A833-4776-A935-DFACEBC3CA3C}" type="pres">
      <dgm:prSet presAssocID="{6B9A4AC6-CB90-45DF-BCE8-B9AB1C0409B3}" presName="FourConn_1-2" presStyleLbl="fgAccFollowNode1" presStyleIdx="0" presStyleCnt="3" custScaleX="66703" custScaleY="306823" custLinFactNeighborX="380" custLinFactNeighborY="82807">
        <dgm:presLayoutVars>
          <dgm:bulletEnabled val="1"/>
        </dgm:presLayoutVars>
      </dgm:prSet>
      <dgm:spPr/>
    </dgm:pt>
    <dgm:pt modelId="{52EC2CBD-54EA-4499-8D10-D64C2F8A1E26}" type="pres">
      <dgm:prSet presAssocID="{6B9A4AC6-CB90-45DF-BCE8-B9AB1C0409B3}" presName="FourConn_2-3" presStyleLbl="fgAccFollowNode1" presStyleIdx="1" presStyleCnt="3" custAng="10800000" custFlipVert="1" custScaleX="51418" custScaleY="72145" custLinFactX="-4628" custLinFactY="42873" custLinFactNeighborX="-100000" custLinFactNeighborY="100000">
        <dgm:presLayoutVars>
          <dgm:bulletEnabled val="1"/>
        </dgm:presLayoutVars>
      </dgm:prSet>
      <dgm:spPr/>
    </dgm:pt>
    <dgm:pt modelId="{8E76F693-9BB2-47F6-BC97-FC98622AD724}" type="pres">
      <dgm:prSet presAssocID="{6B9A4AC6-CB90-45DF-BCE8-B9AB1C0409B3}" presName="FourConn_3-4" presStyleLbl="fgAccFollowNode1" presStyleIdx="2" presStyleCnt="3" custScaleX="59412" custScaleY="73733" custLinFactY="11244" custLinFactNeighborX="-1061" custLinFactNeighborY="100000">
        <dgm:presLayoutVars>
          <dgm:bulletEnabled val="1"/>
        </dgm:presLayoutVars>
      </dgm:prSet>
      <dgm:spPr>
        <a:prstGeom prst="rightArrow">
          <a:avLst/>
        </a:prstGeom>
      </dgm:spPr>
    </dgm:pt>
    <dgm:pt modelId="{8C24B79A-3976-4071-A27F-B214F73D44C8}" type="pres">
      <dgm:prSet presAssocID="{6B9A4AC6-CB90-45DF-BCE8-B9AB1C0409B3}" presName="FourNodes_1_text" presStyleLbl="node1" presStyleIdx="3" presStyleCnt="4">
        <dgm:presLayoutVars>
          <dgm:bulletEnabled val="1"/>
        </dgm:presLayoutVars>
      </dgm:prSet>
      <dgm:spPr/>
    </dgm:pt>
    <dgm:pt modelId="{14C5A38F-8F3F-4B40-9E1A-C8FE4EA0B8DA}" type="pres">
      <dgm:prSet presAssocID="{6B9A4AC6-CB90-45DF-BCE8-B9AB1C0409B3}" presName="FourNodes_2_text" presStyleLbl="node1" presStyleIdx="3" presStyleCnt="4">
        <dgm:presLayoutVars>
          <dgm:bulletEnabled val="1"/>
        </dgm:presLayoutVars>
      </dgm:prSet>
      <dgm:spPr/>
    </dgm:pt>
    <dgm:pt modelId="{148B6E83-EF1D-432E-AA80-E11D325C2834}" type="pres">
      <dgm:prSet presAssocID="{6B9A4AC6-CB90-45DF-BCE8-B9AB1C0409B3}" presName="FourNodes_3_text" presStyleLbl="node1" presStyleIdx="3" presStyleCnt="4">
        <dgm:presLayoutVars>
          <dgm:bulletEnabled val="1"/>
        </dgm:presLayoutVars>
      </dgm:prSet>
      <dgm:spPr/>
    </dgm:pt>
    <dgm:pt modelId="{AAD9CC36-ED57-4CA6-A978-1B3F2EA80D84}" type="pres">
      <dgm:prSet presAssocID="{6B9A4AC6-CB90-45DF-BCE8-B9AB1C0409B3}" presName="FourNodes_4_text" presStyleLbl="node1" presStyleIdx="3" presStyleCnt="4">
        <dgm:presLayoutVars>
          <dgm:bulletEnabled val="1"/>
        </dgm:presLayoutVars>
      </dgm:prSet>
      <dgm:spPr/>
    </dgm:pt>
  </dgm:ptLst>
  <dgm:cxnLst>
    <dgm:cxn modelId="{BF480507-2273-47E8-A9F5-AF9CDC85A428}" type="presOf" srcId="{6B9A4AC6-CB90-45DF-BCE8-B9AB1C0409B3}" destId="{EBF1C208-E7E0-400D-810A-5DA9A6728BF1}" srcOrd="0" destOrd="0" presId="urn:microsoft.com/office/officeart/2005/8/layout/vProcess5"/>
    <dgm:cxn modelId="{1D6E5A13-D3DD-479F-BCDB-579657C6C4FB}" srcId="{6B9A4AC6-CB90-45DF-BCE8-B9AB1C0409B3}" destId="{4672706F-EFEC-4E71-8D2C-7C8034AC44D6}" srcOrd="2" destOrd="0" parTransId="{17BC05F3-8768-4A6E-BB88-64B28B130DB5}" sibTransId="{64FA8390-F9EA-4ADA-9A69-FFD807E6E808}"/>
    <dgm:cxn modelId="{5AA68119-5D64-43C9-8448-0CA80270856D}" type="presOf" srcId="{43809060-ADFA-4870-9D7F-A01AE0F564DA}" destId="{14C5A38F-8F3F-4B40-9E1A-C8FE4EA0B8DA}" srcOrd="1" destOrd="0" presId="urn:microsoft.com/office/officeart/2005/8/layout/vProcess5"/>
    <dgm:cxn modelId="{DDFA4E25-165A-4E7F-B0D6-5E796969EF76}" type="presOf" srcId="{2ACDA487-5214-496A-A467-A5BBA31659F5}" destId="{52EC2CBD-54EA-4499-8D10-D64C2F8A1E26}" srcOrd="0" destOrd="0" presId="urn:microsoft.com/office/officeart/2005/8/layout/vProcess5"/>
    <dgm:cxn modelId="{1A9FCC27-C42E-48B1-AF9B-8F7701270E3C}" srcId="{6B9A4AC6-CB90-45DF-BCE8-B9AB1C0409B3}" destId="{5CD7C431-7351-4168-A1CE-CBC3226D2140}" srcOrd="0" destOrd="0" parTransId="{2077181A-F87C-446A-A5A1-6D712F5827C8}" sibTransId="{98C27910-7B84-425D-9620-2224525112AF}"/>
    <dgm:cxn modelId="{58006331-8A76-47F5-A017-046F56CA4CAE}" type="presOf" srcId="{5CD7C431-7351-4168-A1CE-CBC3226D2140}" destId="{8C24B79A-3976-4071-A27F-B214F73D44C8}" srcOrd="1" destOrd="0" presId="urn:microsoft.com/office/officeart/2005/8/layout/vProcess5"/>
    <dgm:cxn modelId="{A1630F40-5A7A-4ECE-9EB6-5FA48EEFDFA2}" type="presOf" srcId="{4672706F-EFEC-4E71-8D2C-7C8034AC44D6}" destId="{28361714-783A-43D4-B29F-6AC245D23B37}" srcOrd="0" destOrd="0" presId="urn:microsoft.com/office/officeart/2005/8/layout/vProcess5"/>
    <dgm:cxn modelId="{D6AB7241-6728-44A0-896F-D9C5044FBEF5}" srcId="{6B9A4AC6-CB90-45DF-BCE8-B9AB1C0409B3}" destId="{43809060-ADFA-4870-9D7F-A01AE0F564DA}" srcOrd="1" destOrd="0" parTransId="{C775DF88-8967-4181-B9C7-A1AB48162054}" sibTransId="{2ACDA487-5214-496A-A467-A5BBA31659F5}"/>
    <dgm:cxn modelId="{59FC8647-7401-426A-A04F-9E18A2411474}" srcId="{6B9A4AC6-CB90-45DF-BCE8-B9AB1C0409B3}" destId="{33AEB919-31FC-4D2C-AA81-AB6ED760CE58}" srcOrd="3" destOrd="0" parTransId="{309B1A4D-F7BF-40F5-BED1-11767E179981}" sibTransId="{90C21BF3-4A39-48A5-B431-B3717F82FB59}"/>
    <dgm:cxn modelId="{F8453948-97AB-435B-9C7B-2DC6812EC5E0}" type="presOf" srcId="{33AEB919-31FC-4D2C-AA81-AB6ED760CE58}" destId="{AAD9CC36-ED57-4CA6-A978-1B3F2EA80D84}" srcOrd="1" destOrd="0" presId="urn:microsoft.com/office/officeart/2005/8/layout/vProcess5"/>
    <dgm:cxn modelId="{1A38FD51-7419-4047-AAAD-CE2713A22095}" type="presOf" srcId="{5CD7C431-7351-4168-A1CE-CBC3226D2140}" destId="{671C5387-CC46-455F-925F-8C1132908E14}" srcOrd="0" destOrd="0" presId="urn:microsoft.com/office/officeart/2005/8/layout/vProcess5"/>
    <dgm:cxn modelId="{CACB8984-4E11-48C4-AB51-609FCB349B03}" type="presOf" srcId="{4672706F-EFEC-4E71-8D2C-7C8034AC44D6}" destId="{148B6E83-EF1D-432E-AA80-E11D325C2834}" srcOrd="1" destOrd="0" presId="urn:microsoft.com/office/officeart/2005/8/layout/vProcess5"/>
    <dgm:cxn modelId="{45E4A88C-A6E8-4806-980B-8089E7A156C2}" type="presOf" srcId="{64FA8390-F9EA-4ADA-9A69-FFD807E6E808}" destId="{8E76F693-9BB2-47F6-BC97-FC98622AD724}" srcOrd="0" destOrd="0" presId="urn:microsoft.com/office/officeart/2005/8/layout/vProcess5"/>
    <dgm:cxn modelId="{95FAADB9-CBD7-4059-B7AE-96A8BBF4EA46}" type="presOf" srcId="{43809060-ADFA-4870-9D7F-A01AE0F564DA}" destId="{151C60C1-ABB5-4C9C-957B-0E577EFBE614}" srcOrd="0" destOrd="0" presId="urn:microsoft.com/office/officeart/2005/8/layout/vProcess5"/>
    <dgm:cxn modelId="{733E9ABE-09BA-4882-BE49-7DC843E1314A}" type="presOf" srcId="{98C27910-7B84-425D-9620-2224525112AF}" destId="{DB5120A2-A833-4776-A935-DFACEBC3CA3C}" srcOrd="0" destOrd="0" presId="urn:microsoft.com/office/officeart/2005/8/layout/vProcess5"/>
    <dgm:cxn modelId="{914023F5-6B62-4AFD-A666-D3C09CF9FD4A}" type="presOf" srcId="{33AEB919-31FC-4D2C-AA81-AB6ED760CE58}" destId="{75D0CEEB-05B2-490B-BB54-D07A56B1E8CC}" srcOrd="0" destOrd="0" presId="urn:microsoft.com/office/officeart/2005/8/layout/vProcess5"/>
    <dgm:cxn modelId="{49B7262C-DDBE-4006-BEC0-488033D97813}" type="presParOf" srcId="{EBF1C208-E7E0-400D-810A-5DA9A6728BF1}" destId="{C3F89ACF-AC03-4E35-AD4A-15581608E110}" srcOrd="0" destOrd="0" presId="urn:microsoft.com/office/officeart/2005/8/layout/vProcess5"/>
    <dgm:cxn modelId="{13E00F87-894A-4ECF-9592-336F3BE56656}" type="presParOf" srcId="{EBF1C208-E7E0-400D-810A-5DA9A6728BF1}" destId="{671C5387-CC46-455F-925F-8C1132908E14}" srcOrd="1" destOrd="0" presId="urn:microsoft.com/office/officeart/2005/8/layout/vProcess5"/>
    <dgm:cxn modelId="{FFEE76F3-B357-4BE5-B971-A7E3073BC79E}" type="presParOf" srcId="{EBF1C208-E7E0-400D-810A-5DA9A6728BF1}" destId="{151C60C1-ABB5-4C9C-957B-0E577EFBE614}" srcOrd="2" destOrd="0" presId="urn:microsoft.com/office/officeart/2005/8/layout/vProcess5"/>
    <dgm:cxn modelId="{FB6F5842-4FB4-4D57-9551-2756ACF3D4F2}" type="presParOf" srcId="{EBF1C208-E7E0-400D-810A-5DA9A6728BF1}" destId="{28361714-783A-43D4-B29F-6AC245D23B37}" srcOrd="3" destOrd="0" presId="urn:microsoft.com/office/officeart/2005/8/layout/vProcess5"/>
    <dgm:cxn modelId="{CA3A906C-AAFC-46ED-8095-140119AC3B58}" type="presParOf" srcId="{EBF1C208-E7E0-400D-810A-5DA9A6728BF1}" destId="{75D0CEEB-05B2-490B-BB54-D07A56B1E8CC}" srcOrd="4" destOrd="0" presId="urn:microsoft.com/office/officeart/2005/8/layout/vProcess5"/>
    <dgm:cxn modelId="{216C48C1-8B5E-4BB2-B9C0-5339DF04D53A}" type="presParOf" srcId="{EBF1C208-E7E0-400D-810A-5DA9A6728BF1}" destId="{DB5120A2-A833-4776-A935-DFACEBC3CA3C}" srcOrd="5" destOrd="0" presId="urn:microsoft.com/office/officeart/2005/8/layout/vProcess5"/>
    <dgm:cxn modelId="{004F118A-9B58-4B2B-8FF3-5232CD10FCBB}" type="presParOf" srcId="{EBF1C208-E7E0-400D-810A-5DA9A6728BF1}" destId="{52EC2CBD-54EA-4499-8D10-D64C2F8A1E26}" srcOrd="6" destOrd="0" presId="urn:microsoft.com/office/officeart/2005/8/layout/vProcess5"/>
    <dgm:cxn modelId="{F2394653-CC3B-452C-B000-DFBF92C0A151}" type="presParOf" srcId="{EBF1C208-E7E0-400D-810A-5DA9A6728BF1}" destId="{8E76F693-9BB2-47F6-BC97-FC98622AD724}" srcOrd="7" destOrd="0" presId="urn:microsoft.com/office/officeart/2005/8/layout/vProcess5"/>
    <dgm:cxn modelId="{FA08C293-E129-4650-BC6C-BCA92DE601AE}" type="presParOf" srcId="{EBF1C208-E7E0-400D-810A-5DA9A6728BF1}" destId="{8C24B79A-3976-4071-A27F-B214F73D44C8}" srcOrd="8" destOrd="0" presId="urn:microsoft.com/office/officeart/2005/8/layout/vProcess5"/>
    <dgm:cxn modelId="{1A15B6D6-03A2-4C09-9D55-9B6843A89CBE}" type="presParOf" srcId="{EBF1C208-E7E0-400D-810A-5DA9A6728BF1}" destId="{14C5A38F-8F3F-4B40-9E1A-C8FE4EA0B8DA}" srcOrd="9" destOrd="0" presId="urn:microsoft.com/office/officeart/2005/8/layout/vProcess5"/>
    <dgm:cxn modelId="{A4455C11-7BAE-4138-898B-309A8F1CC3E7}" type="presParOf" srcId="{EBF1C208-E7E0-400D-810A-5DA9A6728BF1}" destId="{148B6E83-EF1D-432E-AA80-E11D325C2834}" srcOrd="10" destOrd="0" presId="urn:microsoft.com/office/officeart/2005/8/layout/vProcess5"/>
    <dgm:cxn modelId="{5427249D-C782-4544-8E21-2B2CE6CCE44C}" type="presParOf" srcId="{EBF1C208-E7E0-400D-810A-5DA9A6728BF1}" destId="{AAD9CC36-ED57-4CA6-A978-1B3F2EA80D84}" srcOrd="11"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B98-C2B5-4544-A115-EC575B540555}">
      <dsp:nvSpPr>
        <dsp:cNvPr id="0" name=""/>
        <dsp:cNvSpPr/>
      </dsp:nvSpPr>
      <dsp:spPr>
        <a:xfrm>
          <a:off x="10754" y="0"/>
          <a:ext cx="4110402" cy="4906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ts val="0"/>
            </a:spcAft>
            <a:buNone/>
          </a:pPr>
          <a:r>
            <a:rPr lang="en-US" sz="1600" b="1" kern="1200" dirty="0"/>
            <a:t>1920s</a:t>
          </a:r>
        </a:p>
      </dsp:txBody>
      <dsp:txXfrm>
        <a:off x="25125" y="14371"/>
        <a:ext cx="2875855" cy="461916"/>
      </dsp:txXfrm>
    </dsp:sp>
    <dsp:sp modelId="{A82B19C7-C0DC-442E-A9F1-B2ACD5AB21CA}">
      <dsp:nvSpPr>
        <dsp:cNvPr id="0" name=""/>
        <dsp:cNvSpPr/>
      </dsp:nvSpPr>
      <dsp:spPr>
        <a:xfrm>
          <a:off x="207813" y="673439"/>
          <a:ext cx="4380190" cy="597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1949</a:t>
          </a:r>
        </a:p>
      </dsp:txBody>
      <dsp:txXfrm>
        <a:off x="225302" y="690928"/>
        <a:ext cx="3283863" cy="562133"/>
      </dsp:txXfrm>
    </dsp:sp>
    <dsp:sp modelId="{CE282D4E-F937-46F5-A416-8DE22E773310}">
      <dsp:nvSpPr>
        <dsp:cNvPr id="0" name=""/>
        <dsp:cNvSpPr/>
      </dsp:nvSpPr>
      <dsp:spPr>
        <a:xfrm>
          <a:off x="469436" y="1456768"/>
          <a:ext cx="4080493" cy="5419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1958</a:t>
          </a:r>
        </a:p>
      </dsp:txBody>
      <dsp:txXfrm>
        <a:off x="485310" y="1472642"/>
        <a:ext cx="3060015" cy="510215"/>
      </dsp:txXfrm>
    </dsp:sp>
    <dsp:sp modelId="{90777E05-8CEC-4CDD-91D1-DFA83FFF0221}">
      <dsp:nvSpPr>
        <dsp:cNvPr id="0" name=""/>
        <dsp:cNvSpPr/>
      </dsp:nvSpPr>
      <dsp:spPr>
        <a:xfrm>
          <a:off x="0" y="2202275"/>
          <a:ext cx="4046572" cy="5533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1965</a:t>
          </a:r>
        </a:p>
      </dsp:txBody>
      <dsp:txXfrm>
        <a:off x="16207" y="2218482"/>
        <a:ext cx="3033647" cy="520939"/>
      </dsp:txXfrm>
    </dsp:sp>
    <dsp:sp modelId="{9DC3D72C-01BA-4631-B804-5F5B0CAC5DD5}">
      <dsp:nvSpPr>
        <dsp:cNvPr id="0" name=""/>
        <dsp:cNvSpPr/>
      </dsp:nvSpPr>
      <dsp:spPr>
        <a:xfrm>
          <a:off x="626630" y="2927832"/>
          <a:ext cx="3415228" cy="5686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1989</a:t>
          </a:r>
        </a:p>
      </dsp:txBody>
      <dsp:txXfrm>
        <a:off x="643284" y="2944486"/>
        <a:ext cx="2554388" cy="535305"/>
      </dsp:txXfrm>
    </dsp:sp>
    <dsp:sp modelId="{C4C2CB35-7ADD-4BE3-BEEC-20B8A2B4F8E5}">
      <dsp:nvSpPr>
        <dsp:cNvPr id="0" name=""/>
        <dsp:cNvSpPr/>
      </dsp:nvSpPr>
      <dsp:spPr>
        <a:xfrm>
          <a:off x="3124340" y="347852"/>
          <a:ext cx="379602" cy="55676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209750" y="347852"/>
        <a:ext cx="208782" cy="462810"/>
      </dsp:txXfrm>
    </dsp:sp>
    <dsp:sp modelId="{63E97643-E198-4517-989A-04D1C4420739}">
      <dsp:nvSpPr>
        <dsp:cNvPr id="0" name=""/>
        <dsp:cNvSpPr/>
      </dsp:nvSpPr>
      <dsp:spPr>
        <a:xfrm>
          <a:off x="3539281" y="1156608"/>
          <a:ext cx="401061" cy="5203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629520" y="1156608"/>
        <a:ext cx="220583" cy="421075"/>
      </dsp:txXfrm>
    </dsp:sp>
    <dsp:sp modelId="{6CA804A0-1156-46B8-80CA-A8A3E1ABD8E6}">
      <dsp:nvSpPr>
        <dsp:cNvPr id="0" name=""/>
        <dsp:cNvSpPr/>
      </dsp:nvSpPr>
      <dsp:spPr>
        <a:xfrm>
          <a:off x="2602709" y="1905732"/>
          <a:ext cx="396978" cy="5297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2692029" y="1905732"/>
        <a:ext cx="218338" cy="431495"/>
      </dsp:txXfrm>
    </dsp:sp>
    <dsp:sp modelId="{6A0C7601-B101-4611-8F9E-F8AC94E2E58B}">
      <dsp:nvSpPr>
        <dsp:cNvPr id="0" name=""/>
        <dsp:cNvSpPr/>
      </dsp:nvSpPr>
      <dsp:spPr>
        <a:xfrm>
          <a:off x="3561871" y="2673922"/>
          <a:ext cx="380556" cy="4911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3647496" y="2673922"/>
        <a:ext cx="209306" cy="396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C5387-CC46-455F-925F-8C1132908E14}">
      <dsp:nvSpPr>
        <dsp:cNvPr id="0" name=""/>
        <dsp:cNvSpPr/>
      </dsp:nvSpPr>
      <dsp:spPr>
        <a:xfrm>
          <a:off x="18506" y="0"/>
          <a:ext cx="3643276" cy="863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ts val="0"/>
            </a:spcAft>
            <a:buNone/>
          </a:pPr>
          <a:r>
            <a:rPr lang="en-US" sz="1600" b="1" kern="1200" dirty="0"/>
            <a:t>1990s</a:t>
          </a:r>
        </a:p>
      </dsp:txBody>
      <dsp:txXfrm>
        <a:off x="43790" y="25284"/>
        <a:ext cx="2140407" cy="812692"/>
      </dsp:txXfrm>
    </dsp:sp>
    <dsp:sp modelId="{151C60C1-ABB5-4C9C-957B-0E577EFBE614}">
      <dsp:nvSpPr>
        <dsp:cNvPr id="0" name=""/>
        <dsp:cNvSpPr/>
      </dsp:nvSpPr>
      <dsp:spPr>
        <a:xfrm>
          <a:off x="0" y="2725844"/>
          <a:ext cx="3567138" cy="8968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2000s</a:t>
          </a:r>
        </a:p>
      </dsp:txBody>
      <dsp:txXfrm>
        <a:off x="26266" y="2752110"/>
        <a:ext cx="2379417" cy="844269"/>
      </dsp:txXfrm>
    </dsp:sp>
    <dsp:sp modelId="{28361714-783A-43D4-B29F-6AC245D23B37}">
      <dsp:nvSpPr>
        <dsp:cNvPr id="0" name=""/>
        <dsp:cNvSpPr/>
      </dsp:nvSpPr>
      <dsp:spPr>
        <a:xfrm>
          <a:off x="161728" y="3754535"/>
          <a:ext cx="3001760" cy="6823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b="1" kern="1200" dirty="0"/>
        </a:p>
      </dsp:txBody>
      <dsp:txXfrm>
        <a:off x="181712" y="3774519"/>
        <a:ext cx="2010278" cy="642332"/>
      </dsp:txXfrm>
    </dsp:sp>
    <dsp:sp modelId="{75D0CEEB-05B2-490B-BB54-D07A56B1E8CC}">
      <dsp:nvSpPr>
        <dsp:cNvPr id="0" name=""/>
        <dsp:cNvSpPr/>
      </dsp:nvSpPr>
      <dsp:spPr>
        <a:xfrm>
          <a:off x="504040" y="4550704"/>
          <a:ext cx="2963951" cy="6974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2019</a:t>
          </a:r>
        </a:p>
      </dsp:txBody>
      <dsp:txXfrm>
        <a:off x="524469" y="4571133"/>
        <a:ext cx="1979859" cy="656629"/>
      </dsp:txXfrm>
    </dsp:sp>
    <dsp:sp modelId="{DB5120A2-A833-4776-A935-DFACEBC3CA3C}">
      <dsp:nvSpPr>
        <dsp:cNvPr id="0" name=""/>
        <dsp:cNvSpPr/>
      </dsp:nvSpPr>
      <dsp:spPr>
        <a:xfrm>
          <a:off x="2716556" y="741173"/>
          <a:ext cx="508481" cy="233893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2830964" y="741173"/>
        <a:ext cx="279665" cy="2213085"/>
      </dsp:txXfrm>
    </dsp:sp>
    <dsp:sp modelId="{52EC2CBD-54EA-4499-8D10-D64C2F8A1E26}">
      <dsp:nvSpPr>
        <dsp:cNvPr id="0" name=""/>
        <dsp:cNvSpPr/>
      </dsp:nvSpPr>
      <dsp:spPr>
        <a:xfrm rot="10800000" flipV="1">
          <a:off x="2246602" y="3479558"/>
          <a:ext cx="391963" cy="54996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rot="-10800000">
        <a:off x="2334794" y="3479558"/>
        <a:ext cx="215579" cy="452955"/>
      </dsp:txXfrm>
    </dsp:sp>
    <dsp:sp modelId="{8E76F693-9BB2-47F6-BC97-FC98622AD724}">
      <dsp:nvSpPr>
        <dsp:cNvPr id="0" name=""/>
        <dsp:cNvSpPr/>
      </dsp:nvSpPr>
      <dsp:spPr>
        <a:xfrm>
          <a:off x="3273837" y="4618409"/>
          <a:ext cx="452902" cy="562072"/>
        </a:xfrm>
        <a:prstGeom prst="rightArrow">
          <a:avLst/>
        </a:prstGeom>
        <a:gradFill rotWithShape="1">
          <a:gsLst>
            <a:gs pos="0">
              <a:schemeClr val="accent2">
                <a:tint val="60000"/>
                <a:satMod val="105000"/>
                <a:lumMod val="105000"/>
              </a:schemeClr>
            </a:gs>
            <a:gs pos="100000">
              <a:schemeClr val="accent2">
                <a:tint val="65000"/>
                <a:satMod val="100000"/>
                <a:lumMod val="100000"/>
              </a:schemeClr>
            </a:gs>
            <a:gs pos="100000">
              <a:schemeClr val="accent2">
                <a:tint val="70000"/>
                <a:satMod val="100000"/>
                <a:lumMod val="100000"/>
              </a:schemeClr>
            </a:gs>
          </a:gsLst>
          <a:lin ang="5400000" scaled="0"/>
        </a:gradFill>
        <a:ln w="6350" cap="flat"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n>
                <a:solidFill>
                  <a:srgbClr val="FF0000"/>
                </a:solidFill>
              </a:ln>
              <a:solidFill>
                <a:srgbClr val="FF0000"/>
              </a:solidFill>
              <a:latin typeface="Aharoni" panose="02010803020104030203" pitchFamily="2" charset="-79"/>
              <a:cs typeface="Aharoni" panose="02010803020104030203" pitchFamily="2" charset="-79"/>
            </a:rPr>
            <a:t>?</a:t>
          </a:r>
        </a:p>
      </dsp:txBody>
      <dsp:txXfrm>
        <a:off x="3273837" y="4758927"/>
        <a:ext cx="339677" cy="2810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8DD07-02F3-4248-853C-505977CA7F13}" type="datetimeFigureOut">
              <a:rPr lang="en-GB" smtClean="0"/>
              <a:t>18/03/2020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81B4BC-3806-412D-B415-77B7BC398883}" type="slidenum">
              <a:rPr lang="en-GB" smtClean="0"/>
              <a:t>‹#›</a:t>
            </a:fld>
            <a:endParaRPr lang="en-GB"/>
          </a:p>
        </p:txBody>
      </p:sp>
    </p:spTree>
    <p:extLst>
      <p:ext uri="{BB962C8B-B14F-4D97-AF65-F5344CB8AC3E}">
        <p14:creationId xmlns:p14="http://schemas.microsoft.com/office/powerpoint/2010/main" val="2155524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81B4BC-3806-412D-B415-77B7BC398883}" type="slidenum">
              <a:rPr lang="en-GB" smtClean="0"/>
              <a:t>2</a:t>
            </a:fld>
            <a:endParaRPr lang="en-GB"/>
          </a:p>
        </p:txBody>
      </p:sp>
    </p:spTree>
    <p:extLst>
      <p:ext uri="{BB962C8B-B14F-4D97-AF65-F5344CB8AC3E}">
        <p14:creationId xmlns:p14="http://schemas.microsoft.com/office/powerpoint/2010/main" val="101511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81B4BC-3806-412D-B415-77B7BC398883}" type="slidenum">
              <a:rPr lang="en-GB" smtClean="0"/>
              <a:t>4</a:t>
            </a:fld>
            <a:endParaRPr lang="en-GB"/>
          </a:p>
        </p:txBody>
      </p:sp>
    </p:spTree>
    <p:extLst>
      <p:ext uri="{BB962C8B-B14F-4D97-AF65-F5344CB8AC3E}">
        <p14:creationId xmlns:p14="http://schemas.microsoft.com/office/powerpoint/2010/main" val="2776667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3/18/2020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3/18/2020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3/18/2020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3/18/2020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3/18/2020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image" Target="../media/image7.png"/><Relationship Id="rId2" Type="http://schemas.openxmlformats.org/officeDocument/2006/relationships/notesSlide" Target="../notesSlides/notesSlide1.xml"/><Relationship Id="rId16"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5.jpe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dvantage.marketline.com/Company/Profile/asda_stores_limited?swot" TargetMode="External"/><Relationship Id="rId2" Type="http://schemas.openxmlformats.org/officeDocument/2006/relationships/hyperlink" Target="https://www.retail-systems.com/rs/Asda_New_QmS_S4RB.php" TargetMode="External"/><Relationship Id="rId1" Type="http://schemas.openxmlformats.org/officeDocument/2006/relationships/slideLayout" Target="../slideLayouts/slideLayout7.xml"/><Relationship Id="rId6" Type="http://schemas.openxmlformats.org/officeDocument/2006/relationships/hyperlink" Target="https://www.which.co.uk/news/2019/02/best-and-worst-supermarkets-for-2019/" TargetMode="External"/><Relationship Id="rId5" Type="http://schemas.openxmlformats.org/officeDocument/2006/relationships/hyperlink" Target="https://www.theguardian.com/business/2017/feb/16/waitrose-voted-uk-best-supermarket-which-survey" TargetMode="External"/><Relationship Id="rId4" Type="http://schemas.openxmlformats.org/officeDocument/2006/relationships/hyperlink" Target="https://www.retail-systems.com/rs/Asda_Named_Worst_For_Online_Shopping_By_Which.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0" y="2337928"/>
            <a:ext cx="5120639" cy="1091072"/>
          </a:xfrm>
        </p:spPr>
        <p:txBody>
          <a:bodyPr anchor="t">
            <a:normAutofit/>
          </a:bodyPr>
          <a:lstStyle/>
          <a:p>
            <a:pPr algn="r"/>
            <a:r>
              <a:rPr lang="en-US" sz="2800" b="1" cap="none" dirty="0">
                <a:solidFill>
                  <a:schemeClr val="tx1"/>
                </a:solidFill>
                <a:latin typeface="Georgia Pro Cond" panose="020B0604020202020204" pitchFamily="18" charset="0"/>
              </a:rPr>
              <a:t>Understanding and Engaging</a:t>
            </a:r>
            <a:br>
              <a:rPr lang="en-US" sz="2800" b="1" cap="none" dirty="0">
                <a:solidFill>
                  <a:schemeClr val="tx1"/>
                </a:solidFill>
                <a:latin typeface="Georgia Pro Cond" panose="020B0604020202020204" pitchFamily="18" charset="0"/>
              </a:rPr>
            </a:br>
            <a:r>
              <a:rPr lang="en-US" sz="2800" b="1" cap="none" dirty="0">
                <a:solidFill>
                  <a:schemeClr val="tx1"/>
                </a:solidFill>
                <a:latin typeface="Georgia Pro Cond" panose="020B0604020202020204" pitchFamily="18" charset="0"/>
              </a:rPr>
              <a:t>in the Customer Experience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0" y="3791824"/>
            <a:ext cx="5120639" cy="1091072"/>
          </a:xfrm>
        </p:spPr>
        <p:txBody>
          <a:bodyPr>
            <a:noAutofit/>
          </a:bodyPr>
          <a:lstStyle/>
          <a:p>
            <a:pPr algn="r">
              <a:lnSpc>
                <a:spcPct val="100000"/>
              </a:lnSpc>
            </a:pPr>
            <a:r>
              <a:rPr lang="en-US" sz="1100" dirty="0">
                <a:solidFill>
                  <a:schemeClr val="tx1"/>
                </a:solidFill>
              </a:rPr>
              <a:t>18</a:t>
            </a:r>
            <a:r>
              <a:rPr lang="en-US" sz="1100" baseline="30000" dirty="0">
                <a:solidFill>
                  <a:schemeClr val="tx1"/>
                </a:solidFill>
              </a:rPr>
              <a:t>th</a:t>
            </a:r>
            <a:r>
              <a:rPr lang="en-US" sz="1100" dirty="0">
                <a:solidFill>
                  <a:schemeClr val="tx1"/>
                </a:solidFill>
              </a:rPr>
              <a:t> March 2020</a:t>
            </a:r>
          </a:p>
          <a:p>
            <a:pPr algn="r">
              <a:lnSpc>
                <a:spcPct val="100000"/>
              </a:lnSpc>
            </a:pPr>
            <a:endParaRPr lang="en-US" sz="1100" dirty="0">
              <a:solidFill>
                <a:schemeClr val="tx1"/>
              </a:solidFill>
            </a:endParaRPr>
          </a:p>
          <a:p>
            <a:pPr algn="r">
              <a:lnSpc>
                <a:spcPct val="100000"/>
              </a:lnSpc>
            </a:pPr>
            <a:r>
              <a:rPr lang="en-US" sz="1100" dirty="0" err="1">
                <a:solidFill>
                  <a:schemeClr val="tx1"/>
                </a:solidFill>
              </a:rPr>
              <a:t>YenYen</a:t>
            </a:r>
            <a:r>
              <a:rPr lang="en-US" sz="1100" dirty="0">
                <a:solidFill>
                  <a:schemeClr val="tx1"/>
                </a:solidFill>
              </a:rPr>
              <a:t> Lai (1710668)</a:t>
            </a:r>
          </a:p>
          <a:p>
            <a:pPr algn="r">
              <a:lnSpc>
                <a:spcPct val="100000"/>
              </a:lnSpc>
            </a:pPr>
            <a:endParaRPr lang="en-US" sz="1100" dirty="0">
              <a:solidFill>
                <a:schemeClr val="tx1"/>
              </a:solidFill>
            </a:endParaRPr>
          </a:p>
          <a:p>
            <a:pPr algn="r">
              <a:lnSpc>
                <a:spcPct val="100000"/>
              </a:lnSpc>
            </a:pPr>
            <a:endParaRPr lang="en-US" sz="1100" dirty="0">
              <a:solidFill>
                <a:schemeClr val="tx1"/>
              </a:solidFill>
            </a:endParaRPr>
          </a:p>
          <a:p>
            <a:pPr algn="r">
              <a:lnSpc>
                <a:spcPct val="100000"/>
              </a:lnSpc>
            </a:pPr>
            <a:r>
              <a:rPr lang="en-US" sz="1000" dirty="0">
                <a:solidFill>
                  <a:schemeClr val="tx1"/>
                </a:solidFill>
              </a:rPr>
              <a:t>BMSW5103 Understanding and Engaging in the Customer Experience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2332502823"/>
              </p:ext>
            </p:extLst>
          </p:nvPr>
        </p:nvGraphicFramePr>
        <p:xfrm>
          <a:off x="513673" y="1132437"/>
          <a:ext cx="4651810" cy="5131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607575" y="2571982"/>
            <a:ext cx="3439262" cy="553998"/>
          </a:xfrm>
          <a:prstGeom prst="rect">
            <a:avLst/>
          </a:prstGeom>
          <a:noFill/>
        </p:spPr>
        <p:txBody>
          <a:bodyPr wrap="square" rtlCol="0">
            <a:spAutoFit/>
          </a:bodyPr>
          <a:lstStyle/>
          <a:p>
            <a:r>
              <a:rPr lang="en-GB" sz="1000" dirty="0"/>
              <a:t>Peter and Fred Asquith travelled to the USA and visited the world’s first supermarket: </a:t>
            </a:r>
            <a:r>
              <a:rPr lang="en-GB" sz="1000" dirty="0" err="1"/>
              <a:t>Piggly</a:t>
            </a:r>
            <a:r>
              <a:rPr lang="en-GB" sz="1000" dirty="0"/>
              <a:t> Wiggly for supermarket idea.</a:t>
            </a:r>
          </a:p>
        </p:txBody>
      </p:sp>
      <p:sp>
        <p:nvSpPr>
          <p:cNvPr id="6" name="TextBox 5"/>
          <p:cNvSpPr txBox="1"/>
          <p:nvPr/>
        </p:nvSpPr>
        <p:spPr>
          <a:xfrm>
            <a:off x="1162319" y="1162536"/>
            <a:ext cx="3498558" cy="400110"/>
          </a:xfrm>
          <a:prstGeom prst="rect">
            <a:avLst/>
          </a:prstGeom>
          <a:noFill/>
        </p:spPr>
        <p:txBody>
          <a:bodyPr wrap="square" rtlCol="0">
            <a:spAutoFit/>
          </a:bodyPr>
          <a:lstStyle/>
          <a:p>
            <a:r>
              <a:rPr lang="en-GB" sz="1000" dirty="0"/>
              <a:t>The Asquith family started from single butcher shop in</a:t>
            </a:r>
          </a:p>
          <a:p>
            <a:r>
              <a:rPr lang="en-GB" sz="1000" dirty="0"/>
              <a:t> </a:t>
            </a:r>
            <a:r>
              <a:rPr lang="en-GB" sz="1000" dirty="0" err="1"/>
              <a:t>Knottingly</a:t>
            </a:r>
            <a:r>
              <a:rPr lang="en-GB" sz="1000" dirty="0"/>
              <a:t>, </a:t>
            </a:r>
            <a:r>
              <a:rPr lang="en-GB" sz="1000" dirty="0" err="1"/>
              <a:t>xpanded</a:t>
            </a:r>
            <a:r>
              <a:rPr lang="en-GB" sz="1000" dirty="0"/>
              <a:t> to seven shops.</a:t>
            </a:r>
          </a:p>
        </p:txBody>
      </p:sp>
      <p:sp>
        <p:nvSpPr>
          <p:cNvPr id="7" name="TextBox 6"/>
          <p:cNvSpPr txBox="1"/>
          <p:nvPr/>
        </p:nvSpPr>
        <p:spPr>
          <a:xfrm>
            <a:off x="1311823" y="1814956"/>
            <a:ext cx="3831128" cy="553998"/>
          </a:xfrm>
          <a:prstGeom prst="rect">
            <a:avLst/>
          </a:prstGeom>
          <a:noFill/>
        </p:spPr>
        <p:txBody>
          <a:bodyPr wrap="square" rtlCol="0">
            <a:spAutoFit/>
          </a:bodyPr>
          <a:lstStyle/>
          <a:p>
            <a:r>
              <a:rPr lang="en-GB" sz="1000" dirty="0"/>
              <a:t>West Riding dairy farmers, </a:t>
            </a:r>
            <a:r>
              <a:rPr lang="en-GB" sz="1000" dirty="0" err="1"/>
              <a:t>Hindell’s</a:t>
            </a:r>
            <a:r>
              <a:rPr lang="en-GB" sz="1000" dirty="0"/>
              <a:t> Dairy Farmers Ltd joined force and founded -Associated Dairies &amp; Farm Stores Limited, with Arthur Stockdale as Managing Director.</a:t>
            </a:r>
          </a:p>
        </p:txBody>
      </p:sp>
      <p:sp>
        <p:nvSpPr>
          <p:cNvPr id="9" name="TextBox 8"/>
          <p:cNvSpPr txBox="1"/>
          <p:nvPr/>
        </p:nvSpPr>
        <p:spPr>
          <a:xfrm>
            <a:off x="1183084" y="3334385"/>
            <a:ext cx="3329660" cy="553998"/>
          </a:xfrm>
          <a:prstGeom prst="rect">
            <a:avLst/>
          </a:prstGeom>
          <a:noFill/>
        </p:spPr>
        <p:txBody>
          <a:bodyPr wrap="square" rtlCol="0">
            <a:spAutoFit/>
          </a:bodyPr>
          <a:lstStyle/>
          <a:p>
            <a:r>
              <a:rPr lang="en-GB" sz="1000" dirty="0"/>
              <a:t>The first UK’s supermarket opened in Castleford, on</a:t>
            </a:r>
          </a:p>
          <a:p>
            <a:r>
              <a:rPr lang="en-GB" sz="1000" dirty="0"/>
              <a:t>3</a:t>
            </a:r>
            <a:r>
              <a:rPr lang="en-GB" sz="1000" baseline="30000" dirty="0"/>
              <a:t>rd</a:t>
            </a:r>
            <a:r>
              <a:rPr lang="en-GB" sz="1000" dirty="0"/>
              <a:t> May, Asquith and Associated Dairies merged.</a:t>
            </a:r>
          </a:p>
          <a:p>
            <a:r>
              <a:rPr lang="en-GB" sz="1000" dirty="0"/>
              <a:t>ASDA is an abbreviation from </a:t>
            </a:r>
            <a:r>
              <a:rPr lang="en-GB" sz="1000" dirty="0" err="1"/>
              <a:t>ASquith</a:t>
            </a:r>
            <a:r>
              <a:rPr lang="en-GB" sz="1000" dirty="0"/>
              <a:t> + </a:t>
            </a:r>
            <a:r>
              <a:rPr lang="en-GB" sz="1000" dirty="0" err="1"/>
              <a:t>DAiries</a:t>
            </a:r>
            <a:r>
              <a:rPr lang="en-GB" sz="1000" dirty="0"/>
              <a:t>.</a:t>
            </a:r>
          </a:p>
        </p:txBody>
      </p:sp>
      <p:graphicFrame>
        <p:nvGraphicFramePr>
          <p:cNvPr id="11" name="Diagram 10">
            <a:hlinkClick r:id="" action="ppaction://noaction" highlightClick="1"/>
          </p:cNvPr>
          <p:cNvGraphicFramePr/>
          <p:nvPr>
            <p:extLst>
              <p:ext uri="{D42A27DB-BD31-4B8C-83A1-F6EECF244321}">
                <p14:modId xmlns:p14="http://schemas.microsoft.com/office/powerpoint/2010/main" val="2547491795"/>
              </p:ext>
            </p:extLst>
          </p:nvPr>
        </p:nvGraphicFramePr>
        <p:xfrm>
          <a:off x="8059449" y="964799"/>
          <a:ext cx="4063726" cy="533082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2" name="TextBox 11"/>
          <p:cNvSpPr txBox="1"/>
          <p:nvPr/>
        </p:nvSpPr>
        <p:spPr>
          <a:xfrm>
            <a:off x="8731168" y="3703675"/>
            <a:ext cx="2967462" cy="1015663"/>
          </a:xfrm>
          <a:prstGeom prst="rect">
            <a:avLst/>
          </a:prstGeom>
          <a:noFill/>
        </p:spPr>
        <p:txBody>
          <a:bodyPr wrap="square" rtlCol="0">
            <a:spAutoFit/>
          </a:bodyPr>
          <a:lstStyle/>
          <a:p>
            <a:r>
              <a:rPr lang="en-GB" sz="1000" dirty="0"/>
              <a:t>Acquired International Produce Ltd means able to source fresh produce directly and deliver better value for customers.</a:t>
            </a:r>
          </a:p>
          <a:p>
            <a:r>
              <a:rPr lang="en-GB" sz="1000" dirty="0"/>
              <a:t>First drive-thru Click &amp; Collect installed in </a:t>
            </a:r>
            <a:r>
              <a:rPr lang="en-GB" sz="1000" dirty="0" err="1"/>
              <a:t>Queensferry</a:t>
            </a:r>
            <a:r>
              <a:rPr lang="en-GB" sz="1000" dirty="0"/>
              <a:t>.</a:t>
            </a:r>
          </a:p>
          <a:p>
            <a:endParaRPr lang="en-GB" sz="1000" dirty="0"/>
          </a:p>
        </p:txBody>
      </p:sp>
      <p:pic>
        <p:nvPicPr>
          <p:cNvPr id="4" name="Picture 3"/>
          <p:cNvPicPr>
            <a:picLocks noChangeAspect="1"/>
          </p:cNvPicPr>
          <p:nvPr/>
        </p:nvPicPr>
        <p:blipFill>
          <a:blip r:embed="rId13"/>
          <a:stretch>
            <a:fillRect/>
          </a:stretch>
        </p:blipFill>
        <p:spPr>
          <a:xfrm>
            <a:off x="5142949" y="964799"/>
            <a:ext cx="2916497" cy="1718206"/>
          </a:xfrm>
          <a:prstGeom prst="rect">
            <a:avLst/>
          </a:prstGeom>
        </p:spPr>
      </p:pic>
      <p:sp>
        <p:nvSpPr>
          <p:cNvPr id="16" name="TextBox 15"/>
          <p:cNvSpPr txBox="1"/>
          <p:nvPr/>
        </p:nvSpPr>
        <p:spPr>
          <a:xfrm>
            <a:off x="1714405" y="4082601"/>
            <a:ext cx="2905355" cy="553998"/>
          </a:xfrm>
          <a:prstGeom prst="rect">
            <a:avLst/>
          </a:prstGeom>
          <a:noFill/>
        </p:spPr>
        <p:txBody>
          <a:bodyPr wrap="square" rtlCol="0">
            <a:spAutoFit/>
          </a:bodyPr>
          <a:lstStyle/>
          <a:p>
            <a:r>
              <a:rPr lang="en-GB" sz="1000" dirty="0"/>
              <a:t>Partnership with designer George Davies to produce high quality, high value clothing brands “George”.</a:t>
            </a:r>
          </a:p>
        </p:txBody>
      </p:sp>
      <p:pic>
        <p:nvPicPr>
          <p:cNvPr id="24" name="Picture 23"/>
          <p:cNvPicPr>
            <a:picLocks noChangeAspect="1"/>
          </p:cNvPicPr>
          <p:nvPr/>
        </p:nvPicPr>
        <p:blipFill>
          <a:blip r:embed="rId14"/>
          <a:stretch>
            <a:fillRect/>
          </a:stretch>
        </p:blipFill>
        <p:spPr>
          <a:xfrm>
            <a:off x="990490" y="4689315"/>
            <a:ext cx="2176593" cy="1575062"/>
          </a:xfrm>
          <a:prstGeom prst="rect">
            <a:avLst/>
          </a:prstGeom>
        </p:spPr>
      </p:pic>
      <p:pic>
        <p:nvPicPr>
          <p:cNvPr id="1026" name="Picture 2" descr="Image result for when has Walmart bought Asda ?"/>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261595" y="3174588"/>
            <a:ext cx="1680290" cy="713795"/>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p:cNvSpPr txBox="1"/>
          <p:nvPr/>
        </p:nvSpPr>
        <p:spPr>
          <a:xfrm>
            <a:off x="8782664" y="993753"/>
            <a:ext cx="2978504" cy="784830"/>
          </a:xfrm>
          <a:prstGeom prst="rect">
            <a:avLst/>
          </a:prstGeom>
          <a:noFill/>
        </p:spPr>
        <p:txBody>
          <a:bodyPr wrap="square" rtlCol="0">
            <a:spAutoFit/>
          </a:bodyPr>
          <a:lstStyle/>
          <a:p>
            <a:r>
              <a:rPr lang="en-GB" sz="900" dirty="0"/>
              <a:t>Continue expanding to whole UK, provide varied services and products such as petrol station, pharmacy, online retail service.</a:t>
            </a:r>
          </a:p>
          <a:p>
            <a:r>
              <a:rPr lang="en-GB" sz="900" dirty="0"/>
              <a:t>On 26 July 1999, Walmart announcement of  purchased Asda for £6.7 billion.</a:t>
            </a:r>
          </a:p>
        </p:txBody>
      </p:sp>
      <p:sp>
        <p:nvSpPr>
          <p:cNvPr id="30" name="TextBox 29"/>
          <p:cNvSpPr txBox="1"/>
          <p:nvPr/>
        </p:nvSpPr>
        <p:spPr>
          <a:xfrm>
            <a:off x="8234048" y="4803269"/>
            <a:ext cx="2967462" cy="400110"/>
          </a:xfrm>
          <a:prstGeom prst="rect">
            <a:avLst/>
          </a:prstGeom>
          <a:noFill/>
        </p:spPr>
        <p:txBody>
          <a:bodyPr wrap="square" rtlCol="0">
            <a:spAutoFit/>
          </a:bodyPr>
          <a:lstStyle/>
          <a:p>
            <a:pPr algn="ctr"/>
            <a:r>
              <a:rPr lang="en-GB" sz="1000" dirty="0"/>
              <a:t>Tesco and Asda started price war to compete for customer retention.</a:t>
            </a:r>
          </a:p>
        </p:txBody>
      </p:sp>
      <p:pic>
        <p:nvPicPr>
          <p:cNvPr id="26" name="Picture 25"/>
          <p:cNvPicPr>
            <a:picLocks noChangeAspect="1"/>
          </p:cNvPicPr>
          <p:nvPr/>
        </p:nvPicPr>
        <p:blipFill>
          <a:blip r:embed="rId16"/>
          <a:stretch>
            <a:fillRect/>
          </a:stretch>
        </p:blipFill>
        <p:spPr>
          <a:xfrm>
            <a:off x="4075545" y="4703910"/>
            <a:ext cx="4052390" cy="1545871"/>
          </a:xfrm>
          <a:prstGeom prst="rect">
            <a:avLst/>
          </a:prstGeom>
        </p:spPr>
      </p:pic>
      <p:pic>
        <p:nvPicPr>
          <p:cNvPr id="31" name="Picture 30"/>
          <p:cNvPicPr>
            <a:picLocks noChangeAspect="1"/>
          </p:cNvPicPr>
          <p:nvPr/>
        </p:nvPicPr>
        <p:blipFill>
          <a:blip r:embed="rId17"/>
          <a:stretch>
            <a:fillRect/>
          </a:stretch>
        </p:blipFill>
        <p:spPr>
          <a:xfrm>
            <a:off x="8367939" y="1889128"/>
            <a:ext cx="3142527" cy="1772582"/>
          </a:xfrm>
          <a:prstGeom prst="rect">
            <a:avLst/>
          </a:prstGeom>
          <a:ln>
            <a:solidFill>
              <a:schemeClr val="accent6">
                <a:lumMod val="50000"/>
              </a:schemeClr>
            </a:solidFill>
          </a:ln>
        </p:spPr>
      </p:pic>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History of </a:t>
            </a:r>
            <a:r>
              <a:rPr lang="en-US" sz="2400" b="1" dirty="0" err="1">
                <a:solidFill>
                  <a:schemeClr val="bg1"/>
                </a:solidFill>
              </a:rPr>
              <a:t>Asda</a:t>
            </a:r>
            <a:endParaRPr lang="en-US" sz="2400" b="1" dirty="0">
              <a:solidFill>
                <a:schemeClr val="bg1"/>
              </a:solidFill>
            </a:endParaRPr>
          </a:p>
        </p:txBody>
      </p:sp>
      <p:grpSp>
        <p:nvGrpSpPr>
          <p:cNvPr id="22" name="Group 21"/>
          <p:cNvGrpSpPr/>
          <p:nvPr/>
        </p:nvGrpSpPr>
        <p:grpSpPr>
          <a:xfrm>
            <a:off x="10747879" y="5203380"/>
            <a:ext cx="391963" cy="529354"/>
            <a:chOff x="2246602" y="3479558"/>
            <a:chExt cx="391963" cy="549966"/>
          </a:xfrm>
        </p:grpSpPr>
        <p:sp>
          <p:nvSpPr>
            <p:cNvPr id="23" name="Down Arrow 22"/>
            <p:cNvSpPr/>
            <p:nvPr/>
          </p:nvSpPr>
          <p:spPr>
            <a:xfrm rot="10800000" flipV="1">
              <a:off x="2246602" y="3479558"/>
              <a:ext cx="391963" cy="549966"/>
            </a:xfrm>
            <a:prstGeom prst="downArrow">
              <a:avLst>
                <a:gd name="adj1" fmla="val 55000"/>
                <a:gd name="adj2" fmla="val 45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25" name="Down Arrow 4"/>
            <p:cNvSpPr txBox="1"/>
            <p:nvPr/>
          </p:nvSpPr>
          <p:spPr>
            <a:xfrm>
              <a:off x="2334794" y="3479558"/>
              <a:ext cx="215579" cy="452955"/>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US" sz="2700" kern="1200" dirty="0"/>
            </a:p>
          </p:txBody>
        </p:sp>
      </p:grpSp>
      <p:sp>
        <p:nvSpPr>
          <p:cNvPr id="33" name="TextBox 32"/>
          <p:cNvSpPr txBox="1"/>
          <p:nvPr/>
        </p:nvSpPr>
        <p:spPr>
          <a:xfrm>
            <a:off x="9170377" y="5566638"/>
            <a:ext cx="2268414" cy="553998"/>
          </a:xfrm>
          <a:prstGeom prst="rect">
            <a:avLst/>
          </a:prstGeom>
          <a:noFill/>
        </p:spPr>
        <p:txBody>
          <a:bodyPr wrap="square" rtlCol="0">
            <a:spAutoFit/>
          </a:bodyPr>
          <a:lstStyle/>
          <a:p>
            <a:r>
              <a:rPr lang="en-GB" sz="1000" dirty="0"/>
              <a:t>rated worst quality supermarket food by Which survey, and used to much plastic on packaging. </a:t>
            </a:r>
          </a:p>
        </p:txBody>
      </p:sp>
      <p:sp>
        <p:nvSpPr>
          <p:cNvPr id="3" name="TextBox 2">
            <a:extLst>
              <a:ext uri="{FF2B5EF4-FFF2-40B4-BE49-F238E27FC236}">
                <a16:creationId xmlns:a16="http://schemas.microsoft.com/office/drawing/2014/main" id="{71AC2F52-6816-45FA-A6D9-6E8DA8C6DED3}"/>
              </a:ext>
            </a:extLst>
          </p:cNvPr>
          <p:cNvSpPr txBox="1"/>
          <p:nvPr/>
        </p:nvSpPr>
        <p:spPr>
          <a:xfrm>
            <a:off x="5046837" y="2651366"/>
            <a:ext cx="1571616" cy="215444"/>
          </a:xfrm>
          <a:prstGeom prst="rect">
            <a:avLst/>
          </a:prstGeom>
          <a:noFill/>
        </p:spPr>
        <p:txBody>
          <a:bodyPr wrap="square" rtlCol="0">
            <a:spAutoFit/>
          </a:bodyPr>
          <a:lstStyle/>
          <a:p>
            <a:r>
              <a:rPr lang="en-GB" sz="800" dirty="0"/>
              <a:t>Source from Asda.com</a:t>
            </a:r>
          </a:p>
        </p:txBody>
      </p:sp>
      <p:sp>
        <p:nvSpPr>
          <p:cNvPr id="27" name="TextBox 26">
            <a:extLst>
              <a:ext uri="{FF2B5EF4-FFF2-40B4-BE49-F238E27FC236}">
                <a16:creationId xmlns:a16="http://schemas.microsoft.com/office/drawing/2014/main" id="{A192EB8E-BD07-4F8B-A125-E3605A36623E}"/>
              </a:ext>
            </a:extLst>
          </p:cNvPr>
          <p:cNvSpPr txBox="1"/>
          <p:nvPr/>
        </p:nvSpPr>
        <p:spPr>
          <a:xfrm>
            <a:off x="902643" y="6241356"/>
            <a:ext cx="2797851" cy="215444"/>
          </a:xfrm>
          <a:prstGeom prst="rect">
            <a:avLst/>
          </a:prstGeom>
          <a:noFill/>
        </p:spPr>
        <p:txBody>
          <a:bodyPr wrap="square" rtlCol="0">
            <a:spAutoFit/>
          </a:bodyPr>
          <a:lstStyle/>
          <a:p>
            <a:r>
              <a:rPr lang="en-GB" sz="800" dirty="0"/>
              <a:t>Source from Asda.com</a:t>
            </a:r>
          </a:p>
        </p:txBody>
      </p:sp>
      <p:sp>
        <p:nvSpPr>
          <p:cNvPr id="29" name="TextBox 28">
            <a:extLst>
              <a:ext uri="{FF2B5EF4-FFF2-40B4-BE49-F238E27FC236}">
                <a16:creationId xmlns:a16="http://schemas.microsoft.com/office/drawing/2014/main" id="{3CE3DEC1-4833-423F-B61B-9E2B7E3CDC1C}"/>
              </a:ext>
            </a:extLst>
          </p:cNvPr>
          <p:cNvSpPr txBox="1"/>
          <p:nvPr/>
        </p:nvSpPr>
        <p:spPr>
          <a:xfrm>
            <a:off x="6919928" y="6209370"/>
            <a:ext cx="1448011" cy="215444"/>
          </a:xfrm>
          <a:prstGeom prst="rect">
            <a:avLst/>
          </a:prstGeom>
          <a:noFill/>
        </p:spPr>
        <p:txBody>
          <a:bodyPr wrap="square" rtlCol="0">
            <a:spAutoFit/>
          </a:bodyPr>
          <a:lstStyle/>
          <a:p>
            <a:r>
              <a:rPr lang="en-GB" sz="800" dirty="0"/>
              <a:t>Source from Asda.com</a:t>
            </a:r>
          </a:p>
        </p:txBody>
      </p:sp>
      <p:sp>
        <p:nvSpPr>
          <p:cNvPr id="32" name="TextBox 31">
            <a:extLst>
              <a:ext uri="{FF2B5EF4-FFF2-40B4-BE49-F238E27FC236}">
                <a16:creationId xmlns:a16="http://schemas.microsoft.com/office/drawing/2014/main" id="{063D16E9-E1DC-4488-9242-AABAAF63FF44}"/>
              </a:ext>
            </a:extLst>
          </p:cNvPr>
          <p:cNvSpPr txBox="1"/>
          <p:nvPr/>
        </p:nvSpPr>
        <p:spPr>
          <a:xfrm>
            <a:off x="5737324" y="3861766"/>
            <a:ext cx="1577876" cy="215444"/>
          </a:xfrm>
          <a:prstGeom prst="rect">
            <a:avLst/>
          </a:prstGeom>
          <a:noFill/>
        </p:spPr>
        <p:txBody>
          <a:bodyPr wrap="square" rtlCol="0">
            <a:spAutoFit/>
          </a:bodyPr>
          <a:lstStyle/>
          <a:p>
            <a:r>
              <a:rPr lang="en-GB" sz="800" dirty="0"/>
              <a:t>Source from Asda.com</a:t>
            </a: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7426030-4125-43F3-B8D6-61EC617A6723}"/>
              </a:ext>
            </a:extLst>
          </p:cNvPr>
          <p:cNvSpPr txBox="1"/>
          <p:nvPr/>
        </p:nvSpPr>
        <p:spPr>
          <a:xfrm>
            <a:off x="650631" y="3336680"/>
            <a:ext cx="10913840" cy="2862322"/>
          </a:xfrm>
          <a:prstGeom prst="rect">
            <a:avLst/>
          </a:prstGeom>
          <a:noFill/>
        </p:spPr>
        <p:txBody>
          <a:bodyPr wrap="square" rtlCol="0">
            <a:spAutoFit/>
          </a:bodyPr>
          <a:lstStyle/>
          <a:p>
            <a:r>
              <a:rPr lang="en-GB" sz="1200" dirty="0"/>
              <a:t>Asda use data mining to collect customers in-store transactions, online orders, scan and go and from social interaction. By analysing these data, Asda could piece together a clear picture of 360-degree view of customer, understand customer behaviour and use it to drive change on behalf of the customer (Baldwin, 2017). Using A.I. technology along with Quality Management System to deliver the quality that customer expected and any added value to enhance customers experience.</a:t>
            </a:r>
          </a:p>
          <a:p>
            <a:r>
              <a:rPr lang="en-GB" sz="1200" dirty="0"/>
              <a:t> </a:t>
            </a:r>
          </a:p>
          <a:p>
            <a:r>
              <a:rPr lang="en-GB" sz="1200" dirty="0"/>
              <a:t>In fact, Asda have implemented a cloud-based QMS to improve productivity and encourage innovation (Lemmon, 2016). QMS (Quality Management System) can be defined as “a formal record of an organisation’s method of managing the quality of its products or services. It needs a systematic, ordered approach, leading to third-party certificate of the system, not the quality” (Beckford, 2002). It provides a basis for measuring and monitoring quality performance, enables organisation to achieve goals, and prevents good practices from slipping. Being equipped with QMS certified ISO 9001 standard allows Asda to compete against European competitors such as Aldi and Lidl.</a:t>
            </a:r>
          </a:p>
          <a:p>
            <a:r>
              <a:rPr lang="en-GB" sz="1200" dirty="0"/>
              <a:t> </a:t>
            </a:r>
          </a:p>
          <a:p>
            <a:r>
              <a:rPr lang="en-GB" sz="1200" dirty="0"/>
              <a:t>Asda is working closely with International Procurement Limited (IPL) to ensure supplies of all fresh fruits, vegetables, houseplants and flowers achieve the highest standard possible, certified with ISO 9001 to give customers the confidence to buy from Asda. This QMS allows buyers to trace items to source. Throughout the whole operating and accountability process Asda demonstrates to customers that it takes its product quality very seriously; in an attempt to gain trust, enhance customer experience and customer relationship continuity.</a:t>
            </a:r>
          </a:p>
        </p:txBody>
      </p:sp>
      <p:sp>
        <p:nvSpPr>
          <p:cNvPr id="12" name="Title 1">
            <a:extLst>
              <a:ext uri="{FF2B5EF4-FFF2-40B4-BE49-F238E27FC236}">
                <a16:creationId xmlns:a16="http://schemas.microsoft.com/office/drawing/2014/main" id="{CF883462-E296-4F26-BA23-7FDCF505DA62}"/>
              </a:ext>
            </a:extLst>
          </p:cNvPr>
          <p:cNvSpPr>
            <a:spLocks noGrp="1"/>
          </p:cNvSpPr>
          <p:nvPr>
            <p:ph type="title"/>
          </p:nvPr>
        </p:nvSpPr>
        <p:spPr>
          <a:xfrm>
            <a:off x="360026" y="370410"/>
            <a:ext cx="11471948" cy="504280"/>
          </a:xfrm>
          <a:solidFill>
            <a:srgbClr val="92D050"/>
          </a:solidFill>
        </p:spPr>
        <p:txBody>
          <a:bodyPr anchor="ctr">
            <a:normAutofit/>
          </a:bodyPr>
          <a:lstStyle/>
          <a:p>
            <a:pPr algn="ctr">
              <a:lnSpc>
                <a:spcPct val="100000"/>
              </a:lnSpc>
            </a:pPr>
            <a:r>
              <a:rPr lang="en-US" sz="1800" b="1" dirty="0">
                <a:solidFill>
                  <a:schemeClr val="bg1"/>
                </a:solidFill>
              </a:rPr>
              <a:t>Quality Management</a:t>
            </a:r>
          </a:p>
        </p:txBody>
      </p:sp>
      <p:sp>
        <p:nvSpPr>
          <p:cNvPr id="14" name="TextBox 13">
            <a:extLst>
              <a:ext uri="{FF2B5EF4-FFF2-40B4-BE49-F238E27FC236}">
                <a16:creationId xmlns:a16="http://schemas.microsoft.com/office/drawing/2014/main" id="{71319CEF-004D-402F-BE6E-97E73C83CAE1}"/>
              </a:ext>
            </a:extLst>
          </p:cNvPr>
          <p:cNvSpPr txBox="1"/>
          <p:nvPr/>
        </p:nvSpPr>
        <p:spPr>
          <a:xfrm>
            <a:off x="1094800" y="1855848"/>
            <a:ext cx="1203014" cy="1200329"/>
          </a:xfrm>
          <a:prstGeom prst="rect">
            <a:avLst/>
          </a:prstGeom>
          <a:noFill/>
        </p:spPr>
        <p:txBody>
          <a:bodyPr wrap="square" rtlCol="0">
            <a:spAutoFit/>
          </a:bodyPr>
          <a:lstStyle/>
          <a:p>
            <a:r>
              <a:rPr lang="en-GB" sz="7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Book Antiqua" panose="02040602050305030304" pitchFamily="18" charset="0"/>
              </a:rPr>
              <a:t>Q</a:t>
            </a:r>
          </a:p>
        </p:txBody>
      </p:sp>
      <p:sp>
        <p:nvSpPr>
          <p:cNvPr id="15" name="TextBox 14">
            <a:extLst>
              <a:ext uri="{FF2B5EF4-FFF2-40B4-BE49-F238E27FC236}">
                <a16:creationId xmlns:a16="http://schemas.microsoft.com/office/drawing/2014/main" id="{C4CBA648-672E-4757-892C-A74F03C15235}"/>
              </a:ext>
            </a:extLst>
          </p:cNvPr>
          <p:cNvSpPr txBox="1"/>
          <p:nvPr/>
        </p:nvSpPr>
        <p:spPr>
          <a:xfrm>
            <a:off x="2110331" y="2242919"/>
            <a:ext cx="2515457" cy="769441"/>
          </a:xfrm>
          <a:prstGeom prst="rect">
            <a:avLst/>
          </a:prstGeom>
          <a:noFill/>
        </p:spPr>
        <p:txBody>
          <a:bodyPr wrap="square" rtlCol="0">
            <a:spAutoFit/>
          </a:bodyPr>
          <a:lstStyle/>
          <a:p>
            <a:r>
              <a:rPr lang="en-GB" sz="1100" b="1" dirty="0">
                <a:solidFill>
                  <a:srgbClr val="92D050"/>
                </a:solidFill>
              </a:rPr>
              <a:t>From a customer view point  Quality development is a tool for satisfying customers’ needs and expectations. </a:t>
            </a:r>
            <a:r>
              <a:rPr lang="en-GB" sz="800" dirty="0"/>
              <a:t>(</a:t>
            </a:r>
            <a:r>
              <a:rPr lang="en-GB" sz="800" dirty="0" err="1"/>
              <a:t>Karlöf</a:t>
            </a:r>
            <a:r>
              <a:rPr lang="en-GB" sz="800" dirty="0"/>
              <a:t> and </a:t>
            </a:r>
            <a:r>
              <a:rPr lang="en-GB" sz="800" dirty="0" err="1"/>
              <a:t>Östblom</a:t>
            </a:r>
            <a:r>
              <a:rPr lang="en-GB" sz="800" dirty="0"/>
              <a:t>, 1993).</a:t>
            </a:r>
            <a:endParaRPr lang="en-GB" sz="800" b="1" dirty="0">
              <a:solidFill>
                <a:srgbClr val="92D050"/>
              </a:solidFill>
            </a:endParaRPr>
          </a:p>
        </p:txBody>
      </p:sp>
      <p:sp>
        <p:nvSpPr>
          <p:cNvPr id="16" name="TextBox 15">
            <a:extLst>
              <a:ext uri="{FF2B5EF4-FFF2-40B4-BE49-F238E27FC236}">
                <a16:creationId xmlns:a16="http://schemas.microsoft.com/office/drawing/2014/main" id="{2BBC31B9-57F4-4F10-BA9A-16932A3832EA}"/>
              </a:ext>
            </a:extLst>
          </p:cNvPr>
          <p:cNvSpPr txBox="1"/>
          <p:nvPr/>
        </p:nvSpPr>
        <p:spPr>
          <a:xfrm>
            <a:off x="8014361" y="2242919"/>
            <a:ext cx="2834894" cy="769441"/>
          </a:xfrm>
          <a:prstGeom prst="rect">
            <a:avLst/>
          </a:prstGeom>
          <a:noFill/>
        </p:spPr>
        <p:txBody>
          <a:bodyPr wrap="square" rtlCol="0">
            <a:spAutoFit/>
          </a:bodyPr>
          <a:lstStyle/>
          <a:p>
            <a:r>
              <a:rPr lang="en-GB" sz="1100" b="1" dirty="0">
                <a:solidFill>
                  <a:srgbClr val="92D050"/>
                </a:solidFill>
              </a:rPr>
              <a:t>From an organisation internal view point  Quality standards to keep up the standard of quality that customers expect. </a:t>
            </a:r>
            <a:r>
              <a:rPr lang="en-GB" sz="800" dirty="0"/>
              <a:t>(</a:t>
            </a:r>
            <a:r>
              <a:rPr lang="en-GB" sz="800" dirty="0" err="1"/>
              <a:t>Karlöf</a:t>
            </a:r>
            <a:r>
              <a:rPr lang="en-GB" sz="800" dirty="0"/>
              <a:t> and </a:t>
            </a:r>
            <a:r>
              <a:rPr lang="en-GB" sz="800" dirty="0" err="1"/>
              <a:t>Östblom</a:t>
            </a:r>
            <a:r>
              <a:rPr lang="en-GB" sz="800" dirty="0"/>
              <a:t>, 1993).</a:t>
            </a:r>
            <a:endParaRPr lang="en-GB" sz="800" b="1" dirty="0">
              <a:solidFill>
                <a:srgbClr val="92D050"/>
              </a:solidFill>
            </a:endParaRPr>
          </a:p>
        </p:txBody>
      </p:sp>
      <p:pic>
        <p:nvPicPr>
          <p:cNvPr id="17" name="Picture 16">
            <a:extLst>
              <a:ext uri="{FF2B5EF4-FFF2-40B4-BE49-F238E27FC236}">
                <a16:creationId xmlns:a16="http://schemas.microsoft.com/office/drawing/2014/main" id="{31A47C3C-6FCC-4F16-A429-3E2B7C2ECDE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6949398" y="2168564"/>
            <a:ext cx="736648" cy="746507"/>
          </a:xfrm>
          <a:prstGeom prst="rect">
            <a:avLst/>
          </a:prstGeom>
        </p:spPr>
      </p:pic>
      <p:sp>
        <p:nvSpPr>
          <p:cNvPr id="18" name="TextBox 17">
            <a:extLst>
              <a:ext uri="{FF2B5EF4-FFF2-40B4-BE49-F238E27FC236}">
                <a16:creationId xmlns:a16="http://schemas.microsoft.com/office/drawing/2014/main" id="{E5C55FF0-B4C4-4C55-BE07-B4512DFCCEBE}"/>
              </a:ext>
            </a:extLst>
          </p:cNvPr>
          <p:cNvSpPr txBox="1"/>
          <p:nvPr/>
        </p:nvSpPr>
        <p:spPr>
          <a:xfrm>
            <a:off x="650631" y="1248769"/>
            <a:ext cx="11181343" cy="523220"/>
          </a:xfrm>
          <a:prstGeom prst="rect">
            <a:avLst/>
          </a:prstGeom>
          <a:noFill/>
        </p:spPr>
        <p:txBody>
          <a:bodyPr wrap="square" rtlCol="0">
            <a:spAutoFit/>
          </a:bodyPr>
          <a:lstStyle/>
          <a:p>
            <a:pPr algn="ctr"/>
            <a:r>
              <a:rPr lang="en-GB" sz="1200" dirty="0" err="1"/>
              <a:t>Karlöf</a:t>
            </a:r>
            <a:r>
              <a:rPr lang="en-GB" sz="1200" dirty="0"/>
              <a:t> and </a:t>
            </a:r>
            <a:r>
              <a:rPr lang="en-GB" sz="1200" dirty="0" err="1"/>
              <a:t>Östblom</a:t>
            </a:r>
            <a:r>
              <a:rPr lang="en-GB" sz="1200" dirty="0"/>
              <a:t> state that </a:t>
            </a:r>
            <a:r>
              <a:rPr lang="en-GB" sz="1400" b="1" dirty="0">
                <a:solidFill>
                  <a:schemeClr val="accent6">
                    <a:lumMod val="50000"/>
                  </a:schemeClr>
                </a:solidFill>
                <a:latin typeface="Georgia" panose="02040502050405020303" pitchFamily="18" charset="0"/>
              </a:rPr>
              <a:t>“quality is one component of customer-perceived value, but so is the price or</a:t>
            </a:r>
          </a:p>
          <a:p>
            <a:pPr algn="ctr"/>
            <a:r>
              <a:rPr lang="en-GB" sz="1400" b="1" dirty="0">
                <a:solidFill>
                  <a:schemeClr val="accent6">
                    <a:lumMod val="50000"/>
                  </a:schemeClr>
                </a:solidFill>
                <a:latin typeface="Georgia" panose="02040502050405020303" pitchFamily="18" charset="0"/>
              </a:rPr>
              <a:t>sacrifice of resources that the customer has to pay to obtain the product or service” </a:t>
            </a:r>
            <a:r>
              <a:rPr lang="en-GB" sz="1000" dirty="0"/>
              <a:t>(</a:t>
            </a:r>
            <a:r>
              <a:rPr lang="en-GB" sz="1000" dirty="0" err="1"/>
              <a:t>Karlöf</a:t>
            </a:r>
            <a:r>
              <a:rPr lang="en-GB" sz="1000" dirty="0"/>
              <a:t> and </a:t>
            </a:r>
            <a:r>
              <a:rPr lang="en-GB" sz="1000" dirty="0" err="1"/>
              <a:t>Östblom</a:t>
            </a:r>
            <a:r>
              <a:rPr lang="en-GB" sz="1000" dirty="0"/>
              <a:t>, 1993).</a:t>
            </a:r>
          </a:p>
        </p:txBody>
      </p:sp>
    </p:spTree>
    <p:extLst>
      <p:ext uri="{BB962C8B-B14F-4D97-AF65-F5344CB8AC3E}">
        <p14:creationId xmlns:p14="http://schemas.microsoft.com/office/powerpoint/2010/main" val="4043723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7CDD423-C8D7-414C-89B3-D48D09261304}"/>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Benefits of apply Quality Management System model</a:t>
            </a:r>
          </a:p>
        </p:txBody>
      </p:sp>
      <p:sp>
        <p:nvSpPr>
          <p:cNvPr id="8" name="Title 1">
            <a:extLst>
              <a:ext uri="{FF2B5EF4-FFF2-40B4-BE49-F238E27FC236}">
                <a16:creationId xmlns:a16="http://schemas.microsoft.com/office/drawing/2014/main" id="{C9B38476-6C25-46CE-A1E7-8A9E18D72BF0}"/>
              </a:ext>
            </a:extLst>
          </p:cNvPr>
          <p:cNvSpPr txBox="1">
            <a:spLocks/>
          </p:cNvSpPr>
          <p:nvPr/>
        </p:nvSpPr>
        <p:spPr>
          <a:xfrm>
            <a:off x="672131" y="1420244"/>
            <a:ext cx="10808669" cy="2972462"/>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marL="285750" indent="-285750">
              <a:buClr>
                <a:srgbClr val="92D050"/>
              </a:buClr>
              <a:buFont typeface="Wingdings" panose="05000000000000000000" pitchFamily="2" charset="2"/>
              <a:buChar char="ü"/>
            </a:pPr>
            <a:r>
              <a:rPr lang="en-GB" sz="1400" dirty="0"/>
              <a:t>Asda have defined the mean of testing, measuring, monitoring and rules at many levels of its business activities to implement the QMS ISO standard. This show the board management committed to achieve highest standard possible for the benefits of its customers. Because providing high quality products and services should be part of Asda policies to engage in the customers’ demands and experience.</a:t>
            </a:r>
          </a:p>
          <a:p>
            <a:pPr marL="285750" indent="-285750">
              <a:buClr>
                <a:srgbClr val="92D050"/>
              </a:buClr>
              <a:buFont typeface="Wingdings" panose="05000000000000000000" pitchFamily="2" charset="2"/>
              <a:buChar char="ü"/>
            </a:pPr>
            <a:endParaRPr lang="en-GB" sz="1400" dirty="0"/>
          </a:p>
          <a:p>
            <a:pPr marL="285750" indent="-285750">
              <a:buClr>
                <a:srgbClr val="92D050"/>
              </a:buClr>
              <a:buFont typeface="Wingdings" panose="05000000000000000000" pitchFamily="2" charset="2"/>
              <a:buChar char="ü"/>
            </a:pPr>
            <a:r>
              <a:rPr lang="en-GB" sz="1400" dirty="0"/>
              <a:t>Ensuring that all its products acquire QMS ISO 9001 certification undoubtedly became a competitive advantage for Asda. It enabled customers to perceive Asda as trustworthy, accountable and associated with value for money. This significantly affected the brand image, customer confidence and satisfaction, engender customer loyalty.</a:t>
            </a:r>
          </a:p>
          <a:p>
            <a:pPr marL="285750" indent="-285750">
              <a:buClr>
                <a:srgbClr val="92D050"/>
              </a:buClr>
              <a:buFont typeface="Wingdings" panose="05000000000000000000" pitchFamily="2" charset="2"/>
              <a:buChar char="ü"/>
            </a:pPr>
            <a:endParaRPr lang="en-GB" sz="1400" dirty="0"/>
          </a:p>
          <a:p>
            <a:pPr marL="285750" indent="-285750">
              <a:buClr>
                <a:srgbClr val="92D050"/>
              </a:buClr>
              <a:buFont typeface="Wingdings" panose="05000000000000000000" pitchFamily="2" charset="2"/>
              <a:buChar char="ü"/>
            </a:pPr>
            <a:r>
              <a:rPr lang="en-GB" sz="1400" dirty="0"/>
              <a:t>One of the QMS requirements is that it demands continuous improvement, however there is no accreditation to a particular standard for both quality of output and services of the organisation (Beckford, 2002). This means organisation need to be creative to continuously develop new ways of processing more effectively and efficiently, driving down costs of production, and installing A.I. technology to reduce waste and time. Eventually, all these activities encourage creativity and innovation and drive down production cost, which means cost savings could be pass on to customers.</a:t>
            </a:r>
          </a:p>
        </p:txBody>
      </p:sp>
      <p:pic>
        <p:nvPicPr>
          <p:cNvPr id="2" name="Picture 1">
            <a:extLst>
              <a:ext uri="{FF2B5EF4-FFF2-40B4-BE49-F238E27FC236}">
                <a16:creationId xmlns:a16="http://schemas.microsoft.com/office/drawing/2014/main" id="{36688641-48FF-4638-BD81-715B47589B0E}"/>
              </a:ext>
            </a:extLst>
          </p:cNvPr>
          <p:cNvPicPr>
            <a:picLocks noChangeAspect="1"/>
          </p:cNvPicPr>
          <p:nvPr/>
        </p:nvPicPr>
        <p:blipFill>
          <a:blip r:embed="rId3"/>
          <a:stretch>
            <a:fillRect/>
          </a:stretch>
        </p:blipFill>
        <p:spPr>
          <a:xfrm>
            <a:off x="4624556" y="4392706"/>
            <a:ext cx="2903817" cy="1893794"/>
          </a:xfrm>
          <a:prstGeom prst="rect">
            <a:avLst/>
          </a:prstGeom>
        </p:spPr>
      </p:pic>
      <p:sp>
        <p:nvSpPr>
          <p:cNvPr id="5" name="TextBox 4">
            <a:extLst>
              <a:ext uri="{FF2B5EF4-FFF2-40B4-BE49-F238E27FC236}">
                <a16:creationId xmlns:a16="http://schemas.microsoft.com/office/drawing/2014/main" id="{D8D737B2-3548-4371-B707-073FBD7890A5}"/>
              </a:ext>
            </a:extLst>
          </p:cNvPr>
          <p:cNvSpPr txBox="1"/>
          <p:nvPr/>
        </p:nvSpPr>
        <p:spPr>
          <a:xfrm>
            <a:off x="6301896" y="6265968"/>
            <a:ext cx="1571616" cy="215444"/>
          </a:xfrm>
          <a:prstGeom prst="rect">
            <a:avLst/>
          </a:prstGeom>
          <a:noFill/>
        </p:spPr>
        <p:txBody>
          <a:bodyPr wrap="square" rtlCol="0">
            <a:spAutoFit/>
          </a:bodyPr>
          <a:lstStyle/>
          <a:p>
            <a:r>
              <a:rPr lang="en-GB" sz="800" dirty="0"/>
              <a:t>Source from Asda.com</a:t>
            </a:r>
          </a:p>
        </p:txBody>
      </p:sp>
    </p:spTree>
    <p:extLst>
      <p:ext uri="{BB962C8B-B14F-4D97-AF65-F5344CB8AC3E}">
        <p14:creationId xmlns:p14="http://schemas.microsoft.com/office/powerpoint/2010/main" val="114801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8810784-A69E-4DE0-B310-E02484E559B3}"/>
              </a:ext>
            </a:extLst>
          </p:cNvPr>
          <p:cNvSpPr>
            <a:spLocks noGrp="1"/>
          </p:cNvSpPr>
          <p:nvPr>
            <p:ph type="title"/>
          </p:nvPr>
        </p:nvSpPr>
        <p:spPr>
          <a:xfrm>
            <a:off x="374469" y="376588"/>
            <a:ext cx="11454542" cy="504280"/>
          </a:xfrm>
          <a:solidFill>
            <a:srgbClr val="92D050"/>
          </a:solidFill>
        </p:spPr>
        <p:txBody>
          <a:bodyPr anchor="t">
            <a:normAutofit/>
          </a:bodyPr>
          <a:lstStyle/>
          <a:p>
            <a:pPr algn="ctr">
              <a:lnSpc>
                <a:spcPct val="100000"/>
              </a:lnSpc>
            </a:pPr>
            <a:r>
              <a:rPr lang="en-US" sz="2400" b="1" dirty="0">
                <a:solidFill>
                  <a:schemeClr val="bg1"/>
                </a:solidFill>
              </a:rPr>
              <a:t>Drawbacks of apply Quality Management System model</a:t>
            </a:r>
          </a:p>
        </p:txBody>
      </p:sp>
      <p:sp>
        <p:nvSpPr>
          <p:cNvPr id="7" name="TextBox 6">
            <a:extLst>
              <a:ext uri="{FF2B5EF4-FFF2-40B4-BE49-F238E27FC236}">
                <a16:creationId xmlns:a16="http://schemas.microsoft.com/office/drawing/2014/main" id="{A71BFC10-C759-46E5-A7FD-874510043055}"/>
              </a:ext>
            </a:extLst>
          </p:cNvPr>
          <p:cNvSpPr txBox="1"/>
          <p:nvPr/>
        </p:nvSpPr>
        <p:spPr>
          <a:xfrm>
            <a:off x="765211" y="1488141"/>
            <a:ext cx="10661577" cy="3493264"/>
          </a:xfrm>
          <a:prstGeom prst="rect">
            <a:avLst/>
          </a:prstGeom>
          <a:noFill/>
        </p:spPr>
        <p:txBody>
          <a:bodyPr wrap="square" rtlCol="0">
            <a:spAutoFit/>
          </a:bodyPr>
          <a:lstStyle/>
          <a:p>
            <a:pPr marL="285750" indent="-285750">
              <a:buClr>
                <a:srgbClr val="92D050"/>
              </a:buClr>
              <a:buFont typeface="Wingdings" panose="05000000000000000000" pitchFamily="2" charset="2"/>
              <a:buChar char="ü"/>
            </a:pPr>
            <a:r>
              <a:rPr lang="en-GB" sz="1400" dirty="0"/>
              <a:t>To acquire QMS ISO 9001 standard Asda needed to record, test, implement, measure, and monitor all procedures and processes as stated by the system. Such efforts required specific skilled employees to fulfil this seemingly never-ending data analysis and could be considered a waste of resource in terms of manpower and wages.</a:t>
            </a:r>
          </a:p>
          <a:p>
            <a:pPr>
              <a:buClr>
                <a:srgbClr val="92D050"/>
              </a:buClr>
            </a:pPr>
            <a:endParaRPr lang="en-GB" sz="1400" dirty="0"/>
          </a:p>
          <a:p>
            <a:pPr marL="285750" indent="-285750">
              <a:buClr>
                <a:srgbClr val="92D050"/>
              </a:buClr>
              <a:buFont typeface="Wingdings" panose="05000000000000000000" pitchFamily="2" charset="2"/>
              <a:buChar char="ü"/>
            </a:pPr>
            <a:r>
              <a:rPr lang="en-GB" sz="1400" dirty="0"/>
              <a:t>QMS may be seen as a good practise for a responsible organisation to have, but it does not address the actual shortcoming of the organisation or loss of market share. The system itself stresses meeting quality requirements, if the organisation faces other problems such as unethical practices, financial shortfalls, or I.T. failures, implementing QMS ISO 9001 will not be suitable.</a:t>
            </a:r>
          </a:p>
          <a:p>
            <a:pPr>
              <a:buClr>
                <a:srgbClr val="92D050"/>
              </a:buClr>
            </a:pPr>
            <a:endParaRPr lang="en-GB" sz="1400" dirty="0"/>
          </a:p>
          <a:p>
            <a:pPr marL="285750" indent="-285750">
              <a:buClr>
                <a:srgbClr val="92D050"/>
              </a:buClr>
              <a:buFont typeface="Wingdings" panose="05000000000000000000" pitchFamily="2" charset="2"/>
              <a:buChar char="ü"/>
            </a:pPr>
            <a:r>
              <a:rPr lang="en-GB" sz="1400" dirty="0"/>
              <a:t>Using A.I. data mining software to collect and build 360-degree views of customer behaviour is very time consuming and costly. The board of management needed to understand this customized software represented a long-term investment. Strong management was required to deliver the implementation of quality data mining, converting the data analysis and results into useful information for the organisation, and restructuring the whole I.T. department, whilst maintaining a high standard of data protection. Without this the results would be incomplete and fail to deliver the benefits of one of critical factors affecting the sustainability of customer relationships. </a:t>
            </a:r>
          </a:p>
          <a:p>
            <a:pPr>
              <a:buClr>
                <a:srgbClr val="92D050"/>
              </a:buClr>
            </a:pPr>
            <a:endParaRPr lang="en-GB" sz="1100" dirty="0"/>
          </a:p>
        </p:txBody>
      </p:sp>
      <p:sp>
        <p:nvSpPr>
          <p:cNvPr id="5" name="TextBox 4">
            <a:extLst>
              <a:ext uri="{FF2B5EF4-FFF2-40B4-BE49-F238E27FC236}">
                <a16:creationId xmlns:a16="http://schemas.microsoft.com/office/drawing/2014/main" id="{A1D3C967-FE45-41A2-8755-C3C57AD0DA4A}"/>
              </a:ext>
            </a:extLst>
          </p:cNvPr>
          <p:cNvSpPr txBox="1"/>
          <p:nvPr/>
        </p:nvSpPr>
        <p:spPr>
          <a:xfrm>
            <a:off x="6230178" y="6241000"/>
            <a:ext cx="1571616" cy="215444"/>
          </a:xfrm>
          <a:prstGeom prst="rect">
            <a:avLst/>
          </a:prstGeom>
          <a:noFill/>
        </p:spPr>
        <p:txBody>
          <a:bodyPr wrap="square" rtlCol="0">
            <a:spAutoFit/>
          </a:bodyPr>
          <a:lstStyle/>
          <a:p>
            <a:r>
              <a:rPr lang="en-GB" sz="800" dirty="0"/>
              <a:t>Source from Asda.com</a:t>
            </a:r>
          </a:p>
        </p:txBody>
      </p:sp>
      <p:pic>
        <p:nvPicPr>
          <p:cNvPr id="3" name="Picture 2">
            <a:extLst>
              <a:ext uri="{FF2B5EF4-FFF2-40B4-BE49-F238E27FC236}">
                <a16:creationId xmlns:a16="http://schemas.microsoft.com/office/drawing/2014/main" id="{D6F671C7-93E2-4F5B-A784-0CE6177D8936}"/>
              </a:ext>
            </a:extLst>
          </p:cNvPr>
          <p:cNvPicPr>
            <a:picLocks noChangeAspect="1"/>
          </p:cNvPicPr>
          <p:nvPr/>
        </p:nvPicPr>
        <p:blipFill>
          <a:blip r:embed="rId2"/>
          <a:stretch>
            <a:fillRect/>
          </a:stretch>
        </p:blipFill>
        <p:spPr>
          <a:xfrm>
            <a:off x="4732053" y="4936356"/>
            <a:ext cx="2727892" cy="1304644"/>
          </a:xfrm>
          <a:prstGeom prst="rect">
            <a:avLst/>
          </a:prstGeom>
        </p:spPr>
      </p:pic>
    </p:spTree>
    <p:extLst>
      <p:ext uri="{BB962C8B-B14F-4D97-AF65-F5344CB8AC3E}">
        <p14:creationId xmlns:p14="http://schemas.microsoft.com/office/powerpoint/2010/main" val="1199249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DA8699-40C8-4FE6-81FD-706DC67FF434}"/>
              </a:ext>
            </a:extLst>
          </p:cNvPr>
          <p:cNvPicPr>
            <a:picLocks noChangeAspect="1"/>
          </p:cNvPicPr>
          <p:nvPr/>
        </p:nvPicPr>
        <p:blipFill>
          <a:blip r:embed="rId2"/>
          <a:stretch>
            <a:fillRect/>
          </a:stretch>
        </p:blipFill>
        <p:spPr>
          <a:xfrm>
            <a:off x="5104937" y="5291476"/>
            <a:ext cx="1982125" cy="946687"/>
          </a:xfrm>
          <a:prstGeom prst="rect">
            <a:avLst/>
          </a:prstGeom>
        </p:spPr>
      </p:pic>
      <p:sp>
        <p:nvSpPr>
          <p:cNvPr id="5" name="Title 1">
            <a:extLst>
              <a:ext uri="{FF2B5EF4-FFF2-40B4-BE49-F238E27FC236}">
                <a16:creationId xmlns:a16="http://schemas.microsoft.com/office/drawing/2014/main" id="{4F30315B-C65F-4726-AE3D-3F5CBBBDE1ED}"/>
              </a:ext>
            </a:extLst>
          </p:cNvPr>
          <p:cNvSpPr txBox="1">
            <a:spLocks/>
          </p:cNvSpPr>
          <p:nvPr/>
        </p:nvSpPr>
        <p:spPr>
          <a:xfrm>
            <a:off x="374469" y="376588"/>
            <a:ext cx="11454542" cy="504280"/>
          </a:xfrm>
          <a:prstGeom prst="rect">
            <a:avLst/>
          </a:prstGeom>
          <a:solidFill>
            <a:srgbClr val="92D050"/>
          </a:solidFill>
        </p:spPr>
        <p:txBody>
          <a:bodyPr anchor="t">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algn="ctr">
              <a:lnSpc>
                <a:spcPct val="100000"/>
              </a:lnSpc>
            </a:pPr>
            <a:r>
              <a:rPr lang="en-GB" sz="2400" b="1" dirty="0">
                <a:solidFill>
                  <a:schemeClr val="bg1"/>
                </a:solidFill>
              </a:rPr>
              <a:t>Conclusion</a:t>
            </a:r>
          </a:p>
        </p:txBody>
      </p:sp>
      <p:pic>
        <p:nvPicPr>
          <p:cNvPr id="6" name="Picture 5">
            <a:extLst>
              <a:ext uri="{FF2B5EF4-FFF2-40B4-BE49-F238E27FC236}">
                <a16:creationId xmlns:a16="http://schemas.microsoft.com/office/drawing/2014/main" id="{2053BB63-6404-4098-99B7-1F04F23412E0}"/>
              </a:ext>
            </a:extLst>
          </p:cNvPr>
          <p:cNvPicPr>
            <a:picLocks noChangeAspect="1"/>
          </p:cNvPicPr>
          <p:nvPr/>
        </p:nvPicPr>
        <p:blipFill>
          <a:blip r:embed="rId2"/>
          <a:stretch>
            <a:fillRect/>
          </a:stretch>
        </p:blipFill>
        <p:spPr>
          <a:xfrm>
            <a:off x="5104937" y="5291476"/>
            <a:ext cx="1982125" cy="946687"/>
          </a:xfrm>
          <a:prstGeom prst="rect">
            <a:avLst/>
          </a:prstGeom>
        </p:spPr>
      </p:pic>
      <p:sp>
        <p:nvSpPr>
          <p:cNvPr id="7" name="Rectangle 6">
            <a:extLst>
              <a:ext uri="{FF2B5EF4-FFF2-40B4-BE49-F238E27FC236}">
                <a16:creationId xmlns:a16="http://schemas.microsoft.com/office/drawing/2014/main" id="{64105696-4998-4C76-BB43-4F30FC216186}"/>
              </a:ext>
            </a:extLst>
          </p:cNvPr>
          <p:cNvSpPr/>
          <p:nvPr/>
        </p:nvSpPr>
        <p:spPr>
          <a:xfrm>
            <a:off x="723900" y="1502414"/>
            <a:ext cx="10715625" cy="2400657"/>
          </a:xfrm>
          <a:prstGeom prst="rect">
            <a:avLst/>
          </a:prstGeom>
        </p:spPr>
        <p:txBody>
          <a:bodyPr wrap="square">
            <a:spAutoFit/>
          </a:bodyPr>
          <a:lstStyle/>
          <a:p>
            <a:r>
              <a:rPr lang="en-GB" sz="1400" dirty="0"/>
              <a:t>Quality Management no doubt assisted Asda improve the quality and range of its products, offering better choice and value for money, strengthened its customer relationships, and achieved higher customer satisfaction rates with customers. By focusing on satisfying existing customers, it is more efficient to maintain relationships with this group than trying to attract new customers (</a:t>
            </a:r>
            <a:r>
              <a:rPr lang="en-GB" sz="1400" dirty="0" err="1"/>
              <a:t>Zineldin</a:t>
            </a:r>
            <a:r>
              <a:rPr lang="en-GB" sz="1400" dirty="0"/>
              <a:t>, 2006).</a:t>
            </a:r>
          </a:p>
          <a:p>
            <a:r>
              <a:rPr lang="en-GB" sz="1400" dirty="0"/>
              <a:t> </a:t>
            </a:r>
          </a:p>
          <a:p>
            <a:r>
              <a:rPr lang="en-GB" sz="1400" dirty="0"/>
              <a:t>Asda need to understand and engaging in the changing needs and demands from customers in this intense competitive retail market. Combining its own resources to offer a wider choice for customers that preferred new experiences, interaction and matching up customer expectation, and commitment from board management to invest in technology ensure connectivity with its customers, entail regained loss market share and improves revenue in the end.</a:t>
            </a:r>
          </a:p>
          <a:p>
            <a:endParaRPr lang="en-GB" sz="1200" dirty="0"/>
          </a:p>
          <a:p>
            <a:endParaRPr lang="en-GB" sz="1200" dirty="0"/>
          </a:p>
        </p:txBody>
      </p:sp>
      <p:sp>
        <p:nvSpPr>
          <p:cNvPr id="8" name="TextBox 7">
            <a:extLst>
              <a:ext uri="{FF2B5EF4-FFF2-40B4-BE49-F238E27FC236}">
                <a16:creationId xmlns:a16="http://schemas.microsoft.com/office/drawing/2014/main" id="{44A6223B-6960-424B-862E-6F162C702F66}"/>
              </a:ext>
            </a:extLst>
          </p:cNvPr>
          <p:cNvSpPr txBox="1"/>
          <p:nvPr/>
        </p:nvSpPr>
        <p:spPr>
          <a:xfrm>
            <a:off x="357051" y="4545991"/>
            <a:ext cx="11471960" cy="369332"/>
          </a:xfrm>
          <a:prstGeom prst="rect">
            <a:avLst/>
          </a:prstGeom>
          <a:noFill/>
        </p:spPr>
        <p:txBody>
          <a:bodyPr wrap="square" rtlCol="0">
            <a:spAutoFit/>
          </a:bodyPr>
          <a:lstStyle/>
          <a:p>
            <a:pPr algn="ctr"/>
            <a:r>
              <a:rPr lang="en-GB" b="1" dirty="0">
                <a:solidFill>
                  <a:schemeClr val="accent6">
                    <a:lumMod val="50000"/>
                  </a:schemeClr>
                </a:solidFill>
                <a:latin typeface="Georgia" panose="02040502050405020303" pitchFamily="18" charset="0"/>
              </a:rPr>
              <a:t>“Give them quality. That's the best kind of advertising.”</a:t>
            </a:r>
            <a:r>
              <a:rPr lang="en-GB" sz="1200" b="1" dirty="0">
                <a:solidFill>
                  <a:schemeClr val="accent6">
                    <a:lumMod val="50000"/>
                  </a:schemeClr>
                </a:solidFill>
                <a:latin typeface="Georgia" panose="02040502050405020303" pitchFamily="18" charset="0"/>
              </a:rPr>
              <a:t>  </a:t>
            </a:r>
            <a:r>
              <a:rPr lang="en-GB" sz="1200" dirty="0"/>
              <a:t>(Milton Hershey)</a:t>
            </a:r>
          </a:p>
        </p:txBody>
      </p:sp>
    </p:spTree>
    <p:extLst>
      <p:ext uri="{BB962C8B-B14F-4D97-AF65-F5344CB8AC3E}">
        <p14:creationId xmlns:p14="http://schemas.microsoft.com/office/powerpoint/2010/main" val="1308449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27B1EDE-4B42-405B-915F-DC9B5F650981}"/>
              </a:ext>
            </a:extLst>
          </p:cNvPr>
          <p:cNvSpPr txBox="1">
            <a:spLocks/>
          </p:cNvSpPr>
          <p:nvPr/>
        </p:nvSpPr>
        <p:spPr>
          <a:xfrm>
            <a:off x="374469" y="376588"/>
            <a:ext cx="11454542" cy="504280"/>
          </a:xfrm>
          <a:prstGeom prst="rect">
            <a:avLst/>
          </a:prstGeom>
          <a:solidFill>
            <a:srgbClr val="92D050"/>
          </a:solidFill>
        </p:spPr>
        <p:txBody>
          <a:bodyPr anchor="t">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pPr algn="ctr">
              <a:lnSpc>
                <a:spcPct val="100000"/>
              </a:lnSpc>
            </a:pPr>
            <a:r>
              <a:rPr lang="en-US" sz="2400" b="1" dirty="0">
                <a:solidFill>
                  <a:schemeClr val="bg1"/>
                </a:solidFill>
              </a:rPr>
              <a:t>R</a:t>
            </a:r>
            <a:r>
              <a:rPr lang="en-GB" sz="2400" b="1" dirty="0" err="1">
                <a:solidFill>
                  <a:schemeClr val="bg1"/>
                </a:solidFill>
              </a:rPr>
              <a:t>ecommendations</a:t>
            </a:r>
            <a:endParaRPr lang="en-GB" sz="2400" b="1" dirty="0">
              <a:solidFill>
                <a:schemeClr val="bg1"/>
              </a:solidFill>
            </a:endParaRPr>
          </a:p>
        </p:txBody>
      </p:sp>
      <p:sp>
        <p:nvSpPr>
          <p:cNvPr id="5" name="TextBox 4">
            <a:extLst>
              <a:ext uri="{FF2B5EF4-FFF2-40B4-BE49-F238E27FC236}">
                <a16:creationId xmlns:a16="http://schemas.microsoft.com/office/drawing/2014/main" id="{85918B94-B35C-4E99-BBA6-6147179004D0}"/>
              </a:ext>
            </a:extLst>
          </p:cNvPr>
          <p:cNvSpPr txBox="1"/>
          <p:nvPr/>
        </p:nvSpPr>
        <p:spPr>
          <a:xfrm>
            <a:off x="630199" y="1013447"/>
            <a:ext cx="10884861" cy="5447645"/>
          </a:xfrm>
          <a:prstGeom prst="rect">
            <a:avLst/>
          </a:prstGeom>
          <a:noFill/>
        </p:spPr>
        <p:txBody>
          <a:bodyPr wrap="square" rtlCol="0">
            <a:spAutoFit/>
          </a:bodyPr>
          <a:lstStyle/>
          <a:p>
            <a:r>
              <a:rPr lang="en-GB" sz="1200" dirty="0"/>
              <a:t>Asda need to integrate its highly acclaimed QMS as a critical part to affects and enhance long-term customer relationship management, to build a stronger brand image that accredited with well recognised quality standard.</a:t>
            </a:r>
          </a:p>
          <a:p>
            <a:r>
              <a:rPr lang="en-GB" sz="1200" dirty="0"/>
              <a:t> </a:t>
            </a:r>
          </a:p>
          <a:p>
            <a:r>
              <a:rPr lang="en-GB" sz="1200" b="1" dirty="0"/>
              <a:t>Service Quality</a:t>
            </a:r>
            <a:endParaRPr lang="en-GB" sz="1200" dirty="0"/>
          </a:p>
          <a:p>
            <a:r>
              <a:rPr lang="en-GB" sz="1200" dirty="0"/>
              <a:t>To improve face-to-face contact with customers and create good rapport for continuity of customer relationships. Suggest creating a dedicated team who concentrate on helping customers on the floor, with different colour uniforms and a clear name badge to allow customers to recognise them instantly. Highly responsive and visible customer services are crucial to fulfil customers expectations and create interactive customer relationships as a marketing tool to strengthen competition against other supermarkets. </a:t>
            </a:r>
          </a:p>
          <a:p>
            <a:r>
              <a:rPr lang="en-GB" sz="1200" dirty="0"/>
              <a:t> </a:t>
            </a:r>
          </a:p>
          <a:p>
            <a:r>
              <a:rPr lang="en-GB" sz="1200" dirty="0"/>
              <a:t>Online grocery order handling employees require more training, because Asda was also voted the worst online supermarket by Which?, due to a high volume of complaints where items have been substituted to lower quality replacements, or totally the wrong item. The basket checkers need to be more careful, because bad quality food and bad service could damage Asda certified ISO 9001 standard. Ensuring QMS procedures are briefed at all levels improves the quality of service delivery to customers.</a:t>
            </a:r>
          </a:p>
          <a:p>
            <a:r>
              <a:rPr lang="en-GB" sz="1200" dirty="0"/>
              <a:t> </a:t>
            </a:r>
          </a:p>
          <a:p>
            <a:r>
              <a:rPr lang="en-GB" sz="1200" b="1" dirty="0"/>
              <a:t>Customer Value</a:t>
            </a:r>
            <a:endParaRPr lang="en-GB" sz="1200" dirty="0"/>
          </a:p>
          <a:p>
            <a:r>
              <a:rPr lang="en-GB" sz="1200" dirty="0"/>
              <a:t>Packaging quality – Asda need to improve some of its own brand products packaging, a lot of them look very cheap and unattractive. People assume cheap packaging equals poor quality products. By investing in better designed packaging material (sustainable sourced), can change customers’ perceptions, increase awareness, provide better value for money and change buying preference or habits.</a:t>
            </a:r>
          </a:p>
          <a:p>
            <a:r>
              <a:rPr lang="en-GB" sz="1200" dirty="0"/>
              <a:t> </a:t>
            </a:r>
          </a:p>
          <a:p>
            <a:r>
              <a:rPr lang="en-GB" sz="1200" dirty="0"/>
              <a:t>New Products – Asda should have a focus group working on delivering consistently premium quality products. They should work on testing their own products against competitors, which allows Asda to find any quality discrepancies. Implementing QMS steps for correcting weakness, assurance on quality control, and ensuring new products excel competitors' quality and customers’ expectations around value for money.</a:t>
            </a:r>
          </a:p>
          <a:p>
            <a:r>
              <a:rPr lang="en-GB" sz="1200" dirty="0"/>
              <a:t> </a:t>
            </a:r>
          </a:p>
          <a:p>
            <a:r>
              <a:rPr lang="en-GB" sz="1200" b="1" dirty="0"/>
              <a:t>Inner-city Competition</a:t>
            </a:r>
            <a:endParaRPr lang="en-GB" sz="1200" dirty="0"/>
          </a:p>
          <a:p>
            <a:r>
              <a:rPr lang="en-GB" sz="1200" dirty="0"/>
              <a:t>Inner-city living lifestyles with easy access to technology in fast pace environments have created a new wave of young professionals with high spending power who favour shopping via apps and using convenient methods. Instead of building more supersized building on the  outskirts of cities, Asda could develop a smaller convenience store format such as Tesco Express, exploring factors that attribute to innovative infrastructure design, location, lifestyle profile, technology, spending power, sustainability etc. Asda should make its own premium brand more accessible and available in this modern type of store, in an effort to influence brand image and attract a new clientele.</a:t>
            </a:r>
          </a:p>
        </p:txBody>
      </p:sp>
    </p:spTree>
    <p:extLst>
      <p:ext uri="{BB962C8B-B14F-4D97-AF65-F5344CB8AC3E}">
        <p14:creationId xmlns:p14="http://schemas.microsoft.com/office/powerpoint/2010/main" val="2114959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1EE4-CD76-4145-B759-3E9C53D5F2AA}"/>
              </a:ext>
            </a:extLst>
          </p:cNvPr>
          <p:cNvSpPr>
            <a:spLocks noGrp="1"/>
          </p:cNvSpPr>
          <p:nvPr>
            <p:ph type="title"/>
          </p:nvPr>
        </p:nvSpPr>
        <p:spPr>
          <a:xfrm>
            <a:off x="391885" y="381337"/>
            <a:ext cx="11422743" cy="411291"/>
          </a:xfrm>
        </p:spPr>
        <p:txBody>
          <a:bodyPr anchor="t">
            <a:noAutofit/>
          </a:bodyPr>
          <a:lstStyle/>
          <a:p>
            <a:pPr algn="ctr">
              <a:lnSpc>
                <a:spcPct val="100000"/>
              </a:lnSpc>
            </a:pPr>
            <a:r>
              <a:rPr lang="en-GB" sz="2400" b="1" dirty="0">
                <a:solidFill>
                  <a:srgbClr val="57903F"/>
                </a:solidFill>
              </a:rPr>
              <a:t>References</a:t>
            </a:r>
          </a:p>
        </p:txBody>
      </p:sp>
      <p:sp>
        <p:nvSpPr>
          <p:cNvPr id="3" name="Content Placeholder 2">
            <a:extLst>
              <a:ext uri="{FF2B5EF4-FFF2-40B4-BE49-F238E27FC236}">
                <a16:creationId xmlns:a16="http://schemas.microsoft.com/office/drawing/2014/main" id="{797F7F2B-94FB-4591-B7A6-5D3D5E2204F6}"/>
              </a:ext>
            </a:extLst>
          </p:cNvPr>
          <p:cNvSpPr>
            <a:spLocks noGrp="1"/>
          </p:cNvSpPr>
          <p:nvPr>
            <p:ph idx="1"/>
          </p:nvPr>
        </p:nvSpPr>
        <p:spPr>
          <a:xfrm>
            <a:off x="675861" y="925705"/>
            <a:ext cx="10866782" cy="5550958"/>
          </a:xfrm>
        </p:spPr>
        <p:txBody>
          <a:bodyPr>
            <a:normAutofit/>
          </a:bodyPr>
          <a:lstStyle/>
          <a:p>
            <a:pPr marL="0" indent="0">
              <a:lnSpc>
                <a:spcPct val="120000"/>
              </a:lnSpc>
              <a:spcBef>
                <a:spcPts val="0"/>
              </a:spcBef>
              <a:buNone/>
            </a:pPr>
            <a:r>
              <a:rPr lang="en-GB" sz="1200" dirty="0"/>
              <a:t>Anon, (2006) Customer loyalty, retention, and customer relationship management. Bradford, England: Emerald Group Publishing.</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Corporate and Press. Available at: https://corporate.asda.com/?cmpid=ahc-_-corp-_-asdacom-_-hp-_-footer-_-about-corporate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Home page. Available at: https://www.asda.com/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Asda (2020) Our History. Available at:  https://corporate.asda.com/our-story/our-history (Accessed: 02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Baldwin, C. (2017) How Asda uses data to put the customer first. Available at: https://www.essentialretail.com/analysis/5a045dc274748-how-asda-uses-data-to-put-the-customer-first/ (Accessed: 05 March 2020).</a:t>
            </a:r>
          </a:p>
          <a:p>
            <a:pPr marL="0" indent="0">
              <a:lnSpc>
                <a:spcPct val="120000"/>
              </a:lnSpc>
              <a:spcBef>
                <a:spcPts val="0"/>
              </a:spcBef>
              <a:buNone/>
            </a:pPr>
            <a:endParaRPr lang="en-GB" sz="1200" dirty="0"/>
          </a:p>
          <a:p>
            <a:pPr marL="0" indent="0">
              <a:lnSpc>
                <a:spcPct val="120000"/>
              </a:lnSpc>
              <a:spcBef>
                <a:spcPts val="0"/>
              </a:spcBef>
              <a:buNone/>
            </a:pPr>
            <a:r>
              <a:rPr lang="en-GB" sz="1200" dirty="0"/>
              <a:t>Dhaka, V., &amp; Nahar, P. (2014) ‘A Review : Benefits and Critical Factors of Customer Relationship Management’, International Journal of Advanced Networking and Applications, 6(1), pp. 2191-2194.</a:t>
            </a:r>
          </a:p>
          <a:p>
            <a:pPr marL="0" indent="0">
              <a:lnSpc>
                <a:spcPct val="120000"/>
              </a:lnSpc>
              <a:spcBef>
                <a:spcPts val="0"/>
              </a:spcBef>
              <a:buNone/>
            </a:pPr>
            <a:endParaRPr lang="en-GB" sz="1200" dirty="0"/>
          </a:p>
          <a:p>
            <a:pPr marL="0" indent="0">
              <a:lnSpc>
                <a:spcPct val="120000"/>
              </a:lnSpc>
              <a:spcBef>
                <a:spcPts val="0"/>
              </a:spcBef>
              <a:buNone/>
            </a:pPr>
            <a:r>
              <a:rPr lang="en-GB" sz="1200" dirty="0" err="1"/>
              <a:t>Galvão</a:t>
            </a:r>
            <a:r>
              <a:rPr lang="en-GB" sz="1200" dirty="0"/>
              <a:t>, M., De Carvalho, R., Oliveira, L., &amp; Medeiros, D. (2018) ‘Customer loyalty approach based on CRM for SMEs’, Journal of Business &amp; Industrial Marketing, 33(5), pp. 706-716. DOI: 10.1108/JBIM-07-2017-0166</a:t>
            </a:r>
          </a:p>
          <a:p>
            <a:pPr marL="0" indent="0">
              <a:lnSpc>
                <a:spcPct val="120000"/>
              </a:lnSpc>
              <a:spcBef>
                <a:spcPts val="0"/>
              </a:spcBef>
              <a:buNone/>
            </a:pPr>
            <a:endParaRPr lang="en-GB" sz="1200" dirty="0"/>
          </a:p>
          <a:p>
            <a:pPr marL="0" indent="0">
              <a:lnSpc>
                <a:spcPct val="120000"/>
              </a:lnSpc>
              <a:spcBef>
                <a:spcPts val="0"/>
              </a:spcBef>
              <a:buNone/>
            </a:pPr>
            <a:r>
              <a:rPr lang="en-GB" sz="1200" dirty="0" err="1"/>
              <a:t>Harb</a:t>
            </a:r>
            <a:r>
              <a:rPr lang="en-GB" sz="1200" dirty="0"/>
              <a:t>, R. (2019) ‘The UK’s best and worst supermarkets: How did Sainsbury’s, Asda, Aldi and Lidl do? ‘, </a:t>
            </a:r>
            <a:r>
              <a:rPr lang="en-GB" sz="1200" dirty="0" err="1"/>
              <a:t>Citya.m</a:t>
            </a:r>
            <a:r>
              <a:rPr lang="en-GB" sz="1200" dirty="0"/>
              <a:t>., 22nd February. Available at: https://www.cityam.com/uks-best-and-worst-supermarkets-did-sainsburys-asda-aldi/ (Accessed: 05 March 2020).</a:t>
            </a:r>
          </a:p>
          <a:p>
            <a:pPr marL="0" indent="0">
              <a:lnSpc>
                <a:spcPct val="120000"/>
              </a:lnSpc>
              <a:spcBef>
                <a:spcPts val="0"/>
              </a:spcBef>
              <a:buNone/>
            </a:pPr>
            <a:endParaRPr lang="en-GB" sz="1200" dirty="0"/>
          </a:p>
          <a:p>
            <a:pPr marL="0" indent="0">
              <a:lnSpc>
                <a:spcPct val="100000"/>
              </a:lnSpc>
              <a:spcBef>
                <a:spcPts val="0"/>
              </a:spcBef>
              <a:buNone/>
            </a:pPr>
            <a:r>
              <a:rPr lang="en-GB" sz="1200" dirty="0" err="1"/>
              <a:t>Havlicek</a:t>
            </a:r>
            <a:r>
              <a:rPr lang="en-GB" sz="1200" dirty="0"/>
              <a:t>, K., </a:t>
            </a:r>
            <a:r>
              <a:rPr lang="en-GB" sz="1200" dirty="0" err="1"/>
              <a:t>Breckova</a:t>
            </a:r>
            <a:r>
              <a:rPr lang="en-GB" sz="1200" dirty="0"/>
              <a:t>, P., &amp; </a:t>
            </a:r>
            <a:r>
              <a:rPr lang="en-GB" sz="1200" dirty="0" err="1"/>
              <a:t>Zampeta</a:t>
            </a:r>
            <a:r>
              <a:rPr lang="en-GB" sz="1200" dirty="0"/>
              <a:t>, V. (2013) ‘Quality management as a part of CRM’, </a:t>
            </a:r>
            <a:r>
              <a:rPr lang="en-GB" sz="1200" i="1" dirty="0"/>
              <a:t>European Research Studies,</a:t>
            </a:r>
            <a:r>
              <a:rPr lang="en-GB" sz="1200" dirty="0"/>
              <a:t> 16(4), pp. 15-27.</a:t>
            </a:r>
          </a:p>
          <a:p>
            <a:pPr marL="0" indent="0">
              <a:lnSpc>
                <a:spcPct val="100000"/>
              </a:lnSpc>
              <a:spcBef>
                <a:spcPts val="0"/>
              </a:spcBef>
              <a:buNone/>
            </a:pPr>
            <a:r>
              <a:rPr lang="en-GB" sz="1200" dirty="0"/>
              <a:t> </a:t>
            </a:r>
          </a:p>
          <a:p>
            <a:pPr marL="0" indent="0">
              <a:lnSpc>
                <a:spcPct val="100000"/>
              </a:lnSpc>
              <a:spcBef>
                <a:spcPts val="0"/>
              </a:spcBef>
              <a:buNone/>
            </a:pPr>
            <a:r>
              <a:rPr lang="en-GB" sz="1200" dirty="0" err="1"/>
              <a:t>Karlöf</a:t>
            </a:r>
            <a:r>
              <a:rPr lang="en-GB" sz="1200" dirty="0"/>
              <a:t>, B. &amp; </a:t>
            </a:r>
            <a:r>
              <a:rPr lang="en-GB" sz="1200" dirty="0" err="1"/>
              <a:t>Östblom</a:t>
            </a:r>
            <a:r>
              <a:rPr lang="en-GB" sz="1200" dirty="0"/>
              <a:t>, S. (1993). </a:t>
            </a:r>
            <a:r>
              <a:rPr lang="en-GB" sz="1200" i="1" dirty="0"/>
              <a:t>Benchmarking : A signpost to excellence in quality and productivity ; translated by Alan J. </a:t>
            </a:r>
            <a:r>
              <a:rPr lang="en-GB" sz="1200" i="1" dirty="0" err="1"/>
              <a:t>Gilderson</a:t>
            </a:r>
            <a:r>
              <a:rPr lang="en-GB" sz="1200" i="1" dirty="0"/>
              <a:t>.</a:t>
            </a:r>
            <a:r>
              <a:rPr lang="en-GB" sz="1200" dirty="0"/>
              <a:t> Chichester: John Wiley.</a:t>
            </a:r>
          </a:p>
          <a:p>
            <a:pPr marL="0" indent="0">
              <a:lnSpc>
                <a:spcPct val="120000"/>
              </a:lnSpc>
              <a:spcBef>
                <a:spcPts val="0"/>
              </a:spcBef>
              <a:buNone/>
            </a:pPr>
            <a:endParaRPr lang="en-GB" sz="1200" dirty="0"/>
          </a:p>
        </p:txBody>
      </p:sp>
    </p:spTree>
    <p:extLst>
      <p:ext uri="{BB962C8B-B14F-4D97-AF65-F5344CB8AC3E}">
        <p14:creationId xmlns:p14="http://schemas.microsoft.com/office/powerpoint/2010/main" val="147688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3089DDD-C58D-4B1A-A326-B854C6866884}"/>
              </a:ext>
            </a:extLst>
          </p:cNvPr>
          <p:cNvSpPr txBox="1">
            <a:spLocks/>
          </p:cNvSpPr>
          <p:nvPr/>
        </p:nvSpPr>
        <p:spPr>
          <a:xfrm>
            <a:off x="715617" y="649357"/>
            <a:ext cx="10840279" cy="5303387"/>
          </a:xfrm>
          <a:prstGeom prst="rect">
            <a:avLst/>
          </a:prstGeom>
        </p:spPr>
        <p:txBody>
          <a:bodyPr>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lnSpc>
                <a:spcPct val="100000"/>
              </a:lnSpc>
              <a:spcBef>
                <a:spcPts val="0"/>
              </a:spcBef>
              <a:buNone/>
            </a:pPr>
            <a:r>
              <a:rPr lang="en-GB" sz="1100" dirty="0"/>
              <a:t>Lal, H. (2008) </a:t>
            </a:r>
            <a:r>
              <a:rPr lang="en-GB" sz="1100" i="1" dirty="0"/>
              <a:t>Organizational excellence through total quality management a practical </a:t>
            </a:r>
            <a:r>
              <a:rPr lang="en-GB" sz="1100" i="1" dirty="0" err="1"/>
              <a:t>apporach</a:t>
            </a:r>
            <a:r>
              <a:rPr lang="en-GB" sz="1100" i="1" dirty="0"/>
              <a:t>.</a:t>
            </a:r>
            <a:r>
              <a:rPr lang="en-GB" sz="1100" dirty="0"/>
              <a:t> New Delhi: New Age International P Ltd.</a:t>
            </a:r>
          </a:p>
          <a:p>
            <a:pPr marL="0" indent="0">
              <a:lnSpc>
                <a:spcPct val="100000"/>
              </a:lnSpc>
              <a:spcBef>
                <a:spcPts val="0"/>
              </a:spcBef>
              <a:buNone/>
            </a:pPr>
            <a:r>
              <a:rPr lang="en-GB" sz="1100" dirty="0"/>
              <a:t> </a:t>
            </a:r>
          </a:p>
          <a:p>
            <a:pPr marL="0" indent="0">
              <a:lnSpc>
                <a:spcPct val="100000"/>
              </a:lnSpc>
              <a:spcBef>
                <a:spcPts val="0"/>
              </a:spcBef>
              <a:buNone/>
            </a:pPr>
            <a:r>
              <a:rPr lang="en-GB" sz="1100" dirty="0"/>
              <a:t>Lemmon, C. (2016) </a:t>
            </a:r>
            <a:r>
              <a:rPr lang="en-GB" sz="1100" i="1" dirty="0"/>
              <a:t>Asda rolls out quality management system</a:t>
            </a:r>
            <a:r>
              <a:rPr lang="en-GB" sz="1100" dirty="0"/>
              <a:t>. Available at: </a:t>
            </a:r>
            <a:r>
              <a:rPr lang="en-GB" sz="1100" u="sng" dirty="0">
                <a:hlinkClick r:id="rId2"/>
              </a:rPr>
              <a:t>https://www.retail-systems.com/rs/Asda_New_QmS_S4RB.php</a:t>
            </a:r>
            <a:r>
              <a:rPr lang="en-GB" sz="1100" dirty="0"/>
              <a:t>  (Accessed: 03 March 2020).</a:t>
            </a:r>
          </a:p>
          <a:p>
            <a:pPr marL="0" indent="0">
              <a:lnSpc>
                <a:spcPct val="100000"/>
              </a:lnSpc>
              <a:spcBef>
                <a:spcPts val="0"/>
              </a:spcBef>
              <a:buNone/>
            </a:pPr>
            <a:r>
              <a:rPr lang="en-GB" sz="1100" dirty="0"/>
              <a:t>MarketLine (2020) </a:t>
            </a:r>
            <a:r>
              <a:rPr lang="en-GB" sz="1100" i="1" dirty="0"/>
              <a:t>Asda Store Ltd – SWOT Analysis</a:t>
            </a:r>
            <a:r>
              <a:rPr lang="en-GB" sz="1100" dirty="0"/>
              <a:t>. Available at: </a:t>
            </a:r>
            <a:r>
              <a:rPr lang="en-GB" sz="1100" u="sng" dirty="0">
                <a:hlinkClick r:id="rId3"/>
              </a:rPr>
              <a:t>https://advantage.marketline.com/Company/Profile/asda_stores_limited?swot</a:t>
            </a:r>
            <a:r>
              <a:rPr lang="en-GB" sz="1100" dirty="0"/>
              <a:t> (Accessed: 03 March 2020).</a:t>
            </a:r>
            <a:endParaRPr lang="en-GB" sz="1200" dirty="0"/>
          </a:p>
          <a:p>
            <a:pPr marL="0" indent="0">
              <a:lnSpc>
                <a:spcPct val="100000"/>
              </a:lnSpc>
              <a:spcBef>
                <a:spcPts val="0"/>
              </a:spcBef>
              <a:buNone/>
            </a:pPr>
            <a:endParaRPr lang="en-GB" sz="1200" dirty="0"/>
          </a:p>
          <a:p>
            <a:pPr marL="0" indent="0">
              <a:lnSpc>
                <a:spcPct val="100000"/>
              </a:lnSpc>
              <a:spcBef>
                <a:spcPts val="0"/>
              </a:spcBef>
              <a:buNone/>
            </a:pPr>
            <a:r>
              <a:rPr lang="en-GB" sz="1200" dirty="0"/>
              <a:t>McGrath, H. (2019) Asda named worst for online shopping by Which?. Available at: </a:t>
            </a:r>
            <a:r>
              <a:rPr lang="en-GB" sz="1200" u="sng" dirty="0">
                <a:hlinkClick r:id="rId4"/>
              </a:rPr>
              <a:t>https://www.retail-systems.com/rs/Asda_Named_Worst_For_Online_Shopping_By_Which.php</a:t>
            </a:r>
            <a:r>
              <a:rPr lang="en-GB" sz="1200" dirty="0"/>
              <a:t>  (Accessed: 05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err="1"/>
              <a:t>Nyadzayo</a:t>
            </a:r>
            <a:r>
              <a:rPr lang="en-GB" sz="1100" dirty="0"/>
              <a:t>, M., &amp; </a:t>
            </a:r>
            <a:r>
              <a:rPr lang="en-GB" sz="1100" dirty="0" err="1"/>
              <a:t>Khajehzadeh</a:t>
            </a:r>
            <a:r>
              <a:rPr lang="en-GB" sz="1100" dirty="0"/>
              <a:t>, S. (2016) ‘The antecedents of customer loyalty: A moderated mediation model of customer relationship management quality and brand image’, </a:t>
            </a:r>
            <a:r>
              <a:rPr lang="en-GB" sz="1100" i="1" dirty="0"/>
              <a:t>Journal of Retailing and Consumer Services,</a:t>
            </a:r>
            <a:r>
              <a:rPr lang="en-GB" sz="1100" dirty="0"/>
              <a:t> 30, pp. 262-270. </a:t>
            </a:r>
            <a:r>
              <a:rPr lang="en-GB" sz="1100" b="1" dirty="0"/>
              <a:t>DOI: </a:t>
            </a:r>
            <a:r>
              <a:rPr lang="en-GB" sz="1100" dirty="0"/>
              <a:t>10.1016/j.jretconser.2016.02.002</a:t>
            </a:r>
          </a:p>
          <a:p>
            <a:pPr marL="0" indent="0">
              <a:lnSpc>
                <a:spcPct val="100000"/>
              </a:lnSpc>
              <a:spcBef>
                <a:spcPts val="0"/>
              </a:spcBef>
              <a:buNone/>
            </a:pPr>
            <a:r>
              <a:rPr lang="en-GB" sz="1100" dirty="0"/>
              <a:t> </a:t>
            </a:r>
          </a:p>
          <a:p>
            <a:pPr marL="0" indent="0">
              <a:lnSpc>
                <a:spcPct val="100000"/>
              </a:lnSpc>
              <a:spcBef>
                <a:spcPts val="0"/>
              </a:spcBef>
              <a:buNone/>
            </a:pPr>
            <a:r>
              <a:rPr lang="en-GB" sz="1100" dirty="0"/>
              <a:t>Smithers, R. (2017) ‘Waitrose voted UK’s best supermarket’, </a:t>
            </a:r>
            <a:r>
              <a:rPr lang="en-GB" sz="1100" i="1" dirty="0"/>
              <a:t>The Guardian</a:t>
            </a:r>
            <a:r>
              <a:rPr lang="en-GB" sz="1100" dirty="0"/>
              <a:t>, 16th February. Available at: </a:t>
            </a:r>
            <a:r>
              <a:rPr lang="en-GB" sz="1100" u="sng" dirty="0">
                <a:hlinkClick r:id="rId5"/>
              </a:rPr>
              <a:t>https://www.theguardian.com/business/2017/feb/16/waitrose-voted-uk-best-supermarket-which-survey</a:t>
            </a:r>
            <a:r>
              <a:rPr lang="en-GB" sz="1100" dirty="0"/>
              <a:t> (Accessed: 03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a:t>Stamatis, D. (2012) </a:t>
            </a:r>
            <a:r>
              <a:rPr lang="en-GB" sz="1100" i="1" dirty="0"/>
              <a:t>10 essentials for high performance quality in the 21st century</a:t>
            </a:r>
            <a:r>
              <a:rPr lang="en-GB" sz="1100" dirty="0"/>
              <a:t>. Boca Raton, Florida; London; New York: CRC Press.</a:t>
            </a:r>
          </a:p>
          <a:p>
            <a:pPr marL="0" indent="0">
              <a:lnSpc>
                <a:spcPct val="100000"/>
              </a:lnSpc>
              <a:spcBef>
                <a:spcPts val="0"/>
              </a:spcBef>
              <a:buNone/>
            </a:pPr>
            <a:r>
              <a:rPr lang="en-GB" sz="1100" dirty="0"/>
              <a:t> </a:t>
            </a:r>
          </a:p>
          <a:p>
            <a:pPr marL="0" indent="0">
              <a:lnSpc>
                <a:spcPct val="100000"/>
              </a:lnSpc>
              <a:spcBef>
                <a:spcPts val="0"/>
              </a:spcBef>
              <a:buNone/>
            </a:pPr>
            <a:r>
              <a:rPr lang="en-GB" sz="1100" dirty="0"/>
              <a:t>Walsh, H. (2019) ‘Best and Worst Supermarkets of 2019’, </a:t>
            </a:r>
            <a:r>
              <a:rPr lang="en-GB" sz="1100" i="1" dirty="0"/>
              <a:t>Which</a:t>
            </a:r>
            <a:r>
              <a:rPr lang="en-GB" sz="1100" dirty="0"/>
              <a:t>, 22 February. Available at: </a:t>
            </a:r>
            <a:r>
              <a:rPr lang="en-GB" sz="1100" u="sng" dirty="0">
                <a:hlinkClick r:id="rId6"/>
              </a:rPr>
              <a:t>https://www.which.co.uk/news/2019/02/best-and-worst-supermarkets-for-2019/</a:t>
            </a:r>
            <a:endParaRPr lang="en-GB" sz="1100" dirty="0"/>
          </a:p>
          <a:p>
            <a:pPr marL="0" indent="0">
              <a:lnSpc>
                <a:spcPct val="100000"/>
              </a:lnSpc>
              <a:spcBef>
                <a:spcPts val="0"/>
              </a:spcBef>
              <a:buNone/>
            </a:pPr>
            <a:r>
              <a:rPr lang="en-GB" sz="1100" dirty="0"/>
              <a:t>(Accessed: 03 March 2020).</a:t>
            </a:r>
          </a:p>
          <a:p>
            <a:pPr marL="0" indent="0">
              <a:lnSpc>
                <a:spcPct val="100000"/>
              </a:lnSpc>
              <a:spcBef>
                <a:spcPts val="0"/>
              </a:spcBef>
              <a:buNone/>
            </a:pPr>
            <a:r>
              <a:rPr lang="en-GB" sz="1100" dirty="0"/>
              <a:t> </a:t>
            </a:r>
          </a:p>
          <a:p>
            <a:pPr marL="0" indent="0">
              <a:lnSpc>
                <a:spcPct val="100000"/>
              </a:lnSpc>
              <a:spcBef>
                <a:spcPts val="0"/>
              </a:spcBef>
              <a:buNone/>
            </a:pPr>
            <a:r>
              <a:rPr lang="en-GB" sz="1100" dirty="0" err="1"/>
              <a:t>Zineldin</a:t>
            </a:r>
            <a:r>
              <a:rPr lang="en-GB" sz="1100" dirty="0"/>
              <a:t>, M. (2006) ‘The royalty of loyalty: CRM, quality and retention’, </a:t>
            </a:r>
            <a:r>
              <a:rPr lang="en-GB" sz="1100" i="1" dirty="0"/>
              <a:t>Journal of Consumer Marketing,</a:t>
            </a:r>
            <a:r>
              <a:rPr lang="en-GB" sz="1100" dirty="0"/>
              <a:t> 23(7), pp. 430-437. </a:t>
            </a:r>
            <a:r>
              <a:rPr lang="en-GB" sz="1100" b="1" dirty="0"/>
              <a:t>DOI: </a:t>
            </a:r>
            <a:r>
              <a:rPr lang="en-GB" sz="1100" dirty="0"/>
              <a:t>10.1108/07363760610712975</a:t>
            </a:r>
          </a:p>
        </p:txBody>
      </p:sp>
    </p:spTree>
    <p:extLst>
      <p:ext uri="{BB962C8B-B14F-4D97-AF65-F5344CB8AC3E}">
        <p14:creationId xmlns:p14="http://schemas.microsoft.com/office/powerpoint/2010/main" val="2465931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openxmlformats.org/package/2006/metadata/core-properties"/>
    <ds:schemaRef ds:uri="http://purl.org/dc/dcmitype/"/>
    <ds:schemaRef ds:uri="http://www.w3.org/XML/1998/namespace"/>
    <ds:schemaRef ds:uri="http://purl.org/dc/terms/"/>
    <ds:schemaRef ds:uri="16c05727-aa75-4e4a-9b5f-8a80a1165891"/>
    <ds:schemaRef ds:uri="71af3243-3dd4-4a8d-8c0d-dd76da1f02a5"/>
    <ds:schemaRef ds:uri="http://schemas.microsoft.com/office/2006/documentManagement/type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{24ED8510-C241-4B2E-9CAE-C153CE104B32}tf78438558</Template>
  <TotalTime>0</TotalTime>
  <Words>2504</Words>
  <Application>Microsoft Office PowerPoint</Application>
  <PresentationFormat>Widescreen</PresentationFormat>
  <Paragraphs>119</Paragraphs>
  <Slides>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Aharoni</vt:lpstr>
      <vt:lpstr>Book Antiqua</vt:lpstr>
      <vt:lpstr>Calibri</vt:lpstr>
      <vt:lpstr>Century Gothic</vt:lpstr>
      <vt:lpstr>Garamond</vt:lpstr>
      <vt:lpstr>Georgia</vt:lpstr>
      <vt:lpstr>Georgia Pro Cond</vt:lpstr>
      <vt:lpstr>Wingdings</vt:lpstr>
      <vt:lpstr>SavonVTI</vt:lpstr>
      <vt:lpstr>Understanding and Engaging in the Customer Experience</vt:lpstr>
      <vt:lpstr>History of Asda</vt:lpstr>
      <vt:lpstr>Quality Management</vt:lpstr>
      <vt:lpstr>Benefits of apply Quality Management System model</vt:lpstr>
      <vt:lpstr>Drawbacks of apply Quality Management System model</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2020-03-03T16:51:03Z</dcterms:created>
  <dcterms:modified xsi:type="dcterms:W3CDTF">2020-03-18T10:56:09Z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