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ms-powerpoint.presentation.macroEnabled.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Lst>
  <p:notesMasterIdLst>
    <p:notesMasterId r:id="rId24"/>
  </p:notesMasterIdLst>
  <p:handoutMasterIdLst>
    <p:handoutMasterId r:id="rId25"/>
  </p:handoutMasterIdLst>
  <p:sldIdLst>
    <p:sldId id="256" r:id="rId2"/>
    <p:sldId id="279" r:id="rId3"/>
    <p:sldId id="260" r:id="rId4"/>
    <p:sldId id="269" r:id="rId5"/>
    <p:sldId id="261" r:id="rId6"/>
    <p:sldId id="257" r:id="rId7"/>
    <p:sldId id="259" r:id="rId8"/>
    <p:sldId id="262" r:id="rId9"/>
    <p:sldId id="271" r:id="rId10"/>
    <p:sldId id="263" r:id="rId11"/>
    <p:sldId id="264" r:id="rId12"/>
    <p:sldId id="265" r:id="rId13"/>
    <p:sldId id="266" r:id="rId14"/>
    <p:sldId id="267" r:id="rId15"/>
    <p:sldId id="272" r:id="rId16"/>
    <p:sldId id="273" r:id="rId17"/>
    <p:sldId id="274" r:id="rId18"/>
    <p:sldId id="275" r:id="rId19"/>
    <p:sldId id="276" r:id="rId20"/>
    <p:sldId id="277" r:id="rId21"/>
    <p:sldId id="281" r:id="rId22"/>
    <p:sldId id="280" r:id="rId2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50" d="100"/>
          <a:sy n="50" d="100"/>
        </p:scale>
        <p:origin x="-1212" y="-72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2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133123"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133124"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133125"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12C4B63C-1EB9-4EEB-B0A3-E619368CA05C}"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US"/>
          </a:p>
        </p:txBody>
      </p:sp>
      <p:sp>
        <p:nvSpPr>
          <p:cNvPr id="717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US"/>
          </a:p>
        </p:txBody>
      </p:sp>
      <p:sp>
        <p:nvSpPr>
          <p:cNvPr id="25604" name="Rectangle 4"/>
          <p:cNvSpPr>
            <a:spLocks noGrp="1" noRo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717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717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US"/>
          </a:p>
        </p:txBody>
      </p:sp>
      <p:sp>
        <p:nvSpPr>
          <p:cNvPr id="717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E4F27877-4161-49E5-AF77-2CE47A1D3FDB}"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ezinearticles.com/?expert=Vimal_Kumar"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7"/>
          <p:cNvSpPr>
            <a:spLocks noGrp="1" noChangeArrowheads="1"/>
          </p:cNvSpPr>
          <p:nvPr>
            <p:ph type="sldNum" sz="quarter" idx="5"/>
          </p:nvPr>
        </p:nvSpPr>
        <p:spPr>
          <a:noFill/>
        </p:spPr>
        <p:txBody>
          <a:bodyPr/>
          <a:lstStyle/>
          <a:p>
            <a:fld id="{5C86E667-40C1-42A9-99BC-A42E96215B73}" type="slidenum">
              <a:rPr lang="en-US" smtClean="0"/>
              <a:pPr/>
              <a:t>3</a:t>
            </a:fld>
            <a:endParaRPr lang="en-US" smtClean="0"/>
          </a:p>
        </p:txBody>
      </p:sp>
      <p:sp>
        <p:nvSpPr>
          <p:cNvPr id="30722" name="Rectangle 2"/>
          <p:cNvSpPr>
            <a:spLocks noGrp="1" noRot="1" noChangeArrowheads="1" noTextEdit="1"/>
          </p:cNvSpPr>
          <p:nvPr>
            <p:ph type="sldImg"/>
          </p:nvPr>
        </p:nvSpPr>
        <p:spPr>
          <a:ln/>
        </p:spPr>
      </p:sp>
      <p:sp>
        <p:nvSpPr>
          <p:cNvPr id="30723" name="Rectangle 3"/>
          <p:cNvSpPr>
            <a:spLocks noGrp="1" noChangeArrowheads="1"/>
          </p:cNvSpPr>
          <p:nvPr>
            <p:ph type="body" idx="1"/>
          </p:nvPr>
        </p:nvSpPr>
        <p:spPr>
          <a:noFill/>
          <a:ln/>
        </p:spPr>
        <p:txBody>
          <a:bodyPr/>
          <a:lstStyle/>
          <a:p>
            <a:pPr eaLnBrk="1" hangingPunct="1"/>
            <a:r>
              <a:rPr lang="en-GB" smtClean="0"/>
              <a:t>Manpower planning owed its importance to the importance of business strategy and planning in many organisations, where a plan represents one of the outcomes of a process that seeks to find a solution to a defined problem.</a:t>
            </a:r>
          </a:p>
          <a:p>
            <a:pPr eaLnBrk="1" hangingPunct="1"/>
            <a:r>
              <a:rPr lang="en-GB" smtClean="0"/>
              <a:t>The manpower plan is expressed to fit the overall business strategy and plan, showing how the demand for people and their skills within an organisation can be balanced by supply. This approach has been around fro 30 years.</a:t>
            </a:r>
          </a:p>
          <a:p>
            <a:pPr eaLnBrk="1" hangingPunct="1"/>
            <a:r>
              <a:rPr lang="en-GB" b="1" smtClean="0"/>
              <a:t>Hohn Bratton and Jeffrey Gold 2003, HR Planning ,STUDENT ZONE,</a:t>
            </a:r>
            <a:r>
              <a:rPr lang="en-GB" smtClean="0"/>
              <a:t>http://www.palgrave.com/business/brattonandgold/students/docs/chapter%206%20student.doc 16/11/07</a:t>
            </a:r>
          </a:p>
          <a:p>
            <a:pPr eaLnBrk="1" hangingPunct="1"/>
            <a:r>
              <a:rPr lang="en-GB" smtClean="0"/>
              <a:t>Diagnostic: Key manpower measures such as turnover, retention and stability and absenteeism can be calculated either monthly or quarterly and expressed graphically to reveal trends and future paths.</a:t>
            </a:r>
          </a:p>
          <a:p>
            <a:pPr eaLnBrk="1" hangingPunct="1"/>
            <a:r>
              <a:rPr lang="en-GB" smtClean="0"/>
              <a:t>Rationalised: in the 90s incorporation of manpower techniques into PC based computerized personnel information systems (CPISs). </a:t>
            </a:r>
          </a:p>
          <a:p>
            <a:pPr eaLnBrk="1" hangingPunct="1"/>
            <a:r>
              <a:rPr lang="en-GB" smtClean="0"/>
              <a:t>Manpower planning becomes integrated into the whole process of management of the employment relationship</a:t>
            </a:r>
            <a:r>
              <a:rPr lang="en-US" smtClean="0"/>
              <a:t>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a:noFill/>
        </p:spPr>
        <p:txBody>
          <a:bodyPr/>
          <a:lstStyle/>
          <a:p>
            <a:fld id="{5DE88FF4-1A49-487A-A6B9-91D7EB4AC84C}" type="slidenum">
              <a:rPr lang="en-US" smtClean="0"/>
              <a:pPr/>
              <a:t>4</a:t>
            </a:fld>
            <a:endParaRPr lang="en-US" smtClean="0"/>
          </a:p>
        </p:txBody>
      </p:sp>
      <p:sp>
        <p:nvSpPr>
          <p:cNvPr id="32770" name="Rectangle 2"/>
          <p:cNvSpPr>
            <a:spLocks noGrp="1" noRot="1" noChangeArrowheads="1" noTextEdit="1"/>
          </p:cNvSpPr>
          <p:nvPr>
            <p:ph type="sldImg"/>
          </p:nvPr>
        </p:nvSpPr>
        <p:spPr>
          <a:ln/>
        </p:spPr>
      </p:sp>
      <p:sp>
        <p:nvSpPr>
          <p:cNvPr id="32771" name="Rectangle 3"/>
          <p:cNvSpPr>
            <a:spLocks noGrp="1" noChangeArrowheads="1"/>
          </p:cNvSpPr>
          <p:nvPr>
            <p:ph type="body" idx="1"/>
          </p:nvPr>
        </p:nvSpPr>
        <p:spPr>
          <a:xfrm>
            <a:off x="914400" y="4343400"/>
            <a:ext cx="5029200" cy="4114800"/>
          </a:xfrm>
          <a:noFill/>
          <a:ln/>
        </p:spPr>
        <p:txBody>
          <a:bodyPr/>
          <a:lstStyle/>
          <a:p>
            <a:pPr eaLnBrk="1" hangingPunct="1"/>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7"/>
          <p:cNvSpPr>
            <a:spLocks noGrp="1" noChangeArrowheads="1"/>
          </p:cNvSpPr>
          <p:nvPr>
            <p:ph type="sldNum" sz="quarter" idx="5"/>
          </p:nvPr>
        </p:nvSpPr>
        <p:spPr>
          <a:noFill/>
        </p:spPr>
        <p:txBody>
          <a:bodyPr/>
          <a:lstStyle/>
          <a:p>
            <a:fld id="{07294924-76B4-4403-A71D-F144C95377EF}" type="slidenum">
              <a:rPr lang="en-US" smtClean="0"/>
              <a:pPr/>
              <a:t>6</a:t>
            </a:fld>
            <a:endParaRPr lang="en-US" smtClean="0"/>
          </a:p>
        </p:txBody>
      </p:sp>
      <p:sp>
        <p:nvSpPr>
          <p:cNvPr id="35842" name="Rectangle 2"/>
          <p:cNvSpPr>
            <a:spLocks noGrp="1" noRot="1" noChangeArrowheads="1" noTextEdit="1"/>
          </p:cNvSpPr>
          <p:nvPr>
            <p:ph type="sldImg"/>
          </p:nvPr>
        </p:nvSpPr>
        <p:spPr>
          <a:ln/>
        </p:spPr>
      </p:sp>
      <p:sp>
        <p:nvSpPr>
          <p:cNvPr id="35843" name="Rectangle 3"/>
          <p:cNvSpPr>
            <a:spLocks noGrp="1" noChangeArrowheads="1"/>
          </p:cNvSpPr>
          <p:nvPr>
            <p:ph type="body" idx="1"/>
          </p:nvPr>
        </p:nvSpPr>
        <p:spPr>
          <a:noFill/>
          <a:ln/>
        </p:spPr>
        <p:txBody>
          <a:bodyPr/>
          <a:lstStyle/>
          <a:p>
            <a:pPr eaLnBrk="1" hangingPunct="1"/>
            <a:r>
              <a:rPr lang="en-GB" smtClean="0"/>
              <a:t>Planning is predicting and preparing for the future</a:t>
            </a:r>
          </a:p>
          <a:p>
            <a:pPr eaLnBrk="1" hangingPunct="1"/>
            <a:r>
              <a:rPr lang="en-GB" smtClean="0"/>
              <a:t>Demand = Supply</a:t>
            </a:r>
          </a:p>
          <a:p>
            <a:pPr eaLnBrk="1" hangingPunct="1"/>
            <a:r>
              <a:rPr lang="en-GB" smtClean="0"/>
              <a:t>What you have now and what you need for the future</a:t>
            </a:r>
          </a:p>
          <a:p>
            <a:pPr eaLnBrk="1" hangingPunct="1"/>
            <a:r>
              <a:rPr lang="en-US" smtClean="0"/>
              <a:t>The Strategy For Strategic Human Resources Planning</a:t>
            </a:r>
          </a:p>
          <a:p>
            <a:pPr eaLnBrk="1" hangingPunct="1"/>
            <a:r>
              <a:rPr lang="en-US" smtClean="0"/>
              <a:t>IPMA Speaker Event, March 29, 2006, Chris Klus IPMA-CP, CHRP, Chris Klus HR Consulting</a:t>
            </a:r>
          </a:p>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p:spPr>
        <p:txBody>
          <a:bodyPr/>
          <a:lstStyle/>
          <a:p>
            <a:fld id="{B1B4A55B-06B6-4E7F-831D-E8A3B67EF6A6}" type="slidenum">
              <a:rPr lang="en-US" smtClean="0"/>
              <a:pPr/>
              <a:t>8</a:t>
            </a:fld>
            <a:endParaRPr lang="en-US" smtClean="0"/>
          </a:p>
        </p:txBody>
      </p:sp>
      <p:sp>
        <p:nvSpPr>
          <p:cNvPr id="38914" name="Rectangle 2"/>
          <p:cNvSpPr>
            <a:spLocks noGrp="1" noRot="1" noChangeArrowheads="1" noTextEdit="1"/>
          </p:cNvSpPr>
          <p:nvPr>
            <p:ph type="sldImg"/>
          </p:nvPr>
        </p:nvSpPr>
        <p:spPr>
          <a:ln/>
        </p:spPr>
      </p:sp>
      <p:sp>
        <p:nvSpPr>
          <p:cNvPr id="38915" name="Rectangle 3"/>
          <p:cNvSpPr>
            <a:spLocks noGrp="1" noChangeArrowheads="1"/>
          </p:cNvSpPr>
          <p:nvPr>
            <p:ph type="body" idx="1"/>
          </p:nvPr>
        </p:nvSpPr>
        <p:spPr>
          <a:noFill/>
          <a:ln/>
        </p:spPr>
        <p:txBody>
          <a:bodyPr/>
          <a:lstStyle/>
          <a:p>
            <a:pPr eaLnBrk="1" hangingPunct="1"/>
            <a:r>
              <a:rPr lang="en-US" smtClean="0"/>
              <a:t>The Strategy For Strategic Human Resources Planning</a:t>
            </a:r>
          </a:p>
          <a:p>
            <a:pPr eaLnBrk="1" hangingPunct="1"/>
            <a:r>
              <a:rPr lang="en-US" smtClean="0"/>
              <a:t>IPMA Speaker Event, March 29, 2006, Chris Klus IPMA-CP, CHRP, Chris Klus HR Consulting</a:t>
            </a:r>
          </a:p>
          <a:p>
            <a:pPr eaLnBrk="1" hangingPunct="1"/>
            <a:endParaRPr lang="en-US" smtClean="0"/>
          </a:p>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a:noFill/>
        </p:spPr>
        <p:txBody>
          <a:bodyPr/>
          <a:lstStyle/>
          <a:p>
            <a:fld id="{4409563E-DB71-4DEB-A0B1-894233A037DB}" type="slidenum">
              <a:rPr lang="en-US" smtClean="0"/>
              <a:pPr/>
              <a:t>9</a:t>
            </a:fld>
            <a:endParaRPr lang="en-US" smtClean="0"/>
          </a:p>
        </p:txBody>
      </p:sp>
      <p:sp>
        <p:nvSpPr>
          <p:cNvPr id="40962" name="Rectangle 2"/>
          <p:cNvSpPr>
            <a:spLocks noGrp="1" noRot="1" noChangeArrowheads="1" noTextEdit="1"/>
          </p:cNvSpPr>
          <p:nvPr>
            <p:ph type="sldImg"/>
          </p:nvPr>
        </p:nvSpPr>
        <p:spPr>
          <a:ln/>
        </p:spPr>
      </p:sp>
      <p:sp>
        <p:nvSpPr>
          <p:cNvPr id="40963" name="Rectangle 3"/>
          <p:cNvSpPr>
            <a:spLocks noGrp="1" noChangeArrowheads="1"/>
          </p:cNvSpPr>
          <p:nvPr>
            <p:ph type="body" idx="1"/>
          </p:nvPr>
        </p:nvSpPr>
        <p:spPr>
          <a:noFill/>
          <a:ln/>
        </p:spPr>
        <p:txBody>
          <a:bodyPr/>
          <a:lstStyle/>
          <a:p>
            <a:pPr eaLnBrk="1" hangingPunct="1"/>
            <a:r>
              <a:rPr lang="en-GB" smtClean="0"/>
              <a:t>Internal audit: Strengths and Weaknesses related to competition</a:t>
            </a:r>
          </a:p>
          <a:p>
            <a:pPr eaLnBrk="1" hangingPunct="1"/>
            <a:r>
              <a:rPr lang="en-GB" smtClean="0"/>
              <a:t>External audit: Opportunities and Threats factors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a:noFill/>
        </p:spPr>
        <p:txBody>
          <a:bodyPr/>
          <a:lstStyle/>
          <a:p>
            <a:fld id="{B424B597-2502-4239-A2F9-B726356BC134}" type="slidenum">
              <a:rPr lang="en-US" smtClean="0"/>
              <a:pPr/>
              <a:t>10</a:t>
            </a:fld>
            <a:endParaRPr lang="en-US" smtClean="0"/>
          </a:p>
        </p:txBody>
      </p:sp>
      <p:sp>
        <p:nvSpPr>
          <p:cNvPr id="43010" name="Rectangle 2"/>
          <p:cNvSpPr>
            <a:spLocks noGrp="1" noRot="1" noChangeArrowheads="1" noTextEdit="1"/>
          </p:cNvSpPr>
          <p:nvPr>
            <p:ph type="sldImg"/>
          </p:nvPr>
        </p:nvSpPr>
        <p:spPr>
          <a:ln/>
        </p:spPr>
      </p:sp>
      <p:sp>
        <p:nvSpPr>
          <p:cNvPr id="43011" name="Rectangle 3"/>
          <p:cNvSpPr>
            <a:spLocks noGrp="1" noChangeArrowheads="1"/>
          </p:cNvSpPr>
          <p:nvPr>
            <p:ph type="body" idx="1"/>
          </p:nvPr>
        </p:nvSpPr>
        <p:spPr>
          <a:noFill/>
          <a:ln/>
        </p:spPr>
        <p:txBody>
          <a:bodyPr/>
          <a:lstStyle/>
          <a:p>
            <a:pPr eaLnBrk="1" hangingPunct="1"/>
            <a:r>
              <a:rPr lang="en-US" smtClean="0"/>
              <a:t>The Strategy For Strategic Human Resources Planning</a:t>
            </a:r>
          </a:p>
          <a:p>
            <a:pPr eaLnBrk="1" hangingPunct="1"/>
            <a:r>
              <a:rPr lang="en-US" smtClean="0"/>
              <a:t>IPMA Speaker Event, March 29, 2006, Chris Klus IPMA-CP, CHRP, Chris Klus HR Consulting</a:t>
            </a:r>
          </a:p>
          <a:p>
            <a:pPr eaLnBrk="1" hangingPunct="1"/>
            <a:r>
              <a:rPr lang="en-GB" smtClean="0"/>
              <a:t>Questions asked GAP ANALYSIS</a:t>
            </a:r>
          </a:p>
          <a:p>
            <a:pPr eaLnBrk="1" hangingPunct="1">
              <a:buFontTx/>
              <a:buChar char="•"/>
            </a:pPr>
            <a:r>
              <a:rPr lang="en-GB" smtClean="0"/>
              <a:t>What new jobs will we need?</a:t>
            </a:r>
          </a:p>
          <a:p>
            <a:pPr eaLnBrk="1" hangingPunct="1">
              <a:buFontTx/>
              <a:buChar char="•"/>
            </a:pPr>
            <a:r>
              <a:rPr lang="en-GB" smtClean="0"/>
              <a:t>What new skills will be required?</a:t>
            </a:r>
          </a:p>
          <a:p>
            <a:pPr eaLnBrk="1" hangingPunct="1">
              <a:buFontTx/>
              <a:buChar char="•"/>
            </a:pPr>
            <a:r>
              <a:rPr lang="en-GB" smtClean="0"/>
              <a:t>Do our present employees have the required skills?</a:t>
            </a:r>
          </a:p>
          <a:p>
            <a:pPr eaLnBrk="1" hangingPunct="1">
              <a:buFontTx/>
              <a:buChar char="•"/>
            </a:pPr>
            <a:r>
              <a:rPr lang="en-GB" smtClean="0"/>
              <a:t>Are employees currently in positions that use their strenghts?</a:t>
            </a:r>
          </a:p>
          <a:p>
            <a:pPr eaLnBrk="1" hangingPunct="1">
              <a:buFontTx/>
              <a:buChar char="•"/>
            </a:pPr>
            <a:r>
              <a:rPr lang="en-GB" smtClean="0"/>
              <a:t>Do we have enough managers/supervisors?</a:t>
            </a:r>
          </a:p>
          <a:p>
            <a:pPr eaLnBrk="1" hangingPunct="1"/>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7"/>
          <p:cNvSpPr>
            <a:spLocks noGrp="1" noChangeArrowheads="1"/>
          </p:cNvSpPr>
          <p:nvPr>
            <p:ph type="sldNum" sz="quarter" idx="5"/>
          </p:nvPr>
        </p:nvSpPr>
        <p:spPr>
          <a:noFill/>
        </p:spPr>
        <p:txBody>
          <a:bodyPr/>
          <a:lstStyle/>
          <a:p>
            <a:fld id="{CAA5ABFB-A16B-4A00-A3D6-9971D5C32F16}" type="slidenum">
              <a:rPr lang="en-US" smtClean="0"/>
              <a:pPr/>
              <a:t>11</a:t>
            </a:fld>
            <a:endParaRPr lang="en-US" smtClean="0"/>
          </a:p>
        </p:txBody>
      </p:sp>
      <p:sp>
        <p:nvSpPr>
          <p:cNvPr id="45058" name="Rectangle 2"/>
          <p:cNvSpPr>
            <a:spLocks noGrp="1" noRot="1" noChangeArrowheads="1" noTextEdit="1"/>
          </p:cNvSpPr>
          <p:nvPr>
            <p:ph type="sldImg"/>
          </p:nvPr>
        </p:nvSpPr>
        <p:spPr>
          <a:ln/>
        </p:spPr>
      </p:sp>
      <p:sp>
        <p:nvSpPr>
          <p:cNvPr id="45059" name="Rectangle 3"/>
          <p:cNvSpPr>
            <a:spLocks noGrp="1" noChangeArrowheads="1"/>
          </p:cNvSpPr>
          <p:nvPr>
            <p:ph type="body" idx="1"/>
          </p:nvPr>
        </p:nvSpPr>
        <p:spPr>
          <a:noFill/>
          <a:ln/>
        </p:spPr>
        <p:txBody>
          <a:bodyPr/>
          <a:lstStyle/>
          <a:p>
            <a:pPr eaLnBrk="1" hangingPunct="1"/>
            <a:r>
              <a:rPr lang="en-GB" smtClean="0"/>
              <a:t>HR Department role: advise, assist, support managers in HRM responsibilities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7"/>
          <p:cNvSpPr>
            <a:spLocks noGrp="1" noChangeArrowheads="1"/>
          </p:cNvSpPr>
          <p:nvPr>
            <p:ph type="sldNum" sz="quarter" idx="5"/>
          </p:nvPr>
        </p:nvSpPr>
        <p:spPr>
          <a:noFill/>
        </p:spPr>
        <p:txBody>
          <a:bodyPr/>
          <a:lstStyle/>
          <a:p>
            <a:fld id="{485C2D68-60E7-40B5-9457-8336212EB384}" type="slidenum">
              <a:rPr lang="en-US" smtClean="0"/>
              <a:pPr/>
              <a:t>12</a:t>
            </a:fld>
            <a:endParaRPr lang="en-US" smtClean="0"/>
          </a:p>
        </p:txBody>
      </p:sp>
      <p:sp>
        <p:nvSpPr>
          <p:cNvPr id="47106" name="Rectangle 2"/>
          <p:cNvSpPr>
            <a:spLocks noGrp="1" noRot="1" noChangeArrowheads="1" noTextEdit="1"/>
          </p:cNvSpPr>
          <p:nvPr>
            <p:ph type="sldImg"/>
          </p:nvPr>
        </p:nvSpPr>
        <p:spPr>
          <a:ln/>
        </p:spPr>
      </p:sp>
      <p:sp>
        <p:nvSpPr>
          <p:cNvPr id="47107" name="Rectangle 3"/>
          <p:cNvSpPr>
            <a:spLocks noGrp="1" noChangeArrowheads="1"/>
          </p:cNvSpPr>
          <p:nvPr>
            <p:ph type="body" idx="1"/>
          </p:nvPr>
        </p:nvSpPr>
        <p:spPr>
          <a:noFill/>
          <a:ln/>
        </p:spPr>
        <p:txBody>
          <a:bodyPr/>
          <a:lstStyle/>
          <a:p>
            <a:pPr marL="228600" indent="-228600" eaLnBrk="1" hangingPunct="1">
              <a:buFontTx/>
              <a:buAutoNum type="arabicPeriod"/>
            </a:pPr>
            <a:r>
              <a:rPr lang="en-GB" smtClean="0"/>
              <a:t>Not separate exercise done by the HR depart.</a:t>
            </a:r>
          </a:p>
          <a:p>
            <a:pPr marL="228600" indent="-228600" eaLnBrk="1" hangingPunct="1">
              <a:buFontTx/>
              <a:buAutoNum type="arabicPeriod"/>
            </a:pPr>
            <a:r>
              <a:rPr lang="en-GB" smtClean="0"/>
              <a:t>Not just the HR Depart.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7"/>
          <p:cNvSpPr>
            <a:spLocks noGrp="1" noChangeArrowheads="1"/>
          </p:cNvSpPr>
          <p:nvPr>
            <p:ph type="sldNum" sz="quarter" idx="5"/>
          </p:nvPr>
        </p:nvSpPr>
        <p:spPr>
          <a:noFill/>
        </p:spPr>
        <p:txBody>
          <a:bodyPr/>
          <a:lstStyle/>
          <a:p>
            <a:fld id="{4EA05610-F34F-4F8A-AF80-157504E5E391}" type="slidenum">
              <a:rPr lang="en-US" smtClean="0"/>
              <a:pPr/>
              <a:t>13</a:t>
            </a:fld>
            <a:endParaRPr lang="en-US" smtClean="0"/>
          </a:p>
        </p:txBody>
      </p:sp>
      <p:sp>
        <p:nvSpPr>
          <p:cNvPr id="49154" name="Rectangle 2"/>
          <p:cNvSpPr>
            <a:spLocks noGrp="1" noRot="1" noChangeArrowheads="1" noTextEdit="1"/>
          </p:cNvSpPr>
          <p:nvPr>
            <p:ph type="sldImg"/>
          </p:nvPr>
        </p:nvSpPr>
        <p:spPr>
          <a:ln/>
        </p:spPr>
      </p:sp>
      <p:sp>
        <p:nvSpPr>
          <p:cNvPr id="49155" name="Rectangle 3"/>
          <p:cNvSpPr>
            <a:spLocks noGrp="1" noChangeArrowheads="1"/>
          </p:cNvSpPr>
          <p:nvPr>
            <p:ph type="body" idx="1"/>
          </p:nvPr>
        </p:nvSpPr>
        <p:spPr>
          <a:noFill/>
          <a:ln/>
        </p:spPr>
        <p:txBody>
          <a:bodyPr/>
          <a:lstStyle/>
          <a:p>
            <a:pPr eaLnBrk="1" hangingPunct="1"/>
            <a:r>
              <a:rPr lang="en-GB" smtClean="0"/>
              <a:t>SHPR occurs in 3 levels in an organisation</a:t>
            </a:r>
          </a:p>
          <a:p>
            <a:pPr eaLnBrk="1" hangingPunct="1"/>
            <a:r>
              <a:rPr lang="en-GB" smtClean="0"/>
              <a:t>Each has different focus and time horizon and is both top-down and bottom-up activity: iterative (repetitive) might need to be updated a number of times to effectively integrate so HRP is never completed, becomes refined</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7"/>
          <p:cNvSpPr>
            <a:spLocks noGrp="1" noChangeArrowheads="1"/>
          </p:cNvSpPr>
          <p:nvPr>
            <p:ph type="sldNum" sz="quarter" idx="5"/>
          </p:nvPr>
        </p:nvSpPr>
        <p:spPr>
          <a:noFill/>
        </p:spPr>
        <p:txBody>
          <a:bodyPr/>
          <a:lstStyle/>
          <a:p>
            <a:fld id="{618F7B68-B55D-4552-B746-7A9FED173746}" type="slidenum">
              <a:rPr lang="en-US" smtClean="0"/>
              <a:pPr/>
              <a:t>14</a:t>
            </a:fld>
            <a:endParaRPr lang="en-US" smtClean="0"/>
          </a:p>
        </p:txBody>
      </p:sp>
      <p:sp>
        <p:nvSpPr>
          <p:cNvPr id="51202" name="Rectangle 2"/>
          <p:cNvSpPr>
            <a:spLocks noGrp="1" noRot="1" noChangeArrowheads="1" noTextEdit="1"/>
          </p:cNvSpPr>
          <p:nvPr>
            <p:ph type="sldImg"/>
          </p:nvPr>
        </p:nvSpPr>
        <p:spPr>
          <a:ln/>
        </p:spPr>
      </p:sp>
      <p:sp>
        <p:nvSpPr>
          <p:cNvPr id="51203" name="Rectangle 3"/>
          <p:cNvSpPr>
            <a:spLocks noGrp="1" noChangeArrowheads="1"/>
          </p:cNvSpPr>
          <p:nvPr>
            <p:ph type="body" idx="1"/>
          </p:nvPr>
        </p:nvSpPr>
        <p:spPr>
          <a:noFill/>
          <a:ln/>
        </p:spPr>
        <p:txBody>
          <a:bodyPr/>
          <a:lstStyle/>
          <a:p>
            <a:pPr marL="228600" indent="-228600" eaLnBrk="1" hangingPunct="1">
              <a:lnSpc>
                <a:spcPct val="90000"/>
              </a:lnSpc>
            </a:pPr>
            <a:r>
              <a:rPr lang="en-US" sz="1000" smtClean="0"/>
              <a:t>The Strategy For Strategic Human Resources Planning</a:t>
            </a:r>
          </a:p>
          <a:p>
            <a:pPr marL="228600" indent="-228600" eaLnBrk="1" hangingPunct="1">
              <a:lnSpc>
                <a:spcPct val="90000"/>
              </a:lnSpc>
            </a:pPr>
            <a:r>
              <a:rPr lang="en-US" sz="1000" smtClean="0"/>
              <a:t>IPMA Speaker Event, March 29, 2006, Chris Klus IPMA-CP, CHRP, Chris Klus HR Consulting</a:t>
            </a:r>
          </a:p>
          <a:p>
            <a:pPr marL="228600" indent="-228600" eaLnBrk="1" hangingPunct="1">
              <a:lnSpc>
                <a:spcPct val="90000"/>
              </a:lnSpc>
            </a:pPr>
            <a:endParaRPr lang="en-US" sz="1000" smtClean="0"/>
          </a:p>
          <a:p>
            <a:pPr marL="228600" indent="-228600" eaLnBrk="1" hangingPunct="1">
              <a:lnSpc>
                <a:spcPct val="90000"/>
              </a:lnSpc>
            </a:pPr>
            <a:r>
              <a:rPr lang="en-US" sz="1000" smtClean="0"/>
              <a:t>Bottom up</a:t>
            </a:r>
          </a:p>
          <a:p>
            <a:pPr marL="228600" indent="-228600" eaLnBrk="1" hangingPunct="1">
              <a:lnSpc>
                <a:spcPct val="90000"/>
              </a:lnSpc>
              <a:buFontTx/>
              <a:buAutoNum type="arabicPeriod"/>
            </a:pPr>
            <a:r>
              <a:rPr lang="en-GB" sz="1000" smtClean="0"/>
              <a:t>Operational: Individual Bus. Unit managers develop operational business plans for their org. for 1-2 years (staff they will require (retirement and normal attrition), when they will need them, when they plan to recruit, how they will orient and train them.</a:t>
            </a:r>
          </a:p>
          <a:p>
            <a:pPr marL="228600" indent="-228600" eaLnBrk="1" hangingPunct="1">
              <a:lnSpc>
                <a:spcPct val="90000"/>
              </a:lnSpc>
              <a:buFontTx/>
              <a:buAutoNum type="arabicPeriod"/>
            </a:pPr>
            <a:r>
              <a:rPr lang="en-GB" sz="1000" smtClean="0"/>
              <a:t>Corporate Planning: </a:t>
            </a:r>
          </a:p>
          <a:p>
            <a:pPr marL="228600" indent="-228600" eaLnBrk="1" hangingPunct="1">
              <a:lnSpc>
                <a:spcPct val="90000"/>
              </a:lnSpc>
              <a:buFontTx/>
              <a:buChar char="•"/>
            </a:pPr>
            <a:r>
              <a:rPr lang="en-GB" sz="1000" smtClean="0"/>
              <a:t>Business plan units consolidated to identify HR issues and opportunities; </a:t>
            </a:r>
          </a:p>
          <a:p>
            <a:pPr marL="228600" indent="-228600" eaLnBrk="1" hangingPunct="1">
              <a:lnSpc>
                <a:spcPct val="90000"/>
              </a:lnSpc>
              <a:buFontTx/>
              <a:buChar char="•"/>
            </a:pPr>
            <a:r>
              <a:rPr lang="en-GB" sz="1000" smtClean="0"/>
              <a:t>Corporate HR plan developed: recruitment + staffing requires + wide skills gaps and HR issues</a:t>
            </a:r>
          </a:p>
          <a:p>
            <a:pPr marL="228600" indent="-228600" eaLnBrk="1" hangingPunct="1">
              <a:lnSpc>
                <a:spcPct val="90000"/>
              </a:lnSpc>
              <a:buFontTx/>
              <a:buChar char="•"/>
            </a:pPr>
            <a:r>
              <a:rPr lang="en-GB" sz="1000" smtClean="0"/>
              <a:t>Research on HR trends (general workforce related to government issues) that may affect the organisation</a:t>
            </a:r>
          </a:p>
          <a:p>
            <a:pPr marL="228600" indent="-228600" eaLnBrk="1" hangingPunct="1">
              <a:lnSpc>
                <a:spcPct val="90000"/>
              </a:lnSpc>
            </a:pPr>
            <a:r>
              <a:rPr lang="en-GB" sz="1000" smtClean="0"/>
              <a:t>3. Strategic planning:</a:t>
            </a:r>
          </a:p>
          <a:p>
            <a:pPr marL="228600" indent="-228600" eaLnBrk="1" hangingPunct="1">
              <a:lnSpc>
                <a:spcPct val="90000"/>
              </a:lnSpc>
              <a:buFontTx/>
              <a:buChar char="•"/>
            </a:pPr>
            <a:r>
              <a:rPr lang="en-GB" sz="1000" smtClean="0"/>
              <a:t>Executives presented with the corporate HR Plan + supportive research – informed about the current situation of the org. and potential pressures of the future</a:t>
            </a:r>
          </a:p>
          <a:p>
            <a:pPr marL="228600" indent="-228600" eaLnBrk="1" hangingPunct="1">
              <a:lnSpc>
                <a:spcPct val="90000"/>
              </a:lnSpc>
              <a:buFontTx/>
              <a:buChar char="•"/>
            </a:pPr>
            <a:r>
              <a:rPr lang="en-GB" sz="1000" smtClean="0"/>
              <a:t>Executives develop org. strategic plan to lead and guide the org. to next 3-5 years, and identify actions for better positioning, survive and thrive </a:t>
            </a:r>
          </a:p>
          <a:p>
            <a:pPr marL="228600" indent="-228600" eaLnBrk="1" hangingPunct="1">
              <a:lnSpc>
                <a:spcPct val="90000"/>
              </a:lnSpc>
            </a:pPr>
            <a:r>
              <a:rPr lang="en-GB" sz="1000" smtClean="0"/>
              <a:t>Bottom Down</a:t>
            </a:r>
          </a:p>
          <a:p>
            <a:pPr marL="228600" indent="-228600" eaLnBrk="1" hangingPunct="1">
              <a:lnSpc>
                <a:spcPct val="90000"/>
              </a:lnSpc>
            </a:pPr>
            <a:r>
              <a:rPr lang="en-GB" sz="1000" smtClean="0"/>
              <a:t>2-3: Corporate HR group re-examines the corporate HR Plan (according to strategic plan): adjustments for better positioning</a:t>
            </a:r>
          </a:p>
          <a:p>
            <a:pPr marL="228600" indent="-228600" eaLnBrk="1" hangingPunct="1">
              <a:lnSpc>
                <a:spcPct val="90000"/>
              </a:lnSpc>
            </a:pPr>
            <a:r>
              <a:rPr lang="en-GB" sz="1000" smtClean="0"/>
              <a:t>1-2: business unit managers informed of org. strategic plans and must re-examine operational plans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p:spPr>
        <p:txBody>
          <a:bodyPr/>
          <a:lstStyle/>
          <a:p>
            <a:fld id="{D7D3F143-31B3-4539-B9B4-FACA513F032A}" type="slidenum">
              <a:rPr lang="en-US" smtClean="0"/>
              <a:pPr/>
              <a:t>15</a:t>
            </a:fld>
            <a:endParaRPr lang="en-US" smtClean="0"/>
          </a:p>
        </p:txBody>
      </p:sp>
      <p:sp>
        <p:nvSpPr>
          <p:cNvPr id="53250" name="Rectangle 2"/>
          <p:cNvSpPr>
            <a:spLocks noGrp="1" noRot="1" noChangeArrowheads="1" noTextEdit="1"/>
          </p:cNvSpPr>
          <p:nvPr>
            <p:ph type="sldImg"/>
          </p:nvPr>
        </p:nvSpPr>
        <p:spPr>
          <a:ln/>
        </p:spPr>
      </p:sp>
      <p:sp>
        <p:nvSpPr>
          <p:cNvPr id="53251" name="Rectangle 3"/>
          <p:cNvSpPr>
            <a:spLocks noGrp="1" noChangeArrowheads="1"/>
          </p:cNvSpPr>
          <p:nvPr>
            <p:ph type="body" idx="1"/>
          </p:nvPr>
        </p:nvSpPr>
        <p:spPr>
          <a:noFill/>
          <a:ln/>
        </p:spPr>
        <p:txBody>
          <a:bodyPr/>
          <a:lstStyle/>
          <a:p>
            <a:pPr algn="just" eaLnBrk="1" hangingPunct="1">
              <a:lnSpc>
                <a:spcPct val="90000"/>
              </a:lnSpc>
            </a:pPr>
            <a:r>
              <a:rPr lang="en-GB" smtClean="0">
                <a:latin typeface="Comic Sans MS" pitchFamily="66" charset="0"/>
              </a:rPr>
              <a:t>Supply of Labour</a:t>
            </a:r>
          </a:p>
          <a:p>
            <a:pPr algn="just" eaLnBrk="1" hangingPunct="1">
              <a:lnSpc>
                <a:spcPct val="90000"/>
              </a:lnSpc>
              <a:buFontTx/>
              <a:buChar char="•"/>
            </a:pPr>
            <a:r>
              <a:rPr lang="en-GB" smtClean="0">
                <a:latin typeface="Comic Sans MS" pitchFamily="66" charset="0"/>
              </a:rPr>
              <a:t>Organisation’s policies as they might concern selection and recruitment, including the level of staffing, recruitment and redundancy;</a:t>
            </a:r>
          </a:p>
          <a:p>
            <a:pPr algn="just" eaLnBrk="1" hangingPunct="1">
              <a:lnSpc>
                <a:spcPct val="90000"/>
              </a:lnSpc>
              <a:buFontTx/>
              <a:buChar char="•"/>
            </a:pPr>
            <a:r>
              <a:rPr lang="en-GB" smtClean="0">
                <a:latin typeface="Comic Sans MS" pitchFamily="66" charset="0"/>
              </a:rPr>
              <a:t>Attractiveness of jobs available within the organisation;</a:t>
            </a:r>
          </a:p>
          <a:p>
            <a:pPr algn="just" eaLnBrk="1" hangingPunct="1">
              <a:lnSpc>
                <a:spcPct val="90000"/>
              </a:lnSpc>
              <a:buFontTx/>
              <a:buChar char="•"/>
            </a:pPr>
            <a:r>
              <a:rPr lang="en-GB" smtClean="0">
                <a:latin typeface="Comic Sans MS" pitchFamily="66" charset="0"/>
              </a:rPr>
              <a:t>Available skills within the labour market;</a:t>
            </a:r>
          </a:p>
          <a:p>
            <a:pPr algn="just" eaLnBrk="1" hangingPunct="1">
              <a:lnSpc>
                <a:spcPct val="90000"/>
              </a:lnSpc>
              <a:buFontTx/>
              <a:buChar char="•"/>
            </a:pPr>
            <a:r>
              <a:rPr lang="en-GB" smtClean="0">
                <a:latin typeface="Comic Sans MS" pitchFamily="66" charset="0"/>
              </a:rPr>
              <a:t>Cost of accommodation within the area;</a:t>
            </a:r>
          </a:p>
          <a:p>
            <a:pPr algn="just" eaLnBrk="1" hangingPunct="1">
              <a:lnSpc>
                <a:spcPct val="90000"/>
              </a:lnSpc>
              <a:buFontTx/>
              <a:buChar char="•"/>
            </a:pPr>
            <a:r>
              <a:rPr lang="en-GB" smtClean="0">
                <a:latin typeface="Comic Sans MS" pitchFamily="66" charset="0"/>
              </a:rPr>
              <a:t>Demographic profile of potential recruitment area;</a:t>
            </a:r>
          </a:p>
          <a:p>
            <a:pPr algn="just" eaLnBrk="1" hangingPunct="1">
              <a:lnSpc>
                <a:spcPct val="90000"/>
              </a:lnSpc>
              <a:buFontTx/>
              <a:buChar char="•"/>
            </a:pPr>
            <a:r>
              <a:rPr lang="en-GB" smtClean="0">
                <a:latin typeface="Comic Sans MS" pitchFamily="66" charset="0"/>
              </a:rPr>
              <a:t>National legislation</a:t>
            </a:r>
          </a:p>
          <a:p>
            <a:pPr algn="just" eaLnBrk="1" hangingPunct="1">
              <a:lnSpc>
                <a:spcPct val="90000"/>
              </a:lnSpc>
            </a:pPr>
            <a:r>
              <a:rPr lang="en-GB" smtClean="0">
                <a:latin typeface="Comic Sans MS" pitchFamily="66" charset="0"/>
              </a:rPr>
              <a:t>Demand of Labour:</a:t>
            </a:r>
          </a:p>
          <a:p>
            <a:pPr lvl="1" eaLnBrk="1" hangingPunct="1">
              <a:lnSpc>
                <a:spcPct val="90000"/>
              </a:lnSpc>
              <a:buFontTx/>
              <a:buChar char="•"/>
            </a:pPr>
            <a:r>
              <a:rPr lang="en-GB" smtClean="0">
                <a:latin typeface="Comic Sans MS" pitchFamily="66" charset="0"/>
              </a:rPr>
              <a:t>Organisation’s strategy and objectives;</a:t>
            </a:r>
          </a:p>
          <a:p>
            <a:pPr lvl="1" eaLnBrk="1" hangingPunct="1">
              <a:lnSpc>
                <a:spcPct val="90000"/>
              </a:lnSpc>
              <a:buFontTx/>
              <a:buChar char="•"/>
            </a:pPr>
            <a:r>
              <a:rPr lang="en-GB" smtClean="0">
                <a:latin typeface="Comic Sans MS" pitchFamily="66" charset="0"/>
              </a:rPr>
              <a:t>Demand for the goods/services offered by the organisation;</a:t>
            </a:r>
          </a:p>
          <a:p>
            <a:pPr lvl="1" eaLnBrk="1" hangingPunct="1">
              <a:lnSpc>
                <a:spcPct val="90000"/>
              </a:lnSpc>
              <a:buFontTx/>
              <a:buChar char="•"/>
            </a:pPr>
            <a:r>
              <a:rPr lang="en-GB" smtClean="0">
                <a:latin typeface="Comic Sans MS" pitchFamily="66" charset="0"/>
              </a:rPr>
              <a:t>Type of technology used;</a:t>
            </a:r>
          </a:p>
          <a:p>
            <a:pPr lvl="1" eaLnBrk="1" hangingPunct="1">
              <a:lnSpc>
                <a:spcPct val="90000"/>
              </a:lnSpc>
              <a:buFontTx/>
              <a:buChar char="•"/>
            </a:pPr>
            <a:r>
              <a:rPr lang="en-GB" smtClean="0">
                <a:latin typeface="Comic Sans MS" pitchFamily="66" charset="0"/>
              </a:rPr>
              <a:t>Product range and /or numbers of products made or services provided</a:t>
            </a:r>
          </a:p>
          <a:p>
            <a:pPr lvl="1" eaLnBrk="1" hangingPunct="1">
              <a:lnSpc>
                <a:spcPct val="90000"/>
              </a:lnSpc>
              <a:buFontTx/>
              <a:buChar char="•"/>
            </a:pPr>
            <a:r>
              <a:rPr lang="en-GB" smtClean="0">
                <a:latin typeface="Comic Sans MS" pitchFamily="66" charset="0"/>
              </a:rPr>
              <a:t>Rate of production by each employee;</a:t>
            </a:r>
          </a:p>
          <a:p>
            <a:pPr lvl="1" eaLnBrk="1" hangingPunct="1">
              <a:lnSpc>
                <a:spcPct val="90000"/>
              </a:lnSpc>
              <a:buFontTx/>
              <a:buChar char="•"/>
            </a:pPr>
            <a:r>
              <a:rPr lang="en-GB" smtClean="0">
                <a:latin typeface="Comic Sans MS" pitchFamily="66" charset="0"/>
              </a:rPr>
              <a:t>Amount of products and /or  services bought from other organisations</a:t>
            </a:r>
          </a:p>
          <a:p>
            <a:pPr lvl="1" eaLnBrk="1" hangingPunct="1">
              <a:lnSpc>
                <a:spcPct val="90000"/>
              </a:lnSpc>
              <a:buFontTx/>
              <a:buChar char="•"/>
            </a:pPr>
            <a:r>
              <a:rPr lang="en-GB" smtClean="0">
                <a:latin typeface="Comic Sans MS" pitchFamily="66" charset="0"/>
              </a:rPr>
              <a:t>Level of stock</a:t>
            </a:r>
          </a:p>
          <a:p>
            <a:pPr eaLnBrk="1" hangingPunct="1">
              <a:lnSpc>
                <a:spcPct val="90000"/>
              </a:lnSpc>
              <a:buFontTx/>
              <a:buChar char="•"/>
            </a:pPr>
            <a:endParaRPr lang="en-GB"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7"/>
          <p:cNvSpPr>
            <a:spLocks noGrp="1" noChangeArrowheads="1"/>
          </p:cNvSpPr>
          <p:nvPr>
            <p:ph type="sldNum" sz="quarter" idx="5"/>
          </p:nvPr>
        </p:nvSpPr>
        <p:spPr>
          <a:noFill/>
        </p:spPr>
        <p:txBody>
          <a:bodyPr/>
          <a:lstStyle/>
          <a:p>
            <a:fld id="{3BE76BF7-E69A-4B3B-9ED2-385BD620B5DE}" type="slidenum">
              <a:rPr lang="en-US" smtClean="0"/>
              <a:pPr/>
              <a:t>16</a:t>
            </a:fld>
            <a:endParaRPr lang="en-US" smtClean="0"/>
          </a:p>
        </p:txBody>
      </p:sp>
      <p:sp>
        <p:nvSpPr>
          <p:cNvPr id="55298" name="Rectangle 2"/>
          <p:cNvSpPr>
            <a:spLocks noGrp="1" noRot="1" noChangeArrowheads="1" noTextEdit="1"/>
          </p:cNvSpPr>
          <p:nvPr>
            <p:ph type="sldImg"/>
          </p:nvPr>
        </p:nvSpPr>
        <p:spPr>
          <a:ln/>
        </p:spPr>
      </p:sp>
      <p:sp>
        <p:nvSpPr>
          <p:cNvPr id="55299" name="Rectangle 3"/>
          <p:cNvSpPr>
            <a:spLocks noGrp="1" noChangeArrowheads="1"/>
          </p:cNvSpPr>
          <p:nvPr>
            <p:ph type="body" idx="1"/>
          </p:nvPr>
        </p:nvSpPr>
        <p:spPr>
          <a:noFill/>
          <a:ln/>
        </p:spPr>
        <p:txBody>
          <a:bodyPr/>
          <a:lstStyle/>
          <a:p>
            <a:pPr lvl="1" eaLnBrk="1" hangingPunct="1">
              <a:buFontTx/>
              <a:buChar char="•"/>
            </a:pPr>
            <a:r>
              <a:rPr lang="en-GB" sz="1600" i="1" smtClean="0"/>
              <a:t>Employees will leave the organisation in order to find jobs which better match their skills and interests;</a:t>
            </a:r>
          </a:p>
          <a:p>
            <a:pPr lvl="1" eaLnBrk="1" hangingPunct="1">
              <a:buFontTx/>
              <a:buChar char="•"/>
            </a:pPr>
            <a:r>
              <a:rPr lang="en-GB" sz="1600" i="1" smtClean="0"/>
              <a:t>In this case, the employee will feel that s/he might be able to contribute to the organisation;</a:t>
            </a:r>
          </a:p>
          <a:p>
            <a:pPr lvl="1" eaLnBrk="1" hangingPunct="1">
              <a:buFontTx/>
              <a:buChar char="•"/>
            </a:pPr>
            <a:r>
              <a:rPr lang="en-GB" sz="1600" i="1" smtClean="0"/>
              <a:t>If wages and salaries do not meet the levels of organisations in a similar business, then individuals will find employment where the rates are competitive or the rewards are better.</a:t>
            </a:r>
            <a:endParaRPr lang="en-GB"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7"/>
          <p:cNvSpPr>
            <a:spLocks noGrp="1" noChangeArrowheads="1"/>
          </p:cNvSpPr>
          <p:nvPr>
            <p:ph type="sldNum" sz="quarter" idx="5"/>
          </p:nvPr>
        </p:nvSpPr>
        <p:spPr>
          <a:noFill/>
        </p:spPr>
        <p:txBody>
          <a:bodyPr/>
          <a:lstStyle/>
          <a:p>
            <a:fld id="{243B6B4D-6EE7-4384-8BD3-E26977FE9FAB}" type="slidenum">
              <a:rPr lang="en-US" smtClean="0"/>
              <a:pPr/>
              <a:t>17</a:t>
            </a:fld>
            <a:endParaRPr lang="en-US" smtClean="0"/>
          </a:p>
        </p:txBody>
      </p:sp>
      <p:sp>
        <p:nvSpPr>
          <p:cNvPr id="57346" name="Rectangle 2"/>
          <p:cNvSpPr>
            <a:spLocks noGrp="1" noRot="1" noChangeArrowheads="1" noTextEdit="1"/>
          </p:cNvSpPr>
          <p:nvPr>
            <p:ph type="sldImg"/>
          </p:nvPr>
        </p:nvSpPr>
        <p:spPr>
          <a:ln/>
        </p:spPr>
      </p:sp>
      <p:sp>
        <p:nvSpPr>
          <p:cNvPr id="57347" name="Rectangle 3"/>
          <p:cNvSpPr>
            <a:spLocks noGrp="1" noChangeArrowheads="1"/>
          </p:cNvSpPr>
          <p:nvPr>
            <p:ph type="body" idx="1"/>
          </p:nvPr>
        </p:nvSpPr>
        <p:spPr>
          <a:noFill/>
          <a:ln/>
        </p:spPr>
        <p:txBody>
          <a:bodyPr/>
          <a:lstStyle/>
          <a:p>
            <a:pPr lvl="1" algn="just" eaLnBrk="1" hangingPunct="1">
              <a:lnSpc>
                <a:spcPct val="90000"/>
              </a:lnSpc>
              <a:spcBef>
                <a:spcPct val="20000"/>
              </a:spcBef>
              <a:buClr>
                <a:schemeClr val="folHlink"/>
              </a:buClr>
              <a:buSzPct val="60000"/>
              <a:buFont typeface="Wingdings" pitchFamily="2" charset="2"/>
              <a:buChar char="n"/>
            </a:pPr>
            <a:r>
              <a:rPr lang="en-GB" i="1" smtClean="0"/>
              <a:t>Perhaps there are organisations in the same locality requiring similar skills of their employees and, therefore, there is competition for a scarce labour supply;</a:t>
            </a:r>
          </a:p>
          <a:p>
            <a:pPr lvl="1" eaLnBrk="1" hangingPunct="1"/>
            <a:r>
              <a:rPr lang="en-GB" i="1" smtClean="0"/>
              <a:t>With the improvement in transport infrastructure and the increased income has come the ability for individuals to move away from their community to find work. </a:t>
            </a:r>
          </a:p>
          <a:p>
            <a:pPr lvl="1" eaLnBrk="1" hangingPunct="1"/>
            <a:endParaRPr lang="en-GB" i="1" smtClean="0"/>
          </a:p>
          <a:p>
            <a:pPr eaLnBrk="1" hangingPunct="1"/>
            <a:endParaRPr lang="en-GB"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7"/>
          <p:cNvSpPr>
            <a:spLocks noGrp="1" noChangeArrowheads="1"/>
          </p:cNvSpPr>
          <p:nvPr>
            <p:ph type="sldNum" sz="quarter" idx="5"/>
          </p:nvPr>
        </p:nvSpPr>
        <p:spPr>
          <a:noFill/>
        </p:spPr>
        <p:txBody>
          <a:bodyPr/>
          <a:lstStyle/>
          <a:p>
            <a:fld id="{F5D14D0B-B119-426B-81B3-7516922040DC}" type="slidenum">
              <a:rPr lang="en-US" smtClean="0"/>
              <a:pPr/>
              <a:t>20</a:t>
            </a:fld>
            <a:endParaRPr lang="en-US" smtClean="0"/>
          </a:p>
        </p:txBody>
      </p:sp>
      <p:sp>
        <p:nvSpPr>
          <p:cNvPr id="61442" name="Rectangle 2"/>
          <p:cNvSpPr>
            <a:spLocks noGrp="1" noRot="1" noChangeArrowheads="1" noTextEdit="1"/>
          </p:cNvSpPr>
          <p:nvPr>
            <p:ph type="sldImg"/>
          </p:nvPr>
        </p:nvSpPr>
        <p:spPr>
          <a:ln/>
        </p:spPr>
      </p:sp>
      <p:sp>
        <p:nvSpPr>
          <p:cNvPr id="61443" name="Rectangle 3"/>
          <p:cNvSpPr>
            <a:spLocks noGrp="1" noChangeArrowheads="1"/>
          </p:cNvSpPr>
          <p:nvPr>
            <p:ph type="body" idx="1"/>
          </p:nvPr>
        </p:nvSpPr>
        <p:spPr>
          <a:noFill/>
          <a:ln/>
        </p:spPr>
        <p:txBody>
          <a:bodyPr/>
          <a:lstStyle/>
          <a:p>
            <a:pPr eaLnBrk="1" hangingPunct="1"/>
            <a:r>
              <a:rPr lang="en-GB" sz="1000" i="1" smtClean="0"/>
              <a:t>1. Restructuring strategies:</a:t>
            </a:r>
            <a:endParaRPr lang="en-GB" sz="1000" smtClean="0"/>
          </a:p>
          <a:p>
            <a:pPr eaLnBrk="1" hangingPunct="1"/>
            <a:r>
              <a:rPr lang="en-GB" sz="1000" smtClean="0"/>
              <a:t>Reducing staff either by termination or attrition </a:t>
            </a:r>
          </a:p>
          <a:p>
            <a:pPr eaLnBrk="1" hangingPunct="1"/>
            <a:r>
              <a:rPr lang="en-GB" sz="1000" smtClean="0"/>
              <a:t>Regrouping tasks to create well designed jobs </a:t>
            </a:r>
          </a:p>
          <a:p>
            <a:pPr eaLnBrk="1" hangingPunct="1"/>
            <a:r>
              <a:rPr lang="en-GB" sz="1000" smtClean="0"/>
              <a:t>Reorganizing work units to be more efficient </a:t>
            </a:r>
          </a:p>
          <a:p>
            <a:pPr eaLnBrk="1" hangingPunct="1">
              <a:buFontTx/>
              <a:buChar char="•"/>
            </a:pPr>
            <a:r>
              <a:rPr lang="en-GB" sz="1000" i="1" smtClean="0"/>
              <a:t>Training and development strategies:</a:t>
            </a:r>
            <a:endParaRPr lang="en-GB" sz="1000" smtClean="0"/>
          </a:p>
          <a:p>
            <a:pPr eaLnBrk="1" hangingPunct="1"/>
            <a:r>
              <a:rPr lang="en-GB" sz="1000" smtClean="0"/>
              <a:t>Providing redundant staff with training to take on new roles </a:t>
            </a:r>
          </a:p>
          <a:p>
            <a:pPr eaLnBrk="1" hangingPunct="1"/>
            <a:r>
              <a:rPr lang="en-GB" sz="1000" smtClean="0"/>
              <a:t>Providing current staff with development opportunities to prepare them for future jobs in your organization </a:t>
            </a:r>
          </a:p>
          <a:p>
            <a:pPr eaLnBrk="1" hangingPunct="1">
              <a:buFontTx/>
              <a:buChar char="•"/>
            </a:pPr>
            <a:r>
              <a:rPr lang="en-GB" sz="1000" i="1" smtClean="0"/>
              <a:t>Recruitment strategies:</a:t>
            </a:r>
            <a:endParaRPr lang="en-GB" sz="1000" smtClean="0"/>
          </a:p>
          <a:p>
            <a:pPr eaLnBrk="1" hangingPunct="1"/>
            <a:r>
              <a:rPr lang="en-GB" sz="1000" smtClean="0"/>
              <a:t>Recruiting new staff with the skill and abilities that your organization will need in the future </a:t>
            </a:r>
          </a:p>
          <a:p>
            <a:pPr eaLnBrk="1" hangingPunct="1">
              <a:buFontTx/>
              <a:buChar char="•"/>
            </a:pPr>
            <a:r>
              <a:rPr lang="en-GB" sz="1000" i="1" smtClean="0"/>
              <a:t>Outsourcing strategies:</a:t>
            </a:r>
            <a:endParaRPr lang="en-GB" sz="1000" smtClean="0"/>
          </a:p>
          <a:p>
            <a:pPr eaLnBrk="1" hangingPunct="1"/>
            <a:r>
              <a:rPr lang="en-GB" sz="1000" smtClean="0"/>
              <a:t>Using external individuals or organizations to do some tasks </a:t>
            </a:r>
          </a:p>
          <a:p>
            <a:pPr eaLnBrk="1" hangingPunct="1">
              <a:buFontTx/>
              <a:buChar char="•"/>
            </a:pPr>
            <a:r>
              <a:rPr lang="en-GB" sz="1000" smtClean="0"/>
              <a:t>Collaboration: Types of collaboration could include:</a:t>
            </a:r>
          </a:p>
          <a:p>
            <a:pPr eaLnBrk="1" hangingPunct="1"/>
            <a:r>
              <a:rPr lang="en-GB" sz="1000" smtClean="0"/>
              <a:t>Together, organizations may be able to influence the types of courses offered by educational institutions. </a:t>
            </a:r>
          </a:p>
          <a:p>
            <a:pPr eaLnBrk="1" hangingPunct="1"/>
            <a:r>
              <a:rPr lang="en-GB" sz="1000" smtClean="0"/>
              <a:t>Working with other organizations to prepare future leaders by sharing in the development of promising individuals. </a:t>
            </a:r>
          </a:p>
          <a:p>
            <a:pPr eaLnBrk="1" hangingPunct="1"/>
            <a:r>
              <a:rPr lang="en-GB" sz="1000" smtClean="0"/>
              <a:t>Sharing the costs of training for groups of employees. </a:t>
            </a:r>
          </a:p>
          <a:p>
            <a:pPr eaLnBrk="1" hangingPunct="1"/>
            <a:r>
              <a:rPr lang="en-GB" sz="1000" smtClean="0"/>
              <a:t>Allowing employees to visit other organizations to gain skills and insight </a:t>
            </a:r>
          </a:p>
          <a:p>
            <a:pPr eaLnBrk="1" hangingPunct="1"/>
            <a:r>
              <a:rPr lang="en-GB" sz="1000" smtClean="0">
                <a:hlinkClick r:id="rId3"/>
              </a:rPr>
              <a:t>Vimal Kumar</a:t>
            </a:r>
            <a:endParaRPr lang="en-GB" sz="1000" smtClean="0"/>
          </a:p>
          <a:p>
            <a:pPr eaLnBrk="1" hangingPunct="1"/>
            <a:r>
              <a:rPr lang="en-GB" sz="1000" smtClean="0"/>
              <a:t>http://ezinearticles.com/?Human-Resource-Planning&amp;id=798288</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fld id="{4FAE00D3-500B-4AFC-B1F1-FDF585F9F0B9}" type="datetime1">
              <a:rPr lang="en-GB"/>
              <a:pPr/>
              <a:t>01/04/2013</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60486EF-3894-4226-BC8B-A0D010D18096}"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fld id="{CFB7DE1B-6D48-40C9-BB28-8AD0C92E7641}" type="datetime1">
              <a:rPr lang="en-GB"/>
              <a:pPr/>
              <a:t>01/04/2013</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DE0081C-B380-4AAA-BD08-58BEE775ED12}"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fld id="{325A8F1D-D730-4E42-BC96-7F85CB179ECD}" type="datetime1">
              <a:rPr lang="en-GB"/>
              <a:pPr/>
              <a:t>01/04/2013</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B2C0739-830E-4DD8-B643-C562AF91201D}"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fld id="{F135B89A-3609-47E4-A890-3AF7AED94C25}" type="datetime1">
              <a:rPr lang="en-GB"/>
              <a:pPr/>
              <a:t>01/04/2013</a:t>
            </a:fld>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E0286D5F-88ED-47E2-BD2E-8DB8AB606A54}"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fld id="{FD3DF26E-FFCA-47D4-9C4E-B6E0F4CEF506}" type="datetime1">
              <a:rPr lang="en-GB"/>
              <a:pPr/>
              <a:t>01/04/2013</a:t>
            </a:fld>
            <a:endParaRPr lang="en-GB"/>
          </a:p>
        </p:txBody>
      </p:sp>
      <p:sp>
        <p:nvSpPr>
          <p:cNvPr id="8" name="Rectangle 5"/>
          <p:cNvSpPr>
            <a:spLocks noGrp="1" noChangeArrowheads="1"/>
          </p:cNvSpPr>
          <p:nvPr>
            <p:ph type="ftr" sz="quarter" idx="11"/>
          </p:nvPr>
        </p:nvSpPr>
        <p:spPr>
          <a:ln/>
        </p:spPr>
        <p:txBody>
          <a:bodyPr/>
          <a:lstStyle>
            <a:lvl1pPr>
              <a:defRPr/>
            </a:lvl1pPr>
          </a:lstStyle>
          <a:p>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4F02575F-7DFB-4FD4-8902-AD19760C8D5E}"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fld id="{0CAEF4E4-ED40-41C9-8CD7-13F92622C5A5}" type="datetime1">
              <a:rPr lang="en-GB"/>
              <a:pPr/>
              <a:t>01/04/2013</a:t>
            </a:fld>
            <a:endParaRPr lang="en-GB"/>
          </a:p>
        </p:txBody>
      </p:sp>
      <p:sp>
        <p:nvSpPr>
          <p:cNvPr id="4" name="Rectangle 5"/>
          <p:cNvSpPr>
            <a:spLocks noGrp="1" noChangeArrowheads="1"/>
          </p:cNvSpPr>
          <p:nvPr>
            <p:ph type="ftr" sz="quarter" idx="11"/>
          </p:nvPr>
        </p:nvSpPr>
        <p:spPr>
          <a:ln/>
        </p:spPr>
        <p:txBody>
          <a:bodyPr/>
          <a:lstStyle>
            <a:lvl1pPr>
              <a:defRPr/>
            </a:lvl1pPr>
          </a:lstStyle>
          <a:p>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675BD47F-F859-43CC-9E75-0850C224CF2F}"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fld id="{7009801D-3BA1-4BC7-BC58-79A85065C9A3}" type="datetime1">
              <a:rPr lang="en-GB"/>
              <a:pPr/>
              <a:t>01/04/2013</a:t>
            </a:fld>
            <a:endParaRPr lang="en-GB"/>
          </a:p>
        </p:txBody>
      </p:sp>
      <p:sp>
        <p:nvSpPr>
          <p:cNvPr id="3" name="Rectangle 5"/>
          <p:cNvSpPr>
            <a:spLocks noGrp="1" noChangeArrowheads="1"/>
          </p:cNvSpPr>
          <p:nvPr>
            <p:ph type="ftr" sz="quarter" idx="11"/>
          </p:nvPr>
        </p:nvSpPr>
        <p:spPr>
          <a:ln/>
        </p:spPr>
        <p:txBody>
          <a:bodyPr/>
          <a:lstStyle>
            <a:lvl1pPr>
              <a:defRPr/>
            </a:lvl1pPr>
          </a:lstStyle>
          <a:p>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A677932C-1E33-45AC-A7EB-17119EF0B50F}"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fld id="{29FCACB2-7A5E-420F-A894-6A23272BA194}" type="datetime1">
              <a:rPr lang="en-GB"/>
              <a:pPr/>
              <a:t>01/04/2013</a:t>
            </a:fld>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4664EC2-390A-4822-AF17-C90E72BDCBBA}"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fld id="{11554F26-BE4E-425A-85A6-E45C0FB51129}" type="datetime1">
              <a:rPr lang="en-GB"/>
              <a:pPr/>
              <a:t>01/04/2013</a:t>
            </a:fld>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7048E6C2-4DDC-413B-A237-634BE06B31F4}"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fld id="{484A5FA0-5D72-4CC3-A1C9-74F1BAA8CD2C}" type="datetime1">
              <a:rPr lang="en-GB"/>
              <a:pPr/>
              <a:t>01/04/2013</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EE3A526-3D62-4013-A269-6B3EC3710003}"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fld id="{7A4A954F-D66D-4E4B-8CF0-E3A0226B31A6}" type="datetime1">
              <a:rPr lang="en-GB"/>
              <a:pPr/>
              <a:t>01/04/2013</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97FE164-2D97-4E5D-82D9-C53298852382}"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3210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fld id="{A885CA39-3AD1-4E48-9147-732686153F6D}" type="datetime1">
              <a:rPr lang="en-GB"/>
              <a:pPr/>
              <a:t>01/04/2013</a:t>
            </a:fld>
            <a:endParaRPr lang="en-GB"/>
          </a:p>
        </p:txBody>
      </p:sp>
      <p:sp>
        <p:nvSpPr>
          <p:cNvPr id="13210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3210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9E3B868A-615F-4671-9886-CE407EFA153A}"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721" r:id="rId1"/>
    <p:sldLayoutId id="2147483720" r:id="rId2"/>
    <p:sldLayoutId id="2147483719" r:id="rId3"/>
    <p:sldLayoutId id="2147483718" r:id="rId4"/>
    <p:sldLayoutId id="2147483717" r:id="rId5"/>
    <p:sldLayoutId id="2147483716" r:id="rId6"/>
    <p:sldLayoutId id="2147483715" r:id="rId7"/>
    <p:sldLayoutId id="2147483714" r:id="rId8"/>
    <p:sldLayoutId id="2147483713" r:id="rId9"/>
    <p:sldLayoutId id="2147483712" r:id="rId10"/>
    <p:sldLayoutId id="2147483711" r:id="rId11"/>
  </p:sldLayoutIdLst>
  <p:hf hdr="0" ftr="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cs typeface="Arial" charset="0"/>
        </a:defRPr>
      </a:lvl2pPr>
      <a:lvl3pPr algn="ctr" rtl="0" eaLnBrk="0" fontAlgn="base" hangingPunct="0">
        <a:spcBef>
          <a:spcPct val="0"/>
        </a:spcBef>
        <a:spcAft>
          <a:spcPct val="0"/>
        </a:spcAft>
        <a:defRPr sz="4400">
          <a:solidFill>
            <a:schemeClr val="tx2"/>
          </a:solidFill>
          <a:latin typeface="Arial" charset="0"/>
          <a:cs typeface="Arial" charset="0"/>
        </a:defRPr>
      </a:lvl3pPr>
      <a:lvl4pPr algn="ctr" rtl="0" eaLnBrk="0" fontAlgn="base" hangingPunct="0">
        <a:spcBef>
          <a:spcPct val="0"/>
        </a:spcBef>
        <a:spcAft>
          <a:spcPct val="0"/>
        </a:spcAft>
        <a:defRPr sz="4400">
          <a:solidFill>
            <a:schemeClr val="tx2"/>
          </a:solidFill>
          <a:latin typeface="Arial" charset="0"/>
          <a:cs typeface="Arial" charset="0"/>
        </a:defRPr>
      </a:lvl4pPr>
      <a:lvl5pPr algn="ctr" rtl="0" eaLnBrk="0" fontAlgn="base" hangingPunct="0">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17PE2328%20Part2.qxd-01.gif%20%20%20%20%20%20%20%20%20%20%20%20%20%20%20%20%20%20%20%20%20%20%20%20%20%20%20%20%20%20%20%20%20%20%20%20%20%20%20%200001F482%0bAdam's%20work%20%20%20%20%20%20%20%20%20%20%20%20%20%20%20%20%20%20%20%20B65CE38B:"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Grp="1" noChangeArrowheads="1"/>
          </p:cNvSpPr>
          <p:nvPr>
            <p:ph type="dt" sz="half" idx="10"/>
          </p:nvPr>
        </p:nvSpPr>
        <p:spPr>
          <a:ln/>
        </p:spPr>
        <p:txBody>
          <a:bodyPr/>
          <a:lstStyle/>
          <a:p>
            <a:fld id="{CB8EF351-0291-4020-870B-AF99EDF1A10E}" type="datetime1">
              <a:rPr lang="en-GB"/>
              <a:pPr/>
              <a:t>01/04/2013</a:t>
            </a:fld>
            <a:endParaRPr lang="en-GB"/>
          </a:p>
        </p:txBody>
      </p:sp>
      <p:sp>
        <p:nvSpPr>
          <p:cNvPr id="5" name="Rectangle 6"/>
          <p:cNvSpPr>
            <a:spLocks noGrp="1" noChangeArrowheads="1"/>
          </p:cNvSpPr>
          <p:nvPr>
            <p:ph type="sldNum" sz="quarter" idx="12"/>
          </p:nvPr>
        </p:nvSpPr>
        <p:spPr>
          <a:ln/>
        </p:spPr>
        <p:txBody>
          <a:bodyPr/>
          <a:lstStyle/>
          <a:p>
            <a:pPr>
              <a:defRPr/>
            </a:pPr>
            <a:fld id="{E78D05B3-D3CF-4188-A35F-BA6DB02E60E7}" type="slidenum">
              <a:rPr lang="en-US"/>
              <a:pPr>
                <a:defRPr/>
              </a:pPr>
              <a:t>1</a:t>
            </a:fld>
            <a:endParaRPr lang="en-US"/>
          </a:p>
        </p:txBody>
      </p:sp>
      <p:sp>
        <p:nvSpPr>
          <p:cNvPr id="27649" name="Rectangle 2"/>
          <p:cNvSpPr>
            <a:spLocks noGrp="1" noChangeArrowheads="1"/>
          </p:cNvSpPr>
          <p:nvPr>
            <p:ph type="ctrTitle" idx="4294967295"/>
          </p:nvPr>
        </p:nvSpPr>
        <p:spPr>
          <a:xfrm>
            <a:off x="611188" y="692150"/>
            <a:ext cx="7772400" cy="2308225"/>
          </a:xfrm>
        </p:spPr>
        <p:txBody>
          <a:bodyPr anchor="b"/>
          <a:lstStyle/>
          <a:p>
            <a:pPr eaLnBrk="1" hangingPunct="1"/>
            <a:r>
              <a:rPr lang="en-GB" smtClean="0"/>
              <a:t>SBMA 7106</a:t>
            </a:r>
            <a:br>
              <a:rPr lang="en-GB" smtClean="0"/>
            </a:br>
            <a:r>
              <a:rPr lang="en-GB" smtClean="0"/>
              <a:t>Managing people</a:t>
            </a:r>
            <a:br>
              <a:rPr lang="en-GB" smtClean="0"/>
            </a:br>
            <a:endParaRPr lang="en-US" smtClean="0"/>
          </a:p>
        </p:txBody>
      </p:sp>
      <p:sp>
        <p:nvSpPr>
          <p:cNvPr id="27650" name="Rectangle 3"/>
          <p:cNvSpPr>
            <a:spLocks noGrp="1" noChangeArrowheads="1"/>
          </p:cNvSpPr>
          <p:nvPr>
            <p:ph type="subTitle" idx="4294967295"/>
          </p:nvPr>
        </p:nvSpPr>
        <p:spPr>
          <a:xfrm>
            <a:off x="395288" y="3644900"/>
            <a:ext cx="7993062" cy="2808288"/>
          </a:xfrm>
        </p:spPr>
        <p:txBody>
          <a:bodyPr/>
          <a:lstStyle/>
          <a:p>
            <a:pPr marL="0" indent="0" algn="ctr" eaLnBrk="1" hangingPunct="1">
              <a:buFontTx/>
              <a:buNone/>
            </a:pPr>
            <a:r>
              <a:rPr lang="en-GB" sz="4000" smtClean="0"/>
              <a:t>Week 2</a:t>
            </a:r>
          </a:p>
          <a:p>
            <a:pPr marL="0" indent="0" algn="ctr" eaLnBrk="1" hangingPunct="1">
              <a:buFontTx/>
              <a:buNone/>
            </a:pPr>
            <a:r>
              <a:rPr lang="en-GB" sz="4000" smtClean="0"/>
              <a:t>Strategic Human Resource Planning - SHRP</a:t>
            </a:r>
            <a:r>
              <a:rPr lang="en-GB" smtClean="0"/>
              <a:t> </a:t>
            </a:r>
          </a:p>
          <a:p>
            <a:pPr marL="0" indent="0" algn="ctr" eaLnBrk="1" hangingPunct="1">
              <a:buFontTx/>
              <a:buNone/>
            </a:pPr>
            <a:endParaRPr lang="en-US"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Grp="1" noChangeArrowheads="1"/>
          </p:cNvSpPr>
          <p:nvPr>
            <p:ph type="dt" sz="half" idx="10"/>
          </p:nvPr>
        </p:nvSpPr>
        <p:spPr>
          <a:ln/>
        </p:spPr>
        <p:txBody>
          <a:bodyPr/>
          <a:lstStyle/>
          <a:p>
            <a:fld id="{C65EB2F3-A288-4D4B-A98C-6FD392565ABE}" type="datetime1">
              <a:rPr lang="en-GB"/>
              <a:pPr/>
              <a:t>01/04/2013</a:t>
            </a:fld>
            <a:endParaRPr lang="en-GB"/>
          </a:p>
        </p:txBody>
      </p:sp>
      <p:sp>
        <p:nvSpPr>
          <p:cNvPr id="5" name="Rectangle 6"/>
          <p:cNvSpPr>
            <a:spLocks noGrp="1" noChangeArrowheads="1"/>
          </p:cNvSpPr>
          <p:nvPr>
            <p:ph type="sldNum" sz="quarter" idx="12"/>
          </p:nvPr>
        </p:nvSpPr>
        <p:spPr>
          <a:ln/>
        </p:spPr>
        <p:txBody>
          <a:bodyPr/>
          <a:lstStyle/>
          <a:p>
            <a:pPr>
              <a:defRPr/>
            </a:pPr>
            <a:fld id="{CDDEA1CC-DB69-4122-BB3D-4B4028DD6D33}" type="slidenum">
              <a:rPr lang="en-US"/>
              <a:pPr>
                <a:defRPr/>
              </a:pPr>
              <a:t>2</a:t>
            </a:fld>
            <a:endParaRPr lang="en-US"/>
          </a:p>
        </p:txBody>
      </p:sp>
      <p:sp>
        <p:nvSpPr>
          <p:cNvPr id="28673" name="Rectangle 2"/>
          <p:cNvSpPr>
            <a:spLocks noGrp="1" noChangeArrowheads="1"/>
          </p:cNvSpPr>
          <p:nvPr>
            <p:ph type="title" idx="4294967295"/>
          </p:nvPr>
        </p:nvSpPr>
        <p:spPr/>
        <p:txBody>
          <a:bodyPr anchor="b"/>
          <a:lstStyle/>
          <a:p>
            <a:pPr eaLnBrk="1" hangingPunct="1"/>
            <a:r>
              <a:rPr lang="en-GB" smtClean="0"/>
              <a:t>Objectives</a:t>
            </a:r>
          </a:p>
        </p:txBody>
      </p:sp>
      <p:sp>
        <p:nvSpPr>
          <p:cNvPr id="28674" name="Rectangle 3"/>
          <p:cNvSpPr>
            <a:spLocks noGrp="1" noChangeArrowheads="1"/>
          </p:cNvSpPr>
          <p:nvPr>
            <p:ph type="body" idx="4294967295"/>
          </p:nvPr>
        </p:nvSpPr>
        <p:spPr/>
        <p:txBody>
          <a:bodyPr/>
          <a:lstStyle/>
          <a:p>
            <a:pPr eaLnBrk="1" hangingPunct="1">
              <a:lnSpc>
                <a:spcPct val="90000"/>
              </a:lnSpc>
            </a:pPr>
            <a:r>
              <a:rPr lang="en-GB" smtClean="0"/>
              <a:t>From Manpower planning to HRP</a:t>
            </a:r>
          </a:p>
          <a:p>
            <a:pPr eaLnBrk="1" hangingPunct="1">
              <a:lnSpc>
                <a:spcPct val="90000"/>
              </a:lnSpc>
            </a:pPr>
            <a:r>
              <a:rPr lang="en-GB" smtClean="0"/>
              <a:t>What is HRP/SHRP</a:t>
            </a:r>
          </a:p>
          <a:p>
            <a:pPr eaLnBrk="1" hangingPunct="1">
              <a:lnSpc>
                <a:spcPct val="90000"/>
              </a:lnSpc>
            </a:pPr>
            <a:r>
              <a:rPr lang="en-GB" smtClean="0"/>
              <a:t>Planning techniques</a:t>
            </a:r>
          </a:p>
          <a:p>
            <a:pPr eaLnBrk="1" hangingPunct="1">
              <a:lnSpc>
                <a:spcPct val="90000"/>
              </a:lnSpc>
            </a:pPr>
            <a:r>
              <a:rPr lang="en-GB" smtClean="0"/>
              <a:t>How SHRP works</a:t>
            </a:r>
          </a:p>
          <a:p>
            <a:pPr eaLnBrk="1" hangingPunct="1">
              <a:lnSpc>
                <a:spcPct val="90000"/>
              </a:lnSpc>
            </a:pPr>
            <a:r>
              <a:rPr lang="en-GB" smtClean="0"/>
              <a:t>Factors influencing the demand and supply of labour</a:t>
            </a:r>
          </a:p>
          <a:p>
            <a:pPr eaLnBrk="1" hangingPunct="1">
              <a:lnSpc>
                <a:spcPct val="90000"/>
              </a:lnSpc>
            </a:pPr>
            <a:r>
              <a:rPr lang="en-GB" smtClean="0"/>
              <a:t>Changes in Supply and Demand</a:t>
            </a:r>
          </a:p>
          <a:p>
            <a:pPr eaLnBrk="1" hangingPunct="1">
              <a:lnSpc>
                <a:spcPct val="90000"/>
              </a:lnSpc>
            </a:pPr>
            <a:r>
              <a:rPr lang="en-GB" smtClean="0"/>
              <a:t>Planning Strategies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Grp="1" noChangeArrowheads="1"/>
          </p:cNvSpPr>
          <p:nvPr>
            <p:ph type="dt" sz="half" idx="10"/>
          </p:nvPr>
        </p:nvSpPr>
        <p:spPr>
          <a:ln/>
        </p:spPr>
        <p:txBody>
          <a:bodyPr/>
          <a:lstStyle/>
          <a:p>
            <a:fld id="{B60F0B86-8190-4100-8103-31C0878CA5C5}" type="datetime1">
              <a:rPr lang="en-GB"/>
              <a:pPr/>
              <a:t>01/04/2013</a:t>
            </a:fld>
            <a:endParaRPr lang="en-GB"/>
          </a:p>
        </p:txBody>
      </p:sp>
      <p:sp>
        <p:nvSpPr>
          <p:cNvPr id="5" name="Rectangle 6"/>
          <p:cNvSpPr>
            <a:spLocks noGrp="1" noChangeArrowheads="1"/>
          </p:cNvSpPr>
          <p:nvPr>
            <p:ph type="sldNum" sz="quarter" idx="12"/>
          </p:nvPr>
        </p:nvSpPr>
        <p:spPr>
          <a:ln/>
        </p:spPr>
        <p:txBody>
          <a:bodyPr/>
          <a:lstStyle/>
          <a:p>
            <a:pPr>
              <a:defRPr/>
            </a:pPr>
            <a:fld id="{A7D3B3EC-6745-4897-9298-B3C3DAB12378}" type="slidenum">
              <a:rPr lang="en-US"/>
              <a:pPr>
                <a:defRPr/>
              </a:pPr>
              <a:t>3</a:t>
            </a:fld>
            <a:endParaRPr lang="en-US"/>
          </a:p>
        </p:txBody>
      </p:sp>
      <p:sp>
        <p:nvSpPr>
          <p:cNvPr id="29697" name="Rectangle 2"/>
          <p:cNvSpPr>
            <a:spLocks noGrp="1" noChangeArrowheads="1"/>
          </p:cNvSpPr>
          <p:nvPr>
            <p:ph type="title" idx="4294967295"/>
          </p:nvPr>
        </p:nvSpPr>
        <p:spPr>
          <a:xfrm>
            <a:off x="457200" y="485775"/>
            <a:ext cx="8229600" cy="1143000"/>
          </a:xfrm>
        </p:spPr>
        <p:txBody>
          <a:bodyPr anchor="b"/>
          <a:lstStyle/>
          <a:p>
            <a:pPr eaLnBrk="1" hangingPunct="1"/>
            <a:r>
              <a:rPr lang="en-GB" sz="4000" b="1" smtClean="0"/>
              <a:t>The genesis of human resource planning: manpower planning</a:t>
            </a:r>
            <a:r>
              <a:rPr lang="en-GB" sz="4000" smtClean="0"/>
              <a:t/>
            </a:r>
            <a:br>
              <a:rPr lang="en-GB" sz="4000" smtClean="0"/>
            </a:br>
            <a:endParaRPr lang="en-US" sz="4000" smtClean="0"/>
          </a:p>
        </p:txBody>
      </p:sp>
      <p:sp>
        <p:nvSpPr>
          <p:cNvPr id="29698" name="Rectangle 3"/>
          <p:cNvSpPr>
            <a:spLocks noGrp="1" noChangeArrowheads="1"/>
          </p:cNvSpPr>
          <p:nvPr>
            <p:ph type="body" idx="4294967295"/>
          </p:nvPr>
        </p:nvSpPr>
        <p:spPr>
          <a:xfrm>
            <a:off x="457200" y="1412875"/>
            <a:ext cx="8229600" cy="5445125"/>
          </a:xfrm>
        </p:spPr>
        <p:txBody>
          <a:bodyPr/>
          <a:lstStyle/>
          <a:p>
            <a:pPr eaLnBrk="1" hangingPunct="1"/>
            <a:r>
              <a:rPr lang="en-GB" smtClean="0"/>
              <a:t>The manpower planning represents a response by the personnel function to ensure that the necessary supply of people is forthcoming to allow the targets to be met.</a:t>
            </a:r>
            <a:r>
              <a:rPr lang="en-US" smtClean="0"/>
              <a:t> </a:t>
            </a:r>
          </a:p>
          <a:p>
            <a:pPr eaLnBrk="1" hangingPunct="1"/>
            <a:r>
              <a:rPr lang="en-GB" smtClean="0"/>
              <a:t>Manpower planning has been a suitable area of interest for operational research and the application of statistical techniques. </a:t>
            </a:r>
          </a:p>
          <a:p>
            <a:pPr eaLnBrk="1" hangingPunct="1"/>
            <a:r>
              <a:rPr lang="en-GB" smtClean="0"/>
              <a:t>Diagnostic approach – Rationalised</a:t>
            </a:r>
            <a:endParaRPr lang="en-US"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a:spLocks noGrp="1" noChangeArrowheads="1"/>
          </p:cNvSpPr>
          <p:nvPr>
            <p:ph type="dt" sz="half" idx="10"/>
          </p:nvPr>
        </p:nvSpPr>
        <p:spPr>
          <a:ln/>
        </p:spPr>
        <p:txBody>
          <a:bodyPr/>
          <a:lstStyle/>
          <a:p>
            <a:fld id="{ACAF1BA5-F636-4E29-8522-2AA4CB21BB2D}" type="datetime1">
              <a:rPr lang="en-GB"/>
              <a:pPr/>
              <a:t>01/04/2013</a:t>
            </a:fld>
            <a:endParaRPr lang="en-GB"/>
          </a:p>
        </p:txBody>
      </p:sp>
      <p:sp>
        <p:nvSpPr>
          <p:cNvPr id="6" name="Rectangle 6"/>
          <p:cNvSpPr>
            <a:spLocks noGrp="1" noChangeArrowheads="1"/>
          </p:cNvSpPr>
          <p:nvPr>
            <p:ph type="sldNum" sz="quarter" idx="12"/>
          </p:nvPr>
        </p:nvSpPr>
        <p:spPr>
          <a:ln/>
        </p:spPr>
        <p:txBody>
          <a:bodyPr/>
          <a:lstStyle/>
          <a:p>
            <a:pPr>
              <a:defRPr/>
            </a:pPr>
            <a:fld id="{0ACFD80F-444F-46CA-96D4-C544F4C11856}" type="slidenum">
              <a:rPr lang="en-US"/>
              <a:pPr>
                <a:defRPr/>
              </a:pPr>
              <a:t>4</a:t>
            </a:fld>
            <a:endParaRPr lang="en-US"/>
          </a:p>
        </p:txBody>
      </p:sp>
      <p:sp>
        <p:nvSpPr>
          <p:cNvPr id="31745" name="Rectangle 2"/>
          <p:cNvSpPr>
            <a:spLocks noGrp="1" noChangeArrowheads="1"/>
          </p:cNvSpPr>
          <p:nvPr>
            <p:ph type="ctrTitle"/>
          </p:nvPr>
        </p:nvSpPr>
        <p:spPr/>
        <p:txBody>
          <a:bodyPr/>
          <a:lstStyle/>
          <a:p>
            <a:pPr eaLnBrk="1" hangingPunct="1"/>
            <a:endParaRPr lang="en-GB" smtClean="0"/>
          </a:p>
        </p:txBody>
      </p:sp>
      <p:sp>
        <p:nvSpPr>
          <p:cNvPr id="31746" name="Rectangle 3"/>
          <p:cNvSpPr>
            <a:spLocks noGrp="1" noChangeArrowheads="1"/>
          </p:cNvSpPr>
          <p:nvPr>
            <p:ph type="subTitle" idx="1"/>
          </p:nvPr>
        </p:nvSpPr>
        <p:spPr/>
        <p:txBody>
          <a:bodyPr/>
          <a:lstStyle/>
          <a:p>
            <a:pPr eaLnBrk="1" hangingPunct="1"/>
            <a:endParaRPr lang="en-GB" smtClean="0"/>
          </a:p>
        </p:txBody>
      </p:sp>
      <p:pic>
        <p:nvPicPr>
          <p:cNvPr id="31747" name="Picture 4" descr="PE2328 Part2.qxd-01.gif                                        0001F482Adam's work                    B65CE38B:"/>
          <p:cNvPicPr>
            <a:picLocks noChangeAspect="1" noChangeArrowheads="1"/>
          </p:cNvPicPr>
          <p:nvPr/>
        </p:nvPicPr>
        <p:blipFill>
          <a:blip r:embed="rId3" r:link="rId4"/>
          <a:srcRect/>
          <a:stretch>
            <a:fillRect/>
          </a:stretch>
        </p:blipFill>
        <p:spPr bwMode="auto">
          <a:xfrm>
            <a:off x="0" y="0"/>
            <a:ext cx="9144000" cy="6858000"/>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Grp="1" noChangeArrowheads="1"/>
          </p:cNvSpPr>
          <p:nvPr>
            <p:ph type="dt" sz="half" idx="10"/>
          </p:nvPr>
        </p:nvSpPr>
        <p:spPr>
          <a:ln/>
        </p:spPr>
        <p:txBody>
          <a:bodyPr/>
          <a:lstStyle/>
          <a:p>
            <a:fld id="{4D62F81E-E8A4-41EE-9375-0E24094A5BA0}" type="datetime1">
              <a:rPr lang="en-GB"/>
              <a:pPr/>
              <a:t>01/04/2013</a:t>
            </a:fld>
            <a:endParaRPr lang="en-GB"/>
          </a:p>
        </p:txBody>
      </p:sp>
      <p:sp>
        <p:nvSpPr>
          <p:cNvPr id="5" name="Rectangle 6"/>
          <p:cNvSpPr>
            <a:spLocks noGrp="1" noChangeArrowheads="1"/>
          </p:cNvSpPr>
          <p:nvPr>
            <p:ph type="sldNum" sz="quarter" idx="12"/>
          </p:nvPr>
        </p:nvSpPr>
        <p:spPr>
          <a:ln/>
        </p:spPr>
        <p:txBody>
          <a:bodyPr/>
          <a:lstStyle/>
          <a:p>
            <a:pPr>
              <a:defRPr/>
            </a:pPr>
            <a:fld id="{E8CC8774-997B-448D-9E16-1908CC37C43E}" type="slidenum">
              <a:rPr lang="en-US"/>
              <a:pPr>
                <a:defRPr/>
              </a:pPr>
              <a:t>5</a:t>
            </a:fld>
            <a:endParaRPr lang="en-US"/>
          </a:p>
        </p:txBody>
      </p:sp>
      <p:sp>
        <p:nvSpPr>
          <p:cNvPr id="33793" name="Rectangle 2"/>
          <p:cNvSpPr>
            <a:spLocks noGrp="1" noChangeArrowheads="1"/>
          </p:cNvSpPr>
          <p:nvPr>
            <p:ph type="title" idx="4294967295"/>
          </p:nvPr>
        </p:nvSpPr>
        <p:spPr/>
        <p:txBody>
          <a:bodyPr anchor="b"/>
          <a:lstStyle/>
          <a:p>
            <a:pPr eaLnBrk="1" hangingPunct="1"/>
            <a:r>
              <a:rPr lang="en-GB" smtClean="0"/>
              <a:t>HRP</a:t>
            </a:r>
            <a:endParaRPr lang="en-US" smtClean="0"/>
          </a:p>
        </p:txBody>
      </p:sp>
      <p:sp>
        <p:nvSpPr>
          <p:cNvPr id="33794" name="Rectangle 3"/>
          <p:cNvSpPr>
            <a:spLocks noGrp="1" noChangeArrowheads="1"/>
          </p:cNvSpPr>
          <p:nvPr>
            <p:ph type="body" idx="4294967295"/>
          </p:nvPr>
        </p:nvSpPr>
        <p:spPr/>
        <p:txBody>
          <a:bodyPr/>
          <a:lstStyle/>
          <a:p>
            <a:pPr eaLnBrk="1" hangingPunct="1">
              <a:lnSpc>
                <a:spcPct val="90000"/>
              </a:lnSpc>
            </a:pPr>
            <a:r>
              <a:rPr lang="en-GB" smtClean="0"/>
              <a:t>HRP seeks to make the links between strategy, structure and people more explicit. </a:t>
            </a:r>
          </a:p>
          <a:p>
            <a:pPr eaLnBrk="1" hangingPunct="1">
              <a:lnSpc>
                <a:spcPct val="90000"/>
              </a:lnSpc>
            </a:pPr>
            <a:r>
              <a:rPr lang="en-GB" smtClean="0"/>
              <a:t>Benefit: ‘high road’ HRM strategy of high training, high involvement, high rewards and quality commitment. </a:t>
            </a:r>
          </a:p>
          <a:p>
            <a:pPr eaLnBrk="1" hangingPunct="1">
              <a:lnSpc>
                <a:spcPct val="90000"/>
              </a:lnSpc>
            </a:pPr>
            <a:r>
              <a:rPr lang="en-GB" smtClean="0"/>
              <a:t>HR practices need to be introduced together in a ‘bundle’ so that they enhance and support each other. </a:t>
            </a:r>
            <a:endParaRPr lang="en-US"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Grp="1" noChangeArrowheads="1"/>
          </p:cNvSpPr>
          <p:nvPr>
            <p:ph type="dt" sz="half" idx="10"/>
          </p:nvPr>
        </p:nvSpPr>
        <p:spPr>
          <a:ln/>
        </p:spPr>
        <p:txBody>
          <a:bodyPr/>
          <a:lstStyle/>
          <a:p>
            <a:fld id="{809A3A63-937A-4FEF-9F1C-14433E81BCDC}" type="datetime1">
              <a:rPr lang="en-GB"/>
              <a:pPr/>
              <a:t>01/04/2013</a:t>
            </a:fld>
            <a:endParaRPr lang="en-GB"/>
          </a:p>
        </p:txBody>
      </p:sp>
      <p:sp>
        <p:nvSpPr>
          <p:cNvPr id="5" name="Rectangle 6"/>
          <p:cNvSpPr>
            <a:spLocks noGrp="1" noChangeArrowheads="1"/>
          </p:cNvSpPr>
          <p:nvPr>
            <p:ph type="sldNum" sz="quarter" idx="12"/>
          </p:nvPr>
        </p:nvSpPr>
        <p:spPr>
          <a:ln/>
        </p:spPr>
        <p:txBody>
          <a:bodyPr/>
          <a:lstStyle/>
          <a:p>
            <a:pPr>
              <a:defRPr/>
            </a:pPr>
            <a:fld id="{869FA8DD-9287-482C-85A8-F62762342270}" type="slidenum">
              <a:rPr lang="en-US"/>
              <a:pPr>
                <a:defRPr/>
              </a:pPr>
              <a:t>6</a:t>
            </a:fld>
            <a:endParaRPr lang="en-US"/>
          </a:p>
        </p:txBody>
      </p:sp>
      <p:sp>
        <p:nvSpPr>
          <p:cNvPr id="34817" name="Rectangle 2"/>
          <p:cNvSpPr>
            <a:spLocks noGrp="1" noChangeArrowheads="1"/>
          </p:cNvSpPr>
          <p:nvPr>
            <p:ph type="title" idx="4294967295"/>
          </p:nvPr>
        </p:nvSpPr>
        <p:spPr/>
        <p:txBody>
          <a:bodyPr anchor="b"/>
          <a:lstStyle/>
          <a:p>
            <a:pPr eaLnBrk="1" hangingPunct="1"/>
            <a:r>
              <a:rPr lang="en-GB" smtClean="0"/>
              <a:t>What is HRP</a:t>
            </a:r>
            <a:endParaRPr lang="en-US" smtClean="0"/>
          </a:p>
        </p:txBody>
      </p:sp>
      <p:sp>
        <p:nvSpPr>
          <p:cNvPr id="34818" name="Rectangle 3"/>
          <p:cNvSpPr>
            <a:spLocks noGrp="1" noChangeArrowheads="1"/>
          </p:cNvSpPr>
          <p:nvPr>
            <p:ph type="body" idx="4294967295"/>
          </p:nvPr>
        </p:nvSpPr>
        <p:spPr/>
        <p:txBody>
          <a:bodyPr/>
          <a:lstStyle/>
          <a:p>
            <a:pPr eaLnBrk="1" hangingPunct="1"/>
            <a:r>
              <a:rPr lang="en-US" smtClean="0"/>
              <a:t>Human resources planning (HRP), at its essence, is identifying the number of employees and skills required for the future and ensuring they are available to the organisation when required</a:t>
            </a:r>
          </a:p>
          <a:p>
            <a:pPr eaLnBrk="1" hangingPunct="1">
              <a:buFontTx/>
              <a:buNone/>
            </a:pPr>
            <a:endParaRPr lang="en-US"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4"/>
          <p:cNvSpPr>
            <a:spLocks noGrp="1" noChangeArrowheads="1"/>
          </p:cNvSpPr>
          <p:nvPr>
            <p:ph type="dt" sz="half" idx="10"/>
          </p:nvPr>
        </p:nvSpPr>
        <p:spPr>
          <a:ln/>
        </p:spPr>
        <p:txBody>
          <a:bodyPr/>
          <a:lstStyle/>
          <a:p>
            <a:fld id="{11D373C0-DDAD-4B71-BF8E-F76577605B2F}" type="datetime1">
              <a:rPr lang="en-GB"/>
              <a:pPr/>
              <a:t>01/04/2013</a:t>
            </a:fld>
            <a:endParaRPr lang="en-GB"/>
          </a:p>
        </p:txBody>
      </p:sp>
      <p:sp>
        <p:nvSpPr>
          <p:cNvPr id="7" name="Rectangle 6"/>
          <p:cNvSpPr>
            <a:spLocks noGrp="1" noChangeArrowheads="1"/>
          </p:cNvSpPr>
          <p:nvPr>
            <p:ph type="sldNum" sz="quarter" idx="12"/>
          </p:nvPr>
        </p:nvSpPr>
        <p:spPr>
          <a:ln/>
        </p:spPr>
        <p:txBody>
          <a:bodyPr/>
          <a:lstStyle/>
          <a:p>
            <a:pPr>
              <a:defRPr/>
            </a:pPr>
            <a:fld id="{7A420ED0-0186-4885-BAEA-7007B198B682}" type="slidenum">
              <a:rPr lang="en-US"/>
              <a:pPr>
                <a:defRPr/>
              </a:pPr>
              <a:t>7</a:t>
            </a:fld>
            <a:endParaRPr lang="en-US"/>
          </a:p>
        </p:txBody>
      </p:sp>
      <p:sp>
        <p:nvSpPr>
          <p:cNvPr id="36865" name="Text Box 5"/>
          <p:cNvSpPr txBox="1">
            <a:spLocks noChangeArrowheads="1"/>
          </p:cNvSpPr>
          <p:nvPr/>
        </p:nvSpPr>
        <p:spPr bwMode="auto">
          <a:xfrm>
            <a:off x="246063" y="333375"/>
            <a:ext cx="2525712" cy="5962650"/>
          </a:xfrm>
          <a:prstGeom prst="rect">
            <a:avLst/>
          </a:prstGeom>
          <a:noFill/>
          <a:ln w="28575">
            <a:pattFill prst="plaid">
              <a:fgClr>
                <a:schemeClr val="tx1"/>
              </a:fgClr>
              <a:bgClr>
                <a:srgbClr val="FFFFFF"/>
              </a:bgClr>
            </a:pattFill>
            <a:miter lim="800000"/>
            <a:headEnd/>
            <a:tailEnd/>
          </a:ln>
        </p:spPr>
        <p:txBody>
          <a:bodyPr>
            <a:spAutoFit/>
          </a:bodyPr>
          <a:lstStyle/>
          <a:p>
            <a:r>
              <a:rPr lang="en-US" sz="2400" b="1"/>
              <a:t>The NOW:</a:t>
            </a:r>
          </a:p>
          <a:p>
            <a:r>
              <a:rPr lang="en-US" sz="2400"/>
              <a:t>􀂊 You need to have a realistic picture of the current</a:t>
            </a:r>
          </a:p>
          <a:p>
            <a:r>
              <a:rPr lang="en-US" sz="2400"/>
              <a:t>organisation:</a:t>
            </a:r>
          </a:p>
          <a:p>
            <a:r>
              <a:rPr lang="en-US" sz="2400"/>
              <a:t>– Conduct a SWOT analysis</a:t>
            </a:r>
          </a:p>
          <a:p>
            <a:r>
              <a:rPr lang="en-US" sz="2400"/>
              <a:t>– Review audits and management reports</a:t>
            </a:r>
          </a:p>
          <a:p>
            <a:r>
              <a:rPr lang="en-US" sz="2400"/>
              <a:t>– Good metrics on current work force</a:t>
            </a:r>
          </a:p>
          <a:p>
            <a:endParaRPr lang="en-US" sz="2400"/>
          </a:p>
        </p:txBody>
      </p:sp>
      <p:sp>
        <p:nvSpPr>
          <p:cNvPr id="36866" name="Text Box 6"/>
          <p:cNvSpPr txBox="1">
            <a:spLocks noChangeArrowheads="1"/>
          </p:cNvSpPr>
          <p:nvPr/>
        </p:nvSpPr>
        <p:spPr bwMode="auto">
          <a:xfrm>
            <a:off x="5148263" y="333375"/>
            <a:ext cx="3995737" cy="3771900"/>
          </a:xfrm>
          <a:prstGeom prst="rect">
            <a:avLst/>
          </a:prstGeom>
          <a:noFill/>
          <a:ln w="28575">
            <a:pattFill prst="lgCheck">
              <a:fgClr>
                <a:schemeClr val="tx1"/>
              </a:fgClr>
              <a:bgClr>
                <a:srgbClr val="FFFFFF"/>
              </a:bgClr>
            </a:pattFill>
            <a:miter lim="800000"/>
            <a:headEnd/>
            <a:tailEnd/>
          </a:ln>
        </p:spPr>
        <p:txBody>
          <a:bodyPr>
            <a:spAutoFit/>
          </a:bodyPr>
          <a:lstStyle/>
          <a:p>
            <a:r>
              <a:rPr lang="en-US" sz="2400" b="1"/>
              <a:t>The FUTURE:</a:t>
            </a:r>
          </a:p>
          <a:p>
            <a:r>
              <a:rPr lang="en-US" sz="2400"/>
              <a:t>􀂊 You need reliable data and good intelligence on what will or</a:t>
            </a:r>
          </a:p>
          <a:p>
            <a:r>
              <a:rPr lang="en-US" sz="2400"/>
              <a:t>might be happening in the future:</a:t>
            </a:r>
          </a:p>
          <a:p>
            <a:r>
              <a:rPr lang="en-US" sz="2400"/>
              <a:t>– Work force availability</a:t>
            </a:r>
          </a:p>
          <a:p>
            <a:r>
              <a:rPr lang="en-US" sz="2400"/>
              <a:t>– HRM climate</a:t>
            </a:r>
          </a:p>
          <a:p>
            <a:r>
              <a:rPr lang="en-US" sz="2400"/>
              <a:t>– Work trends</a:t>
            </a:r>
          </a:p>
          <a:p>
            <a:endParaRPr lang="en-US" sz="2400"/>
          </a:p>
        </p:txBody>
      </p:sp>
      <p:sp>
        <p:nvSpPr>
          <p:cNvPr id="36867" name="Text Box 7"/>
          <p:cNvSpPr txBox="1">
            <a:spLocks noChangeArrowheads="1"/>
          </p:cNvSpPr>
          <p:nvPr/>
        </p:nvSpPr>
        <p:spPr bwMode="auto">
          <a:xfrm>
            <a:off x="3276600" y="5300663"/>
            <a:ext cx="5254625" cy="1216025"/>
          </a:xfrm>
          <a:prstGeom prst="rect">
            <a:avLst/>
          </a:prstGeom>
          <a:noFill/>
          <a:ln w="28575">
            <a:pattFill prst="lgConfetti">
              <a:fgClr>
                <a:schemeClr val="tx1"/>
              </a:fgClr>
              <a:bgClr>
                <a:srgbClr val="FFFFFF"/>
              </a:bgClr>
            </a:pattFill>
            <a:miter lim="800000"/>
            <a:headEnd/>
            <a:tailEnd/>
          </a:ln>
        </p:spPr>
        <p:txBody>
          <a:bodyPr wrap="none">
            <a:spAutoFit/>
          </a:bodyPr>
          <a:lstStyle/>
          <a:p>
            <a:r>
              <a:rPr lang="en-US" sz="2400" b="1"/>
              <a:t>The SHRP:</a:t>
            </a:r>
          </a:p>
          <a:p>
            <a:r>
              <a:rPr lang="en-US" sz="2400"/>
              <a:t>􀂊 The plan for how to bridge that gap</a:t>
            </a:r>
          </a:p>
          <a:p>
            <a:endParaRPr lang="en-US" sz="2400"/>
          </a:p>
        </p:txBody>
      </p:sp>
      <p:sp>
        <p:nvSpPr>
          <p:cNvPr id="36868" name="AutoShape 8"/>
          <p:cNvSpPr>
            <a:spLocks noChangeArrowheads="1"/>
          </p:cNvSpPr>
          <p:nvPr/>
        </p:nvSpPr>
        <p:spPr bwMode="auto">
          <a:xfrm rot="10800000">
            <a:off x="2843213" y="3716338"/>
            <a:ext cx="2233612" cy="1512887"/>
          </a:xfrm>
          <a:custGeom>
            <a:avLst/>
            <a:gdLst>
              <a:gd name="T0" fmla="*/ 1116806 w 21600"/>
              <a:gd name="T1" fmla="*/ 0 h 21600"/>
              <a:gd name="T2" fmla="*/ 0 w 21600"/>
              <a:gd name="T3" fmla="*/ 1080663 h 21600"/>
              <a:gd name="T4" fmla="*/ 1116806 w 21600"/>
              <a:gd name="T5" fmla="*/ 1296740 h 21600"/>
              <a:gd name="T6" fmla="*/ 2233612 w 21600"/>
              <a:gd name="T7" fmla="*/ 1080663 h 21600"/>
              <a:gd name="T8" fmla="*/ 17694720 60000 65536"/>
              <a:gd name="T9" fmla="*/ 11796480 60000 65536"/>
              <a:gd name="T10" fmla="*/ 5898240 60000 65536"/>
              <a:gd name="T11" fmla="*/ 0 60000 65536"/>
              <a:gd name="T12" fmla="*/ 2160 w 21600"/>
              <a:gd name="T13" fmla="*/ 12343 h 21600"/>
              <a:gd name="T14" fmla="*/ 19440 w 21600"/>
              <a:gd name="T15" fmla="*/ 18514 h 21600"/>
            </a:gdLst>
            <a:ahLst/>
            <a:cxnLst>
              <a:cxn ang="T8">
                <a:pos x="T0" y="T1"/>
              </a:cxn>
              <a:cxn ang="T9">
                <a:pos x="T2" y="T3"/>
              </a:cxn>
              <a:cxn ang="T10">
                <a:pos x="T4" y="T5"/>
              </a:cxn>
              <a:cxn ang="T11">
                <a:pos x="T6" y="T7"/>
              </a:cxn>
            </a:cxnLst>
            <a:rect l="T12" t="T13" r="T14" b="T15"/>
            <a:pathLst>
              <a:path w="21600" h="21600">
                <a:moveTo>
                  <a:pt x="10800" y="0"/>
                </a:moveTo>
                <a:lnTo>
                  <a:pt x="6480" y="6171"/>
                </a:lnTo>
                <a:lnTo>
                  <a:pt x="8640" y="6171"/>
                </a:lnTo>
                <a:lnTo>
                  <a:pt x="8640" y="12343"/>
                </a:lnTo>
                <a:lnTo>
                  <a:pt x="4320" y="12343"/>
                </a:lnTo>
                <a:lnTo>
                  <a:pt x="4320" y="9257"/>
                </a:lnTo>
                <a:lnTo>
                  <a:pt x="0" y="15429"/>
                </a:lnTo>
                <a:lnTo>
                  <a:pt x="4320" y="21600"/>
                </a:lnTo>
                <a:lnTo>
                  <a:pt x="4320" y="18514"/>
                </a:lnTo>
                <a:lnTo>
                  <a:pt x="17280" y="18514"/>
                </a:lnTo>
                <a:lnTo>
                  <a:pt x="17280" y="21600"/>
                </a:lnTo>
                <a:lnTo>
                  <a:pt x="21600" y="15429"/>
                </a:lnTo>
                <a:lnTo>
                  <a:pt x="17280" y="9257"/>
                </a:lnTo>
                <a:lnTo>
                  <a:pt x="17280" y="12343"/>
                </a:lnTo>
                <a:lnTo>
                  <a:pt x="12960" y="12343"/>
                </a:lnTo>
                <a:lnTo>
                  <a:pt x="12960" y="6171"/>
                </a:lnTo>
                <a:lnTo>
                  <a:pt x="15120" y="6171"/>
                </a:lnTo>
                <a:close/>
              </a:path>
            </a:pathLst>
          </a:custGeom>
          <a:gradFill rotWithShape="0">
            <a:gsLst>
              <a:gs pos="0">
                <a:schemeClr val="bg1"/>
              </a:gs>
              <a:gs pos="100000">
                <a:srgbClr val="0000FF"/>
              </a:gs>
            </a:gsLst>
            <a:path path="rect">
              <a:fillToRect l="50000" t="50000" r="50000" b="50000"/>
            </a:path>
          </a:gradFill>
          <a:ln w="9525">
            <a:solidFill>
              <a:schemeClr val="tx1"/>
            </a:solidFill>
            <a:miter lim="800000"/>
            <a:headEnd/>
            <a:tailEnd/>
          </a:ln>
        </p:spPr>
        <p:txBody>
          <a:bodyPr wrap="none" anchor="ctr"/>
          <a:lstStyle/>
          <a:p>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Grp="1" noChangeArrowheads="1"/>
          </p:cNvSpPr>
          <p:nvPr>
            <p:ph type="dt" sz="half" idx="10"/>
          </p:nvPr>
        </p:nvSpPr>
        <p:spPr>
          <a:ln/>
        </p:spPr>
        <p:txBody>
          <a:bodyPr/>
          <a:lstStyle/>
          <a:p>
            <a:fld id="{533FA2F0-A430-46CC-8464-D0C8C5A387E2}" type="datetime1">
              <a:rPr lang="en-GB"/>
              <a:pPr/>
              <a:t>01/04/2013</a:t>
            </a:fld>
            <a:endParaRPr lang="en-GB"/>
          </a:p>
        </p:txBody>
      </p:sp>
      <p:sp>
        <p:nvSpPr>
          <p:cNvPr id="5" name="Rectangle 6"/>
          <p:cNvSpPr>
            <a:spLocks noGrp="1" noChangeArrowheads="1"/>
          </p:cNvSpPr>
          <p:nvPr>
            <p:ph type="sldNum" sz="quarter" idx="12"/>
          </p:nvPr>
        </p:nvSpPr>
        <p:spPr>
          <a:ln/>
        </p:spPr>
        <p:txBody>
          <a:bodyPr/>
          <a:lstStyle/>
          <a:p>
            <a:pPr>
              <a:defRPr/>
            </a:pPr>
            <a:fld id="{2EBEBE28-164B-4DB8-8940-4D7A6A9D6F6F}" type="slidenum">
              <a:rPr lang="en-US"/>
              <a:pPr>
                <a:defRPr/>
              </a:pPr>
              <a:t>8</a:t>
            </a:fld>
            <a:endParaRPr lang="en-US"/>
          </a:p>
        </p:txBody>
      </p:sp>
      <p:sp>
        <p:nvSpPr>
          <p:cNvPr id="37889" name="Rectangle 2"/>
          <p:cNvSpPr>
            <a:spLocks noGrp="1" noChangeArrowheads="1"/>
          </p:cNvSpPr>
          <p:nvPr>
            <p:ph type="title" idx="4294967295"/>
          </p:nvPr>
        </p:nvSpPr>
        <p:spPr/>
        <p:txBody>
          <a:bodyPr anchor="b"/>
          <a:lstStyle/>
          <a:p>
            <a:pPr eaLnBrk="1" hangingPunct="1"/>
            <a:r>
              <a:rPr lang="en-GB" smtClean="0"/>
              <a:t>More about HRP</a:t>
            </a:r>
          </a:p>
        </p:txBody>
      </p:sp>
      <p:sp>
        <p:nvSpPr>
          <p:cNvPr id="37890" name="Rectangle 3"/>
          <p:cNvSpPr>
            <a:spLocks noGrp="1" noChangeArrowheads="1"/>
          </p:cNvSpPr>
          <p:nvPr>
            <p:ph type="body" idx="4294967295"/>
          </p:nvPr>
        </p:nvSpPr>
        <p:spPr/>
        <p:txBody>
          <a:bodyPr/>
          <a:lstStyle/>
          <a:p>
            <a:pPr marL="533400" indent="-533400" eaLnBrk="1" hangingPunct="1"/>
            <a:r>
              <a:rPr lang="en-US" sz="2800" smtClean="0"/>
              <a:t>HRP is more than just demand and supply.</a:t>
            </a:r>
          </a:p>
          <a:p>
            <a:pPr marL="533400" indent="-533400" eaLnBrk="1" hangingPunct="1"/>
            <a:r>
              <a:rPr lang="en-US" sz="2800" smtClean="0"/>
              <a:t>It also involves planning for:</a:t>
            </a:r>
          </a:p>
          <a:p>
            <a:pPr marL="533400" indent="-533400" eaLnBrk="1" hangingPunct="1">
              <a:buFontTx/>
              <a:buAutoNum type="arabicPeriod"/>
            </a:pPr>
            <a:r>
              <a:rPr lang="en-US" sz="2800" smtClean="0"/>
              <a:t>how to organise work in the most effective and efficient way</a:t>
            </a:r>
          </a:p>
          <a:p>
            <a:pPr marL="533400" indent="-533400" eaLnBrk="1" hangingPunct="1">
              <a:buFontTx/>
              <a:buAutoNum type="arabicPeriod"/>
            </a:pPr>
            <a:r>
              <a:rPr lang="en-US" sz="2800" smtClean="0"/>
              <a:t>how to support and nurture employees, and</a:t>
            </a:r>
          </a:p>
          <a:p>
            <a:pPr marL="533400" indent="-533400" eaLnBrk="1" hangingPunct="1">
              <a:buFontTx/>
              <a:buAutoNum type="arabicPeriod"/>
            </a:pPr>
            <a:r>
              <a:rPr lang="en-US" sz="2800" smtClean="0"/>
              <a:t>how to ensure the sustainability of the workforce.</a:t>
            </a:r>
          </a:p>
          <a:p>
            <a:pPr marL="533400" indent="-533400" eaLnBrk="1" hangingPunct="1"/>
            <a:r>
              <a:rPr lang="en-US" sz="2800" smtClean="0"/>
              <a:t>Effective HRP must also address these elements at the organisational level.</a:t>
            </a:r>
          </a:p>
          <a:p>
            <a:pPr marL="533400" indent="-533400" eaLnBrk="1" hangingPunct="1">
              <a:buFontTx/>
              <a:buNone/>
            </a:pPr>
            <a:endParaRPr lang="en-US" sz="2800" smtClean="0"/>
          </a:p>
          <a:p>
            <a:pPr marL="533400" indent="-533400" eaLnBrk="1" hangingPunct="1">
              <a:buFontTx/>
              <a:buNone/>
            </a:pPr>
            <a:endParaRPr lang="en-US" sz="280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a:spLocks noGrp="1" noChangeArrowheads="1"/>
          </p:cNvSpPr>
          <p:nvPr>
            <p:ph type="dt" sz="half" idx="10"/>
          </p:nvPr>
        </p:nvSpPr>
        <p:spPr>
          <a:ln/>
        </p:spPr>
        <p:txBody>
          <a:bodyPr/>
          <a:lstStyle/>
          <a:p>
            <a:fld id="{9E5A5790-1616-4EFD-8B71-B135AEEDF982}" type="datetime1">
              <a:rPr lang="en-GB"/>
              <a:pPr/>
              <a:t>01/04/2013</a:t>
            </a:fld>
            <a:endParaRPr lang="en-GB"/>
          </a:p>
        </p:txBody>
      </p:sp>
      <p:sp>
        <p:nvSpPr>
          <p:cNvPr id="6" name="Rectangle 6"/>
          <p:cNvSpPr>
            <a:spLocks noGrp="1" noChangeArrowheads="1"/>
          </p:cNvSpPr>
          <p:nvPr>
            <p:ph type="sldNum" sz="quarter" idx="12"/>
          </p:nvPr>
        </p:nvSpPr>
        <p:spPr>
          <a:ln/>
        </p:spPr>
        <p:txBody>
          <a:bodyPr/>
          <a:lstStyle/>
          <a:p>
            <a:pPr>
              <a:defRPr/>
            </a:pPr>
            <a:fld id="{2FC736FB-D148-4533-ACAD-73C30FECBE6C}" type="slidenum">
              <a:rPr lang="en-US"/>
              <a:pPr>
                <a:defRPr/>
              </a:pPr>
              <a:t>9</a:t>
            </a:fld>
            <a:endParaRPr lang="en-US"/>
          </a:p>
        </p:txBody>
      </p:sp>
      <p:sp>
        <p:nvSpPr>
          <p:cNvPr id="39937" name="Rectangle 4"/>
          <p:cNvSpPr>
            <a:spLocks noGrp="1" noChangeArrowheads="1"/>
          </p:cNvSpPr>
          <p:nvPr>
            <p:ph type="title" idx="4294967295"/>
          </p:nvPr>
        </p:nvSpPr>
        <p:spPr/>
        <p:txBody>
          <a:bodyPr anchor="b"/>
          <a:lstStyle/>
          <a:p>
            <a:pPr eaLnBrk="1" hangingPunct="1"/>
            <a:r>
              <a:rPr lang="en-GB" sz="4000" smtClean="0"/>
              <a:t>Planning techniques </a:t>
            </a:r>
            <a:br>
              <a:rPr lang="en-GB" sz="4000" smtClean="0"/>
            </a:br>
            <a:endParaRPr lang="en-GB" sz="4000" smtClean="0"/>
          </a:p>
        </p:txBody>
      </p:sp>
      <p:sp>
        <p:nvSpPr>
          <p:cNvPr id="39938" name="Rectangle 2"/>
          <p:cNvSpPr>
            <a:spLocks noGrp="1" noChangeArrowheads="1"/>
          </p:cNvSpPr>
          <p:nvPr>
            <p:ph type="body" sz="half" idx="4294967295"/>
          </p:nvPr>
        </p:nvSpPr>
        <p:spPr>
          <a:xfrm>
            <a:off x="457200" y="1600200"/>
            <a:ext cx="4037013" cy="4525963"/>
          </a:xfrm>
        </p:spPr>
        <p:txBody>
          <a:bodyPr/>
          <a:lstStyle/>
          <a:p>
            <a:pPr eaLnBrk="1" hangingPunct="1">
              <a:lnSpc>
                <a:spcPct val="90000"/>
              </a:lnSpc>
            </a:pPr>
            <a:r>
              <a:rPr lang="en-GB" sz="2800" smtClean="0"/>
              <a:t>SWOT: Internal /External Audit</a:t>
            </a:r>
          </a:p>
          <a:p>
            <a:pPr lvl="1" eaLnBrk="1" hangingPunct="1">
              <a:lnSpc>
                <a:spcPct val="90000"/>
              </a:lnSpc>
            </a:pPr>
            <a:r>
              <a:rPr lang="en-GB" smtClean="0"/>
              <a:t>Strengths;</a:t>
            </a:r>
          </a:p>
          <a:p>
            <a:pPr lvl="1" eaLnBrk="1" hangingPunct="1">
              <a:lnSpc>
                <a:spcPct val="90000"/>
              </a:lnSpc>
            </a:pPr>
            <a:r>
              <a:rPr lang="en-GB" smtClean="0"/>
              <a:t>Weaknesses;</a:t>
            </a:r>
          </a:p>
          <a:p>
            <a:pPr lvl="1" eaLnBrk="1" hangingPunct="1">
              <a:lnSpc>
                <a:spcPct val="90000"/>
              </a:lnSpc>
            </a:pPr>
            <a:r>
              <a:rPr lang="en-GB" smtClean="0"/>
              <a:t>Opportunities;</a:t>
            </a:r>
          </a:p>
          <a:p>
            <a:pPr lvl="1" eaLnBrk="1" hangingPunct="1">
              <a:lnSpc>
                <a:spcPct val="90000"/>
              </a:lnSpc>
            </a:pPr>
            <a:r>
              <a:rPr lang="en-GB" smtClean="0"/>
              <a:t>Threats</a:t>
            </a:r>
          </a:p>
          <a:p>
            <a:pPr lvl="1" eaLnBrk="1" hangingPunct="1">
              <a:lnSpc>
                <a:spcPct val="90000"/>
              </a:lnSpc>
            </a:pPr>
            <a:endParaRPr lang="en-GB" smtClean="0"/>
          </a:p>
        </p:txBody>
      </p:sp>
      <p:sp>
        <p:nvSpPr>
          <p:cNvPr id="39939" name="Rectangle 5"/>
          <p:cNvSpPr>
            <a:spLocks noGrp="1" noChangeArrowheads="1"/>
          </p:cNvSpPr>
          <p:nvPr>
            <p:ph type="body" sz="half" idx="4294967295"/>
          </p:nvPr>
        </p:nvSpPr>
        <p:spPr>
          <a:xfrm>
            <a:off x="4649788" y="1600200"/>
            <a:ext cx="4037012" cy="4525963"/>
          </a:xfrm>
        </p:spPr>
        <p:txBody>
          <a:bodyPr/>
          <a:lstStyle/>
          <a:p>
            <a:pPr eaLnBrk="1" hangingPunct="1"/>
            <a:r>
              <a:rPr lang="en-GB" sz="2800" smtClean="0"/>
              <a:t>STEEEP: </a:t>
            </a:r>
          </a:p>
          <a:p>
            <a:pPr lvl="1" eaLnBrk="1" hangingPunct="1"/>
            <a:r>
              <a:rPr lang="en-GB" smtClean="0"/>
              <a:t>Social;</a:t>
            </a:r>
          </a:p>
          <a:p>
            <a:pPr lvl="1" eaLnBrk="1" hangingPunct="1"/>
            <a:r>
              <a:rPr lang="en-GB" smtClean="0"/>
              <a:t>Technological;</a:t>
            </a:r>
          </a:p>
          <a:p>
            <a:pPr lvl="1" eaLnBrk="1" hangingPunct="1"/>
            <a:r>
              <a:rPr lang="en-GB" smtClean="0"/>
              <a:t>Economic;</a:t>
            </a:r>
          </a:p>
          <a:p>
            <a:pPr lvl="1" eaLnBrk="1" hangingPunct="1"/>
            <a:r>
              <a:rPr lang="en-GB" smtClean="0"/>
              <a:t>Environmental;</a:t>
            </a:r>
          </a:p>
          <a:p>
            <a:pPr lvl="1" eaLnBrk="1" hangingPunct="1"/>
            <a:r>
              <a:rPr lang="en-GB" smtClean="0"/>
              <a:t>Ethical;</a:t>
            </a:r>
          </a:p>
          <a:p>
            <a:pPr lvl="1" eaLnBrk="1" hangingPunct="1"/>
            <a:r>
              <a:rPr lang="en-GB" smtClean="0"/>
              <a:t>Political</a:t>
            </a:r>
          </a:p>
          <a:p>
            <a:pPr eaLnBrk="1" hangingPunct="1"/>
            <a:endParaRPr lang="en-GB" sz="2800" smtClean="0"/>
          </a:p>
          <a:p>
            <a:pPr eaLnBrk="1" hangingPunct="1"/>
            <a:endParaRPr lang="en-GB" sz="2800"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4"/>
          <p:cNvSpPr>
            <a:spLocks noGrp="1" noChangeArrowheads="1"/>
          </p:cNvSpPr>
          <p:nvPr>
            <p:ph type="dt" sz="half" idx="10"/>
          </p:nvPr>
        </p:nvSpPr>
        <p:spPr>
          <a:ln/>
        </p:spPr>
        <p:txBody>
          <a:bodyPr/>
          <a:lstStyle/>
          <a:p>
            <a:fld id="{040DD761-A182-4426-AAB5-0ED001F884A3}" type="datetime1">
              <a:rPr lang="en-GB"/>
              <a:pPr/>
              <a:t>01/04/2013</a:t>
            </a:fld>
            <a:endParaRPr lang="en-GB"/>
          </a:p>
        </p:txBody>
      </p:sp>
      <p:sp>
        <p:nvSpPr>
          <p:cNvPr id="15" name="Rectangle 6"/>
          <p:cNvSpPr>
            <a:spLocks noGrp="1" noChangeArrowheads="1"/>
          </p:cNvSpPr>
          <p:nvPr>
            <p:ph type="sldNum" sz="quarter" idx="12"/>
          </p:nvPr>
        </p:nvSpPr>
        <p:spPr>
          <a:ln/>
        </p:spPr>
        <p:txBody>
          <a:bodyPr/>
          <a:lstStyle/>
          <a:p>
            <a:pPr>
              <a:defRPr/>
            </a:pPr>
            <a:fld id="{0F314116-F0F0-4986-AB5A-155746EB11B1}" type="slidenum">
              <a:rPr lang="en-US"/>
              <a:pPr>
                <a:defRPr/>
              </a:pPr>
              <a:t>10</a:t>
            </a:fld>
            <a:endParaRPr lang="en-US"/>
          </a:p>
        </p:txBody>
      </p:sp>
      <p:graphicFrame>
        <p:nvGraphicFramePr>
          <p:cNvPr id="15572" name="Group 212"/>
          <p:cNvGraphicFramePr>
            <a:graphicFrameLocks noGrp="1"/>
          </p:cNvGraphicFramePr>
          <p:nvPr/>
        </p:nvGraphicFramePr>
        <p:xfrm>
          <a:off x="0" y="314325"/>
          <a:ext cx="3743325" cy="3346450"/>
        </p:xfrm>
        <a:graphic>
          <a:graphicData uri="http://schemas.openxmlformats.org/drawingml/2006/table">
            <a:tbl>
              <a:tblPr/>
              <a:tblGrid>
                <a:gridCol w="3743325"/>
              </a:tblGrid>
              <a:tr h="1095375">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Size and quality of workforce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Workforce competencies/skills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Employees ready for advancement</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Labour force availability and skills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96963">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Workforce analysis/demography</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Turnover rates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Succession plans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Absentee rates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04875">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HR climate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Recruitment and retention issues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Organisational culture</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41995" name="Text Box 22"/>
          <p:cNvSpPr txBox="1">
            <a:spLocks noChangeArrowheads="1"/>
          </p:cNvSpPr>
          <p:nvPr/>
        </p:nvSpPr>
        <p:spPr bwMode="auto">
          <a:xfrm>
            <a:off x="1384300" y="3175"/>
            <a:ext cx="841375" cy="366713"/>
          </a:xfrm>
          <a:prstGeom prst="rect">
            <a:avLst/>
          </a:prstGeom>
          <a:noFill/>
          <a:ln w="9525">
            <a:noFill/>
            <a:miter lim="800000"/>
            <a:headEnd/>
            <a:tailEnd/>
          </a:ln>
        </p:spPr>
        <p:txBody>
          <a:bodyPr wrap="none">
            <a:spAutoFit/>
          </a:bodyPr>
          <a:lstStyle/>
          <a:p>
            <a:r>
              <a:rPr lang="en-GB" b="1">
                <a:latin typeface="Castellar" pitchFamily="18" charset="0"/>
              </a:rPr>
              <a:t>NOW</a:t>
            </a:r>
          </a:p>
        </p:txBody>
      </p:sp>
      <p:graphicFrame>
        <p:nvGraphicFramePr>
          <p:cNvPr id="15570" name="Group 210"/>
          <p:cNvGraphicFramePr>
            <a:graphicFrameLocks noGrp="1"/>
          </p:cNvGraphicFramePr>
          <p:nvPr/>
        </p:nvGraphicFramePr>
        <p:xfrm>
          <a:off x="5302250" y="333375"/>
          <a:ext cx="3841750" cy="3325813"/>
        </p:xfrm>
        <a:graphic>
          <a:graphicData uri="http://schemas.openxmlformats.org/drawingml/2006/table">
            <a:tbl>
              <a:tblPr/>
              <a:tblGrid>
                <a:gridCol w="3841750"/>
              </a:tblGrid>
              <a:tr h="1820863">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Size and quality of workforce.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Workforce competencies/skill</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Service delivery model changes.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Work flow efficiencies.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Technological efficiency.</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Organisation changes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347788">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Trend analysis: e.g., local </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and sector demography</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Legislative changes.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HR management climate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Work place changes.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42004" name="Text Box 44"/>
          <p:cNvSpPr txBox="1">
            <a:spLocks noChangeArrowheads="1"/>
          </p:cNvSpPr>
          <p:nvPr/>
        </p:nvSpPr>
        <p:spPr bwMode="auto">
          <a:xfrm>
            <a:off x="6640513" y="-22225"/>
            <a:ext cx="1185862" cy="366713"/>
          </a:xfrm>
          <a:prstGeom prst="rect">
            <a:avLst/>
          </a:prstGeom>
          <a:noFill/>
          <a:ln w="9525">
            <a:noFill/>
            <a:miter lim="800000"/>
            <a:headEnd/>
            <a:tailEnd/>
          </a:ln>
        </p:spPr>
        <p:txBody>
          <a:bodyPr wrap="none">
            <a:spAutoFit/>
          </a:bodyPr>
          <a:lstStyle/>
          <a:p>
            <a:r>
              <a:rPr lang="en-GB" b="1">
                <a:latin typeface="Castellar" pitchFamily="18" charset="0"/>
              </a:rPr>
              <a:t>FUTURE</a:t>
            </a:r>
          </a:p>
        </p:txBody>
      </p:sp>
      <p:sp>
        <p:nvSpPr>
          <p:cNvPr id="42005" name="Text Box 47"/>
          <p:cNvSpPr txBox="1">
            <a:spLocks noChangeArrowheads="1"/>
          </p:cNvSpPr>
          <p:nvPr/>
        </p:nvSpPr>
        <p:spPr bwMode="auto">
          <a:xfrm>
            <a:off x="3822700" y="1136650"/>
            <a:ext cx="1398588" cy="641350"/>
          </a:xfrm>
          <a:prstGeom prst="rect">
            <a:avLst/>
          </a:prstGeom>
          <a:noFill/>
          <a:ln w="9525">
            <a:noFill/>
            <a:miter lim="800000"/>
            <a:headEnd/>
            <a:tailEnd/>
          </a:ln>
        </p:spPr>
        <p:txBody>
          <a:bodyPr wrap="none">
            <a:spAutoFit/>
          </a:bodyPr>
          <a:lstStyle/>
          <a:p>
            <a:pPr algn="ctr"/>
            <a:r>
              <a:rPr lang="en-GB" b="1">
                <a:latin typeface="Castellar" pitchFamily="18" charset="0"/>
              </a:rPr>
              <a:t>GAP </a:t>
            </a:r>
          </a:p>
          <a:p>
            <a:pPr algn="ctr"/>
            <a:r>
              <a:rPr lang="en-GB" b="1">
                <a:latin typeface="Castellar" pitchFamily="18" charset="0"/>
              </a:rPr>
              <a:t>ANALYSIS</a:t>
            </a:r>
          </a:p>
        </p:txBody>
      </p:sp>
      <p:sp>
        <p:nvSpPr>
          <p:cNvPr id="42006" name="AutoShape 48"/>
          <p:cNvSpPr>
            <a:spLocks noChangeArrowheads="1"/>
          </p:cNvSpPr>
          <p:nvPr/>
        </p:nvSpPr>
        <p:spPr bwMode="auto">
          <a:xfrm>
            <a:off x="4140200" y="1916113"/>
            <a:ext cx="647700" cy="976312"/>
          </a:xfrm>
          <a:prstGeom prst="downArrow">
            <a:avLst>
              <a:gd name="adj1" fmla="val 50000"/>
              <a:gd name="adj2" fmla="val 37684"/>
            </a:avLst>
          </a:prstGeom>
          <a:gradFill rotWithShape="1">
            <a:gsLst>
              <a:gs pos="0">
                <a:srgbClr val="0000FF"/>
              </a:gs>
              <a:gs pos="100000">
                <a:schemeClr val="bg1"/>
              </a:gs>
            </a:gsLst>
            <a:path path="rect">
              <a:fillToRect l="50000" t="50000" r="50000" b="50000"/>
            </a:path>
          </a:gradFill>
          <a:ln w="9525">
            <a:solidFill>
              <a:schemeClr val="tx1"/>
            </a:solidFill>
            <a:miter lim="800000"/>
            <a:headEnd/>
            <a:tailEnd/>
          </a:ln>
        </p:spPr>
        <p:txBody>
          <a:bodyPr wrap="none" anchor="ctr"/>
          <a:lstStyle/>
          <a:p>
            <a:endParaRPr lang="en-GB"/>
          </a:p>
        </p:txBody>
      </p:sp>
      <p:sp>
        <p:nvSpPr>
          <p:cNvPr id="42007" name="Text Box 49"/>
          <p:cNvSpPr txBox="1">
            <a:spLocks noChangeArrowheads="1"/>
          </p:cNvSpPr>
          <p:nvPr/>
        </p:nvSpPr>
        <p:spPr bwMode="auto">
          <a:xfrm>
            <a:off x="4067175" y="2986088"/>
            <a:ext cx="890588" cy="396875"/>
          </a:xfrm>
          <a:prstGeom prst="rect">
            <a:avLst/>
          </a:prstGeom>
          <a:noFill/>
          <a:ln w="9525">
            <a:noFill/>
            <a:miter lim="800000"/>
            <a:headEnd/>
            <a:tailEnd/>
          </a:ln>
        </p:spPr>
        <p:txBody>
          <a:bodyPr wrap="none">
            <a:spAutoFit/>
          </a:bodyPr>
          <a:lstStyle/>
          <a:p>
            <a:r>
              <a:rPr lang="en-GB" sz="2000" b="1">
                <a:latin typeface="Castellar" pitchFamily="18" charset="0"/>
              </a:rPr>
              <a:t>SHRP</a:t>
            </a:r>
          </a:p>
        </p:txBody>
      </p:sp>
      <p:graphicFrame>
        <p:nvGraphicFramePr>
          <p:cNvPr id="15575" name="Group 215"/>
          <p:cNvGraphicFramePr>
            <a:graphicFrameLocks noGrp="1"/>
          </p:cNvGraphicFramePr>
          <p:nvPr/>
        </p:nvGraphicFramePr>
        <p:xfrm>
          <a:off x="2627313" y="3716338"/>
          <a:ext cx="3673475" cy="2719387"/>
        </p:xfrm>
        <a:graphic>
          <a:graphicData uri="http://schemas.openxmlformats.org/drawingml/2006/table">
            <a:tbl>
              <a:tblPr/>
              <a:tblGrid>
                <a:gridCol w="3673475"/>
              </a:tblGrid>
              <a:tr h="974725">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Recruitment/staffing plan.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Retention plan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Training/development plan.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Succession plan.</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460500">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Culture management.</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Retention management.</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Employee satisfaction.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Organisation design/classification.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600" b="0" i="0" u="none" strike="noStrike" cap="none" normalizeH="0" baseline="0" smtClean="0">
                          <a:ln>
                            <a:noFill/>
                          </a:ln>
                          <a:solidFill>
                            <a:schemeClr val="tx1"/>
                          </a:solidFill>
                          <a:effectLst/>
                          <a:latin typeface="Arial" charset="0"/>
                          <a:cs typeface="Arial" charset="0"/>
                        </a:rPr>
                        <a:t>HR programs.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graphicFrame>
        <p:nvGraphicFramePr>
          <p:cNvPr id="15576" name="Group 216"/>
          <p:cNvGraphicFramePr>
            <a:graphicFrameLocks noGrp="1"/>
          </p:cNvGraphicFramePr>
          <p:nvPr/>
        </p:nvGraphicFramePr>
        <p:xfrm>
          <a:off x="250825" y="4292600"/>
          <a:ext cx="2166938" cy="1631950"/>
        </p:xfrm>
        <a:graphic>
          <a:graphicData uri="http://schemas.openxmlformats.org/drawingml/2006/table">
            <a:tbl>
              <a:tblPr/>
              <a:tblGrid>
                <a:gridCol w="2166938"/>
              </a:tblGrid>
              <a:tr h="5191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chemeClr val="tx1"/>
                          </a:solidFill>
                          <a:effectLst/>
                          <a:latin typeface="Arial" charset="0"/>
                          <a:cs typeface="Arial" charset="0"/>
                        </a:rPr>
                        <a:t>Maintain/Grow/</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chemeClr val="tx1"/>
                          </a:solidFill>
                          <a:effectLst/>
                          <a:latin typeface="Arial" charset="0"/>
                          <a:cs typeface="Arial" charset="0"/>
                        </a:rPr>
                        <a:t>Decrease</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36625">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800" b="0" i="0" u="none" strike="noStrike" cap="none" normalizeH="0" baseline="0" smtClean="0">
                          <a:ln>
                            <a:noFill/>
                          </a:ln>
                          <a:solidFill>
                            <a:schemeClr val="tx1"/>
                          </a:solidFill>
                          <a:effectLst/>
                          <a:latin typeface="Arial" charset="0"/>
                          <a:cs typeface="Arial" charset="0"/>
                        </a:rPr>
                        <a:t>Right number of people, right skills, right job, right time</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graphicFrame>
        <p:nvGraphicFramePr>
          <p:cNvPr id="15574" name="Group 214"/>
          <p:cNvGraphicFramePr>
            <a:graphicFrameLocks noGrp="1"/>
          </p:cNvGraphicFramePr>
          <p:nvPr/>
        </p:nvGraphicFramePr>
        <p:xfrm>
          <a:off x="6419850" y="4076700"/>
          <a:ext cx="2592388" cy="2322513"/>
        </p:xfrm>
        <a:graphic>
          <a:graphicData uri="http://schemas.openxmlformats.org/drawingml/2006/table">
            <a:tbl>
              <a:tblPr/>
              <a:tblGrid>
                <a:gridCol w="2592388"/>
              </a:tblGrid>
              <a:tr h="3508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chemeClr val="tx1"/>
                          </a:solidFill>
                          <a:effectLst/>
                          <a:latin typeface="Arial" charset="0"/>
                          <a:cs typeface="Arial" charset="0"/>
                        </a:rPr>
                        <a:t>Sustain/Improve</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593850">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800" b="0" i="0" u="none" strike="noStrike" cap="none" normalizeH="0" baseline="0" smtClean="0">
                          <a:ln>
                            <a:noFill/>
                          </a:ln>
                          <a:solidFill>
                            <a:schemeClr val="tx1"/>
                          </a:solidFill>
                          <a:effectLst/>
                          <a:latin typeface="Arial" charset="0"/>
                          <a:cs typeface="Arial" charset="0"/>
                        </a:rPr>
                        <a:t>HR programs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800" b="0" i="0" u="none" strike="noStrike" cap="none" normalizeH="0" baseline="0" smtClean="0">
                          <a:ln>
                            <a:noFill/>
                          </a:ln>
                          <a:solidFill>
                            <a:schemeClr val="tx1"/>
                          </a:solidFill>
                          <a:effectLst/>
                          <a:latin typeface="Arial" charset="0"/>
                          <a:cs typeface="Arial" charset="0"/>
                        </a:rPr>
                        <a:t>Recruitment Strategy</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800" b="0" i="0" u="none" strike="noStrike" cap="none" normalizeH="0" baseline="0" smtClean="0">
                          <a:ln>
                            <a:noFill/>
                          </a:ln>
                          <a:solidFill>
                            <a:schemeClr val="tx1"/>
                          </a:solidFill>
                          <a:effectLst/>
                          <a:latin typeface="Arial" charset="0"/>
                          <a:cs typeface="Arial" charset="0"/>
                        </a:rPr>
                        <a:t>Retention Management</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800" b="0" i="0" u="none" strike="noStrike" cap="none" normalizeH="0" baseline="0" smtClean="0">
                          <a:ln>
                            <a:noFill/>
                          </a:ln>
                          <a:solidFill>
                            <a:schemeClr val="tx1"/>
                          </a:solidFill>
                          <a:effectLst/>
                          <a:latin typeface="Arial" charset="0"/>
                          <a:cs typeface="Arial" charset="0"/>
                        </a:rPr>
                        <a:t>Training</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sz="1800" b="0" i="0" u="none" strike="noStrike" cap="none" normalizeH="0" baseline="0" smtClean="0">
                          <a:ln>
                            <a:noFill/>
                          </a:ln>
                          <a:solidFill>
                            <a:schemeClr val="tx1"/>
                          </a:solidFill>
                          <a:effectLst/>
                          <a:latin typeface="Arial" charset="0"/>
                          <a:cs typeface="Arial" charset="0"/>
                        </a:rPr>
                        <a:t>Continuous Learning</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42032" name="AutoShape 101"/>
          <p:cNvSpPr>
            <a:spLocks noChangeArrowheads="1"/>
          </p:cNvSpPr>
          <p:nvPr/>
        </p:nvSpPr>
        <p:spPr bwMode="auto">
          <a:xfrm rot="5198665">
            <a:off x="4860132" y="2853531"/>
            <a:ext cx="647700" cy="935037"/>
          </a:xfrm>
          <a:prstGeom prst="curvedRightArrow">
            <a:avLst>
              <a:gd name="adj1" fmla="val 28873"/>
              <a:gd name="adj2" fmla="val 57745"/>
              <a:gd name="adj3" fmla="val 33333"/>
            </a:avLst>
          </a:prstGeom>
          <a:gradFill rotWithShape="1">
            <a:gsLst>
              <a:gs pos="0">
                <a:srgbClr val="0000FF"/>
              </a:gs>
              <a:gs pos="100000">
                <a:schemeClr val="bg1"/>
              </a:gs>
            </a:gsLst>
            <a:path path="rect">
              <a:fillToRect l="50000" t="50000" r="50000" b="50000"/>
            </a:path>
          </a:gradFill>
          <a:ln w="9525">
            <a:solidFill>
              <a:schemeClr val="tx1"/>
            </a:solidFill>
            <a:miter lim="800000"/>
            <a:headEnd/>
            <a:tailEnd/>
          </a:ln>
        </p:spPr>
        <p:txBody>
          <a:bodyPr wrap="none" anchor="ctr"/>
          <a:lstStyle/>
          <a:p>
            <a:endParaRPr lang="en-GB"/>
          </a:p>
        </p:txBody>
      </p:sp>
      <p:sp>
        <p:nvSpPr>
          <p:cNvPr id="42033" name="AutoShape 103"/>
          <p:cNvSpPr>
            <a:spLocks noChangeArrowheads="1"/>
          </p:cNvSpPr>
          <p:nvPr/>
        </p:nvSpPr>
        <p:spPr bwMode="auto">
          <a:xfrm>
            <a:off x="3132138" y="2924175"/>
            <a:ext cx="1152525" cy="720725"/>
          </a:xfrm>
          <a:prstGeom prst="curvedDownArrow">
            <a:avLst>
              <a:gd name="adj1" fmla="val 22121"/>
              <a:gd name="adj2" fmla="val 63965"/>
              <a:gd name="adj3" fmla="val 33333"/>
            </a:avLst>
          </a:prstGeom>
          <a:gradFill rotWithShape="1">
            <a:gsLst>
              <a:gs pos="0">
                <a:srgbClr val="0000FF"/>
              </a:gs>
              <a:gs pos="100000">
                <a:schemeClr val="bg1"/>
              </a:gs>
            </a:gsLst>
            <a:path path="rect">
              <a:fillToRect l="50000" t="50000" r="50000" b="50000"/>
            </a:path>
          </a:gradFill>
          <a:ln w="9525">
            <a:solidFill>
              <a:schemeClr val="tx1"/>
            </a:solidFill>
            <a:miter lim="800000"/>
            <a:headEnd/>
            <a:tailEnd/>
          </a:ln>
        </p:spPr>
        <p:txBody>
          <a:bodyPr wrap="none" anchor="ct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Grp="1" noChangeArrowheads="1"/>
          </p:cNvSpPr>
          <p:nvPr>
            <p:ph type="dt" sz="half" idx="10"/>
          </p:nvPr>
        </p:nvSpPr>
        <p:spPr>
          <a:ln/>
        </p:spPr>
        <p:txBody>
          <a:bodyPr/>
          <a:lstStyle/>
          <a:p>
            <a:fld id="{938A9E52-9D3D-493B-984E-CB19F34E5426}" type="datetime1">
              <a:rPr lang="en-GB"/>
              <a:pPr/>
              <a:t>01/04/2013</a:t>
            </a:fld>
            <a:endParaRPr lang="en-GB"/>
          </a:p>
        </p:txBody>
      </p:sp>
      <p:sp>
        <p:nvSpPr>
          <p:cNvPr id="5" name="Rectangle 6"/>
          <p:cNvSpPr>
            <a:spLocks noGrp="1" noChangeArrowheads="1"/>
          </p:cNvSpPr>
          <p:nvPr>
            <p:ph type="sldNum" sz="quarter" idx="12"/>
          </p:nvPr>
        </p:nvSpPr>
        <p:spPr>
          <a:ln/>
        </p:spPr>
        <p:txBody>
          <a:bodyPr/>
          <a:lstStyle/>
          <a:p>
            <a:pPr>
              <a:defRPr/>
            </a:pPr>
            <a:fld id="{B316CAC0-C459-4E11-80B7-A63C729DEBA6}" type="slidenum">
              <a:rPr lang="en-US"/>
              <a:pPr>
                <a:defRPr/>
              </a:pPr>
              <a:t>11</a:t>
            </a:fld>
            <a:endParaRPr lang="en-US"/>
          </a:p>
        </p:txBody>
      </p:sp>
      <p:sp>
        <p:nvSpPr>
          <p:cNvPr id="44033" name="Rectangle 2"/>
          <p:cNvSpPr>
            <a:spLocks noGrp="1" noChangeArrowheads="1"/>
          </p:cNvSpPr>
          <p:nvPr>
            <p:ph type="title" idx="4294967295"/>
          </p:nvPr>
        </p:nvSpPr>
        <p:spPr/>
        <p:txBody>
          <a:bodyPr anchor="b"/>
          <a:lstStyle/>
          <a:p>
            <a:pPr eaLnBrk="1" hangingPunct="1"/>
            <a:r>
              <a:rPr lang="en-GB" smtClean="0"/>
              <a:t>Who is responsible for SHRP?</a:t>
            </a:r>
          </a:p>
        </p:txBody>
      </p:sp>
      <p:sp>
        <p:nvSpPr>
          <p:cNvPr id="44034" name="Rectangle 3"/>
          <p:cNvSpPr>
            <a:spLocks noGrp="1" noChangeArrowheads="1"/>
          </p:cNvSpPr>
          <p:nvPr>
            <p:ph type="body" idx="4294967295"/>
          </p:nvPr>
        </p:nvSpPr>
        <p:spPr/>
        <p:txBody>
          <a:bodyPr/>
          <a:lstStyle/>
          <a:p>
            <a:pPr marL="609600" indent="-609600" eaLnBrk="1" hangingPunct="1">
              <a:buFontTx/>
              <a:buAutoNum type="arabicPeriod"/>
            </a:pPr>
            <a:r>
              <a:rPr lang="en-GB" smtClean="0"/>
              <a:t>All managers in an Organisation</a:t>
            </a:r>
          </a:p>
          <a:p>
            <a:pPr marL="609600" indent="-609600" eaLnBrk="1" hangingPunct="1">
              <a:buFontTx/>
              <a:buAutoNum type="arabicPeriod"/>
            </a:pPr>
            <a:r>
              <a:rPr lang="en-GB" smtClean="0"/>
              <a:t>It stems from their business planning roles</a:t>
            </a:r>
          </a:p>
          <a:p>
            <a:pPr marL="609600" indent="-609600" eaLnBrk="1" hangingPunct="1">
              <a:buFontTx/>
              <a:buAutoNum type="arabicPeriod"/>
            </a:pPr>
            <a:r>
              <a:rPr lang="en-GB" smtClean="0"/>
              <a:t>It forms part of their responsibilities for managing people</a:t>
            </a:r>
          </a:p>
          <a:p>
            <a:pPr marL="609600" indent="-609600" eaLnBrk="1" hangingPunct="1"/>
            <a:r>
              <a:rPr lang="en-GB" smtClean="0"/>
              <a:t>HR Department role: advise, assist, support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Grp="1" noChangeArrowheads="1"/>
          </p:cNvSpPr>
          <p:nvPr>
            <p:ph type="dt" sz="half" idx="10"/>
          </p:nvPr>
        </p:nvSpPr>
        <p:spPr>
          <a:ln/>
        </p:spPr>
        <p:txBody>
          <a:bodyPr/>
          <a:lstStyle/>
          <a:p>
            <a:fld id="{F41B4028-9736-4923-A12F-AD749A6FB0A5}" type="datetime1">
              <a:rPr lang="en-GB"/>
              <a:pPr/>
              <a:t>01/04/2013</a:t>
            </a:fld>
            <a:endParaRPr lang="en-GB"/>
          </a:p>
        </p:txBody>
      </p:sp>
      <p:sp>
        <p:nvSpPr>
          <p:cNvPr id="5" name="Rectangle 6"/>
          <p:cNvSpPr>
            <a:spLocks noGrp="1" noChangeArrowheads="1"/>
          </p:cNvSpPr>
          <p:nvPr>
            <p:ph type="sldNum" sz="quarter" idx="12"/>
          </p:nvPr>
        </p:nvSpPr>
        <p:spPr>
          <a:ln/>
        </p:spPr>
        <p:txBody>
          <a:bodyPr/>
          <a:lstStyle/>
          <a:p>
            <a:pPr>
              <a:defRPr/>
            </a:pPr>
            <a:fld id="{93142E39-94DE-4681-AA88-3EC95C98033E}" type="slidenum">
              <a:rPr lang="en-US"/>
              <a:pPr>
                <a:defRPr/>
              </a:pPr>
              <a:t>12</a:t>
            </a:fld>
            <a:endParaRPr lang="en-US"/>
          </a:p>
        </p:txBody>
      </p:sp>
      <p:sp>
        <p:nvSpPr>
          <p:cNvPr id="46081" name="Rectangle 2"/>
          <p:cNvSpPr>
            <a:spLocks noGrp="1" noChangeArrowheads="1"/>
          </p:cNvSpPr>
          <p:nvPr>
            <p:ph type="title" idx="4294967295"/>
          </p:nvPr>
        </p:nvSpPr>
        <p:spPr/>
        <p:txBody>
          <a:bodyPr anchor="b"/>
          <a:lstStyle/>
          <a:p>
            <a:pPr eaLnBrk="1" hangingPunct="1"/>
            <a:r>
              <a:rPr lang="en-GB" smtClean="0"/>
              <a:t>SHPR</a:t>
            </a:r>
          </a:p>
        </p:txBody>
      </p:sp>
      <p:sp>
        <p:nvSpPr>
          <p:cNvPr id="46082" name="Rectangle 3"/>
          <p:cNvSpPr>
            <a:spLocks noGrp="1" noChangeArrowheads="1"/>
          </p:cNvSpPr>
          <p:nvPr>
            <p:ph type="body" idx="4294967295"/>
          </p:nvPr>
        </p:nvSpPr>
        <p:spPr/>
        <p:txBody>
          <a:bodyPr/>
          <a:lstStyle/>
          <a:p>
            <a:pPr eaLnBrk="1" hangingPunct="1"/>
            <a:r>
              <a:rPr lang="en-GB" smtClean="0"/>
              <a:t>Part of the Organisation’s Strategic Planning</a:t>
            </a:r>
          </a:p>
          <a:p>
            <a:pPr eaLnBrk="1" hangingPunct="1"/>
            <a:r>
              <a:rPr lang="en-GB" smtClean="0"/>
              <a:t>Must come from and belong to the organisation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4"/>
          <p:cNvSpPr>
            <a:spLocks noGrp="1" noChangeArrowheads="1"/>
          </p:cNvSpPr>
          <p:nvPr>
            <p:ph type="dt" sz="half" idx="10"/>
          </p:nvPr>
        </p:nvSpPr>
        <p:spPr>
          <a:ln/>
        </p:spPr>
        <p:txBody>
          <a:bodyPr/>
          <a:lstStyle/>
          <a:p>
            <a:fld id="{B2D205D0-D65E-4B16-B4C2-29113EDFAAD4}" type="datetime1">
              <a:rPr lang="en-GB"/>
              <a:pPr/>
              <a:t>01/04/2013</a:t>
            </a:fld>
            <a:endParaRPr lang="en-GB"/>
          </a:p>
        </p:txBody>
      </p:sp>
      <p:sp>
        <p:nvSpPr>
          <p:cNvPr id="18" name="Rectangle 6"/>
          <p:cNvSpPr>
            <a:spLocks noGrp="1" noChangeArrowheads="1"/>
          </p:cNvSpPr>
          <p:nvPr>
            <p:ph type="sldNum" sz="quarter" idx="12"/>
          </p:nvPr>
        </p:nvSpPr>
        <p:spPr>
          <a:ln/>
        </p:spPr>
        <p:txBody>
          <a:bodyPr/>
          <a:lstStyle/>
          <a:p>
            <a:pPr>
              <a:defRPr/>
            </a:pPr>
            <a:fld id="{0B96BB6C-4154-4992-9464-606F3051A399}" type="slidenum">
              <a:rPr lang="en-US"/>
              <a:pPr>
                <a:defRPr/>
              </a:pPr>
              <a:t>13</a:t>
            </a:fld>
            <a:endParaRPr lang="en-US"/>
          </a:p>
        </p:txBody>
      </p:sp>
      <p:sp>
        <p:nvSpPr>
          <p:cNvPr id="48129" name="Rectangle 2"/>
          <p:cNvSpPr>
            <a:spLocks noGrp="1" noChangeArrowheads="1"/>
          </p:cNvSpPr>
          <p:nvPr>
            <p:ph type="title"/>
          </p:nvPr>
        </p:nvSpPr>
        <p:spPr>
          <a:gradFill rotWithShape="1">
            <a:gsLst>
              <a:gs pos="0">
                <a:srgbClr val="0000FF"/>
              </a:gs>
              <a:gs pos="100000">
                <a:schemeClr val="bg1"/>
              </a:gs>
            </a:gsLst>
            <a:path path="shape">
              <a:fillToRect l="50000" t="50000" r="50000" b="50000"/>
            </a:path>
          </a:gradFill>
        </p:spPr>
        <p:txBody>
          <a:bodyPr/>
          <a:lstStyle/>
          <a:p>
            <a:pPr eaLnBrk="1" hangingPunct="1"/>
            <a:r>
              <a:rPr lang="en-GB" smtClean="0"/>
              <a:t>How SHRP Works</a:t>
            </a:r>
          </a:p>
        </p:txBody>
      </p:sp>
      <p:sp>
        <p:nvSpPr>
          <p:cNvPr id="48130" name="AutoShape 13"/>
          <p:cNvSpPr>
            <a:spLocks noChangeArrowheads="1"/>
          </p:cNvSpPr>
          <p:nvPr/>
        </p:nvSpPr>
        <p:spPr bwMode="auto">
          <a:xfrm rot="-5400000">
            <a:off x="904081" y="1262857"/>
            <a:ext cx="1214437" cy="2520950"/>
          </a:xfrm>
          <a:prstGeom prst="cube">
            <a:avLst>
              <a:gd name="adj" fmla="val 25000"/>
            </a:avLst>
          </a:prstGeom>
          <a:gradFill rotWithShape="1">
            <a:gsLst>
              <a:gs pos="0">
                <a:srgbClr val="0000FF"/>
              </a:gs>
              <a:gs pos="100000">
                <a:schemeClr val="bg1"/>
              </a:gs>
            </a:gsLst>
            <a:path path="rect">
              <a:fillToRect l="50000" t="50000" r="50000" b="50000"/>
            </a:path>
          </a:gradFill>
          <a:ln w="9525">
            <a:solidFill>
              <a:schemeClr val="tx1"/>
            </a:solidFill>
            <a:miter lim="800000"/>
            <a:headEnd/>
            <a:tailEnd/>
          </a:ln>
          <a:effectLst>
            <a:prstShdw prst="shdw13" dist="53882" dir="13500000">
              <a:schemeClr val="bg2">
                <a:alpha val="50000"/>
              </a:schemeClr>
            </a:prstShdw>
          </a:effectLst>
        </p:spPr>
        <p:txBody>
          <a:bodyPr wrap="none" anchor="ctr"/>
          <a:lstStyle/>
          <a:p>
            <a:endParaRPr lang="en-GB"/>
          </a:p>
        </p:txBody>
      </p:sp>
      <p:sp>
        <p:nvSpPr>
          <p:cNvPr id="48131" name="AutoShape 14"/>
          <p:cNvSpPr>
            <a:spLocks noChangeArrowheads="1"/>
          </p:cNvSpPr>
          <p:nvPr/>
        </p:nvSpPr>
        <p:spPr bwMode="auto">
          <a:xfrm rot="-5400000">
            <a:off x="977107" y="2920206"/>
            <a:ext cx="1214438" cy="2663825"/>
          </a:xfrm>
          <a:prstGeom prst="cube">
            <a:avLst>
              <a:gd name="adj" fmla="val 25000"/>
            </a:avLst>
          </a:prstGeom>
          <a:gradFill rotWithShape="1">
            <a:gsLst>
              <a:gs pos="0">
                <a:srgbClr val="0000FF"/>
              </a:gs>
              <a:gs pos="100000">
                <a:schemeClr val="bg1"/>
              </a:gs>
            </a:gsLst>
            <a:path path="rect">
              <a:fillToRect l="50000" t="50000" r="50000" b="50000"/>
            </a:path>
          </a:gradFill>
          <a:ln w="9525">
            <a:solidFill>
              <a:schemeClr val="tx1"/>
            </a:solidFill>
            <a:miter lim="800000"/>
            <a:headEnd/>
            <a:tailEnd/>
          </a:ln>
          <a:effectLst>
            <a:prstShdw prst="shdw13" dist="53882" dir="13500000">
              <a:schemeClr val="bg2">
                <a:alpha val="50000"/>
              </a:schemeClr>
            </a:prstShdw>
          </a:effectLst>
        </p:spPr>
        <p:txBody>
          <a:bodyPr wrap="none" anchor="ctr"/>
          <a:lstStyle/>
          <a:p>
            <a:endParaRPr lang="en-GB"/>
          </a:p>
        </p:txBody>
      </p:sp>
      <p:sp>
        <p:nvSpPr>
          <p:cNvPr id="48132" name="AutoShape 15"/>
          <p:cNvSpPr>
            <a:spLocks noChangeArrowheads="1"/>
          </p:cNvSpPr>
          <p:nvPr/>
        </p:nvSpPr>
        <p:spPr bwMode="auto">
          <a:xfrm rot="-5400000">
            <a:off x="1012031" y="4396582"/>
            <a:ext cx="1214437" cy="2736850"/>
          </a:xfrm>
          <a:prstGeom prst="cube">
            <a:avLst>
              <a:gd name="adj" fmla="val 25000"/>
            </a:avLst>
          </a:prstGeom>
          <a:gradFill rotWithShape="1">
            <a:gsLst>
              <a:gs pos="0">
                <a:srgbClr val="0000FF"/>
              </a:gs>
              <a:gs pos="100000">
                <a:schemeClr val="bg1"/>
              </a:gs>
            </a:gsLst>
            <a:path path="rect">
              <a:fillToRect l="50000" t="50000" r="50000" b="50000"/>
            </a:path>
          </a:gradFill>
          <a:ln w="9525">
            <a:solidFill>
              <a:schemeClr val="tx1"/>
            </a:solidFill>
            <a:miter lim="800000"/>
            <a:headEnd/>
            <a:tailEnd/>
          </a:ln>
          <a:effectLst>
            <a:prstShdw prst="shdw13" dist="53882" dir="13500000">
              <a:schemeClr val="bg2">
                <a:alpha val="50000"/>
              </a:schemeClr>
            </a:prstShdw>
          </a:effectLst>
        </p:spPr>
        <p:txBody>
          <a:bodyPr wrap="none" anchor="ctr"/>
          <a:lstStyle/>
          <a:p>
            <a:endParaRPr lang="en-GB"/>
          </a:p>
        </p:txBody>
      </p:sp>
      <p:sp>
        <p:nvSpPr>
          <p:cNvPr id="48133" name="Text Box 17"/>
          <p:cNvSpPr txBox="1">
            <a:spLocks noChangeArrowheads="1"/>
          </p:cNvSpPr>
          <p:nvPr/>
        </p:nvSpPr>
        <p:spPr bwMode="auto">
          <a:xfrm>
            <a:off x="765175" y="2276475"/>
            <a:ext cx="1862138" cy="822325"/>
          </a:xfrm>
          <a:prstGeom prst="rect">
            <a:avLst/>
          </a:prstGeom>
          <a:gradFill rotWithShape="1">
            <a:gsLst>
              <a:gs pos="0">
                <a:srgbClr val="0000FF"/>
              </a:gs>
              <a:gs pos="100000">
                <a:schemeClr val="bg1"/>
              </a:gs>
            </a:gsLst>
            <a:path path="shape">
              <a:fillToRect l="50000" t="50000" r="50000" b="50000"/>
            </a:path>
          </a:gradFill>
          <a:ln w="9525">
            <a:noFill/>
            <a:miter lim="800000"/>
            <a:headEnd/>
            <a:tailEnd/>
          </a:ln>
        </p:spPr>
        <p:txBody>
          <a:bodyPr wrap="none">
            <a:spAutoFit/>
          </a:bodyPr>
          <a:lstStyle/>
          <a:p>
            <a:pPr algn="ctr"/>
            <a:r>
              <a:rPr lang="en-GB" sz="2400" b="1"/>
              <a:t>Top</a:t>
            </a:r>
          </a:p>
          <a:p>
            <a:pPr algn="ctr"/>
            <a:r>
              <a:rPr lang="en-GB" sz="2400" b="1"/>
              <a:t> Executives</a:t>
            </a:r>
          </a:p>
        </p:txBody>
      </p:sp>
      <p:sp>
        <p:nvSpPr>
          <p:cNvPr id="48134" name="Text Box 18"/>
          <p:cNvSpPr txBox="1">
            <a:spLocks noChangeArrowheads="1"/>
          </p:cNvSpPr>
          <p:nvPr/>
        </p:nvSpPr>
        <p:spPr bwMode="auto">
          <a:xfrm>
            <a:off x="900113" y="4005263"/>
            <a:ext cx="1725612" cy="822325"/>
          </a:xfrm>
          <a:prstGeom prst="rect">
            <a:avLst/>
          </a:prstGeom>
          <a:gradFill rotWithShape="1">
            <a:gsLst>
              <a:gs pos="0">
                <a:srgbClr val="0000FF"/>
              </a:gs>
              <a:gs pos="100000">
                <a:schemeClr val="bg1"/>
              </a:gs>
            </a:gsLst>
            <a:path path="shape">
              <a:fillToRect l="50000" t="50000" r="50000" b="50000"/>
            </a:path>
          </a:gradFill>
          <a:ln w="9525">
            <a:noFill/>
            <a:miter lim="800000"/>
            <a:headEnd/>
            <a:tailEnd/>
          </a:ln>
        </p:spPr>
        <p:txBody>
          <a:bodyPr wrap="none">
            <a:spAutoFit/>
          </a:bodyPr>
          <a:lstStyle/>
          <a:p>
            <a:pPr algn="ctr"/>
            <a:r>
              <a:rPr lang="en-GB" sz="2400" b="1"/>
              <a:t>Corporate </a:t>
            </a:r>
          </a:p>
          <a:p>
            <a:pPr algn="ctr"/>
            <a:r>
              <a:rPr lang="en-GB" sz="2400" b="1"/>
              <a:t>Group (s)</a:t>
            </a:r>
          </a:p>
        </p:txBody>
      </p:sp>
      <p:sp>
        <p:nvSpPr>
          <p:cNvPr id="48135" name="Text Box 19"/>
          <p:cNvSpPr txBox="1">
            <a:spLocks noChangeArrowheads="1"/>
          </p:cNvSpPr>
          <p:nvPr/>
        </p:nvSpPr>
        <p:spPr bwMode="auto">
          <a:xfrm>
            <a:off x="773113" y="5486400"/>
            <a:ext cx="1960562" cy="822325"/>
          </a:xfrm>
          <a:prstGeom prst="rect">
            <a:avLst/>
          </a:prstGeom>
          <a:gradFill rotWithShape="1">
            <a:gsLst>
              <a:gs pos="0">
                <a:srgbClr val="0000FF"/>
              </a:gs>
              <a:gs pos="100000">
                <a:schemeClr val="bg1"/>
              </a:gs>
            </a:gsLst>
            <a:path path="shape">
              <a:fillToRect l="50000" t="50000" r="50000" b="50000"/>
            </a:path>
          </a:gradFill>
          <a:ln w="9525">
            <a:noFill/>
            <a:miter lim="800000"/>
            <a:headEnd/>
            <a:tailEnd/>
          </a:ln>
        </p:spPr>
        <p:txBody>
          <a:bodyPr wrap="none">
            <a:spAutoFit/>
          </a:bodyPr>
          <a:lstStyle/>
          <a:p>
            <a:pPr algn="ctr"/>
            <a:r>
              <a:rPr lang="en-GB" sz="2400" b="1"/>
              <a:t>Operational </a:t>
            </a:r>
          </a:p>
          <a:p>
            <a:pPr algn="ctr"/>
            <a:r>
              <a:rPr lang="en-GB" sz="2400" b="1"/>
              <a:t>managers</a:t>
            </a:r>
          </a:p>
        </p:txBody>
      </p:sp>
      <p:sp>
        <p:nvSpPr>
          <p:cNvPr id="48136" name="Rectangle 20"/>
          <p:cNvSpPr>
            <a:spLocks noChangeArrowheads="1"/>
          </p:cNvSpPr>
          <p:nvPr/>
        </p:nvSpPr>
        <p:spPr bwMode="auto">
          <a:xfrm>
            <a:off x="3419475" y="2060575"/>
            <a:ext cx="2520950" cy="914400"/>
          </a:xfrm>
          <a:prstGeom prst="rect">
            <a:avLst/>
          </a:prstGeom>
          <a:gradFill rotWithShape="1">
            <a:gsLst>
              <a:gs pos="0">
                <a:srgbClr val="0000FF"/>
              </a:gs>
              <a:gs pos="100000">
                <a:schemeClr val="bg1"/>
              </a:gs>
            </a:gsLst>
            <a:path path="shape">
              <a:fillToRect l="50000" t="50000" r="50000" b="50000"/>
            </a:path>
          </a:gradFill>
          <a:ln w="9525">
            <a:miter lim="800000"/>
            <a:headEnd/>
            <a:tailEnd/>
          </a:ln>
          <a:scene3d>
            <a:camera prst="legacyPerspectiveTop"/>
            <a:lightRig rig="legacyFlat3" dir="b"/>
          </a:scene3d>
          <a:sp3d extrusionH="887400" prstMaterial="legacyMatte">
            <a:bevelT w="13500" h="13500" prst="angle"/>
            <a:bevelB w="13500" h="13500" prst="angle"/>
            <a:extrusionClr>
              <a:srgbClr val="0000FF"/>
            </a:extrusionClr>
          </a:sp3d>
        </p:spPr>
        <p:txBody>
          <a:bodyPr wrap="none" anchor="ctr">
            <a:flatTx/>
          </a:bodyPr>
          <a:lstStyle/>
          <a:p>
            <a:pPr algn="ctr"/>
            <a:r>
              <a:rPr lang="en-GB" sz="2400" b="1"/>
              <a:t>Strategic Planning</a:t>
            </a:r>
          </a:p>
        </p:txBody>
      </p:sp>
      <p:sp>
        <p:nvSpPr>
          <p:cNvPr id="48137" name="Rectangle 22"/>
          <p:cNvSpPr>
            <a:spLocks noChangeArrowheads="1"/>
          </p:cNvSpPr>
          <p:nvPr/>
        </p:nvSpPr>
        <p:spPr bwMode="auto">
          <a:xfrm>
            <a:off x="3419475" y="3716338"/>
            <a:ext cx="2520950" cy="914400"/>
          </a:xfrm>
          <a:prstGeom prst="rect">
            <a:avLst/>
          </a:prstGeom>
          <a:gradFill rotWithShape="1">
            <a:gsLst>
              <a:gs pos="0">
                <a:srgbClr val="0000FF"/>
              </a:gs>
              <a:gs pos="100000">
                <a:schemeClr val="bg1"/>
              </a:gs>
            </a:gsLst>
            <a:path path="shape">
              <a:fillToRect l="50000" t="50000" r="50000" b="50000"/>
            </a:path>
          </a:gradFill>
          <a:ln w="9525">
            <a:miter lim="800000"/>
            <a:headEnd/>
            <a:tailEnd/>
          </a:ln>
          <a:scene3d>
            <a:camera prst="legacyPerspectiveTop"/>
            <a:lightRig rig="legacyFlat3" dir="b"/>
          </a:scene3d>
          <a:sp3d extrusionH="887400" prstMaterial="legacyMatte">
            <a:bevelT w="13500" h="13500" prst="angle"/>
            <a:bevelB w="13500" h="13500" prst="angle"/>
            <a:extrusionClr>
              <a:srgbClr val="0000FF"/>
            </a:extrusionClr>
          </a:sp3d>
        </p:spPr>
        <p:txBody>
          <a:bodyPr wrap="none" anchor="ctr">
            <a:flatTx/>
          </a:bodyPr>
          <a:lstStyle/>
          <a:p>
            <a:pPr algn="ctr"/>
            <a:r>
              <a:rPr lang="en-GB" sz="2400" b="1"/>
              <a:t>Corporate Planning</a:t>
            </a:r>
          </a:p>
        </p:txBody>
      </p:sp>
      <p:sp>
        <p:nvSpPr>
          <p:cNvPr id="48138" name="Rectangle 23"/>
          <p:cNvSpPr>
            <a:spLocks noChangeArrowheads="1"/>
          </p:cNvSpPr>
          <p:nvPr/>
        </p:nvSpPr>
        <p:spPr bwMode="auto">
          <a:xfrm>
            <a:off x="3419475" y="5373688"/>
            <a:ext cx="2520950" cy="914400"/>
          </a:xfrm>
          <a:prstGeom prst="rect">
            <a:avLst/>
          </a:prstGeom>
          <a:gradFill rotWithShape="1">
            <a:gsLst>
              <a:gs pos="0">
                <a:srgbClr val="0000FF"/>
              </a:gs>
              <a:gs pos="100000">
                <a:schemeClr val="bg1"/>
              </a:gs>
            </a:gsLst>
            <a:path path="shape">
              <a:fillToRect l="50000" t="50000" r="50000" b="50000"/>
            </a:path>
          </a:gradFill>
          <a:ln w="9525">
            <a:miter lim="800000"/>
            <a:headEnd/>
            <a:tailEnd/>
          </a:ln>
          <a:scene3d>
            <a:camera prst="legacyPerspectiveTop"/>
            <a:lightRig rig="legacyFlat3" dir="b"/>
          </a:scene3d>
          <a:sp3d extrusionH="887400" prstMaterial="legacyMatte">
            <a:bevelT w="13500" h="13500" prst="angle"/>
            <a:bevelB w="13500" h="13500" prst="angle"/>
            <a:extrusionClr>
              <a:srgbClr val="0000FF"/>
            </a:extrusionClr>
          </a:sp3d>
        </p:spPr>
        <p:txBody>
          <a:bodyPr wrap="none" anchor="ctr">
            <a:flatTx/>
          </a:bodyPr>
          <a:lstStyle/>
          <a:p>
            <a:pPr algn="ctr"/>
            <a:r>
              <a:rPr lang="en-GB" sz="2400" b="1"/>
              <a:t>Operational Planning</a:t>
            </a:r>
          </a:p>
        </p:txBody>
      </p:sp>
      <p:sp>
        <p:nvSpPr>
          <p:cNvPr id="48139" name="AutoShape 24"/>
          <p:cNvSpPr>
            <a:spLocks noChangeArrowheads="1"/>
          </p:cNvSpPr>
          <p:nvPr/>
        </p:nvSpPr>
        <p:spPr bwMode="auto">
          <a:xfrm>
            <a:off x="6443663" y="1927225"/>
            <a:ext cx="2592387" cy="1214438"/>
          </a:xfrm>
          <a:prstGeom prst="cube">
            <a:avLst>
              <a:gd name="adj" fmla="val 25000"/>
            </a:avLst>
          </a:prstGeom>
          <a:gradFill rotWithShape="1">
            <a:gsLst>
              <a:gs pos="0">
                <a:srgbClr val="0000FF"/>
              </a:gs>
              <a:gs pos="100000">
                <a:schemeClr val="bg1"/>
              </a:gs>
            </a:gsLst>
            <a:path path="rect">
              <a:fillToRect l="50000" t="50000" r="50000" b="50000"/>
            </a:path>
          </a:gradFill>
          <a:ln w="9525">
            <a:solidFill>
              <a:schemeClr val="tx1"/>
            </a:solidFill>
            <a:miter lim="800000"/>
            <a:headEnd/>
            <a:tailEnd/>
          </a:ln>
        </p:spPr>
        <p:txBody>
          <a:bodyPr wrap="none" anchor="ctr"/>
          <a:lstStyle/>
          <a:p>
            <a:pPr algn="ctr"/>
            <a:r>
              <a:rPr lang="en-GB" sz="2400" b="1"/>
              <a:t>3 - 5 + years</a:t>
            </a:r>
          </a:p>
        </p:txBody>
      </p:sp>
      <p:sp>
        <p:nvSpPr>
          <p:cNvPr id="48140" name="AutoShape 26"/>
          <p:cNvSpPr>
            <a:spLocks noChangeArrowheads="1"/>
          </p:cNvSpPr>
          <p:nvPr/>
        </p:nvSpPr>
        <p:spPr bwMode="auto">
          <a:xfrm>
            <a:off x="6443663" y="3654425"/>
            <a:ext cx="2592387" cy="1214438"/>
          </a:xfrm>
          <a:prstGeom prst="cube">
            <a:avLst>
              <a:gd name="adj" fmla="val 25000"/>
            </a:avLst>
          </a:prstGeom>
          <a:gradFill rotWithShape="1">
            <a:gsLst>
              <a:gs pos="0">
                <a:srgbClr val="0000FF"/>
              </a:gs>
              <a:gs pos="100000">
                <a:schemeClr val="bg1"/>
              </a:gs>
            </a:gsLst>
            <a:path path="rect">
              <a:fillToRect l="50000" t="50000" r="50000" b="50000"/>
            </a:path>
          </a:gradFill>
          <a:ln w="9525">
            <a:solidFill>
              <a:schemeClr val="tx1"/>
            </a:solidFill>
            <a:miter lim="800000"/>
            <a:headEnd/>
            <a:tailEnd/>
          </a:ln>
        </p:spPr>
        <p:txBody>
          <a:bodyPr wrap="none" anchor="ctr"/>
          <a:lstStyle/>
          <a:p>
            <a:pPr algn="ctr"/>
            <a:r>
              <a:rPr lang="en-GB" sz="2400" b="1"/>
              <a:t>2 – 3 years</a:t>
            </a:r>
          </a:p>
        </p:txBody>
      </p:sp>
      <p:sp>
        <p:nvSpPr>
          <p:cNvPr id="48141" name="AutoShape 28"/>
          <p:cNvSpPr>
            <a:spLocks noChangeArrowheads="1"/>
          </p:cNvSpPr>
          <p:nvPr/>
        </p:nvSpPr>
        <p:spPr bwMode="auto">
          <a:xfrm>
            <a:off x="6443663" y="5157788"/>
            <a:ext cx="2592387" cy="1214437"/>
          </a:xfrm>
          <a:prstGeom prst="cube">
            <a:avLst>
              <a:gd name="adj" fmla="val 25000"/>
            </a:avLst>
          </a:prstGeom>
          <a:gradFill rotWithShape="1">
            <a:gsLst>
              <a:gs pos="0">
                <a:srgbClr val="0000FF"/>
              </a:gs>
              <a:gs pos="100000">
                <a:schemeClr val="bg1"/>
              </a:gs>
            </a:gsLst>
            <a:path path="rect">
              <a:fillToRect l="50000" t="50000" r="50000" b="50000"/>
            </a:path>
          </a:gradFill>
          <a:ln w="9525">
            <a:solidFill>
              <a:schemeClr val="tx1"/>
            </a:solidFill>
            <a:miter lim="800000"/>
            <a:headEnd/>
            <a:tailEnd/>
          </a:ln>
        </p:spPr>
        <p:txBody>
          <a:bodyPr wrap="none" anchor="ctr"/>
          <a:lstStyle/>
          <a:p>
            <a:pPr algn="ctr"/>
            <a:r>
              <a:rPr lang="en-GB" sz="2400" b="1"/>
              <a:t>1 – 2 years</a:t>
            </a:r>
          </a:p>
        </p:txBody>
      </p:sp>
      <p:sp>
        <p:nvSpPr>
          <p:cNvPr id="48142" name="AutoShape 30"/>
          <p:cNvSpPr>
            <a:spLocks noChangeArrowheads="1"/>
          </p:cNvSpPr>
          <p:nvPr/>
        </p:nvSpPr>
        <p:spPr bwMode="auto">
          <a:xfrm rot="5400000">
            <a:off x="4391025" y="4184650"/>
            <a:ext cx="3673475" cy="288925"/>
          </a:xfrm>
          <a:custGeom>
            <a:avLst/>
            <a:gdLst>
              <a:gd name="T0" fmla="*/ 3077386 w 21600"/>
              <a:gd name="T1" fmla="*/ 0 h 21600"/>
              <a:gd name="T2" fmla="*/ 2481296 w 21600"/>
              <a:gd name="T3" fmla="*/ 108133 h 21600"/>
              <a:gd name="T4" fmla="*/ 0 w 21600"/>
              <a:gd name="T5" fmla="*/ 288925 h 21600"/>
              <a:gd name="T6" fmla="*/ 1538778 w 21600"/>
              <a:gd name="T7" fmla="*/ 288925 h 21600"/>
              <a:gd name="T8" fmla="*/ 3077386 w 21600"/>
              <a:gd name="T9" fmla="*/ 209016 h 21600"/>
              <a:gd name="T10" fmla="*/ 3673475 w 21600"/>
              <a:gd name="T11" fmla="*/ 108133 h 21600"/>
              <a:gd name="T12" fmla="*/ 17694720 60000 65536"/>
              <a:gd name="T13" fmla="*/ 11796480 60000 65536"/>
              <a:gd name="T14" fmla="*/ 11796480 60000 65536"/>
              <a:gd name="T15" fmla="*/ 5898240 60000 65536"/>
              <a:gd name="T16" fmla="*/ 0 60000 65536"/>
              <a:gd name="T17" fmla="*/ 0 60000 65536"/>
              <a:gd name="T18" fmla="*/ 0 w 21600"/>
              <a:gd name="T19" fmla="*/ 21600 h 21600"/>
              <a:gd name="T20" fmla="*/ 18095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8095" y="0"/>
                </a:moveTo>
                <a:lnTo>
                  <a:pt x="14590" y="8084"/>
                </a:lnTo>
                <a:lnTo>
                  <a:pt x="18095" y="8084"/>
                </a:lnTo>
                <a:lnTo>
                  <a:pt x="18095" y="21600"/>
                </a:lnTo>
                <a:lnTo>
                  <a:pt x="0" y="21600"/>
                </a:lnTo>
                <a:lnTo>
                  <a:pt x="18095" y="21600"/>
                </a:lnTo>
                <a:lnTo>
                  <a:pt x="18095" y="8084"/>
                </a:lnTo>
                <a:lnTo>
                  <a:pt x="21600" y="8084"/>
                </a:lnTo>
                <a:close/>
              </a:path>
            </a:pathLst>
          </a:custGeom>
          <a:gradFill rotWithShape="1">
            <a:gsLst>
              <a:gs pos="0">
                <a:srgbClr val="0000FF"/>
              </a:gs>
              <a:gs pos="100000">
                <a:schemeClr val="bg1"/>
              </a:gs>
            </a:gsLst>
            <a:path path="rect">
              <a:fillToRect l="50000" t="50000" r="50000" b="50000"/>
            </a:path>
          </a:gradFill>
          <a:ln w="9525">
            <a:solidFill>
              <a:schemeClr val="tx1"/>
            </a:solidFill>
            <a:miter lim="800000"/>
            <a:headEnd/>
            <a:tailEnd/>
          </a:ln>
        </p:spPr>
        <p:txBody>
          <a:bodyPr wrap="none" anchor="ctr"/>
          <a:lstStyle/>
          <a:p>
            <a:endParaRPr lang="en-US"/>
          </a:p>
        </p:txBody>
      </p:sp>
      <p:sp>
        <p:nvSpPr>
          <p:cNvPr id="48143" name="AutoShape 31"/>
          <p:cNvSpPr>
            <a:spLocks noChangeArrowheads="1"/>
          </p:cNvSpPr>
          <p:nvPr/>
        </p:nvSpPr>
        <p:spPr bwMode="auto">
          <a:xfrm rot="-5400000">
            <a:off x="1115219" y="3861594"/>
            <a:ext cx="3673475" cy="360363"/>
          </a:xfrm>
          <a:custGeom>
            <a:avLst/>
            <a:gdLst>
              <a:gd name="T0" fmla="*/ 3059189 w 21600"/>
              <a:gd name="T1" fmla="*/ 0 h 21600"/>
              <a:gd name="T2" fmla="*/ 2444731 w 21600"/>
              <a:gd name="T3" fmla="*/ 134869 h 21600"/>
              <a:gd name="T4" fmla="*/ 0 w 21600"/>
              <a:gd name="T5" fmla="*/ 358228 h 21600"/>
              <a:gd name="T6" fmla="*/ 1538778 w 21600"/>
              <a:gd name="T7" fmla="*/ 360363 h 21600"/>
              <a:gd name="T8" fmla="*/ 3077386 w 21600"/>
              <a:gd name="T9" fmla="*/ 260696 h 21600"/>
              <a:gd name="T10" fmla="*/ 3673475 w 21600"/>
              <a:gd name="T11" fmla="*/ 134869 h 21600"/>
              <a:gd name="T12" fmla="*/ 17694720 60000 65536"/>
              <a:gd name="T13" fmla="*/ 11796480 60000 65536"/>
              <a:gd name="T14" fmla="*/ 11796480 60000 65536"/>
              <a:gd name="T15" fmla="*/ 5898240 60000 65536"/>
              <a:gd name="T16" fmla="*/ 0 60000 65536"/>
              <a:gd name="T17" fmla="*/ 0 60000 65536"/>
              <a:gd name="T18" fmla="*/ 0 w 21600"/>
              <a:gd name="T19" fmla="*/ 21343 h 21600"/>
              <a:gd name="T20" fmla="*/ 18095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7988" y="0"/>
                </a:moveTo>
                <a:lnTo>
                  <a:pt x="14375" y="8084"/>
                </a:lnTo>
                <a:lnTo>
                  <a:pt x="17880" y="8084"/>
                </a:lnTo>
                <a:lnTo>
                  <a:pt x="17880" y="21343"/>
                </a:lnTo>
                <a:lnTo>
                  <a:pt x="0" y="21343"/>
                </a:lnTo>
                <a:lnTo>
                  <a:pt x="0" y="21600"/>
                </a:lnTo>
                <a:lnTo>
                  <a:pt x="18095" y="21600"/>
                </a:lnTo>
                <a:lnTo>
                  <a:pt x="18095" y="8084"/>
                </a:lnTo>
                <a:lnTo>
                  <a:pt x="21600" y="8084"/>
                </a:lnTo>
                <a:close/>
              </a:path>
            </a:pathLst>
          </a:custGeom>
          <a:gradFill rotWithShape="1">
            <a:gsLst>
              <a:gs pos="0">
                <a:srgbClr val="0000FF"/>
              </a:gs>
              <a:gs pos="100000">
                <a:schemeClr val="bg1"/>
              </a:gs>
            </a:gsLst>
            <a:path path="rect">
              <a:fillToRect l="50000" t="50000" r="50000" b="50000"/>
            </a:path>
          </a:gradFill>
          <a:ln w="9525">
            <a:solidFill>
              <a:schemeClr val="tx1"/>
            </a:solidFill>
            <a:miter lim="800000"/>
            <a:headEnd/>
            <a:tailEnd/>
          </a:ln>
        </p:spPr>
        <p:txBody>
          <a:bodyPr wrap="none" anchor="ctr"/>
          <a:lstStyle/>
          <a:p>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4"/>
          <p:cNvSpPr>
            <a:spLocks noGrp="1" noChangeArrowheads="1"/>
          </p:cNvSpPr>
          <p:nvPr>
            <p:ph type="dt" sz="half" idx="10"/>
          </p:nvPr>
        </p:nvSpPr>
        <p:spPr>
          <a:ln/>
        </p:spPr>
        <p:txBody>
          <a:bodyPr/>
          <a:lstStyle/>
          <a:p>
            <a:fld id="{D86363FB-D2EE-4287-A3AB-39A3FF699E46}" type="datetime1">
              <a:rPr lang="en-GB"/>
              <a:pPr/>
              <a:t>01/04/2013</a:t>
            </a:fld>
            <a:endParaRPr lang="en-GB"/>
          </a:p>
        </p:txBody>
      </p:sp>
      <p:sp>
        <p:nvSpPr>
          <p:cNvPr id="28" name="Rectangle 6"/>
          <p:cNvSpPr>
            <a:spLocks noGrp="1" noChangeArrowheads="1"/>
          </p:cNvSpPr>
          <p:nvPr>
            <p:ph type="sldNum" sz="quarter" idx="12"/>
          </p:nvPr>
        </p:nvSpPr>
        <p:spPr>
          <a:ln/>
        </p:spPr>
        <p:txBody>
          <a:bodyPr/>
          <a:lstStyle/>
          <a:p>
            <a:pPr>
              <a:defRPr/>
            </a:pPr>
            <a:fld id="{7FB408E9-1392-41A7-9FEB-9AE10A1540FF}" type="slidenum">
              <a:rPr lang="en-US"/>
              <a:pPr>
                <a:defRPr/>
              </a:pPr>
              <a:t>14</a:t>
            </a:fld>
            <a:endParaRPr lang="en-US"/>
          </a:p>
        </p:txBody>
      </p:sp>
      <p:sp>
        <p:nvSpPr>
          <p:cNvPr id="50177" name="AutoShape 4"/>
          <p:cNvSpPr>
            <a:spLocks noChangeArrowheads="1"/>
          </p:cNvSpPr>
          <p:nvPr/>
        </p:nvSpPr>
        <p:spPr bwMode="auto">
          <a:xfrm>
            <a:off x="1801813" y="0"/>
            <a:ext cx="5616575" cy="5734050"/>
          </a:xfrm>
          <a:prstGeom prst="triangle">
            <a:avLst>
              <a:gd name="adj" fmla="val 50000"/>
            </a:avLst>
          </a:prstGeom>
          <a:noFill/>
          <a:ln w="57150">
            <a:solidFill>
              <a:srgbClr val="0000FF"/>
            </a:solidFill>
            <a:miter lim="800000"/>
            <a:headEnd/>
            <a:tailEnd/>
          </a:ln>
        </p:spPr>
        <p:txBody>
          <a:bodyPr wrap="none" anchor="ctr"/>
          <a:lstStyle/>
          <a:p>
            <a:endParaRPr lang="en-GB"/>
          </a:p>
        </p:txBody>
      </p:sp>
      <p:sp>
        <p:nvSpPr>
          <p:cNvPr id="50178" name="AutoShape 6" descr="5%"/>
          <p:cNvSpPr>
            <a:spLocks noChangeArrowheads="1"/>
          </p:cNvSpPr>
          <p:nvPr/>
        </p:nvSpPr>
        <p:spPr bwMode="auto">
          <a:xfrm>
            <a:off x="3708400" y="260350"/>
            <a:ext cx="1800225" cy="1727200"/>
          </a:xfrm>
          <a:prstGeom prst="triangle">
            <a:avLst>
              <a:gd name="adj" fmla="val 50000"/>
            </a:avLst>
          </a:prstGeom>
          <a:pattFill prst="pct5">
            <a:fgClr>
              <a:srgbClr val="0000FF"/>
            </a:fgClr>
            <a:bgClr>
              <a:schemeClr val="bg1"/>
            </a:bgClr>
          </a:pattFill>
          <a:ln w="9525">
            <a:solidFill>
              <a:schemeClr val="tx1"/>
            </a:solidFill>
            <a:miter lim="800000"/>
            <a:headEnd/>
            <a:tailEnd/>
          </a:ln>
        </p:spPr>
        <p:txBody>
          <a:bodyPr wrap="none" anchor="ctr"/>
          <a:lstStyle/>
          <a:p>
            <a:pPr algn="ctr"/>
            <a:r>
              <a:rPr lang="en-GB" b="1"/>
              <a:t>Org. </a:t>
            </a:r>
          </a:p>
          <a:p>
            <a:pPr algn="ctr"/>
            <a:r>
              <a:rPr lang="en-GB" b="1"/>
              <a:t>Strategic</a:t>
            </a:r>
          </a:p>
          <a:p>
            <a:pPr algn="ctr"/>
            <a:r>
              <a:rPr lang="en-GB" b="1"/>
              <a:t>Plan</a:t>
            </a:r>
          </a:p>
          <a:p>
            <a:pPr algn="ctr"/>
            <a:r>
              <a:rPr lang="en-GB" b="1"/>
              <a:t>&amp; SHRP</a:t>
            </a:r>
          </a:p>
        </p:txBody>
      </p:sp>
      <p:sp>
        <p:nvSpPr>
          <p:cNvPr id="50179" name="Rectangle 8" descr="5%"/>
          <p:cNvSpPr>
            <a:spLocks noChangeArrowheads="1"/>
          </p:cNvSpPr>
          <p:nvPr/>
        </p:nvSpPr>
        <p:spPr bwMode="auto">
          <a:xfrm>
            <a:off x="3635375" y="2276475"/>
            <a:ext cx="1944688" cy="914400"/>
          </a:xfrm>
          <a:prstGeom prst="rect">
            <a:avLst/>
          </a:prstGeom>
          <a:pattFill prst="pct5">
            <a:fgClr>
              <a:srgbClr val="0000FF"/>
            </a:fgClr>
            <a:bgClr>
              <a:schemeClr val="bg1"/>
            </a:bgClr>
          </a:pattFill>
          <a:ln w="9525">
            <a:solidFill>
              <a:schemeClr val="tx1"/>
            </a:solidFill>
            <a:miter lim="800000"/>
            <a:headEnd/>
            <a:tailEnd/>
          </a:ln>
        </p:spPr>
        <p:txBody>
          <a:bodyPr wrap="none" anchor="ctr"/>
          <a:lstStyle/>
          <a:p>
            <a:pPr algn="ctr"/>
            <a:r>
              <a:rPr lang="en-GB" b="1"/>
              <a:t>HR Forecasts &amp;</a:t>
            </a:r>
          </a:p>
          <a:p>
            <a:pPr algn="ctr"/>
            <a:r>
              <a:rPr lang="en-GB" b="1"/>
              <a:t> Corporate HR </a:t>
            </a:r>
          </a:p>
          <a:p>
            <a:pPr algn="ctr"/>
            <a:r>
              <a:rPr lang="en-GB" b="1"/>
              <a:t>Plan</a:t>
            </a:r>
          </a:p>
        </p:txBody>
      </p:sp>
      <p:sp>
        <p:nvSpPr>
          <p:cNvPr id="50180" name="Oval 10"/>
          <p:cNvSpPr>
            <a:spLocks noChangeArrowheads="1"/>
          </p:cNvSpPr>
          <p:nvPr/>
        </p:nvSpPr>
        <p:spPr bwMode="auto">
          <a:xfrm>
            <a:off x="2916238" y="3357563"/>
            <a:ext cx="1079500" cy="1079500"/>
          </a:xfrm>
          <a:prstGeom prst="ellipse">
            <a:avLst/>
          </a:prstGeom>
          <a:noFill/>
          <a:ln w="9525">
            <a:solidFill>
              <a:schemeClr val="tx1"/>
            </a:solidFill>
            <a:round/>
            <a:headEnd/>
            <a:tailEnd/>
          </a:ln>
        </p:spPr>
        <p:txBody>
          <a:bodyPr wrap="none" anchor="ctr"/>
          <a:lstStyle/>
          <a:p>
            <a:pPr algn="ctr"/>
            <a:r>
              <a:rPr lang="en-GB" b="1"/>
              <a:t>HR</a:t>
            </a:r>
          </a:p>
          <a:p>
            <a:pPr algn="ctr"/>
            <a:r>
              <a:rPr lang="en-GB" b="1"/>
              <a:t>Research</a:t>
            </a:r>
          </a:p>
        </p:txBody>
      </p:sp>
      <p:sp>
        <p:nvSpPr>
          <p:cNvPr id="50181" name="Oval 12"/>
          <p:cNvSpPr>
            <a:spLocks noChangeArrowheads="1"/>
          </p:cNvSpPr>
          <p:nvPr/>
        </p:nvSpPr>
        <p:spPr bwMode="auto">
          <a:xfrm>
            <a:off x="4932363" y="3357563"/>
            <a:ext cx="1079500" cy="1079500"/>
          </a:xfrm>
          <a:prstGeom prst="ellipse">
            <a:avLst/>
          </a:prstGeom>
          <a:noFill/>
          <a:ln w="9525">
            <a:solidFill>
              <a:schemeClr val="tx1"/>
            </a:solidFill>
            <a:round/>
            <a:headEnd/>
            <a:tailEnd/>
          </a:ln>
        </p:spPr>
        <p:txBody>
          <a:bodyPr wrap="none" anchor="ctr"/>
          <a:lstStyle/>
          <a:p>
            <a:pPr algn="ctr"/>
            <a:r>
              <a:rPr lang="en-GB" b="1"/>
              <a:t>HR</a:t>
            </a:r>
          </a:p>
          <a:p>
            <a:pPr algn="ctr"/>
            <a:r>
              <a:rPr lang="en-GB" b="1"/>
              <a:t>Planning</a:t>
            </a:r>
          </a:p>
        </p:txBody>
      </p:sp>
      <p:sp>
        <p:nvSpPr>
          <p:cNvPr id="50182" name="Rectangle 13" descr="5%"/>
          <p:cNvSpPr>
            <a:spLocks noChangeArrowheads="1"/>
          </p:cNvSpPr>
          <p:nvPr/>
        </p:nvSpPr>
        <p:spPr bwMode="auto">
          <a:xfrm>
            <a:off x="3348038" y="4619625"/>
            <a:ext cx="2232025" cy="914400"/>
          </a:xfrm>
          <a:prstGeom prst="rect">
            <a:avLst/>
          </a:prstGeom>
          <a:pattFill prst="pct5">
            <a:fgClr>
              <a:srgbClr val="0000FF"/>
            </a:fgClr>
            <a:bgClr>
              <a:schemeClr val="bg1"/>
            </a:bgClr>
          </a:pattFill>
          <a:ln w="9525">
            <a:solidFill>
              <a:schemeClr val="tx1"/>
            </a:solidFill>
            <a:miter lim="800000"/>
            <a:headEnd/>
            <a:tailEnd/>
          </a:ln>
        </p:spPr>
        <p:txBody>
          <a:bodyPr wrap="none" anchor="ctr"/>
          <a:lstStyle/>
          <a:p>
            <a:pPr algn="ctr"/>
            <a:r>
              <a:rPr lang="en-GB" b="1"/>
              <a:t>Operational HR Plan </a:t>
            </a:r>
          </a:p>
        </p:txBody>
      </p:sp>
      <p:sp>
        <p:nvSpPr>
          <p:cNvPr id="50183" name="Rectangle 15" descr="5%"/>
          <p:cNvSpPr>
            <a:spLocks noChangeArrowheads="1"/>
          </p:cNvSpPr>
          <p:nvPr/>
        </p:nvSpPr>
        <p:spPr bwMode="auto">
          <a:xfrm>
            <a:off x="1763713" y="5734050"/>
            <a:ext cx="5654675" cy="503238"/>
          </a:xfrm>
          <a:prstGeom prst="rect">
            <a:avLst/>
          </a:prstGeom>
          <a:pattFill prst="pct5">
            <a:fgClr>
              <a:srgbClr val="0000FF"/>
            </a:fgClr>
            <a:bgClr>
              <a:schemeClr val="bg1"/>
            </a:bgClr>
          </a:pattFill>
          <a:ln w="9525">
            <a:solidFill>
              <a:schemeClr val="tx1"/>
            </a:solidFill>
            <a:miter lim="800000"/>
            <a:headEnd/>
            <a:tailEnd/>
          </a:ln>
        </p:spPr>
        <p:txBody>
          <a:bodyPr wrap="none" anchor="ctr"/>
          <a:lstStyle/>
          <a:p>
            <a:pPr algn="ctr"/>
            <a:r>
              <a:rPr lang="en-GB" b="1"/>
              <a:t>Current Year HR Plan/Schedule</a:t>
            </a:r>
          </a:p>
        </p:txBody>
      </p:sp>
      <p:sp>
        <p:nvSpPr>
          <p:cNvPr id="50184" name="Rectangle 17"/>
          <p:cNvSpPr>
            <a:spLocks noChangeArrowheads="1"/>
          </p:cNvSpPr>
          <p:nvPr/>
        </p:nvSpPr>
        <p:spPr bwMode="auto">
          <a:xfrm>
            <a:off x="1763713" y="6165850"/>
            <a:ext cx="1584325" cy="692150"/>
          </a:xfrm>
          <a:prstGeom prst="rect">
            <a:avLst/>
          </a:prstGeom>
          <a:noFill/>
          <a:ln w="9525">
            <a:solidFill>
              <a:schemeClr val="tx1"/>
            </a:solidFill>
            <a:miter lim="800000"/>
            <a:headEnd/>
            <a:tailEnd/>
          </a:ln>
        </p:spPr>
        <p:txBody>
          <a:bodyPr wrap="none" anchor="ctr"/>
          <a:lstStyle/>
          <a:p>
            <a:pPr algn="ctr"/>
            <a:r>
              <a:rPr lang="en-GB" b="1"/>
              <a:t>Business Unit</a:t>
            </a:r>
          </a:p>
          <a:p>
            <a:pPr algn="ctr"/>
            <a:r>
              <a:rPr lang="en-GB" b="1"/>
              <a:t>HR Plan</a:t>
            </a:r>
          </a:p>
        </p:txBody>
      </p:sp>
      <p:sp>
        <p:nvSpPr>
          <p:cNvPr id="50185" name="Rectangle 19"/>
          <p:cNvSpPr>
            <a:spLocks noChangeArrowheads="1"/>
          </p:cNvSpPr>
          <p:nvPr/>
        </p:nvSpPr>
        <p:spPr bwMode="auto">
          <a:xfrm>
            <a:off x="3779838" y="6165850"/>
            <a:ext cx="1584325" cy="692150"/>
          </a:xfrm>
          <a:prstGeom prst="rect">
            <a:avLst/>
          </a:prstGeom>
          <a:noFill/>
          <a:ln w="9525">
            <a:solidFill>
              <a:schemeClr val="tx1"/>
            </a:solidFill>
            <a:miter lim="800000"/>
            <a:headEnd/>
            <a:tailEnd/>
          </a:ln>
        </p:spPr>
        <p:txBody>
          <a:bodyPr wrap="none" anchor="ctr"/>
          <a:lstStyle/>
          <a:p>
            <a:pPr algn="ctr"/>
            <a:r>
              <a:rPr lang="en-GB" b="1"/>
              <a:t>Business Unit</a:t>
            </a:r>
          </a:p>
          <a:p>
            <a:pPr algn="ctr"/>
            <a:r>
              <a:rPr lang="en-GB" b="1"/>
              <a:t>HR Plan</a:t>
            </a:r>
          </a:p>
        </p:txBody>
      </p:sp>
      <p:sp>
        <p:nvSpPr>
          <p:cNvPr id="50186" name="Rectangle 20"/>
          <p:cNvSpPr>
            <a:spLocks noChangeArrowheads="1"/>
          </p:cNvSpPr>
          <p:nvPr/>
        </p:nvSpPr>
        <p:spPr bwMode="auto">
          <a:xfrm>
            <a:off x="5795963" y="6165850"/>
            <a:ext cx="1584325" cy="692150"/>
          </a:xfrm>
          <a:prstGeom prst="rect">
            <a:avLst/>
          </a:prstGeom>
          <a:noFill/>
          <a:ln w="9525">
            <a:solidFill>
              <a:schemeClr val="tx1"/>
            </a:solidFill>
            <a:miter lim="800000"/>
            <a:headEnd/>
            <a:tailEnd/>
          </a:ln>
        </p:spPr>
        <p:txBody>
          <a:bodyPr wrap="none" anchor="ctr"/>
          <a:lstStyle/>
          <a:p>
            <a:pPr algn="ctr"/>
            <a:r>
              <a:rPr lang="en-GB" b="1"/>
              <a:t>Business Unit</a:t>
            </a:r>
          </a:p>
          <a:p>
            <a:pPr algn="ctr"/>
            <a:r>
              <a:rPr lang="en-GB" b="1"/>
              <a:t>HR Plan</a:t>
            </a:r>
          </a:p>
        </p:txBody>
      </p:sp>
      <p:sp>
        <p:nvSpPr>
          <p:cNvPr id="50187" name="AutoShape 21"/>
          <p:cNvSpPr>
            <a:spLocks noChangeArrowheads="1"/>
          </p:cNvSpPr>
          <p:nvPr/>
        </p:nvSpPr>
        <p:spPr bwMode="auto">
          <a:xfrm>
            <a:off x="323850" y="765175"/>
            <a:ext cx="2952750" cy="647700"/>
          </a:xfrm>
          <a:prstGeom prst="homePlate">
            <a:avLst>
              <a:gd name="adj" fmla="val 113971"/>
            </a:avLst>
          </a:prstGeom>
          <a:noFill/>
          <a:ln w="9525">
            <a:solidFill>
              <a:schemeClr val="tx1"/>
            </a:solidFill>
            <a:miter lim="800000"/>
            <a:headEnd/>
            <a:tailEnd/>
          </a:ln>
        </p:spPr>
        <p:txBody>
          <a:bodyPr wrap="none" anchor="ctr"/>
          <a:lstStyle/>
          <a:p>
            <a:pPr algn="ctr"/>
            <a:r>
              <a:rPr lang="en-GB" sz="2000" b="1"/>
              <a:t>Strategic Positioning</a:t>
            </a:r>
          </a:p>
        </p:txBody>
      </p:sp>
      <p:sp>
        <p:nvSpPr>
          <p:cNvPr id="50188" name="AutoShape 23"/>
          <p:cNvSpPr>
            <a:spLocks noChangeArrowheads="1"/>
          </p:cNvSpPr>
          <p:nvPr/>
        </p:nvSpPr>
        <p:spPr bwMode="auto">
          <a:xfrm rot="10800000">
            <a:off x="5867400" y="765175"/>
            <a:ext cx="2952750" cy="647700"/>
          </a:xfrm>
          <a:prstGeom prst="homePlate">
            <a:avLst>
              <a:gd name="adj" fmla="val 113971"/>
            </a:avLst>
          </a:prstGeom>
          <a:noFill/>
          <a:ln w="9525">
            <a:solidFill>
              <a:schemeClr val="tx1"/>
            </a:solidFill>
            <a:miter lim="800000"/>
            <a:headEnd/>
            <a:tailEnd/>
          </a:ln>
        </p:spPr>
        <p:txBody>
          <a:bodyPr rot="10800000" wrap="none" anchor="ctr"/>
          <a:lstStyle/>
          <a:p>
            <a:pPr algn="ctr"/>
            <a:endParaRPr lang="en-GB" sz="2000" b="1"/>
          </a:p>
        </p:txBody>
      </p:sp>
      <p:sp>
        <p:nvSpPr>
          <p:cNvPr id="50189" name="Text Box 24"/>
          <p:cNvSpPr txBox="1">
            <a:spLocks noChangeArrowheads="1"/>
          </p:cNvSpPr>
          <p:nvPr/>
        </p:nvSpPr>
        <p:spPr bwMode="auto">
          <a:xfrm>
            <a:off x="7092950" y="908050"/>
            <a:ext cx="1416050" cy="396875"/>
          </a:xfrm>
          <a:prstGeom prst="rect">
            <a:avLst/>
          </a:prstGeom>
          <a:noFill/>
          <a:ln w="9525">
            <a:noFill/>
            <a:miter lim="800000"/>
            <a:headEnd/>
            <a:tailEnd/>
          </a:ln>
        </p:spPr>
        <p:txBody>
          <a:bodyPr wrap="none">
            <a:spAutoFit/>
          </a:bodyPr>
          <a:lstStyle/>
          <a:p>
            <a:r>
              <a:rPr lang="en-GB" sz="2000" b="1"/>
              <a:t>3 – 5 + yrs</a:t>
            </a:r>
          </a:p>
        </p:txBody>
      </p:sp>
      <p:sp>
        <p:nvSpPr>
          <p:cNvPr id="50190" name="AutoShape 25"/>
          <p:cNvSpPr>
            <a:spLocks noChangeArrowheads="1"/>
          </p:cNvSpPr>
          <p:nvPr/>
        </p:nvSpPr>
        <p:spPr bwMode="auto">
          <a:xfrm>
            <a:off x="142875" y="2420938"/>
            <a:ext cx="2916238" cy="701675"/>
          </a:xfrm>
          <a:prstGeom prst="homePlate">
            <a:avLst>
              <a:gd name="adj" fmla="val 103903"/>
            </a:avLst>
          </a:prstGeom>
          <a:noFill/>
          <a:ln w="9525">
            <a:solidFill>
              <a:schemeClr val="tx1"/>
            </a:solidFill>
            <a:miter lim="800000"/>
            <a:headEnd/>
            <a:tailEnd/>
          </a:ln>
        </p:spPr>
        <p:txBody>
          <a:bodyPr wrap="none" anchor="ctr"/>
          <a:lstStyle/>
          <a:p>
            <a:pPr algn="ctr"/>
            <a:r>
              <a:rPr lang="en-GB" b="1"/>
              <a:t>Forecasting &amp; Planning</a:t>
            </a:r>
          </a:p>
        </p:txBody>
      </p:sp>
      <p:sp>
        <p:nvSpPr>
          <p:cNvPr id="50191" name="AutoShape 27"/>
          <p:cNvSpPr>
            <a:spLocks noChangeArrowheads="1"/>
          </p:cNvSpPr>
          <p:nvPr/>
        </p:nvSpPr>
        <p:spPr bwMode="auto">
          <a:xfrm rot="10800000">
            <a:off x="6084888" y="2492375"/>
            <a:ext cx="2916237" cy="701675"/>
          </a:xfrm>
          <a:prstGeom prst="homePlate">
            <a:avLst>
              <a:gd name="adj" fmla="val 103903"/>
            </a:avLst>
          </a:prstGeom>
          <a:noFill/>
          <a:ln w="9525">
            <a:solidFill>
              <a:schemeClr val="tx1"/>
            </a:solidFill>
            <a:miter lim="800000"/>
            <a:headEnd/>
            <a:tailEnd/>
          </a:ln>
        </p:spPr>
        <p:txBody>
          <a:bodyPr rot="10800000" wrap="none" anchor="ctr"/>
          <a:lstStyle/>
          <a:p>
            <a:pPr algn="ctr"/>
            <a:endParaRPr lang="en-GB" b="1"/>
          </a:p>
        </p:txBody>
      </p:sp>
      <p:sp>
        <p:nvSpPr>
          <p:cNvPr id="50192" name="Text Box 28"/>
          <p:cNvSpPr txBox="1">
            <a:spLocks noChangeArrowheads="1"/>
          </p:cNvSpPr>
          <p:nvPr/>
        </p:nvSpPr>
        <p:spPr bwMode="auto">
          <a:xfrm>
            <a:off x="7164388" y="2708275"/>
            <a:ext cx="1198562" cy="396875"/>
          </a:xfrm>
          <a:prstGeom prst="rect">
            <a:avLst/>
          </a:prstGeom>
          <a:noFill/>
          <a:ln w="9525">
            <a:noFill/>
            <a:miter lim="800000"/>
            <a:headEnd/>
            <a:tailEnd/>
          </a:ln>
        </p:spPr>
        <p:txBody>
          <a:bodyPr wrap="none">
            <a:spAutoFit/>
          </a:bodyPr>
          <a:lstStyle/>
          <a:p>
            <a:r>
              <a:rPr lang="en-GB" sz="2000" b="1"/>
              <a:t>2 – 3 yrs</a:t>
            </a:r>
          </a:p>
        </p:txBody>
      </p:sp>
      <p:sp>
        <p:nvSpPr>
          <p:cNvPr id="50193" name="AutoShape 29"/>
          <p:cNvSpPr>
            <a:spLocks noChangeArrowheads="1"/>
          </p:cNvSpPr>
          <p:nvPr/>
        </p:nvSpPr>
        <p:spPr bwMode="auto">
          <a:xfrm>
            <a:off x="250825" y="4652963"/>
            <a:ext cx="1800225" cy="701675"/>
          </a:xfrm>
          <a:prstGeom prst="homePlate">
            <a:avLst>
              <a:gd name="adj" fmla="val 64140"/>
            </a:avLst>
          </a:prstGeom>
          <a:noFill/>
          <a:ln w="9525">
            <a:solidFill>
              <a:schemeClr val="tx1"/>
            </a:solidFill>
            <a:miter lim="800000"/>
            <a:headEnd/>
            <a:tailEnd/>
          </a:ln>
        </p:spPr>
        <p:txBody>
          <a:bodyPr wrap="none" anchor="ctr"/>
          <a:lstStyle/>
          <a:p>
            <a:pPr algn="ctr"/>
            <a:r>
              <a:rPr lang="en-GB" sz="2000" b="1"/>
              <a:t>Operational </a:t>
            </a:r>
          </a:p>
          <a:p>
            <a:pPr algn="ctr"/>
            <a:r>
              <a:rPr lang="en-GB" sz="2000" b="1"/>
              <a:t>Planning</a:t>
            </a:r>
          </a:p>
        </p:txBody>
      </p:sp>
      <p:sp>
        <p:nvSpPr>
          <p:cNvPr id="50194" name="AutoShape 31"/>
          <p:cNvSpPr>
            <a:spLocks noChangeArrowheads="1"/>
          </p:cNvSpPr>
          <p:nvPr/>
        </p:nvSpPr>
        <p:spPr bwMode="auto">
          <a:xfrm rot="10800000">
            <a:off x="7235825" y="4672013"/>
            <a:ext cx="1800225" cy="701675"/>
          </a:xfrm>
          <a:prstGeom prst="homePlate">
            <a:avLst>
              <a:gd name="adj" fmla="val 64140"/>
            </a:avLst>
          </a:prstGeom>
          <a:noFill/>
          <a:ln w="9525">
            <a:solidFill>
              <a:schemeClr val="tx1"/>
            </a:solidFill>
            <a:miter lim="800000"/>
            <a:headEnd/>
            <a:tailEnd/>
          </a:ln>
        </p:spPr>
        <p:txBody>
          <a:bodyPr rot="10800000" wrap="none" anchor="ctr"/>
          <a:lstStyle/>
          <a:p>
            <a:pPr algn="ctr"/>
            <a:endParaRPr lang="en-GB" sz="2000" b="1"/>
          </a:p>
        </p:txBody>
      </p:sp>
      <p:sp>
        <p:nvSpPr>
          <p:cNvPr id="50195" name="Text Box 32"/>
          <p:cNvSpPr txBox="1">
            <a:spLocks noChangeArrowheads="1"/>
          </p:cNvSpPr>
          <p:nvPr/>
        </p:nvSpPr>
        <p:spPr bwMode="auto">
          <a:xfrm>
            <a:off x="7740650" y="4797425"/>
            <a:ext cx="1071563" cy="396875"/>
          </a:xfrm>
          <a:prstGeom prst="rect">
            <a:avLst/>
          </a:prstGeom>
          <a:noFill/>
          <a:ln w="9525">
            <a:noFill/>
            <a:miter lim="800000"/>
            <a:headEnd/>
            <a:tailEnd/>
          </a:ln>
        </p:spPr>
        <p:txBody>
          <a:bodyPr wrap="none">
            <a:spAutoFit/>
          </a:bodyPr>
          <a:lstStyle/>
          <a:p>
            <a:r>
              <a:rPr lang="en-GB" sz="2000" b="1"/>
              <a:t>1- 2 yrs</a:t>
            </a:r>
          </a:p>
        </p:txBody>
      </p:sp>
      <p:sp>
        <p:nvSpPr>
          <p:cNvPr id="50196" name="AutoShape 33"/>
          <p:cNvSpPr>
            <a:spLocks noChangeArrowheads="1"/>
          </p:cNvSpPr>
          <p:nvPr/>
        </p:nvSpPr>
        <p:spPr bwMode="auto">
          <a:xfrm>
            <a:off x="0" y="5751513"/>
            <a:ext cx="1763713" cy="990600"/>
          </a:xfrm>
          <a:prstGeom prst="rightArrow">
            <a:avLst>
              <a:gd name="adj1" fmla="val 50000"/>
              <a:gd name="adj2" fmla="val 44511"/>
            </a:avLst>
          </a:prstGeom>
          <a:noFill/>
          <a:ln w="9525">
            <a:solidFill>
              <a:schemeClr val="tx1"/>
            </a:solidFill>
            <a:miter lim="800000"/>
            <a:headEnd/>
            <a:tailEnd/>
          </a:ln>
        </p:spPr>
        <p:txBody>
          <a:bodyPr wrap="none" anchor="ctr"/>
          <a:lstStyle/>
          <a:p>
            <a:pPr algn="ctr"/>
            <a:r>
              <a:rPr lang="en-GB" b="1"/>
              <a:t>Implementing</a:t>
            </a:r>
          </a:p>
        </p:txBody>
      </p:sp>
      <p:sp>
        <p:nvSpPr>
          <p:cNvPr id="50197" name="AutoShape 35"/>
          <p:cNvSpPr>
            <a:spLocks noChangeArrowheads="1"/>
          </p:cNvSpPr>
          <p:nvPr/>
        </p:nvSpPr>
        <p:spPr bwMode="auto">
          <a:xfrm>
            <a:off x="7485063" y="5761038"/>
            <a:ext cx="1624012" cy="1052512"/>
          </a:xfrm>
          <a:prstGeom prst="leftArrow">
            <a:avLst>
              <a:gd name="adj1" fmla="val 50000"/>
              <a:gd name="adj2" fmla="val 38575"/>
            </a:avLst>
          </a:prstGeom>
          <a:noFill/>
          <a:ln w="9525">
            <a:solidFill>
              <a:schemeClr val="tx1"/>
            </a:solidFill>
            <a:miter lim="800000"/>
            <a:headEnd/>
            <a:tailEnd/>
          </a:ln>
        </p:spPr>
        <p:txBody>
          <a:bodyPr wrap="none" anchor="ctr"/>
          <a:lstStyle/>
          <a:p>
            <a:pPr algn="ctr"/>
            <a:r>
              <a:rPr lang="en-GB" b="1"/>
              <a:t>Current Year</a:t>
            </a:r>
          </a:p>
        </p:txBody>
      </p:sp>
      <p:sp>
        <p:nvSpPr>
          <p:cNvPr id="50198" name="Line 37"/>
          <p:cNvSpPr>
            <a:spLocks noChangeShapeType="1"/>
          </p:cNvSpPr>
          <p:nvPr/>
        </p:nvSpPr>
        <p:spPr bwMode="auto">
          <a:xfrm>
            <a:off x="611188" y="2060575"/>
            <a:ext cx="8064500" cy="0"/>
          </a:xfrm>
          <a:prstGeom prst="line">
            <a:avLst/>
          </a:prstGeom>
          <a:noFill/>
          <a:ln w="38100">
            <a:solidFill>
              <a:srgbClr val="0000FF"/>
            </a:solidFill>
            <a:round/>
            <a:headEnd/>
            <a:tailEnd/>
          </a:ln>
        </p:spPr>
        <p:txBody>
          <a:bodyPr/>
          <a:lstStyle/>
          <a:p>
            <a:endParaRPr lang="en-US"/>
          </a:p>
        </p:txBody>
      </p:sp>
      <p:sp>
        <p:nvSpPr>
          <p:cNvPr id="50199" name="Line 38"/>
          <p:cNvSpPr>
            <a:spLocks noChangeShapeType="1"/>
          </p:cNvSpPr>
          <p:nvPr/>
        </p:nvSpPr>
        <p:spPr bwMode="auto">
          <a:xfrm>
            <a:off x="395288" y="4508500"/>
            <a:ext cx="8497887" cy="0"/>
          </a:xfrm>
          <a:prstGeom prst="line">
            <a:avLst/>
          </a:prstGeom>
          <a:noFill/>
          <a:ln w="38100">
            <a:solidFill>
              <a:srgbClr val="0000FF"/>
            </a:solidFill>
            <a:round/>
            <a:headEnd/>
            <a:tailEnd/>
          </a:ln>
        </p:spPr>
        <p:txBody>
          <a:bodyPr/>
          <a:lstStyle/>
          <a:p>
            <a:endParaRPr lang="en-US"/>
          </a:p>
        </p:txBody>
      </p:sp>
      <p:sp>
        <p:nvSpPr>
          <p:cNvPr id="50200" name="Line 39"/>
          <p:cNvSpPr>
            <a:spLocks noChangeShapeType="1"/>
          </p:cNvSpPr>
          <p:nvPr/>
        </p:nvSpPr>
        <p:spPr bwMode="auto">
          <a:xfrm>
            <a:off x="468313" y="5734050"/>
            <a:ext cx="8135937" cy="0"/>
          </a:xfrm>
          <a:prstGeom prst="line">
            <a:avLst/>
          </a:prstGeom>
          <a:noFill/>
          <a:ln w="38100">
            <a:solidFill>
              <a:srgbClr val="00FFFF"/>
            </a:solidFill>
            <a:round/>
            <a:headEnd/>
            <a:tailEnd/>
          </a:ln>
        </p:spPr>
        <p:txBody>
          <a:bodyPr/>
          <a:lstStyle/>
          <a:p>
            <a:endParaRPr lang="en-US"/>
          </a:p>
        </p:txBody>
      </p:sp>
      <p:sp>
        <p:nvSpPr>
          <p:cNvPr id="50201" name="Text Box 40"/>
          <p:cNvSpPr txBox="1">
            <a:spLocks noChangeArrowheads="1"/>
          </p:cNvSpPr>
          <p:nvPr/>
        </p:nvSpPr>
        <p:spPr bwMode="auto">
          <a:xfrm>
            <a:off x="663575" y="65088"/>
            <a:ext cx="2762250" cy="366712"/>
          </a:xfrm>
          <a:prstGeom prst="rect">
            <a:avLst/>
          </a:prstGeom>
          <a:noFill/>
          <a:ln w="9525">
            <a:noFill/>
            <a:miter lim="800000"/>
            <a:headEnd/>
            <a:tailEnd/>
          </a:ln>
        </p:spPr>
        <p:txBody>
          <a:bodyPr wrap="none">
            <a:spAutoFit/>
          </a:bodyPr>
          <a:lstStyle/>
          <a:p>
            <a:r>
              <a:rPr lang="en-GB"/>
              <a:t>Chris Klus HR Consulting</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a:spLocks noGrp="1" noChangeArrowheads="1"/>
          </p:cNvSpPr>
          <p:nvPr>
            <p:ph type="dt" sz="half" idx="10"/>
          </p:nvPr>
        </p:nvSpPr>
        <p:spPr>
          <a:ln/>
        </p:spPr>
        <p:txBody>
          <a:bodyPr/>
          <a:lstStyle/>
          <a:p>
            <a:fld id="{A3F65990-262C-480D-99BD-18ECDF3743B6}" type="datetime1">
              <a:rPr lang="en-GB"/>
              <a:pPr/>
              <a:t>01/04/2013</a:t>
            </a:fld>
            <a:endParaRPr lang="en-GB"/>
          </a:p>
        </p:txBody>
      </p:sp>
      <p:sp>
        <p:nvSpPr>
          <p:cNvPr id="6" name="Rectangle 6"/>
          <p:cNvSpPr>
            <a:spLocks noGrp="1" noChangeArrowheads="1"/>
          </p:cNvSpPr>
          <p:nvPr>
            <p:ph type="sldNum" sz="quarter" idx="12"/>
          </p:nvPr>
        </p:nvSpPr>
        <p:spPr>
          <a:ln/>
        </p:spPr>
        <p:txBody>
          <a:bodyPr/>
          <a:lstStyle/>
          <a:p>
            <a:pPr>
              <a:defRPr/>
            </a:pPr>
            <a:fld id="{D3BFFAA1-09A9-425F-B5E7-B7A948D89E4A}" type="slidenum">
              <a:rPr lang="en-US"/>
              <a:pPr>
                <a:defRPr/>
              </a:pPr>
              <a:t>15</a:t>
            </a:fld>
            <a:endParaRPr lang="en-US"/>
          </a:p>
        </p:txBody>
      </p:sp>
      <p:sp>
        <p:nvSpPr>
          <p:cNvPr id="52225" name="Rectangle 2"/>
          <p:cNvSpPr>
            <a:spLocks noGrp="1" noChangeArrowheads="1"/>
          </p:cNvSpPr>
          <p:nvPr>
            <p:ph type="title" idx="4294967295"/>
          </p:nvPr>
        </p:nvSpPr>
        <p:spPr/>
        <p:txBody>
          <a:bodyPr anchor="b"/>
          <a:lstStyle/>
          <a:p>
            <a:pPr eaLnBrk="1" hangingPunct="1"/>
            <a:r>
              <a:rPr lang="en-GB" sz="4000" smtClean="0"/>
              <a:t>What factors influence the demand and supply of labour?</a:t>
            </a:r>
          </a:p>
        </p:txBody>
      </p:sp>
      <p:sp>
        <p:nvSpPr>
          <p:cNvPr id="52226" name="Rectangle 4"/>
          <p:cNvSpPr>
            <a:spLocks noGrp="1" noChangeArrowheads="1"/>
          </p:cNvSpPr>
          <p:nvPr>
            <p:ph type="body" sz="half" idx="4294967295"/>
          </p:nvPr>
        </p:nvSpPr>
        <p:spPr>
          <a:xfrm>
            <a:off x="457200" y="1600200"/>
            <a:ext cx="4037013" cy="4525963"/>
          </a:xfrm>
        </p:spPr>
        <p:txBody>
          <a:bodyPr/>
          <a:lstStyle/>
          <a:p>
            <a:pPr eaLnBrk="1" hangingPunct="1"/>
            <a:r>
              <a:rPr lang="en-GB" sz="2800" smtClean="0"/>
              <a:t>Internal ?</a:t>
            </a:r>
          </a:p>
        </p:txBody>
      </p:sp>
      <p:sp>
        <p:nvSpPr>
          <p:cNvPr id="52227" name="Rectangle 5"/>
          <p:cNvSpPr>
            <a:spLocks noGrp="1" noChangeArrowheads="1"/>
          </p:cNvSpPr>
          <p:nvPr>
            <p:ph type="body" sz="half" idx="4294967295"/>
          </p:nvPr>
        </p:nvSpPr>
        <p:spPr>
          <a:xfrm>
            <a:off x="4649788" y="1600200"/>
            <a:ext cx="4037012" cy="4525963"/>
          </a:xfrm>
        </p:spPr>
        <p:txBody>
          <a:bodyPr/>
          <a:lstStyle/>
          <a:p>
            <a:pPr eaLnBrk="1" hangingPunct="1"/>
            <a:r>
              <a:rPr lang="en-GB" sz="2800" smtClean="0"/>
              <a:t>External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Grp="1" noChangeArrowheads="1"/>
          </p:cNvSpPr>
          <p:nvPr>
            <p:ph type="dt" sz="half" idx="10"/>
          </p:nvPr>
        </p:nvSpPr>
        <p:spPr>
          <a:ln/>
        </p:spPr>
        <p:txBody>
          <a:bodyPr/>
          <a:lstStyle/>
          <a:p>
            <a:fld id="{7CF0A493-95B9-4D20-94BE-5AAD8FA68FF7}" type="datetime1">
              <a:rPr lang="en-GB"/>
              <a:pPr/>
              <a:t>01/04/2013</a:t>
            </a:fld>
            <a:endParaRPr lang="en-GB"/>
          </a:p>
        </p:txBody>
      </p:sp>
      <p:sp>
        <p:nvSpPr>
          <p:cNvPr id="5" name="Rectangle 6"/>
          <p:cNvSpPr>
            <a:spLocks noGrp="1" noChangeArrowheads="1"/>
          </p:cNvSpPr>
          <p:nvPr>
            <p:ph type="sldNum" sz="quarter" idx="12"/>
          </p:nvPr>
        </p:nvSpPr>
        <p:spPr>
          <a:ln/>
        </p:spPr>
        <p:txBody>
          <a:bodyPr/>
          <a:lstStyle/>
          <a:p>
            <a:pPr>
              <a:defRPr/>
            </a:pPr>
            <a:fld id="{FA668462-64F8-4BAD-8281-9106CD8C835B}" type="slidenum">
              <a:rPr lang="en-US"/>
              <a:pPr>
                <a:defRPr/>
              </a:pPr>
              <a:t>16</a:t>
            </a:fld>
            <a:endParaRPr lang="en-US"/>
          </a:p>
        </p:txBody>
      </p:sp>
      <p:sp>
        <p:nvSpPr>
          <p:cNvPr id="54273" name="Rectangle 2"/>
          <p:cNvSpPr>
            <a:spLocks noGrp="1" noChangeArrowheads="1"/>
          </p:cNvSpPr>
          <p:nvPr>
            <p:ph type="body" idx="4294967295"/>
          </p:nvPr>
        </p:nvSpPr>
        <p:spPr>
          <a:xfrm>
            <a:off x="0" y="1700213"/>
            <a:ext cx="8893175" cy="4114800"/>
          </a:xfrm>
        </p:spPr>
        <p:txBody>
          <a:bodyPr/>
          <a:lstStyle/>
          <a:p>
            <a:pPr eaLnBrk="1" hangingPunct="1">
              <a:lnSpc>
                <a:spcPct val="90000"/>
              </a:lnSpc>
            </a:pPr>
            <a:r>
              <a:rPr lang="en-GB" sz="2800" smtClean="0"/>
              <a:t>The recruitment and selection procedure is inadequate and incorrectly matches individuals to jobs;</a:t>
            </a:r>
          </a:p>
          <a:p>
            <a:pPr eaLnBrk="1" hangingPunct="1">
              <a:lnSpc>
                <a:spcPct val="90000"/>
              </a:lnSpc>
            </a:pPr>
            <a:endParaRPr lang="en-GB" sz="2800" i="1" smtClean="0"/>
          </a:p>
          <a:p>
            <a:pPr eaLnBrk="1" hangingPunct="1">
              <a:lnSpc>
                <a:spcPct val="90000"/>
              </a:lnSpc>
            </a:pPr>
            <a:r>
              <a:rPr lang="en-GB" sz="2800" smtClean="0"/>
              <a:t>Employees are not intrinsically motivated and feel that they are not being led in the direction that they think they</a:t>
            </a:r>
            <a:r>
              <a:rPr lang="en-US" sz="2800" smtClean="0"/>
              <a:t> </a:t>
            </a:r>
            <a:r>
              <a:rPr lang="en-GB" sz="2800" smtClean="0"/>
              <a:t>and the organisation, should go;</a:t>
            </a:r>
          </a:p>
          <a:p>
            <a:pPr eaLnBrk="1" hangingPunct="1">
              <a:lnSpc>
                <a:spcPct val="90000"/>
              </a:lnSpc>
              <a:buFontTx/>
              <a:buNone/>
            </a:pPr>
            <a:endParaRPr lang="en-GB" sz="2800" smtClean="0"/>
          </a:p>
          <a:p>
            <a:pPr eaLnBrk="1" hangingPunct="1">
              <a:lnSpc>
                <a:spcPct val="90000"/>
              </a:lnSpc>
            </a:pPr>
            <a:r>
              <a:rPr lang="en-GB" sz="2800" smtClean="0"/>
              <a:t>Non-equity in wages and salaries with competitors;</a:t>
            </a:r>
          </a:p>
          <a:p>
            <a:pPr algn="r" eaLnBrk="1" hangingPunct="1">
              <a:lnSpc>
                <a:spcPct val="90000"/>
              </a:lnSpc>
              <a:buFontTx/>
              <a:buNone/>
            </a:pPr>
            <a:r>
              <a:rPr lang="en-GB" sz="3600" i="1" smtClean="0"/>
              <a:t>                                                                    </a:t>
            </a:r>
            <a:r>
              <a:rPr lang="en-GB" sz="2400" i="1" smtClean="0"/>
              <a:t>(Maund,2001)</a:t>
            </a:r>
          </a:p>
        </p:txBody>
      </p:sp>
      <p:sp>
        <p:nvSpPr>
          <p:cNvPr id="54274" name="Text Box 3"/>
          <p:cNvSpPr txBox="1">
            <a:spLocks noChangeArrowheads="1"/>
          </p:cNvSpPr>
          <p:nvPr/>
        </p:nvSpPr>
        <p:spPr bwMode="auto">
          <a:xfrm>
            <a:off x="179388" y="333375"/>
            <a:ext cx="8751887" cy="579438"/>
          </a:xfrm>
          <a:prstGeom prst="rect">
            <a:avLst/>
          </a:prstGeom>
          <a:noFill/>
          <a:ln w="9525">
            <a:noFill/>
            <a:miter lim="800000"/>
            <a:headEnd/>
            <a:tailEnd/>
          </a:ln>
        </p:spPr>
        <p:txBody>
          <a:bodyPr wrap="none">
            <a:spAutoFit/>
          </a:bodyPr>
          <a:lstStyle/>
          <a:p>
            <a:r>
              <a:rPr lang="en-GB" sz="3200">
                <a:solidFill>
                  <a:schemeClr val="tx2"/>
                </a:solidFill>
              </a:rPr>
              <a:t>Internal causes of an increasing labour turnover</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Grp="1" noChangeArrowheads="1"/>
          </p:cNvSpPr>
          <p:nvPr>
            <p:ph type="dt" sz="half" idx="10"/>
          </p:nvPr>
        </p:nvSpPr>
        <p:spPr>
          <a:ln/>
        </p:spPr>
        <p:txBody>
          <a:bodyPr/>
          <a:lstStyle/>
          <a:p>
            <a:fld id="{1EC8A915-676C-48B9-BBCE-A42E15C45D43}" type="datetime1">
              <a:rPr lang="en-GB"/>
              <a:pPr/>
              <a:t>01/04/2013</a:t>
            </a:fld>
            <a:endParaRPr lang="en-GB"/>
          </a:p>
        </p:txBody>
      </p:sp>
      <p:sp>
        <p:nvSpPr>
          <p:cNvPr id="5" name="Rectangle 6"/>
          <p:cNvSpPr>
            <a:spLocks noGrp="1" noChangeArrowheads="1"/>
          </p:cNvSpPr>
          <p:nvPr>
            <p:ph type="sldNum" sz="quarter" idx="12"/>
          </p:nvPr>
        </p:nvSpPr>
        <p:spPr>
          <a:ln/>
        </p:spPr>
        <p:txBody>
          <a:bodyPr/>
          <a:lstStyle/>
          <a:p>
            <a:pPr>
              <a:defRPr/>
            </a:pPr>
            <a:fld id="{6185154C-D910-4C51-A0B4-A5B4F216D0C1}" type="slidenum">
              <a:rPr lang="en-US"/>
              <a:pPr>
                <a:defRPr/>
              </a:pPr>
              <a:t>17</a:t>
            </a:fld>
            <a:endParaRPr lang="en-US"/>
          </a:p>
        </p:txBody>
      </p:sp>
      <p:sp>
        <p:nvSpPr>
          <p:cNvPr id="56321" name="Rectangle 2"/>
          <p:cNvSpPr>
            <a:spLocks noChangeArrowheads="1"/>
          </p:cNvSpPr>
          <p:nvPr/>
        </p:nvSpPr>
        <p:spPr bwMode="auto">
          <a:xfrm>
            <a:off x="838200" y="1905000"/>
            <a:ext cx="7772400" cy="4267200"/>
          </a:xfrm>
          <a:prstGeom prst="rect">
            <a:avLst/>
          </a:prstGeom>
          <a:noFill/>
          <a:ln w="9525">
            <a:noFill/>
            <a:miter lim="800000"/>
            <a:headEnd/>
            <a:tailEnd/>
          </a:ln>
        </p:spPr>
        <p:txBody>
          <a:bodyPr/>
          <a:lstStyle/>
          <a:p>
            <a:pPr marL="342900" indent="-342900" algn="just">
              <a:lnSpc>
                <a:spcPct val="90000"/>
              </a:lnSpc>
              <a:spcBef>
                <a:spcPct val="20000"/>
              </a:spcBef>
              <a:buClr>
                <a:schemeClr val="folHlink"/>
              </a:buClr>
              <a:buSzPct val="60000"/>
              <a:buFont typeface="Wingdings" pitchFamily="2" charset="2"/>
              <a:buChar char="n"/>
            </a:pPr>
            <a:r>
              <a:rPr lang="en-GB" sz="2800"/>
              <a:t>There is competition for individuals with similar skill;</a:t>
            </a:r>
          </a:p>
          <a:p>
            <a:pPr marL="342900" indent="-342900" algn="just">
              <a:lnSpc>
                <a:spcPct val="90000"/>
              </a:lnSpc>
              <a:spcBef>
                <a:spcPct val="20000"/>
              </a:spcBef>
              <a:buClr>
                <a:schemeClr val="folHlink"/>
              </a:buClr>
              <a:buSzPct val="60000"/>
              <a:buFont typeface="Wingdings" pitchFamily="2" charset="2"/>
              <a:buNone/>
            </a:pPr>
            <a:endParaRPr lang="en-GB" sz="2800" i="1"/>
          </a:p>
          <a:p>
            <a:pPr marL="342900" indent="-342900" algn="just">
              <a:lnSpc>
                <a:spcPct val="90000"/>
              </a:lnSpc>
              <a:spcBef>
                <a:spcPct val="20000"/>
              </a:spcBef>
              <a:buClr>
                <a:schemeClr val="folHlink"/>
              </a:buClr>
              <a:buSzPct val="60000"/>
              <a:buFont typeface="Wingdings" pitchFamily="2" charset="2"/>
              <a:buNone/>
            </a:pPr>
            <a:endParaRPr lang="en-GB" sz="2800" i="1"/>
          </a:p>
          <a:p>
            <a:pPr marL="342900" indent="-342900" algn="just">
              <a:lnSpc>
                <a:spcPct val="90000"/>
              </a:lnSpc>
              <a:spcBef>
                <a:spcPct val="20000"/>
              </a:spcBef>
              <a:buClr>
                <a:schemeClr val="folHlink"/>
              </a:buClr>
              <a:buSzPct val="60000"/>
              <a:buFont typeface="Wingdings" pitchFamily="2" charset="2"/>
              <a:buChar char="n"/>
            </a:pPr>
            <a:r>
              <a:rPr lang="en-GB" sz="2800"/>
              <a:t>Improved transport infrastructure</a:t>
            </a:r>
          </a:p>
          <a:p>
            <a:pPr marL="742950" lvl="1" indent="-285750" algn="r">
              <a:lnSpc>
                <a:spcPct val="90000"/>
              </a:lnSpc>
              <a:spcBef>
                <a:spcPct val="20000"/>
              </a:spcBef>
              <a:buClr>
                <a:schemeClr val="folHlink"/>
              </a:buClr>
              <a:buSzPct val="60000"/>
              <a:buFont typeface="Wingdings" pitchFamily="2" charset="2"/>
              <a:buNone/>
            </a:pPr>
            <a:endParaRPr lang="en-GB" sz="2800" i="1"/>
          </a:p>
          <a:p>
            <a:pPr marL="742950" lvl="1" indent="-285750" algn="r">
              <a:lnSpc>
                <a:spcPct val="90000"/>
              </a:lnSpc>
              <a:spcBef>
                <a:spcPct val="20000"/>
              </a:spcBef>
              <a:buClr>
                <a:schemeClr val="folHlink"/>
              </a:buClr>
              <a:buSzPct val="60000"/>
              <a:buFont typeface="Wingdings" pitchFamily="2" charset="2"/>
              <a:buNone/>
            </a:pPr>
            <a:r>
              <a:rPr lang="en-GB" sz="2400" i="1"/>
              <a:t>(Maund, 2001)</a:t>
            </a:r>
          </a:p>
        </p:txBody>
      </p:sp>
      <p:sp>
        <p:nvSpPr>
          <p:cNvPr id="56322" name="Text Box 3"/>
          <p:cNvSpPr txBox="1">
            <a:spLocks noChangeArrowheads="1"/>
          </p:cNvSpPr>
          <p:nvPr/>
        </p:nvSpPr>
        <p:spPr bwMode="auto">
          <a:xfrm>
            <a:off x="179388" y="333375"/>
            <a:ext cx="8888412" cy="579438"/>
          </a:xfrm>
          <a:prstGeom prst="rect">
            <a:avLst/>
          </a:prstGeom>
          <a:noFill/>
          <a:ln w="9525">
            <a:noFill/>
            <a:miter lim="800000"/>
            <a:headEnd/>
            <a:tailEnd/>
          </a:ln>
        </p:spPr>
        <p:txBody>
          <a:bodyPr wrap="none">
            <a:spAutoFit/>
          </a:bodyPr>
          <a:lstStyle/>
          <a:p>
            <a:r>
              <a:rPr lang="en-GB" sz="3200">
                <a:solidFill>
                  <a:schemeClr val="tx2"/>
                </a:solidFill>
              </a:rPr>
              <a:t>External causes of an increasing labour turnover</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Grp="1" noChangeArrowheads="1"/>
          </p:cNvSpPr>
          <p:nvPr>
            <p:ph type="dt" sz="half" idx="10"/>
          </p:nvPr>
        </p:nvSpPr>
        <p:spPr>
          <a:ln/>
        </p:spPr>
        <p:txBody>
          <a:bodyPr/>
          <a:lstStyle/>
          <a:p>
            <a:fld id="{CBDC7EDC-E3CC-46C5-BCE9-B647FEA61800}" type="datetime1">
              <a:rPr lang="en-GB"/>
              <a:pPr/>
              <a:t>01/04/2013</a:t>
            </a:fld>
            <a:endParaRPr lang="en-GB"/>
          </a:p>
        </p:txBody>
      </p:sp>
      <p:sp>
        <p:nvSpPr>
          <p:cNvPr id="5" name="Rectangle 6"/>
          <p:cNvSpPr>
            <a:spLocks noGrp="1" noChangeArrowheads="1"/>
          </p:cNvSpPr>
          <p:nvPr>
            <p:ph type="sldNum" sz="quarter" idx="12"/>
          </p:nvPr>
        </p:nvSpPr>
        <p:spPr>
          <a:ln/>
        </p:spPr>
        <p:txBody>
          <a:bodyPr/>
          <a:lstStyle/>
          <a:p>
            <a:pPr>
              <a:defRPr/>
            </a:pPr>
            <a:fld id="{74156750-1D87-4A38-A52B-09DDC3385AA7}" type="slidenum">
              <a:rPr lang="en-US"/>
              <a:pPr>
                <a:defRPr/>
              </a:pPr>
              <a:t>18</a:t>
            </a:fld>
            <a:endParaRPr lang="en-US"/>
          </a:p>
        </p:txBody>
      </p:sp>
      <p:sp>
        <p:nvSpPr>
          <p:cNvPr id="58369" name="Rectangle 2"/>
          <p:cNvSpPr>
            <a:spLocks noGrp="1" noChangeArrowheads="1"/>
          </p:cNvSpPr>
          <p:nvPr>
            <p:ph type="title" idx="4294967295"/>
          </p:nvPr>
        </p:nvSpPr>
        <p:spPr/>
        <p:txBody>
          <a:bodyPr anchor="b"/>
          <a:lstStyle/>
          <a:p>
            <a:pPr eaLnBrk="1" hangingPunct="1"/>
            <a:r>
              <a:rPr lang="en-GB" sz="3200" smtClean="0"/>
              <a:t>What if </a:t>
            </a:r>
            <a:br>
              <a:rPr lang="en-GB" sz="3200" smtClean="0"/>
            </a:br>
            <a:r>
              <a:rPr lang="en-GB" sz="3200" smtClean="0"/>
              <a:t>the Supply forecast is &lt; than the Demand forecast?</a:t>
            </a:r>
          </a:p>
        </p:txBody>
      </p:sp>
      <p:sp>
        <p:nvSpPr>
          <p:cNvPr id="58370" name="Rectangle 3"/>
          <p:cNvSpPr>
            <a:spLocks noGrp="1" noChangeArrowheads="1"/>
          </p:cNvSpPr>
          <p:nvPr>
            <p:ph type="body" idx="4294967295"/>
          </p:nvPr>
        </p:nvSpPr>
        <p:spPr>
          <a:xfrm>
            <a:off x="250825" y="1916113"/>
            <a:ext cx="8518525" cy="4525962"/>
          </a:xfrm>
        </p:spPr>
        <p:txBody>
          <a:bodyPr/>
          <a:lstStyle/>
          <a:p>
            <a:pPr marL="990600" lvl="1" indent="-533400" eaLnBrk="1" hangingPunct="1">
              <a:buFontTx/>
              <a:buAutoNum type="arabicPeriod"/>
            </a:pPr>
            <a:r>
              <a:rPr lang="en-GB" smtClean="0"/>
              <a:t>Alter the demand forecast by considering the effect of changes in the utilisation of employees;</a:t>
            </a:r>
          </a:p>
          <a:p>
            <a:pPr marL="990600" lvl="1" indent="-533400" eaLnBrk="1" hangingPunct="1">
              <a:buFontTx/>
              <a:buAutoNum type="arabicPeriod"/>
            </a:pPr>
            <a:r>
              <a:rPr lang="en-GB" smtClean="0"/>
              <a:t>Alter the demand forecast by considering using different types of employees to meet the corporate objectives;</a:t>
            </a:r>
          </a:p>
          <a:p>
            <a:pPr marL="990600" lvl="1" indent="-533400" eaLnBrk="1" hangingPunct="1">
              <a:buFontTx/>
              <a:buAutoNum type="arabicPeriod"/>
            </a:pPr>
            <a:r>
              <a:rPr lang="en-GB" smtClean="0"/>
              <a:t>Change the company objectives, as lack of manpower will prevent them from being achieved in any case.</a:t>
            </a:r>
          </a:p>
          <a:p>
            <a:pPr marL="609600" indent="-609600" eaLnBrk="1" hangingPunct="1"/>
            <a:endParaRPr lang="en-GB"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Grp="1" noChangeArrowheads="1"/>
          </p:cNvSpPr>
          <p:nvPr>
            <p:ph type="dt" sz="half" idx="10"/>
          </p:nvPr>
        </p:nvSpPr>
        <p:spPr>
          <a:ln/>
        </p:spPr>
        <p:txBody>
          <a:bodyPr/>
          <a:lstStyle/>
          <a:p>
            <a:fld id="{05D9DED8-B18A-4095-B807-3F2C6572CABB}" type="datetime1">
              <a:rPr lang="en-GB"/>
              <a:pPr/>
              <a:t>01/04/2013</a:t>
            </a:fld>
            <a:endParaRPr lang="en-GB"/>
          </a:p>
        </p:txBody>
      </p:sp>
      <p:sp>
        <p:nvSpPr>
          <p:cNvPr id="5" name="Rectangle 6"/>
          <p:cNvSpPr>
            <a:spLocks noGrp="1" noChangeArrowheads="1"/>
          </p:cNvSpPr>
          <p:nvPr>
            <p:ph type="sldNum" sz="quarter" idx="12"/>
          </p:nvPr>
        </p:nvSpPr>
        <p:spPr>
          <a:ln/>
        </p:spPr>
        <p:txBody>
          <a:bodyPr/>
          <a:lstStyle/>
          <a:p>
            <a:pPr>
              <a:defRPr/>
            </a:pPr>
            <a:fld id="{2DB6ED04-948C-4071-AB73-0DA7BCFDB1B3}" type="slidenum">
              <a:rPr lang="en-US"/>
              <a:pPr>
                <a:defRPr/>
              </a:pPr>
              <a:t>19</a:t>
            </a:fld>
            <a:endParaRPr lang="en-US"/>
          </a:p>
        </p:txBody>
      </p:sp>
      <p:sp>
        <p:nvSpPr>
          <p:cNvPr id="59393" name="Rectangle 2"/>
          <p:cNvSpPr>
            <a:spLocks noGrp="1" noChangeArrowheads="1"/>
          </p:cNvSpPr>
          <p:nvPr>
            <p:ph type="title" idx="4294967295"/>
          </p:nvPr>
        </p:nvSpPr>
        <p:spPr/>
        <p:txBody>
          <a:bodyPr anchor="b"/>
          <a:lstStyle/>
          <a:p>
            <a:pPr eaLnBrk="1" hangingPunct="1"/>
            <a:r>
              <a:rPr lang="en-GB" sz="3200" smtClean="0"/>
              <a:t>What if </a:t>
            </a:r>
            <a:br>
              <a:rPr lang="en-GB" sz="3200" smtClean="0"/>
            </a:br>
            <a:r>
              <a:rPr lang="en-GB" sz="3200" smtClean="0"/>
              <a:t>the Demand forecast is &lt; than the Supply forecast?</a:t>
            </a:r>
          </a:p>
        </p:txBody>
      </p:sp>
      <p:sp>
        <p:nvSpPr>
          <p:cNvPr id="59394" name="Rectangle 3"/>
          <p:cNvSpPr>
            <a:spLocks noGrp="1" noChangeArrowheads="1"/>
          </p:cNvSpPr>
          <p:nvPr>
            <p:ph type="body" idx="4294967295"/>
          </p:nvPr>
        </p:nvSpPr>
        <p:spPr>
          <a:xfrm>
            <a:off x="501650" y="1989138"/>
            <a:ext cx="8642350" cy="4525962"/>
          </a:xfrm>
        </p:spPr>
        <p:txBody>
          <a:bodyPr/>
          <a:lstStyle/>
          <a:p>
            <a:pPr marL="990600" lvl="1" indent="-533400" eaLnBrk="1" hangingPunct="1">
              <a:buFontTx/>
              <a:buAutoNum type="arabicPeriod"/>
            </a:pPr>
            <a:r>
              <a:rPr lang="en-GB" smtClean="0"/>
              <a:t>Consider and calculate the costs of over employment over various time spans</a:t>
            </a:r>
          </a:p>
          <a:p>
            <a:pPr marL="990600" lvl="1" indent="-533400" eaLnBrk="1" hangingPunct="1">
              <a:buFontTx/>
              <a:buAutoNum type="arabicPeriod"/>
            </a:pPr>
            <a:r>
              <a:rPr lang="en-GB" smtClean="0"/>
              <a:t>Consider the methods and cost of losing staff</a:t>
            </a:r>
          </a:p>
          <a:p>
            <a:pPr marL="990600" lvl="1" indent="-533400" eaLnBrk="1" hangingPunct="1">
              <a:buFontTx/>
              <a:buAutoNum type="arabicPeriod"/>
            </a:pPr>
            <a:r>
              <a:rPr lang="en-GB" smtClean="0"/>
              <a:t>Consider changes in utilisation: work out the feasibility and costs of retraining, redeployment, and so on</a:t>
            </a:r>
          </a:p>
          <a:p>
            <a:pPr marL="990600" lvl="1" indent="-533400" eaLnBrk="1" hangingPunct="1">
              <a:buFontTx/>
              <a:buAutoNum type="arabicPeriod"/>
            </a:pPr>
            <a:r>
              <a:rPr lang="en-GB" smtClean="0"/>
              <a:t>Consider whether it is possible for the company objectives to be changed. Could the company diversify, move into new markets, etc.?</a:t>
            </a:r>
          </a:p>
          <a:p>
            <a:pPr marL="609600" indent="-609600" eaLnBrk="1" hangingPunct="1">
              <a:buFontTx/>
              <a:buAutoNum type="arabicPeriod"/>
            </a:pPr>
            <a:endParaRPr lang="en-GB" sz="2800"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Grp="1" noChangeArrowheads="1"/>
          </p:cNvSpPr>
          <p:nvPr>
            <p:ph type="dt" sz="half" idx="10"/>
          </p:nvPr>
        </p:nvSpPr>
        <p:spPr>
          <a:ln/>
        </p:spPr>
        <p:txBody>
          <a:bodyPr/>
          <a:lstStyle/>
          <a:p>
            <a:fld id="{46E2D3BB-BE29-4D6B-B88F-00EA51FC1F3E}" type="datetime1">
              <a:rPr lang="en-GB"/>
              <a:pPr/>
              <a:t>01/04/2013</a:t>
            </a:fld>
            <a:endParaRPr lang="en-GB"/>
          </a:p>
        </p:txBody>
      </p:sp>
      <p:sp>
        <p:nvSpPr>
          <p:cNvPr id="5" name="Rectangle 6"/>
          <p:cNvSpPr>
            <a:spLocks noGrp="1" noChangeArrowheads="1"/>
          </p:cNvSpPr>
          <p:nvPr>
            <p:ph type="sldNum" sz="quarter" idx="12"/>
          </p:nvPr>
        </p:nvSpPr>
        <p:spPr>
          <a:ln/>
        </p:spPr>
        <p:txBody>
          <a:bodyPr/>
          <a:lstStyle/>
          <a:p>
            <a:pPr>
              <a:defRPr/>
            </a:pPr>
            <a:fld id="{A8C451FA-24E5-4645-8087-5A32E84F0454}" type="slidenum">
              <a:rPr lang="en-US"/>
              <a:pPr>
                <a:defRPr/>
              </a:pPr>
              <a:t>20</a:t>
            </a:fld>
            <a:endParaRPr lang="en-US"/>
          </a:p>
        </p:txBody>
      </p:sp>
      <p:sp>
        <p:nvSpPr>
          <p:cNvPr id="60417" name="Rectangle 2"/>
          <p:cNvSpPr>
            <a:spLocks noGrp="1" noChangeArrowheads="1"/>
          </p:cNvSpPr>
          <p:nvPr>
            <p:ph type="title" idx="4294967295"/>
          </p:nvPr>
        </p:nvSpPr>
        <p:spPr/>
        <p:txBody>
          <a:bodyPr anchor="b"/>
          <a:lstStyle/>
          <a:p>
            <a:pPr eaLnBrk="1" hangingPunct="1"/>
            <a:r>
              <a:rPr lang="en-GB" sz="4000" smtClean="0"/>
              <a:t>HRM strategies to support OS</a:t>
            </a:r>
            <a:br>
              <a:rPr lang="en-GB" sz="4000" smtClean="0"/>
            </a:br>
            <a:r>
              <a:rPr lang="en-GB" sz="4000" smtClean="0"/>
              <a:t>part of the Planning Process</a:t>
            </a:r>
          </a:p>
        </p:txBody>
      </p:sp>
      <p:sp>
        <p:nvSpPr>
          <p:cNvPr id="60418" name="Rectangle 3"/>
          <p:cNvSpPr>
            <a:spLocks noGrp="1" noChangeArrowheads="1"/>
          </p:cNvSpPr>
          <p:nvPr>
            <p:ph type="body" idx="4294967295"/>
          </p:nvPr>
        </p:nvSpPr>
        <p:spPr>
          <a:xfrm>
            <a:off x="539750" y="1916113"/>
            <a:ext cx="8229600" cy="4525962"/>
          </a:xfrm>
        </p:spPr>
        <p:txBody>
          <a:bodyPr/>
          <a:lstStyle/>
          <a:p>
            <a:pPr eaLnBrk="1" hangingPunct="1"/>
            <a:r>
              <a:rPr lang="en-GB" smtClean="0"/>
              <a:t>Restructuring strategies</a:t>
            </a:r>
          </a:p>
          <a:p>
            <a:pPr eaLnBrk="1" hangingPunct="1"/>
            <a:r>
              <a:rPr lang="en-GB" smtClean="0"/>
              <a:t>Training and development strategies</a:t>
            </a:r>
          </a:p>
          <a:p>
            <a:pPr eaLnBrk="1" hangingPunct="1"/>
            <a:r>
              <a:rPr lang="en-GB" smtClean="0"/>
              <a:t>Recruitment strategies</a:t>
            </a:r>
          </a:p>
          <a:p>
            <a:pPr eaLnBrk="1" hangingPunct="1"/>
            <a:r>
              <a:rPr lang="en-GB" smtClean="0"/>
              <a:t>Outsourcing strategies</a:t>
            </a:r>
          </a:p>
          <a:p>
            <a:pPr eaLnBrk="1" hangingPunct="1"/>
            <a:r>
              <a:rPr lang="en-GB" smtClean="0"/>
              <a:t>Collaboration strategies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Grp="1" noChangeArrowheads="1"/>
          </p:cNvSpPr>
          <p:nvPr>
            <p:ph type="dt" sz="half" idx="10"/>
          </p:nvPr>
        </p:nvSpPr>
        <p:spPr>
          <a:ln/>
        </p:spPr>
        <p:txBody>
          <a:bodyPr/>
          <a:lstStyle/>
          <a:p>
            <a:fld id="{7CB42561-3FC3-4492-B246-9610D5689F9D}" type="datetime1">
              <a:rPr lang="en-GB"/>
              <a:pPr/>
              <a:t>01/04/2013</a:t>
            </a:fld>
            <a:endParaRPr lang="en-GB"/>
          </a:p>
        </p:txBody>
      </p:sp>
      <p:sp>
        <p:nvSpPr>
          <p:cNvPr id="5" name="Rectangle 6"/>
          <p:cNvSpPr>
            <a:spLocks noGrp="1" noChangeArrowheads="1"/>
          </p:cNvSpPr>
          <p:nvPr>
            <p:ph type="sldNum" sz="quarter" idx="12"/>
          </p:nvPr>
        </p:nvSpPr>
        <p:spPr>
          <a:ln/>
        </p:spPr>
        <p:txBody>
          <a:bodyPr/>
          <a:lstStyle/>
          <a:p>
            <a:pPr>
              <a:defRPr/>
            </a:pPr>
            <a:fld id="{0944CBFA-841D-474B-B982-8E7CA41CBCAF}" type="slidenum">
              <a:rPr lang="en-US"/>
              <a:pPr>
                <a:defRPr/>
              </a:pPr>
              <a:t>21</a:t>
            </a:fld>
            <a:endParaRPr lang="en-US"/>
          </a:p>
        </p:txBody>
      </p:sp>
      <p:sp>
        <p:nvSpPr>
          <p:cNvPr id="69634" name="Rectangle 2"/>
          <p:cNvSpPr>
            <a:spLocks noGrp="1" noChangeArrowheads="1"/>
          </p:cNvSpPr>
          <p:nvPr>
            <p:ph type="title"/>
          </p:nvPr>
        </p:nvSpPr>
        <p:spPr/>
        <p:txBody>
          <a:bodyPr/>
          <a:lstStyle/>
          <a:p>
            <a:r>
              <a:rPr lang="en-GB" sz="4000" i="1" smtClean="0"/>
              <a:t>Example of the strategic planning process:</a:t>
            </a:r>
            <a:r>
              <a:rPr lang="en-GB" sz="4000" smtClean="0"/>
              <a:t> </a:t>
            </a:r>
            <a:br>
              <a:rPr lang="en-GB" sz="4000" smtClean="0"/>
            </a:br>
            <a:endParaRPr lang="en-GB" sz="4000" smtClean="0"/>
          </a:p>
        </p:txBody>
      </p:sp>
      <p:sp>
        <p:nvSpPr>
          <p:cNvPr id="69635" name="Rectangle 3"/>
          <p:cNvSpPr>
            <a:spLocks noGrp="1" noChangeArrowheads="1"/>
          </p:cNvSpPr>
          <p:nvPr>
            <p:ph type="body" idx="1"/>
          </p:nvPr>
        </p:nvSpPr>
        <p:spPr/>
        <p:txBody>
          <a:bodyPr/>
          <a:lstStyle/>
          <a:p>
            <a:pPr>
              <a:lnSpc>
                <a:spcPct val="90000"/>
              </a:lnSpc>
            </a:pPr>
            <a:r>
              <a:rPr lang="en-GB" sz="2400" smtClean="0"/>
              <a:t>ABC Social Services" provides support services to families in need. It has reviewed and updated its strategic plan. As part of the strategic planning process the Board Planning Committee learned that 15% of their social workers are planning to retire over the next two years and recruitment of social workers has become increasingly competitive. </a:t>
            </a:r>
            <a:br>
              <a:rPr lang="en-GB" sz="2400" smtClean="0"/>
            </a:br>
            <a:r>
              <a:rPr lang="en-GB" sz="2400" smtClean="0"/>
              <a:t/>
            </a:r>
            <a:br>
              <a:rPr lang="en-GB" sz="2400" smtClean="0"/>
            </a:br>
            <a:r>
              <a:rPr lang="en-GB" sz="2400" smtClean="0"/>
              <a:t>Outcome of the strategic planning process: One strategy developed by the Board Planning Committee is to make ABC Social Services a preferred employer among the non-profit organizations in the area. </a:t>
            </a:r>
            <a:br>
              <a:rPr lang="en-GB" sz="2400" smtClean="0"/>
            </a:br>
            <a:endParaRPr lang="en-GB" sz="2400"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Grp="1" noChangeArrowheads="1"/>
          </p:cNvSpPr>
          <p:nvPr>
            <p:ph type="dt" sz="half" idx="10"/>
          </p:nvPr>
        </p:nvSpPr>
        <p:spPr>
          <a:ln/>
        </p:spPr>
        <p:txBody>
          <a:bodyPr/>
          <a:lstStyle/>
          <a:p>
            <a:fld id="{9B989B7A-5141-4E47-8A3F-A261C34E56E8}" type="datetime1">
              <a:rPr lang="en-GB"/>
              <a:pPr/>
              <a:t>01/04/2013</a:t>
            </a:fld>
            <a:endParaRPr lang="en-GB"/>
          </a:p>
        </p:txBody>
      </p:sp>
      <p:sp>
        <p:nvSpPr>
          <p:cNvPr id="5" name="Rectangle 6"/>
          <p:cNvSpPr>
            <a:spLocks noGrp="1" noChangeArrowheads="1"/>
          </p:cNvSpPr>
          <p:nvPr>
            <p:ph type="sldNum" sz="quarter" idx="12"/>
          </p:nvPr>
        </p:nvSpPr>
        <p:spPr>
          <a:ln/>
        </p:spPr>
        <p:txBody>
          <a:bodyPr/>
          <a:lstStyle/>
          <a:p>
            <a:pPr>
              <a:defRPr/>
            </a:pPr>
            <a:fld id="{8CC29E1A-8045-467F-BEA4-60ECB1832B2F}" type="slidenum">
              <a:rPr lang="en-US"/>
              <a:pPr>
                <a:defRPr/>
              </a:pPr>
              <a:t>22</a:t>
            </a:fld>
            <a:endParaRPr lang="en-US"/>
          </a:p>
        </p:txBody>
      </p:sp>
      <p:sp>
        <p:nvSpPr>
          <p:cNvPr id="67586" name="Rectangle 2"/>
          <p:cNvSpPr>
            <a:spLocks noGrp="1" noChangeArrowheads="1"/>
          </p:cNvSpPr>
          <p:nvPr>
            <p:ph type="title"/>
          </p:nvPr>
        </p:nvSpPr>
        <p:spPr/>
        <p:txBody>
          <a:bodyPr/>
          <a:lstStyle/>
          <a:p>
            <a:r>
              <a:rPr lang="en-GB" sz="2800" smtClean="0"/>
              <a:t>Possible human resources management strategies to meet this organizational strategy are</a:t>
            </a:r>
            <a:r>
              <a:rPr lang="en-GB" sz="4000" smtClean="0"/>
              <a:t>: </a:t>
            </a:r>
            <a:br>
              <a:rPr lang="en-GB" sz="4000" smtClean="0"/>
            </a:br>
            <a:endParaRPr lang="en-GB" sz="4000" smtClean="0"/>
          </a:p>
        </p:txBody>
      </p:sp>
      <p:sp>
        <p:nvSpPr>
          <p:cNvPr id="67587" name="Rectangle 3"/>
          <p:cNvSpPr>
            <a:spLocks noGrp="1" noChangeArrowheads="1"/>
          </p:cNvSpPr>
          <p:nvPr>
            <p:ph type="body" idx="1"/>
          </p:nvPr>
        </p:nvSpPr>
        <p:spPr/>
        <p:txBody>
          <a:bodyPr/>
          <a:lstStyle/>
          <a:p>
            <a:pPr eaLnBrk="1" hangingPunct="1">
              <a:lnSpc>
                <a:spcPct val="80000"/>
              </a:lnSpc>
            </a:pPr>
            <a:r>
              <a:rPr lang="en-GB" sz="2000" smtClean="0"/>
              <a:t>Develop a recruitment and retention strategy based on discussions with the social workers. Items to consider are: flexible work arrangements; contracting with a counsellor for the social workers on an as-needed basis (give them someone to talk to about the stresses of the job); provide professional development opportunities that give them increased skills for dealing with the issues their clients face. </a:t>
            </a:r>
          </a:p>
          <a:p>
            <a:pPr eaLnBrk="1" hangingPunct="1">
              <a:lnSpc>
                <a:spcPct val="80000"/>
              </a:lnSpc>
            </a:pPr>
            <a:r>
              <a:rPr lang="en-GB" sz="2000" smtClean="0"/>
              <a:t>Tie the pay scale of the social workers to the pay scales of social workers working for the municipality (the appropriate percentage to be determined. For example, the pay of social workers in the organization may be tied at 90% of the pay at the municipal level). </a:t>
            </a:r>
          </a:p>
          <a:p>
            <a:pPr eaLnBrk="1" hangingPunct="1">
              <a:lnSpc>
                <a:spcPct val="80000"/>
              </a:lnSpc>
            </a:pPr>
            <a:r>
              <a:rPr lang="en-GB" sz="2000" smtClean="0"/>
              <a:t>Provide placements for social work students and show them that ABC Social Service would be an excellent employer after graduation. </a:t>
            </a:r>
          </a:p>
          <a:p>
            <a:pPr>
              <a:lnSpc>
                <a:spcPct val="80000"/>
              </a:lnSpc>
            </a:pPr>
            <a:endParaRPr lang="en-GB" sz="2000" smtClean="0"/>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385</TotalTime>
  <Words>1908</Words>
  <Application>Microsoft Office PowerPoint</Application>
  <PresentationFormat>On-screen Show (4:3)</PresentationFormat>
  <Paragraphs>283</Paragraphs>
  <Slides>22</Slides>
  <Notes>14</Notes>
  <HiddenSlides>0</HiddenSlides>
  <MMClips>0</MMClips>
  <ScaleCrop>false</ScaleCrop>
  <HeadingPairs>
    <vt:vector size="6" baseType="variant">
      <vt:variant>
        <vt:lpstr>Fonts Used</vt:lpstr>
      </vt:variant>
      <vt:variant>
        <vt:i4>4</vt:i4>
      </vt:variant>
      <vt:variant>
        <vt:lpstr>Design Template</vt:lpstr>
      </vt:variant>
      <vt:variant>
        <vt:i4>1</vt:i4>
      </vt:variant>
      <vt:variant>
        <vt:lpstr>Slide Titles</vt:lpstr>
      </vt:variant>
      <vt:variant>
        <vt:i4>22</vt:i4>
      </vt:variant>
    </vt:vector>
  </HeadingPairs>
  <TitlesOfParts>
    <vt:vector size="27" baseType="lpstr">
      <vt:lpstr>Arial</vt:lpstr>
      <vt:lpstr>Wingdings</vt:lpstr>
      <vt:lpstr>Castellar</vt:lpstr>
      <vt:lpstr>Comic Sans MS</vt:lpstr>
      <vt:lpstr>Default Design</vt:lpstr>
      <vt:lpstr>SBMA 7106 Managing people </vt:lpstr>
      <vt:lpstr>Objectives</vt:lpstr>
      <vt:lpstr>The genesis of human resource planning: manpower planning </vt:lpstr>
      <vt:lpstr>Slide 4</vt:lpstr>
      <vt:lpstr>HRP</vt:lpstr>
      <vt:lpstr>What is HRP</vt:lpstr>
      <vt:lpstr>Slide 7</vt:lpstr>
      <vt:lpstr>More about HRP</vt:lpstr>
      <vt:lpstr>Planning techniques  </vt:lpstr>
      <vt:lpstr>Slide 10</vt:lpstr>
      <vt:lpstr>Who is responsible for SHRP?</vt:lpstr>
      <vt:lpstr>SHPR</vt:lpstr>
      <vt:lpstr>How SHRP Works</vt:lpstr>
      <vt:lpstr>Slide 14</vt:lpstr>
      <vt:lpstr>What factors influence the demand and supply of labour?</vt:lpstr>
      <vt:lpstr>Slide 16</vt:lpstr>
      <vt:lpstr>Slide 17</vt:lpstr>
      <vt:lpstr>What if  the Supply forecast is &lt; than the Demand forecast?</vt:lpstr>
      <vt:lpstr>What if  the Demand forecast is &lt; than the Supply forecast?</vt:lpstr>
      <vt:lpstr>HRM strategies to support OS part of the Planning Process</vt:lpstr>
      <vt:lpstr>Example of the strategic planning process:  </vt:lpstr>
      <vt:lpstr>Possible human resources management strategies to meet this organizational strategy are:  </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HRM 2 L5  Strategic Human Resource Planning - SHRP</dc:title>
  <dc:creator>danai</dc:creator>
  <cp:lastModifiedBy>Mary</cp:lastModifiedBy>
  <cp:revision>19</cp:revision>
  <dcterms:created xsi:type="dcterms:W3CDTF">2008-02-05T23:49:25Z</dcterms:created>
  <dcterms:modified xsi:type="dcterms:W3CDTF">2013-04-01T11:15:20Z</dcterms:modified>
</cp:coreProperties>
</file>