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2"/>
  </p:notesMasterIdLst>
  <p:handoutMasterIdLst>
    <p:handoutMasterId r:id="rId23"/>
  </p:handoutMasterIdLst>
  <p:sldIdLst>
    <p:sldId id="278" r:id="rId2"/>
    <p:sldId id="326" r:id="rId3"/>
    <p:sldId id="327" r:id="rId4"/>
    <p:sldId id="324" r:id="rId5"/>
    <p:sldId id="282" r:id="rId6"/>
    <p:sldId id="266" r:id="rId7"/>
    <p:sldId id="317" r:id="rId8"/>
    <p:sldId id="314" r:id="rId9"/>
    <p:sldId id="315" r:id="rId10"/>
    <p:sldId id="316" r:id="rId11"/>
    <p:sldId id="274" r:id="rId12"/>
    <p:sldId id="313" r:id="rId13"/>
    <p:sldId id="289" r:id="rId14"/>
    <p:sldId id="306" r:id="rId15"/>
    <p:sldId id="305" r:id="rId16"/>
    <p:sldId id="307" r:id="rId17"/>
    <p:sldId id="321" r:id="rId18"/>
    <p:sldId id="311" r:id="rId19"/>
    <p:sldId id="312" r:id="rId20"/>
    <p:sldId id="322"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75" d="100"/>
          <a:sy n="75" d="100"/>
        </p:scale>
        <p:origin x="2634" y="54"/>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19/06/2020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19/06/2020</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a:t>
            </a:fld>
            <a:endParaRPr lang="en-GB" altLang="en-US"/>
          </a:p>
        </p:txBody>
      </p:sp>
    </p:spTree>
    <p:extLst>
      <p:ext uri="{BB962C8B-B14F-4D97-AF65-F5344CB8AC3E}">
        <p14:creationId xmlns:p14="http://schemas.microsoft.com/office/powerpoint/2010/main" val="292514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a:t>
            </a:fld>
            <a:endParaRPr lang="en-GB" dirty="0"/>
          </a:p>
        </p:txBody>
      </p:sp>
    </p:spTree>
    <p:extLst>
      <p:ext uri="{BB962C8B-B14F-4D97-AF65-F5344CB8AC3E}">
        <p14:creationId xmlns:p14="http://schemas.microsoft.com/office/powerpoint/2010/main" val="3676813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363198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6</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7</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dirty="0"/>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9</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10</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r>
              <a:rPr lang="en-US" dirty="0"/>
              <a:t>How can we do this in the current climate when most people are working from home? Add to the chat. </a:t>
            </a:r>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11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3460694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1628000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063021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values reflect what is important to us. They are a shorthand way of describing our individual motivations. Together with our beliefs, they are the causal factors that drive our decision-making.</a:t>
            </a:r>
          </a:p>
          <a:p>
            <a:r>
              <a:rPr lang="en-GB" dirty="0"/>
              <a:t>Values can be positive or fear-based (limiting). For example, honesty, trust and accountability are positive values, whereas blame, revenge and manipulation are potentially limiting, or fear-based, values.</a:t>
            </a:r>
          </a:p>
          <a:p>
            <a:r>
              <a:rPr lang="en-GB" dirty="0"/>
              <a:t>Personal mastery involves overcoming or eliminating our fear-based beliefs. When our beliefs or behaviours are out of alignment with what is really important to us - our values, we lack authenticity.</a:t>
            </a:r>
          </a:p>
          <a:p>
            <a:r>
              <a:rPr lang="en-GB" dirty="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Assignment</a:t>
            </a:r>
            <a:r>
              <a:rPr lang="en-GB" baseline="0" dirty="0"/>
              <a:t> 2:</a:t>
            </a:r>
          </a:p>
          <a:p>
            <a:endParaRPr lang="en-GB" baseline="0" dirty="0"/>
          </a:p>
          <a:p>
            <a:r>
              <a:rPr lang="en-GB" baseline="0" dirty="0"/>
              <a:t>An analysis of the skills, knowledge and behaviour of an employee who is likely to perform well at the organisation, with reference to the organisation’s values. </a:t>
            </a:r>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22464945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2541523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B4CB6B42-4A1C-42A0-BEE0-78A9D282983D}" type="datetime1">
              <a:rPr lang="en-GB" smtClean="0"/>
              <a:pPr>
                <a:defRPr/>
              </a:pPr>
              <a:t>19/06/2020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spTree>
    <p:extLst>
      <p:ext uri="{BB962C8B-B14F-4D97-AF65-F5344CB8AC3E}">
        <p14:creationId xmlns:p14="http://schemas.microsoft.com/office/powerpoint/2010/main" val="774321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19/06/2020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132872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19/06/2020</a:t>
            </a:fld>
            <a:endParaRPr lang="en-GB"/>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spTree>
    <p:extLst>
      <p:ext uri="{BB962C8B-B14F-4D97-AF65-F5344CB8AC3E}">
        <p14:creationId xmlns:p14="http://schemas.microsoft.com/office/powerpoint/2010/main" val="1819405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19/06/2020</a:t>
            </a:fld>
            <a:endParaRPr lang="en-GB"/>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3109777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19/06/2020</a:t>
            </a:fld>
            <a:endParaRPr lang="en-GB"/>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304367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19/06/2020</a:t>
            </a:fld>
            <a:endParaRPr lang="en-GB"/>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1781916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D60E83-AC1D-4D57-9F73-5C81139CF090}" type="datetime1">
              <a:rPr lang="en-GB" smtClean="0"/>
              <a:pPr>
                <a:defRPr/>
              </a:pPr>
              <a:t>19/06/2020</a:t>
            </a:fld>
            <a:endParaRPr lang="en-GB"/>
          </a:p>
        </p:txBody>
      </p:sp>
      <p:sp>
        <p:nvSpPr>
          <p:cNvPr id="4" name="Slide Number Placeholder 3"/>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414251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979FD40-5E8F-4D3E-ADDC-BED0E6730DFE}" type="datetime1">
              <a:rPr lang="en-GB" smtClean="0"/>
              <a:pPr>
                <a:defRPr/>
              </a:pPr>
              <a:t>19/06/2020</a:t>
            </a:fld>
            <a:endParaRPr lang="en-GB"/>
          </a:p>
        </p:txBody>
      </p:sp>
      <p:sp>
        <p:nvSpPr>
          <p:cNvPr id="7" name="Slide Number Placeholder 6"/>
          <p:cNvSpPr>
            <a:spLocks noGrp="1"/>
          </p:cNvSpPr>
          <p:nvPr>
            <p:ph type="sldNum" sz="quarter" idx="12"/>
          </p:nvPr>
        </p:nvSpPr>
        <p:spPr/>
        <p:txBody>
          <a:body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305091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19/06/2020</a:t>
            </a:fld>
            <a:endParaRPr lang="en-GB"/>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spTree>
    <p:extLst>
      <p:ext uri="{BB962C8B-B14F-4D97-AF65-F5344CB8AC3E}">
        <p14:creationId xmlns:p14="http://schemas.microsoft.com/office/powerpoint/2010/main" val="276335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19/06/2020</a:t>
            </a:fld>
            <a:endParaRPr lang="en-GB"/>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2835224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19/06/2020</a:t>
            </a:fld>
            <a:endParaRPr lang="en-GB"/>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spTree>
    <p:extLst>
      <p:ext uri="{BB962C8B-B14F-4D97-AF65-F5344CB8AC3E}">
        <p14:creationId xmlns:p14="http://schemas.microsoft.com/office/powerpoint/2010/main" val="4096129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4067343840"/>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007284369"/>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EFD0A9AD-AA6F-4229-A7B7-1CBDAA680C8F}" type="datetime1">
              <a:rPr lang="en-GB" smtClean="0"/>
              <a:pPr>
                <a:defRPr/>
              </a:pPr>
              <a:t>19/06/2020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59519865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valuescentre.com/tools-assessments/pva/"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67544" y="1412776"/>
            <a:ext cx="8229600" cy="648072"/>
          </a:xfrm>
        </p:spPr>
        <p:txBody>
          <a:bodyPr>
            <a:normAutofit fontScale="90000"/>
          </a:bodyPr>
          <a:lstStyle/>
          <a:p>
            <a:pPr eaLnBrk="1" fontAlgn="auto" hangingPunct="1">
              <a:spcAft>
                <a:spcPts val="0"/>
              </a:spcAft>
              <a:defRPr/>
            </a:pPr>
            <a:r>
              <a:rPr lang="en-US" dirty="0"/>
              <a:t>Building a high performance culture</a:t>
            </a:r>
          </a:p>
        </p:txBody>
      </p:sp>
      <p:sp>
        <p:nvSpPr>
          <p:cNvPr id="4099" name="Subtitle 3">
            <a:extLst>
              <a:ext uri="{FF2B5EF4-FFF2-40B4-BE49-F238E27FC236}">
                <a16:creationId xmlns:a16="http://schemas.microsoft.com/office/drawing/2014/main" id="{ECCC9BCA-F102-4D3E-A26E-728BA46C946C}"/>
              </a:ext>
            </a:extLst>
          </p:cNvPr>
          <p:cNvSpPr>
            <a:spLocks noGrp="1"/>
          </p:cNvSpPr>
          <p:nvPr>
            <p:ph type="subTitle" idx="1"/>
          </p:nvPr>
        </p:nvSpPr>
        <p:spPr>
          <a:xfrm>
            <a:off x="1571625" y="2143125"/>
            <a:ext cx="6400800" cy="1752600"/>
          </a:xfrm>
        </p:spPr>
        <p:txBody>
          <a:bodyPr/>
          <a:lstStyle/>
          <a:p>
            <a:pPr eaLnBrk="1" hangingPunct="1"/>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381944" y="2792810"/>
            <a:ext cx="6400800" cy="1752600"/>
          </a:xfrm>
          <a:prstGeom prst="rect">
            <a:avLst/>
          </a:prstGeom>
        </p:spPr>
        <p:txBody>
          <a:bodyPr>
            <a:normAutofit/>
          </a:bodyPr>
          <a:lstStyle/>
          <a:p>
            <a:pPr algn="ctr" fontAlgn="auto">
              <a:spcBef>
                <a:spcPct val="20000"/>
              </a:spcBef>
              <a:spcAft>
                <a:spcPts val="0"/>
              </a:spcAft>
              <a:buClr>
                <a:schemeClr val="tx1">
                  <a:shade val="95000"/>
                </a:schemeClr>
              </a:buClr>
              <a:buSzPct val="65000"/>
              <a:buFont typeface="Wingdings 2"/>
              <a:buNone/>
              <a:defRPr/>
            </a:pPr>
            <a:r>
              <a:rPr lang="en-GB" sz="2800" dirty="0">
                <a:latin typeface="+mn-lt"/>
                <a:cs typeface="+mn-cs"/>
              </a:rPr>
              <a:t>BMSW5105</a:t>
            </a:r>
          </a:p>
        </p:txBody>
      </p:sp>
      <p:pic>
        <p:nvPicPr>
          <p:cNvPr id="1026" name="Picture 2" descr="Image result for values">
            <a:hlinkClick r:id="rId3"/>
            <a:extLst>
              <a:ext uri="{FF2B5EF4-FFF2-40B4-BE49-F238E27FC236}">
                <a16:creationId xmlns:a16="http://schemas.microsoft.com/office/drawing/2014/main" id="{433822B9-A750-4505-AE34-9EF6215DC22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1571625" y="3357563"/>
            <a:ext cx="6429322" cy="237569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normAutofit/>
          </a:bodyPr>
          <a:lstStyle/>
          <a:p>
            <a:r>
              <a:rPr lang="en-GB" b="1" dirty="0"/>
              <a:t>Activity from last session</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480361"/>
            <a:ext cx="8229600" cy="3785652"/>
          </a:xfrm>
          <a:prstGeom prst="rect">
            <a:avLst/>
          </a:prstGeom>
          <a:noFill/>
        </p:spPr>
        <p:txBody>
          <a:bodyPr wrap="square" rtlCol="0">
            <a:spAutoFit/>
          </a:bodyPr>
          <a:lstStyle/>
          <a:p>
            <a:r>
              <a:rPr lang="en-GB" sz="2400" dirty="0"/>
              <a:t>The current pandemic has forced organisations to adopt home-working at pace as well as changing many other aspects of how it operates:</a:t>
            </a:r>
          </a:p>
          <a:p>
            <a:pPr marL="342900" indent="-342900">
              <a:buAutoNum type="arabicPeriod"/>
            </a:pPr>
            <a:r>
              <a:rPr lang="en-GB" sz="2400" dirty="0"/>
              <a:t>List ways your organisations have changed during this crisis.</a:t>
            </a:r>
          </a:p>
          <a:p>
            <a:pPr marL="342900" indent="-342900">
              <a:buAutoNum type="arabicPeriod"/>
            </a:pPr>
            <a:r>
              <a:rPr lang="en-GB" sz="2400" dirty="0"/>
              <a:t>How have these changes affected you? Which do you like/not like?</a:t>
            </a:r>
          </a:p>
          <a:p>
            <a:pPr marL="342900" indent="-342900">
              <a:buAutoNum type="arabicPeriod"/>
            </a:pPr>
            <a:r>
              <a:rPr lang="en-GB" sz="2400" dirty="0"/>
              <a:t>Suggest which changes should remain after the crisis, in order to maintain a positive culture and improve employee well-being and productivity.</a:t>
            </a:r>
          </a:p>
        </p:txBody>
      </p:sp>
    </p:spTree>
    <p:extLst>
      <p:ext uri="{BB962C8B-B14F-4D97-AF65-F5344CB8AC3E}">
        <p14:creationId xmlns:p14="http://schemas.microsoft.com/office/powerpoint/2010/main" val="1847803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lstStyle/>
          <a:p>
            <a:r>
              <a:rPr lang="en-GB"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fontScale="92500" lnSpcReduction="10000"/>
          </a:bodyPr>
          <a:lstStyle/>
          <a:p>
            <a:r>
              <a:rPr lang="en-GB" dirty="0"/>
              <a:t>Do we want to create a culture that supports innovation, collaboration, well-being?</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9036496" cy="1143000"/>
          </a:xfrm>
        </p:spPr>
        <p:txBody>
          <a:bodyPr>
            <a:normAutofit/>
          </a:bodyPr>
          <a:lstStyle/>
          <a:p>
            <a:r>
              <a:rPr lang="en-GB" dirty="0"/>
              <a:t>Learning Outcomes for this Session</a:t>
            </a:r>
          </a:p>
        </p:txBody>
      </p:sp>
      <p:sp>
        <p:nvSpPr>
          <p:cNvPr id="3" name="Content Placeholder 2"/>
          <p:cNvSpPr>
            <a:spLocks noGrp="1"/>
          </p:cNvSpPr>
          <p:nvPr>
            <p:ph idx="1"/>
          </p:nvPr>
        </p:nvSpPr>
        <p:spPr>
          <a:xfrm>
            <a:off x="457200" y="1143000"/>
            <a:ext cx="8229600" cy="4708525"/>
          </a:xfrm>
        </p:spPr>
        <p:txBody>
          <a:bodyPr>
            <a:normAutofit fontScale="92500" lnSpcReduction="10000"/>
          </a:bodyPr>
          <a:lstStyle/>
          <a:p>
            <a:pPr marL="136525" indent="0">
              <a:buNone/>
            </a:pPr>
            <a:r>
              <a:rPr lang="en-GB" dirty="0"/>
              <a:t>To understand:</a:t>
            </a:r>
          </a:p>
          <a:p>
            <a:r>
              <a:rPr lang="en-GB" dirty="0"/>
              <a:t>Elements of a High Performance culture</a:t>
            </a:r>
          </a:p>
          <a:p>
            <a:r>
              <a:rPr lang="en-GB" dirty="0"/>
              <a:t>Discretionary effort</a:t>
            </a:r>
          </a:p>
          <a:p>
            <a:r>
              <a:rPr lang="en-GB" dirty="0"/>
              <a:t>OCB’s</a:t>
            </a:r>
          </a:p>
          <a:p>
            <a:r>
              <a:rPr lang="en-GB" dirty="0"/>
              <a:t>Psychological contract</a:t>
            </a:r>
          </a:p>
          <a:p>
            <a:r>
              <a:rPr lang="en-GB" dirty="0"/>
              <a:t>Personal ethics, standards and beliefs</a:t>
            </a:r>
          </a:p>
          <a:p>
            <a:r>
              <a:rPr lang="en-GB" dirty="0"/>
              <a:t>Organisational values</a:t>
            </a:r>
          </a:p>
          <a:p>
            <a:r>
              <a:rPr lang="en-GB" dirty="0"/>
              <a:t>The need to link personal and organisational values for organisational success</a:t>
            </a:r>
          </a:p>
          <a:p>
            <a:endParaRPr lang="en-GB" dirty="0"/>
          </a:p>
          <a:p>
            <a:endParaRPr lang="en-GB" dirty="0"/>
          </a:p>
        </p:txBody>
      </p:sp>
    </p:spTree>
    <p:extLst>
      <p:ext uri="{BB962C8B-B14F-4D97-AF65-F5344CB8AC3E}">
        <p14:creationId xmlns:p14="http://schemas.microsoft.com/office/powerpoint/2010/main" val="93475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8366"/>
          </a:xfrm>
        </p:spPr>
        <p:txBody>
          <a:bodyPr>
            <a:normAutofit fontScale="90000"/>
          </a:bodyPr>
          <a:lstStyle/>
          <a:p>
            <a:r>
              <a:rPr lang="en-GB" sz="4000" b="1" dirty="0"/>
              <a:t>Building a High Performance Culture</a:t>
            </a:r>
          </a:p>
        </p:txBody>
      </p:sp>
      <p:sp>
        <p:nvSpPr>
          <p:cNvPr id="4" name="Content Placeholder 3"/>
          <p:cNvSpPr>
            <a:spLocks noGrp="1"/>
          </p:cNvSpPr>
          <p:nvPr>
            <p:ph idx="1"/>
          </p:nvPr>
        </p:nvSpPr>
        <p:spPr>
          <a:xfrm>
            <a:off x="457200" y="1063005"/>
            <a:ext cx="8363272" cy="4598244"/>
          </a:xfrm>
        </p:spPr>
        <p:txBody>
          <a:bodyPr>
            <a:normAutofit fontScale="92500"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itchFamily="34" charset="0"/>
                <a:cs typeface="Arial" pitchFamily="34" charset="0"/>
              </a:rPr>
              <a:t>What is Discretionary Behaviour?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GB" sz="2800" dirty="0">
                <a:latin typeface="Arial" pitchFamily="34" charset="0"/>
                <a:cs typeface="Arial" pitchFamily="34" charset="0"/>
              </a:rPr>
              <a:t>the degree of choice people have over how they perform their tasks and responsibilities, it is something which is given voluntarily and cannot be forced</a:t>
            </a:r>
          </a:p>
          <a:p>
            <a:pPr marL="0" indent="0">
              <a:buNone/>
            </a:pPr>
            <a:endParaRPr lang="en-GB" sz="2800" dirty="0">
              <a:latin typeface="Arial" pitchFamily="34" charset="0"/>
              <a:cs typeface="Arial" pitchFamily="34" charset="0"/>
            </a:endParaRPr>
          </a:p>
          <a:p>
            <a:r>
              <a:rPr lang="en-GB" sz="2800" dirty="0">
                <a:latin typeface="Arial" pitchFamily="34" charset="0"/>
                <a:cs typeface="Arial" pitchFamily="34" charset="0"/>
              </a:rPr>
              <a:t>associated with working beyond contract, going the extra mile</a:t>
            </a:r>
          </a:p>
          <a:p>
            <a:endParaRPr lang="en-GB" sz="2800" dirty="0">
              <a:latin typeface="Arial" pitchFamily="34" charset="0"/>
              <a:cs typeface="Arial" pitchFamily="34" charset="0"/>
            </a:endParaRPr>
          </a:p>
          <a:p>
            <a:r>
              <a:rPr lang="en-GB" sz="2800" dirty="0">
                <a:latin typeface="Arial" pitchFamily="34" charset="0"/>
                <a:cs typeface="Arial" pitchFamily="34" charset="0"/>
              </a:rPr>
              <a:t>closely linked to ‘organisational citizenship behaviour’ (OCBs).</a:t>
            </a:r>
          </a:p>
          <a:p>
            <a:pPr>
              <a:buNone/>
            </a:pPr>
            <a:r>
              <a:rPr lang="en-GB" dirty="0">
                <a:latin typeface="Arial" pitchFamily="34" charset="0"/>
                <a:cs typeface="Arial" pitchFamily="34" charset="0"/>
              </a:rPr>
              <a:t> </a:t>
            </a:r>
          </a:p>
          <a:p>
            <a:endParaRPr lang="en-US"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p:txBody>
          <a:bodyPr>
            <a:normAutofit fontScale="90000"/>
          </a:bodyPr>
          <a:lstStyle/>
          <a:p>
            <a:r>
              <a:rPr lang="en-GB" dirty="0"/>
              <a:t>Organisational Citizenship Behaviour (OCB)</a:t>
            </a:r>
          </a:p>
        </p:txBody>
      </p: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p:txBody>
          <a:bodyPr>
            <a:normAutofit lnSpcReduction="10000"/>
          </a:bodyPr>
          <a:lstStyle/>
          <a:p>
            <a:r>
              <a:rPr lang="en-GB" sz="2000" dirty="0"/>
              <a:t>Helping and co-operating with others</a:t>
            </a:r>
          </a:p>
          <a:p>
            <a:r>
              <a:rPr lang="en-GB" sz="2000" dirty="0"/>
              <a:t>Showing consideration, courtesy and tact in relation to others</a:t>
            </a:r>
          </a:p>
          <a:p>
            <a:r>
              <a:rPr lang="en-GB" sz="2000" dirty="0"/>
              <a:t>General support for the organisation</a:t>
            </a:r>
          </a:p>
          <a:p>
            <a:r>
              <a:rPr lang="en-GB" sz="2000" dirty="0"/>
              <a:t>Putting in extra effort despite individual conditions</a:t>
            </a:r>
          </a:p>
          <a:p>
            <a:r>
              <a:rPr lang="en-GB" sz="2000" dirty="0"/>
              <a:t>Making suggestions for improvements</a:t>
            </a:r>
          </a:p>
          <a:p>
            <a:r>
              <a:rPr lang="en-GB" sz="2000" dirty="0"/>
              <a:t>Attending meetings</a:t>
            </a:r>
          </a:p>
          <a:p>
            <a:r>
              <a:rPr lang="en-GB" sz="2000" dirty="0"/>
              <a:t>Keeping up to date with developments in organisations</a:t>
            </a:r>
          </a:p>
          <a:p>
            <a:r>
              <a:rPr lang="en-GB" sz="2000" dirty="0"/>
              <a:t>Participating in activities that help the image of the organisation</a:t>
            </a:r>
          </a:p>
          <a:p>
            <a:endParaRPr lang="en-GB" sz="2000" dirty="0"/>
          </a:p>
          <a:p>
            <a:r>
              <a:rPr lang="en-GB" sz="2000" dirty="0"/>
              <a:t>Result from feelings of reciprocity –as a result of perceived fair treatment from employer</a:t>
            </a:r>
          </a:p>
        </p:txBody>
      </p:sp>
    </p:spTree>
    <p:extLst>
      <p:ext uri="{BB962C8B-B14F-4D97-AF65-F5344CB8AC3E}">
        <p14:creationId xmlns:p14="http://schemas.microsoft.com/office/powerpoint/2010/main" val="2312910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457200" y="474134"/>
            <a:ext cx="8229600" cy="1143000"/>
          </a:xfrm>
        </p:spPr>
        <p:txBody>
          <a:bodyPr/>
          <a:lstStyle/>
          <a:p>
            <a:pPr eaLnBrk="1" hangingPunct="1"/>
            <a:r>
              <a:rPr lang="en-GB" b="1" dirty="0"/>
              <a:t>The psychological contract</a:t>
            </a:r>
          </a:p>
        </p:txBody>
      </p:sp>
      <p:sp>
        <p:nvSpPr>
          <p:cNvPr id="22533" name="Rectangle 3"/>
          <p:cNvSpPr>
            <a:spLocks noGrp="1" noChangeArrowheads="1"/>
          </p:cNvSpPr>
          <p:nvPr>
            <p:ph idx="1"/>
          </p:nvPr>
        </p:nvSpPr>
        <p:spPr>
          <a:xfrm>
            <a:off x="448147" y="1717303"/>
            <a:ext cx="8229600" cy="4525963"/>
          </a:xfrm>
        </p:spPr>
        <p:txBody>
          <a:bodyPr/>
          <a:lstStyle/>
          <a:p>
            <a:pPr eaLnBrk="1" hangingPunct="1"/>
            <a:r>
              <a:rPr lang="en-GB" dirty="0"/>
              <a:t>A series of mutual expectations and satisfaction of needs arising from the people </a:t>
            </a:r>
            <a:r>
              <a:rPr lang="en-GB" dirty="0">
                <a:latin typeface="Times New Roman"/>
                <a:cs typeface="Times New Roman"/>
              </a:rPr>
              <a:t>– </a:t>
            </a:r>
            <a:r>
              <a:rPr lang="en-GB" dirty="0"/>
              <a:t>organisation relationship.</a:t>
            </a:r>
          </a:p>
          <a:p>
            <a:pPr eaLnBrk="1" hangingPunct="1"/>
            <a:r>
              <a:rPr lang="en-GB" dirty="0"/>
              <a:t>Rights, privileges, duties and obligations which are not part of a formal agreement, but have an important influence of behaviour.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474134"/>
            <a:ext cx="8229600" cy="1143000"/>
          </a:xfrm>
        </p:spPr>
        <p:txBody>
          <a:bodyPr/>
          <a:lstStyle/>
          <a:p>
            <a:pPr eaLnBrk="1" hangingPunct="1"/>
            <a:r>
              <a:rPr lang="en-GB" b="1" dirty="0"/>
              <a:t>Individuals’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1356608" y="1551348"/>
            <a:ext cx="6430784" cy="413825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474134"/>
            <a:ext cx="8229600" cy="1143000"/>
          </a:xfrm>
        </p:spPr>
        <p:txBody>
          <a:bodyPr>
            <a:normAutofit/>
          </a:bodyPr>
          <a:lstStyle/>
          <a:p>
            <a:pPr eaLnBrk="1" hangingPunct="1"/>
            <a:r>
              <a:rPr lang="en-GB" b="1" dirty="0"/>
              <a:t>Organisational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 (Continued)</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904875" y="1851474"/>
            <a:ext cx="7334250" cy="379095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457200" y="188640"/>
            <a:ext cx="8229600" cy="1143000"/>
          </a:xfrm>
        </p:spPr>
        <p:txBody>
          <a:bodyPr/>
          <a:lstStyle/>
          <a:p>
            <a:pPr eaLnBrk="1" hangingPunct="1"/>
            <a:r>
              <a:rPr lang="en-GB" sz="3200" b="1" dirty="0"/>
              <a:t>Process of balancing expectations of organisation/individual</a:t>
            </a:r>
          </a:p>
        </p:txBody>
      </p:sp>
      <p:sp>
        <p:nvSpPr>
          <p:cNvPr id="23557" name="Rectangle 3"/>
          <p:cNvSpPr>
            <a:spLocks noGrp="1" noChangeArrowheads="1"/>
          </p:cNvSpPr>
          <p:nvPr>
            <p:ph idx="1"/>
          </p:nvPr>
        </p:nvSpPr>
        <p:spPr>
          <a:xfrm>
            <a:off x="452269" y="1331640"/>
            <a:ext cx="8229600" cy="4708525"/>
          </a:xfrm>
        </p:spPr>
        <p:txBody>
          <a:bodyPr/>
          <a:lstStyle/>
          <a:p>
            <a:pPr eaLnBrk="1" hangingPunct="1">
              <a:lnSpc>
                <a:spcPts val="2400"/>
              </a:lnSpc>
            </a:pPr>
            <a:r>
              <a:rPr lang="en-GB" sz="2800" dirty="0"/>
              <a:t>Caring</a:t>
            </a:r>
          </a:p>
          <a:p>
            <a:pPr marL="711200" lvl="1" indent="-355600" eaLnBrk="1" hangingPunct="1">
              <a:lnSpc>
                <a:spcPts val="2400"/>
              </a:lnSpc>
            </a:pPr>
            <a:r>
              <a:rPr lang="en-GB" sz="2600" dirty="0"/>
              <a:t>Demonstrating genuine concern for individuals.</a:t>
            </a:r>
          </a:p>
          <a:p>
            <a:pPr eaLnBrk="1" hangingPunct="1">
              <a:lnSpc>
                <a:spcPts val="2400"/>
              </a:lnSpc>
            </a:pPr>
            <a:r>
              <a:rPr lang="en-GB" sz="2800" dirty="0"/>
              <a:t>Communicating</a:t>
            </a:r>
          </a:p>
          <a:p>
            <a:pPr marL="711200" lvl="1" indent="-355600" eaLnBrk="1" hangingPunct="1">
              <a:lnSpc>
                <a:spcPts val="2400"/>
              </a:lnSpc>
            </a:pPr>
            <a:r>
              <a:rPr lang="en-GB" sz="2600" dirty="0"/>
              <a:t>Talking about what the company hopes to achieve.</a:t>
            </a:r>
          </a:p>
          <a:p>
            <a:pPr eaLnBrk="1" hangingPunct="1">
              <a:lnSpc>
                <a:spcPts val="2400"/>
              </a:lnSpc>
            </a:pPr>
            <a:r>
              <a:rPr lang="en-GB" sz="2800" dirty="0"/>
              <a:t>Listening</a:t>
            </a:r>
          </a:p>
          <a:p>
            <a:pPr marL="711200" lvl="1" indent="-355600" eaLnBrk="1" hangingPunct="1">
              <a:lnSpc>
                <a:spcPts val="2400"/>
              </a:lnSpc>
            </a:pPr>
            <a:r>
              <a:rPr lang="en-GB" sz="2600" dirty="0"/>
              <a:t>Hearing the words and the meaning behind them.</a:t>
            </a:r>
          </a:p>
          <a:p>
            <a:pPr eaLnBrk="1" hangingPunct="1">
              <a:lnSpc>
                <a:spcPts val="2400"/>
              </a:lnSpc>
            </a:pPr>
            <a:r>
              <a:rPr lang="en-GB" sz="2800" dirty="0"/>
              <a:t>Knowing</a:t>
            </a:r>
          </a:p>
          <a:p>
            <a:pPr marL="711200" lvl="1" indent="-355600" eaLnBrk="1" hangingPunct="1">
              <a:lnSpc>
                <a:spcPts val="2400"/>
              </a:lnSpc>
            </a:pPr>
            <a:r>
              <a:rPr lang="en-GB" sz="2600" dirty="0"/>
              <a:t>The individuals who work for you.</a:t>
            </a:r>
          </a:p>
          <a:p>
            <a:pPr eaLnBrk="1" hangingPunct="1">
              <a:lnSpc>
                <a:spcPts val="2400"/>
              </a:lnSpc>
            </a:pPr>
            <a:r>
              <a:rPr lang="en-GB" sz="2800" dirty="0"/>
              <a:t>Rewarding</a:t>
            </a:r>
          </a:p>
          <a:p>
            <a:pPr marL="711200" lvl="1" indent="-355600" eaLnBrk="1" hangingPunct="1">
              <a:lnSpc>
                <a:spcPts val="2400"/>
              </a:lnSpc>
            </a:pPr>
            <a:r>
              <a:rPr lang="en-GB" sz="2600" dirty="0"/>
              <a:t>Not necessarily with money, but recognition.</a:t>
            </a:r>
            <a:endParaRPr lang="en-GB" sz="2400" dirty="0"/>
          </a:p>
          <a:p>
            <a:pPr eaLnBrk="1" hangingPunct="1">
              <a:lnSpc>
                <a:spcPts val="2500"/>
              </a:lnSpc>
              <a:buFontTx/>
              <a:buNone/>
            </a:pPr>
            <a:r>
              <a:rPr lang="en-GB" sz="2000" dirty="0"/>
              <a:t>								</a:t>
            </a: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436240" y="908720"/>
            <a:ext cx="8229600" cy="5111973"/>
          </a:xfrm>
        </p:spPr>
        <p:txBody>
          <a:bodyPr/>
          <a:lstStyle/>
          <a:p>
            <a:pPr marL="136525" indent="0" algn="ctr">
              <a:buNone/>
            </a:pPr>
            <a:r>
              <a:rPr lang="en-GB" sz="2400" dirty="0"/>
              <a:t>Values stand at the very core of human  </a:t>
            </a:r>
          </a:p>
          <a:p>
            <a:pPr marL="136525" indent="0" algn="ctr">
              <a:buNone/>
            </a:pPr>
            <a:r>
              <a:rPr lang="en-GB" sz="2400" dirty="0"/>
              <a:t>decision‐making. When we work in an organisation whose culture aligns with our personal values, we </a:t>
            </a:r>
          </a:p>
          <a:p>
            <a:pPr marL="136525" indent="0" algn="ctr">
              <a:buNone/>
            </a:pPr>
            <a:r>
              <a:rPr lang="en-GB" sz="2400" dirty="0"/>
              <a:t>feel liberated. We are  able to bring our full selves to work. We not only bring our energy, our creativity, and  </a:t>
            </a:r>
          </a:p>
          <a:p>
            <a:pPr marL="136525" indent="0" algn="ctr">
              <a:buNone/>
            </a:pPr>
            <a:r>
              <a:rPr lang="en-GB" sz="2400" dirty="0"/>
              <a:t>our enthusiasm, we also bring our </a:t>
            </a:r>
          </a:p>
          <a:p>
            <a:pPr marL="136525" indent="0" algn="ctr">
              <a:buNone/>
            </a:pPr>
            <a:r>
              <a:rPr lang="en-GB" sz="2400" dirty="0"/>
              <a:t>commitment to the well‐being of our </a:t>
            </a:r>
          </a:p>
          <a:p>
            <a:pPr marL="136525" indent="0" algn="ctr">
              <a:buNone/>
            </a:pPr>
            <a:r>
              <a:rPr lang="en-GB" sz="2400" dirty="0"/>
              <a:t>associates and  the success of the </a:t>
            </a:r>
          </a:p>
          <a:p>
            <a:pPr marL="136525" indent="0" algn="ctr">
              <a:buNone/>
            </a:pPr>
            <a:r>
              <a:rPr lang="en-GB" sz="2400" dirty="0"/>
              <a:t>organisation. Unleashing this energy is </a:t>
            </a:r>
          </a:p>
          <a:p>
            <a:pPr marL="136525" indent="0" algn="ctr">
              <a:buNone/>
            </a:pPr>
            <a:r>
              <a:rPr lang="en-GB" sz="2400" dirty="0"/>
              <a:t>tantamount to liberating the  corporate soul. </a:t>
            </a:r>
          </a:p>
          <a:p>
            <a:pPr marL="136525" indent="0" algn="ctr">
              <a:buNone/>
            </a:pPr>
            <a:r>
              <a:rPr lang="en-GB" sz="2400" dirty="0"/>
              <a:t>(Barrett, 2010)</a:t>
            </a:r>
          </a:p>
        </p:txBody>
      </p:sp>
    </p:spTree>
    <p:extLst>
      <p:ext uri="{BB962C8B-B14F-4D97-AF65-F5344CB8AC3E}">
        <p14:creationId xmlns:p14="http://schemas.microsoft.com/office/powerpoint/2010/main" val="3902600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fontScale="90000"/>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017588"/>
            <a:ext cx="7786687"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tx1">
                    <a:lumMod val="85000"/>
                    <a:lumOff val="15000"/>
                  </a:schemeClr>
                </a:solidFill>
              </a:rPr>
              <a:t>Organisational values are defined as essential tenets and guiding principles not specific cultural or operating practices. Some of the most common values found in organisations are: integrity; respect; customer focus; quality; creative/ innovative; accountability and fairness</a:t>
            </a:r>
            <a:r>
              <a:rPr lang="en-GB" altLang="en-US" sz="2000" b="1" dirty="0">
                <a:solidFill>
                  <a:schemeClr val="tx1">
                    <a:lumMod val="85000"/>
                    <a:lumOff val="15000"/>
                  </a:schemeClr>
                </a:solidFill>
              </a:rPr>
              <a:t>.</a:t>
            </a:r>
            <a:endParaRPr lang="en-US" altLang="en-US" sz="2000" b="1" dirty="0">
              <a:solidFill>
                <a:schemeClr val="tx1">
                  <a:lumMod val="85000"/>
                  <a:lumOff val="1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8620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companies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251520" y="3284984"/>
            <a:ext cx="4143375" cy="20313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a:t>Kotter and </a:t>
            </a:r>
            <a:r>
              <a:rPr lang="en-GB" dirty="0" err="1"/>
              <a:t>Heskett</a:t>
            </a:r>
            <a:r>
              <a:rPr lang="en-GB" dirty="0"/>
              <a:t> (reported 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3298180"/>
            <a:ext cx="2928958" cy="2031325"/>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an 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701503" y="1605410"/>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081536" y="14176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79247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fontScale="90000"/>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214319" y="1692292"/>
            <a:ext cx="528637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dirty="0">
                <a:solidFill>
                  <a:srgbClr val="FFC000"/>
                </a:solidFill>
              </a:rPr>
              <a:t>Individuals’ values drive their behaviours; there is an emotional connection -  not just ‘</a:t>
            </a:r>
            <a:r>
              <a:rPr lang="en-GB" altLang="en-US" sz="2000" b="1" dirty="0">
                <a:solidFill>
                  <a:srgbClr val="FF0000"/>
                </a:solidFill>
              </a:rPr>
              <a:t>What's In It For Me’ (WIIFM) - </a:t>
            </a:r>
            <a:r>
              <a:rPr lang="en-GB" altLang="en-US" sz="2000" b="1" dirty="0">
                <a:solidFill>
                  <a:srgbClr val="FFC000"/>
                </a:solidFill>
              </a:rPr>
              <a:t>giving the feel- good factor. </a:t>
            </a:r>
          </a:p>
          <a:p>
            <a:pPr eaLnBrk="1" hangingPunct="1"/>
            <a:r>
              <a:rPr lang="en-GB" altLang="en-US" sz="2000" b="1" dirty="0">
                <a:solidFill>
                  <a:srgbClr val="FFC000"/>
                </a:solidFill>
              </a:rPr>
              <a:t>Applying the same principle to organisations -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dirty="0">
                <a:solidFill>
                  <a:srgbClr val="FFC000"/>
                </a:solidFill>
              </a:rPr>
              <a:t>Shared values provide a reference point.</a:t>
            </a:r>
            <a:endParaRPr lang="en-US" altLang="en-US" sz="2000" b="1" dirty="0">
              <a:solidFill>
                <a:srgbClr val="FFC00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788868" y="1772816"/>
            <a:ext cx="2895600" cy="3643338"/>
          </a:xfrm>
          <a:prstGeom prst="rect">
            <a:avLst/>
          </a:prstGeom>
          <a:noFill/>
        </p:spPr>
      </p:pic>
    </p:spTree>
    <p:extLst>
      <p:ext uri="{BB962C8B-B14F-4D97-AF65-F5344CB8AC3E}">
        <p14:creationId xmlns:p14="http://schemas.microsoft.com/office/powerpoint/2010/main" val="1471967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Barrett Model</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Tree>
    <p:extLst>
      <p:ext uri="{BB962C8B-B14F-4D97-AF65-F5344CB8AC3E}">
        <p14:creationId xmlns:p14="http://schemas.microsoft.com/office/powerpoint/2010/main" val="1594690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https://www.valuescentre.com/tools-assessments/pva/</a:t>
            </a:r>
            <a:endParaRPr lang="en-GB" dirty="0"/>
          </a:p>
          <a:p>
            <a:pPr marL="0" indent="0">
              <a:buNone/>
            </a:pPr>
            <a:endParaRPr lang="en-GB" dirty="0"/>
          </a:p>
          <a:p>
            <a:r>
              <a:rPr lang="en-GB" dirty="0"/>
              <a:t>Identify 10 values that best describe you</a:t>
            </a:r>
          </a:p>
          <a:p>
            <a:r>
              <a:rPr lang="en-GB" dirty="0"/>
              <a:t>Complete the assessment at home</a:t>
            </a:r>
          </a:p>
        </p:txBody>
      </p:sp>
    </p:spTree>
    <p:extLst>
      <p:ext uri="{BB962C8B-B14F-4D97-AF65-F5344CB8AC3E}">
        <p14:creationId xmlns:p14="http://schemas.microsoft.com/office/powerpoint/2010/main" val="1379174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p:txBody>
          <a:bodyPr>
            <a:normAutofit fontScale="92500" lnSpcReduction="20000"/>
          </a:bodyPr>
          <a:lstStyle/>
          <a:p>
            <a:r>
              <a:rPr lang="en-GB" dirty="0"/>
              <a:t>Read about Ikea’s values.</a:t>
            </a:r>
          </a:p>
          <a:p>
            <a:r>
              <a:rPr lang="en-GB" dirty="0"/>
              <a:t>What skills, knowledge and behaviours should an employee possess in order to perform well at the company?</a:t>
            </a:r>
          </a:p>
          <a:p>
            <a:r>
              <a:rPr lang="en-GB" dirty="0"/>
              <a:t>Compare your values with those for the chosen organisation</a:t>
            </a:r>
          </a:p>
          <a:p>
            <a:r>
              <a:rPr lang="en-GB" dirty="0"/>
              <a:t>Is there a conflict between your values and that of the organisation? Could you work there?</a:t>
            </a:r>
          </a:p>
        </p:txBody>
      </p:sp>
    </p:spTree>
    <p:extLst>
      <p:ext uri="{BB962C8B-B14F-4D97-AF65-F5344CB8AC3E}">
        <p14:creationId xmlns:p14="http://schemas.microsoft.com/office/powerpoint/2010/main" val="249732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Ikea’s Values</a:t>
            </a:r>
          </a:p>
        </p:txBody>
      </p:sp>
      <p:sp>
        <p:nvSpPr>
          <p:cNvPr id="3" name="Content Placeholder 2"/>
          <p:cNvSpPr>
            <a:spLocks noGrp="1"/>
          </p:cNvSpPr>
          <p:nvPr>
            <p:ph idx="1"/>
          </p:nvPr>
        </p:nvSpPr>
        <p:spPr/>
        <p:txBody>
          <a:bodyPr>
            <a:normAutofit lnSpcReduction="10000"/>
          </a:bodyPr>
          <a:lstStyle/>
          <a:p>
            <a:pPr marL="136525" indent="0">
              <a:buNone/>
            </a:pPr>
            <a:r>
              <a:rPr lang="en-GB" b="1" dirty="0"/>
              <a:t>IKEA culture</a:t>
            </a:r>
          </a:p>
          <a:p>
            <a:r>
              <a:rPr lang="en-GB" sz="2400" dirty="0"/>
              <a:t>IKEA culture reflects Swedish roots coming from </a:t>
            </a:r>
            <a:r>
              <a:rPr lang="en-GB" sz="2400" dirty="0" err="1"/>
              <a:t>Småland</a:t>
            </a:r>
            <a:r>
              <a:rPr lang="en-GB" sz="2400" dirty="0"/>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t>IKEA Key values</a:t>
            </a:r>
          </a:p>
          <a:p>
            <a:r>
              <a:rPr lang="en-GB" sz="2400" dirty="0"/>
              <a:t>We believe that every individual has something valuable to offer and we strive to have the same values in the way we work.</a:t>
            </a:r>
          </a:p>
          <a:p>
            <a:endParaRPr lang="en-GB" dirty="0"/>
          </a:p>
        </p:txBody>
      </p:sp>
    </p:spTree>
    <p:extLst>
      <p:ext uri="{BB962C8B-B14F-4D97-AF65-F5344CB8AC3E}">
        <p14:creationId xmlns:p14="http://schemas.microsoft.com/office/powerpoint/2010/main" val="37701869"/>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4361</TotalTime>
  <Words>1372</Words>
  <Application>Microsoft Office PowerPoint</Application>
  <PresentationFormat>On-screen Show (4:3)</PresentationFormat>
  <Paragraphs>141</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Myriad Pro</vt:lpstr>
      <vt:lpstr>Times New Roman</vt:lpstr>
      <vt:lpstr>Wingdings 2</vt:lpstr>
      <vt:lpstr>UWTSD</vt:lpstr>
      <vt:lpstr>Building a high performance culture</vt:lpstr>
      <vt:lpstr>Activity from last session</vt:lpstr>
      <vt:lpstr>Changing Cultures for the Better</vt:lpstr>
      <vt:lpstr>Learning Outcomes for this Session</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Process of balancing expectations of organisation/individual</vt:lpstr>
      <vt:lpstr>The Barrett Model</vt:lpstr>
      <vt:lpstr>What is a personal value? </vt:lpstr>
      <vt:lpstr>Organisational values</vt:lpstr>
      <vt:lpstr>Organisational values</vt:lpstr>
      <vt:lpstr>Aligning individual and organisational values</vt:lpstr>
      <vt:lpstr>Barrett Model</vt:lpstr>
      <vt:lpstr>Assessing your own Values</vt:lpstr>
      <vt:lpstr>Activity</vt:lpstr>
      <vt:lpstr>Ikea’s Values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Julie Thomas</cp:lastModifiedBy>
  <cp:revision>74</cp:revision>
  <cp:lastPrinted>2019-02-19T14:23:32Z</cp:lastPrinted>
  <dcterms:created xsi:type="dcterms:W3CDTF">2014-02-11T12:45:58Z</dcterms:created>
  <dcterms:modified xsi:type="dcterms:W3CDTF">2020-06-19T15:48:54Z</dcterms:modified>
</cp:coreProperties>
</file>