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87" r:id="rId3"/>
    <p:sldId id="337" r:id="rId4"/>
    <p:sldId id="316" r:id="rId5"/>
    <p:sldId id="336" r:id="rId6"/>
    <p:sldId id="338" r:id="rId7"/>
    <p:sldId id="317" r:id="rId8"/>
    <p:sldId id="318" r:id="rId9"/>
    <p:sldId id="319" r:id="rId10"/>
    <p:sldId id="320" r:id="rId11"/>
    <p:sldId id="339" r:id="rId12"/>
    <p:sldId id="321" r:id="rId13"/>
    <p:sldId id="322" r:id="rId14"/>
    <p:sldId id="323" r:id="rId15"/>
    <p:sldId id="324" r:id="rId16"/>
    <p:sldId id="325" r:id="rId17"/>
    <p:sldId id="326" r:id="rId18"/>
    <p:sldId id="327" r:id="rId19"/>
    <p:sldId id="328" r:id="rId20"/>
    <p:sldId id="329" r:id="rId21"/>
    <p:sldId id="330" r:id="rId22"/>
    <p:sldId id="331" r:id="rId23"/>
    <p:sldId id="340" r:id="rId24"/>
    <p:sldId id="341" r:id="rId25"/>
    <p:sldId id="286" r:id="rId26"/>
    <p:sldId id="315"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204" autoAdjust="0"/>
  </p:normalViewPr>
  <p:slideViewPr>
    <p:cSldViewPr>
      <p:cViewPr>
        <p:scale>
          <a:sx n="100" d="100"/>
          <a:sy n="100" d="100"/>
        </p:scale>
        <p:origin x="-210" y="84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18/11/2013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xmlns=""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0000"/>
              </a:lnSpc>
              <a:spcBef>
                <a:spcPts val="0"/>
              </a:spcBef>
              <a:spcAft>
                <a:spcPts val="0"/>
              </a:spcAft>
            </a:pPr>
            <a:r>
              <a:rPr lang="en-US" dirty="0" smtClean="0"/>
              <a:t>Latency is the time taken for a packet to arrive at its destination</a:t>
            </a:r>
          </a:p>
          <a:p>
            <a:pPr lvl="1">
              <a:lnSpc>
                <a:spcPct val="100000"/>
              </a:lnSpc>
              <a:spcBef>
                <a:spcPts val="0"/>
              </a:spcBef>
              <a:spcAft>
                <a:spcPts val="0"/>
              </a:spcAft>
            </a:pPr>
            <a:r>
              <a:rPr lang="en-US" dirty="0" smtClean="0"/>
              <a:t>Packet switching overhead</a:t>
            </a:r>
          </a:p>
          <a:p>
            <a:pPr lvl="1">
              <a:lnSpc>
                <a:spcPct val="100000"/>
              </a:lnSpc>
              <a:spcBef>
                <a:spcPts val="0"/>
              </a:spcBef>
              <a:spcAft>
                <a:spcPts val="0"/>
              </a:spcAft>
            </a:pPr>
            <a:r>
              <a:rPr lang="en-US" dirty="0" smtClean="0"/>
              <a:t>Congestion </a:t>
            </a:r>
          </a:p>
          <a:p>
            <a:pPr>
              <a:lnSpc>
                <a:spcPct val="100000"/>
              </a:lnSpc>
              <a:spcBef>
                <a:spcPts val="0"/>
              </a:spcBef>
              <a:spcAft>
                <a:spcPts val="0"/>
              </a:spcAft>
            </a:pPr>
            <a:r>
              <a:rPr lang="en-US" dirty="0" smtClean="0"/>
              <a:t>Latency may result in voice synchronization problems </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Jitter is the delay experienced in receiving a packet when a packet is expected to arrive at the end point at a certain time</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When bandwidth is shared between voice and computer data, certain bandwidth may have to be allocated for voice communication on a network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Packet loss in unavoidable</a:t>
            </a:r>
          </a:p>
          <a:p>
            <a:r>
              <a:rPr lang="en-US" dirty="0" smtClean="0"/>
              <a:t>It can be minimally tolerated in voice transmission</a:t>
            </a:r>
          </a:p>
          <a:p>
            <a:pPr lvl="1"/>
            <a:r>
              <a:rPr lang="en-US" dirty="0" smtClean="0"/>
              <a:t>It should not, in the first place, distort the audio</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Because the computer network is used, the reliability of the network will have an impact on the telephony service</a:t>
            </a:r>
          </a:p>
          <a:p>
            <a:pPr lvl="1"/>
            <a:r>
              <a:rPr lang="en-US" dirty="0" smtClean="0"/>
              <a:t>In the analog telephone industry, reliability of 99.999 percent uptime is required</a:t>
            </a:r>
          </a:p>
          <a:p>
            <a:pPr lvl="1"/>
            <a:r>
              <a:rPr lang="en-US" dirty="0" smtClean="0"/>
              <a:t>The above is known as five nines</a:t>
            </a:r>
          </a:p>
          <a:p>
            <a:r>
              <a:rPr lang="en-US" dirty="0" smtClean="0"/>
              <a:t>VoIP networks can achieve over 98 percent reliability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Ability to add more telephony equipment as the company grows</a:t>
            </a:r>
          </a:p>
          <a:p>
            <a:pPr lvl="1"/>
            <a:r>
              <a:rPr lang="en-US" dirty="0" smtClean="0"/>
              <a:t>Network bandwidth and other issues may have an effect on scalability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As VoIP uses the Internet, for example, it is vulnerable to the same type as security risks</a:t>
            </a:r>
          </a:p>
          <a:p>
            <a:pPr lvl="1"/>
            <a:r>
              <a:rPr lang="en-US" dirty="0" smtClean="0"/>
              <a:t>Hacking</a:t>
            </a:r>
          </a:p>
          <a:p>
            <a:pPr lvl="1"/>
            <a:r>
              <a:rPr lang="en-US" dirty="0" smtClean="0"/>
              <a:t>Denial of service</a:t>
            </a:r>
          </a:p>
          <a:p>
            <a:pPr lvl="1"/>
            <a:r>
              <a:rPr lang="en-US" dirty="0" smtClean="0"/>
              <a:t>Eavesdropping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need to match and, in the long run, exceed the features provided by the PSTN</a:t>
            </a:r>
          </a:p>
          <a:p>
            <a:pPr lvl="1"/>
            <a:r>
              <a:rPr lang="en-US" dirty="0" smtClean="0"/>
              <a:t>Call waiting</a:t>
            </a:r>
          </a:p>
          <a:p>
            <a:pPr lvl="1"/>
            <a:r>
              <a:rPr lang="en-US" dirty="0" smtClean="0"/>
              <a:t>Three way calling etc.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equipment manufactured by different vendors must be able to talk to each other</a:t>
            </a:r>
          </a:p>
          <a:p>
            <a:pPr lvl="1"/>
            <a:r>
              <a:rPr lang="en-US" dirty="0" smtClean="0"/>
              <a:t>Standardized protocols are needed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cost of migrating from legacy PBX to IP PBX</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a:lnSpc>
                <a:spcPct val="100000"/>
              </a:lnSpc>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The Real-time Transport Protocol (RTP), widely used by audio/video applications to provide end-to-end delivery service for data with real-time characteristics. RTP provides service like pay load identification, sequence numbering, time stamping and delivery monitoring. RTP runs on top of UDP to make use of checksum services and multiplexing. RTP does not provide any </a:t>
            </a:r>
            <a:r>
              <a:rPr lang="en-GB" sz="1200" kern="1200" baseline="0" dirty="0" err="1" smtClean="0">
                <a:solidFill>
                  <a:schemeClr val="tx1"/>
                </a:solidFill>
                <a:latin typeface="+mn-lt"/>
                <a:ea typeface="+mn-ea"/>
                <a:cs typeface="+mn-cs"/>
              </a:rPr>
              <a:t>QoS</a:t>
            </a:r>
            <a:r>
              <a:rPr lang="en-GB" sz="1200" kern="1200" baseline="0" dirty="0" smtClean="0">
                <a:solidFill>
                  <a:schemeClr val="tx1"/>
                </a:solidFill>
                <a:latin typeface="+mn-lt"/>
                <a:ea typeface="+mn-ea"/>
                <a:cs typeface="+mn-cs"/>
              </a:rPr>
              <a:t> guarantees or any other mechanism to ensure timely delivery of packets.</a:t>
            </a:r>
          </a:p>
          <a:p>
            <a:endParaRPr lang="en-GB" sz="1200" kern="1200" baseline="0" dirty="0" smtClean="0">
              <a:solidFill>
                <a:schemeClr val="tx1"/>
              </a:solidFill>
              <a:latin typeface="+mn-lt"/>
              <a:ea typeface="+mn-ea"/>
              <a:cs typeface="+mn-cs"/>
            </a:endParaRPr>
          </a:p>
          <a:p>
            <a:r>
              <a:rPr lang="en-GB" sz="1200" i="1" kern="1200" baseline="0" dirty="0" smtClean="0">
                <a:solidFill>
                  <a:schemeClr val="tx1"/>
                </a:solidFill>
                <a:latin typeface="+mn-lt"/>
                <a:ea typeface="+mn-ea"/>
                <a:cs typeface="+mn-cs"/>
              </a:rPr>
              <a:t>RTP Control Protocol (RTCP): RTCP is an extended RTP to monitor </a:t>
            </a:r>
            <a:r>
              <a:rPr lang="en-GB" sz="1200" i="1" kern="1200" baseline="0" dirty="0" err="1" smtClean="0">
                <a:solidFill>
                  <a:schemeClr val="tx1"/>
                </a:solidFill>
                <a:latin typeface="+mn-lt"/>
                <a:ea typeface="+mn-ea"/>
                <a:cs typeface="+mn-cs"/>
              </a:rPr>
              <a:t>QoS</a:t>
            </a:r>
            <a:r>
              <a:rPr lang="en-GB" sz="1200" i="1" kern="1200" baseline="0" dirty="0" smtClean="0">
                <a:solidFill>
                  <a:schemeClr val="tx1"/>
                </a:solidFill>
                <a:latin typeface="+mn-lt"/>
                <a:ea typeface="+mn-ea"/>
                <a:cs typeface="+mn-cs"/>
              </a:rPr>
              <a:t> </a:t>
            </a:r>
            <a:r>
              <a:rPr lang="en-GB" sz="1200" kern="1200" baseline="0" dirty="0" smtClean="0">
                <a:solidFill>
                  <a:schemeClr val="tx1"/>
                </a:solidFill>
                <a:latin typeface="+mn-lt"/>
                <a:ea typeface="+mn-ea"/>
                <a:cs typeface="+mn-cs"/>
              </a:rPr>
              <a:t>and to exchange information about the participants in an on-going session.</a:t>
            </a:r>
          </a:p>
          <a:p>
            <a:r>
              <a:rPr lang="en-GB" sz="1200" kern="1200" baseline="0" dirty="0" smtClean="0">
                <a:solidFill>
                  <a:schemeClr val="tx1"/>
                </a:solidFill>
                <a:latin typeface="+mn-lt"/>
                <a:ea typeface="+mn-ea"/>
                <a:cs typeface="+mn-cs"/>
              </a:rPr>
              <a:t>RTCP is based on sending periodic control packets to all participants in the session using the same distribution mechanism as the data packets. The main function of RTCP is to provide feedback on the quality of data transmission.</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SIP is an application layer protocol used by VoIP to establish, modify, and terminate multimedia sessions. SIP uses user location,</a:t>
            </a:r>
          </a:p>
          <a:p>
            <a:r>
              <a:rPr lang="en-GB" sz="1200" kern="1200" baseline="0" dirty="0" smtClean="0">
                <a:solidFill>
                  <a:schemeClr val="tx1"/>
                </a:solidFill>
                <a:latin typeface="+mn-lt"/>
                <a:ea typeface="+mn-ea"/>
                <a:cs typeface="+mn-cs"/>
              </a:rPr>
              <a:t>user availability, user capabilities, session setup, and session management to establish and terminate multimedia communications.</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H.323 was first defined by the ITU in 1996 and has been upgraded regularly. H.323 was designed to work on LANs and later extended to work with all types of IP networks. H.323 is the standard for real-time communication over packet switching networks.</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11</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A voice codec is used to compress voice signals in order to reduce bandwidth utilization during transmission.</a:t>
            </a:r>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IP – Internet Protocol</a:t>
            </a:r>
          </a:p>
          <a:p>
            <a:r>
              <a:rPr lang="en-GB" dirty="0" smtClean="0"/>
              <a:t>TCP – Transport Control Protocol</a:t>
            </a:r>
          </a:p>
          <a:p>
            <a:r>
              <a:rPr lang="en-GB" dirty="0" smtClean="0"/>
              <a:t>UDP – Universal Datagram Protocol</a:t>
            </a:r>
          </a:p>
          <a:p>
            <a:r>
              <a:rPr lang="en-GB" dirty="0" smtClean="0"/>
              <a:t>RTP – Real-Time Transport Protocol</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xmlns=""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xmlns=""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18/11/2013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18/11/2013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xmlns=""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smtClean="0">
                <a:latin typeface="Times New Roman"/>
                <a:cs typeface="Times New Roman"/>
              </a:rPr>
              <a:t>Voice over Internet Protocol (VoIP)</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7</a:t>
            </a:r>
            <a:endParaRPr lang="en-GB" dirty="0"/>
          </a:p>
        </p:txBody>
      </p:sp>
      <p:pic>
        <p:nvPicPr>
          <p:cNvPr id="2051" name="Picture 3" descr="C:\Users\arya\Documents\logo\fwdnewuniversityandschoolofappliedcomputinglogos\image005.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8709" y="4748084"/>
            <a:ext cx="5734050" cy="2057400"/>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arya\Documents\logo\fwdnewuniversityandschoolofappliedcomputinglogos\TSD_swan2013.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831397" y="127968"/>
            <a:ext cx="3608674" cy="14197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Understand how VoIP works</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challenges of VoIP</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why VoIP.</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a:t>
            </a:r>
            <a:endParaRPr lang="en-GB" dirty="0"/>
          </a:p>
        </p:txBody>
      </p:sp>
      <p:sp>
        <p:nvSpPr>
          <p:cNvPr id="3" name="Content Placeholder 2"/>
          <p:cNvSpPr>
            <a:spLocks noGrp="1"/>
          </p:cNvSpPr>
          <p:nvPr>
            <p:ph idx="1"/>
          </p:nvPr>
        </p:nvSpPr>
        <p:spPr/>
        <p:txBody>
          <a:bodyPr/>
          <a:lstStyle/>
          <a:p>
            <a:r>
              <a:rPr lang="en-GB" dirty="0" smtClean="0"/>
              <a:t>Defined as transmitting voice traffic over Internet</a:t>
            </a:r>
          </a:p>
          <a:p>
            <a:r>
              <a:rPr lang="en-GB" dirty="0" smtClean="0"/>
              <a:t>VoIP calls require: </a:t>
            </a:r>
          </a:p>
          <a:p>
            <a:pPr lvl="1"/>
            <a:r>
              <a:rPr lang="en-GB" dirty="0" smtClean="0"/>
              <a:t>internet connection</a:t>
            </a:r>
          </a:p>
          <a:p>
            <a:pPr lvl="1"/>
            <a:r>
              <a:rPr lang="en-GB" dirty="0" smtClean="0"/>
              <a:t>A software or hardware IP phone or a regular phone with an adapter.</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VOIP</a:t>
            </a:r>
            <a:endParaRPr lang="en-GB" dirty="0"/>
          </a:p>
        </p:txBody>
      </p:sp>
      <p:sp>
        <p:nvSpPr>
          <p:cNvPr id="3" name="Content Placeholder 2"/>
          <p:cNvSpPr>
            <a:spLocks noGrp="1"/>
          </p:cNvSpPr>
          <p:nvPr>
            <p:ph idx="1"/>
          </p:nvPr>
        </p:nvSpPr>
        <p:spPr>
          <a:xfrm>
            <a:off x="457200" y="1268760"/>
            <a:ext cx="8229600" cy="4857403"/>
          </a:xfrm>
        </p:spPr>
        <p:txBody>
          <a:bodyPr>
            <a:normAutofit/>
          </a:bodyPr>
          <a:lstStyle/>
          <a:p>
            <a:pPr algn="just">
              <a:lnSpc>
                <a:spcPct val="90000"/>
              </a:lnSpc>
            </a:pPr>
            <a:r>
              <a:rPr lang="en-US" sz="2800" dirty="0" smtClean="0"/>
              <a:t>VOIP is t</a:t>
            </a:r>
            <a:r>
              <a:rPr lang="en-US" sz="2400" dirty="0" smtClean="0"/>
              <a:t>he use of IP networks, namely the LAN and WAN, to carry voice.</a:t>
            </a:r>
          </a:p>
          <a:p>
            <a:pPr algn="just">
              <a:lnSpc>
                <a:spcPct val="90000"/>
              </a:lnSpc>
            </a:pPr>
            <a:r>
              <a:rPr lang="en-US" sz="2800" dirty="0" smtClean="0"/>
              <a:t>Internet Telephony</a:t>
            </a:r>
          </a:p>
          <a:p>
            <a:pPr lvl="1"/>
            <a:r>
              <a:rPr lang="en-US" dirty="0" smtClean="0"/>
              <a:t>The use of the Internet that was originally designed to carry computer data to carry voice </a:t>
            </a:r>
          </a:p>
          <a:p>
            <a:pPr lvl="2"/>
            <a:r>
              <a:rPr lang="en-US" dirty="0" smtClean="0"/>
              <a:t>A packet switched network</a:t>
            </a:r>
          </a:p>
          <a:p>
            <a:pPr lvl="1"/>
            <a:r>
              <a:rPr lang="en-US" dirty="0" smtClean="0"/>
              <a:t>Voice was originally carried over circuit switched networks</a:t>
            </a:r>
          </a:p>
          <a:p>
            <a:pPr lvl="2"/>
            <a:r>
              <a:rPr lang="en-US" dirty="0" smtClean="0"/>
              <a:t>PSTN</a:t>
            </a:r>
            <a:endParaRPr lang="en-US" sz="1600" dirty="0" smtClean="0"/>
          </a:p>
          <a:p>
            <a:pPr algn="just">
              <a:lnSpc>
                <a:spcPct val="90000"/>
              </a:lnSpc>
            </a:pPr>
            <a:endParaRPr lang="en-US" sz="2400"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VoIP works?</a:t>
            </a:r>
            <a:endParaRPr lang="en-GB" dirty="0"/>
          </a:p>
        </p:txBody>
      </p:sp>
      <p:sp>
        <p:nvSpPr>
          <p:cNvPr id="3" name="Content Placeholder 2"/>
          <p:cNvSpPr>
            <a:spLocks noGrp="1"/>
          </p:cNvSpPr>
          <p:nvPr>
            <p:ph idx="1"/>
          </p:nvPr>
        </p:nvSpPr>
        <p:spPr/>
        <p:txBody>
          <a:bodyPr/>
          <a:lstStyle/>
          <a:p>
            <a:r>
              <a:rPr lang="en-GB" dirty="0" smtClean="0"/>
              <a:t>VoIP works in many forms:</a:t>
            </a:r>
          </a:p>
          <a:p>
            <a:pPr lvl="1"/>
            <a:r>
              <a:rPr lang="en-GB" dirty="0" smtClean="0"/>
              <a:t>PC to PC</a:t>
            </a:r>
          </a:p>
          <a:p>
            <a:pPr lvl="1"/>
            <a:r>
              <a:rPr lang="en-GB" dirty="0" smtClean="0"/>
              <a:t>PC to PSTN</a:t>
            </a:r>
          </a:p>
          <a:p>
            <a:pPr lvl="1"/>
            <a:r>
              <a:rPr lang="en-GB" dirty="0" smtClean="0"/>
              <a:t>IP phone to PSTN</a:t>
            </a:r>
          </a:p>
          <a:p>
            <a:pPr lvl="1"/>
            <a:r>
              <a:rPr lang="en-GB" dirty="0" smtClean="0"/>
              <a:t>Using an adapter to enable PSTN to PSTN calls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VoIP works?</a:t>
            </a:r>
            <a:endParaRPr lang="en-GB" dirty="0"/>
          </a:p>
        </p:txBody>
      </p:sp>
      <p:sp>
        <p:nvSpPr>
          <p:cNvPr id="3" name="Content Placeholder 2"/>
          <p:cNvSpPr>
            <a:spLocks noGrp="1"/>
          </p:cNvSpPr>
          <p:nvPr>
            <p:ph idx="1"/>
          </p:nvPr>
        </p:nvSpPr>
        <p:spPr>
          <a:xfrm>
            <a:off x="457200" y="4581128"/>
            <a:ext cx="8229600" cy="1545035"/>
          </a:xfrm>
        </p:spPr>
        <p:txBody>
          <a:bodyPr/>
          <a:lstStyle/>
          <a:p>
            <a:endParaRPr lang="en-GB" dirty="0"/>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blip>
          <a:srcRect l="3081" t="2291"/>
          <a:stretch>
            <a:fillRect/>
          </a:stretch>
        </p:blipFill>
        <p:spPr bwMode="auto">
          <a:xfrm>
            <a:off x="654723" y="1340768"/>
            <a:ext cx="7805709" cy="352839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VoIP Basic Functions</a:t>
            </a:r>
            <a:endParaRPr lang="en-GB" dirty="0"/>
          </a:p>
        </p:txBody>
      </p:sp>
      <p:sp>
        <p:nvSpPr>
          <p:cNvPr id="3" name="Content Placeholder 2"/>
          <p:cNvSpPr>
            <a:spLocks noGrp="1"/>
          </p:cNvSpPr>
          <p:nvPr>
            <p:ph idx="1"/>
          </p:nvPr>
        </p:nvSpPr>
        <p:spPr/>
        <p:txBody>
          <a:bodyPr>
            <a:normAutofit/>
          </a:bodyPr>
          <a:lstStyle/>
          <a:p>
            <a:pPr>
              <a:lnSpc>
                <a:spcPct val="90000"/>
              </a:lnSpc>
            </a:pPr>
            <a:r>
              <a:rPr lang="en-US" dirty="0" smtClean="0"/>
              <a:t>Signaling </a:t>
            </a:r>
          </a:p>
          <a:p>
            <a:pPr>
              <a:lnSpc>
                <a:spcPct val="90000"/>
              </a:lnSpc>
            </a:pPr>
            <a:r>
              <a:rPr lang="en-US" dirty="0" smtClean="0"/>
              <a:t>Database services</a:t>
            </a:r>
          </a:p>
          <a:p>
            <a:pPr lvl="1">
              <a:lnSpc>
                <a:spcPct val="90000"/>
              </a:lnSpc>
            </a:pPr>
            <a:r>
              <a:rPr lang="en-US" dirty="0" smtClean="0"/>
              <a:t>Mapping addresses (IP to Phone numbers) etc. </a:t>
            </a:r>
          </a:p>
          <a:p>
            <a:pPr>
              <a:lnSpc>
                <a:spcPct val="90000"/>
              </a:lnSpc>
            </a:pPr>
            <a:r>
              <a:rPr lang="en-US" dirty="0" smtClean="0"/>
              <a:t>Call connect and disconnect (bearer control)</a:t>
            </a:r>
          </a:p>
          <a:p>
            <a:pPr>
              <a:lnSpc>
                <a:spcPct val="90000"/>
              </a:lnSpc>
            </a:pPr>
            <a:r>
              <a:rPr lang="en-US" dirty="0" smtClean="0"/>
              <a:t>CODEC operations </a:t>
            </a:r>
          </a:p>
          <a:p>
            <a:pPr lvl="1">
              <a:lnSpc>
                <a:spcPct val="90000"/>
              </a:lnSpc>
            </a:pPr>
            <a:r>
              <a:rPr lang="en-US" dirty="0" smtClean="0"/>
              <a:t>For encapsulating voice into data packets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VoIP Components</a:t>
            </a:r>
            <a:endParaRPr lang="en-GB" dirty="0"/>
          </a:p>
        </p:txBody>
      </p:sp>
      <p:sp>
        <p:nvSpPr>
          <p:cNvPr id="3" name="Content Placeholder 2"/>
          <p:cNvSpPr>
            <a:spLocks noGrp="1"/>
          </p:cNvSpPr>
          <p:nvPr>
            <p:ph idx="1"/>
          </p:nvPr>
        </p:nvSpPr>
        <p:spPr/>
        <p:txBody>
          <a:bodyPr>
            <a:normAutofit/>
          </a:bodyPr>
          <a:lstStyle/>
          <a:p>
            <a:r>
              <a:rPr lang="en-US" dirty="0" smtClean="0"/>
              <a:t>Servers </a:t>
            </a:r>
          </a:p>
          <a:p>
            <a:pPr lvl="1"/>
            <a:r>
              <a:rPr lang="en-US" dirty="0" smtClean="0"/>
              <a:t>For processing IP calls and manage interaction with PBX etc.</a:t>
            </a:r>
          </a:p>
          <a:p>
            <a:r>
              <a:rPr lang="en-US" dirty="0" smtClean="0"/>
              <a:t>End-point devices such as phones </a:t>
            </a:r>
          </a:p>
          <a:p>
            <a:r>
              <a:rPr lang="en-US" dirty="0" smtClean="0"/>
              <a:t>Media and VoIP gateways</a:t>
            </a:r>
          </a:p>
          <a:p>
            <a:r>
              <a:rPr lang="en-US" dirty="0" smtClean="0"/>
              <a:t>IP network</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a:t>
            </a:r>
            <a:endParaRPr lang="en-GB" dirty="0"/>
          </a:p>
        </p:txBody>
      </p:sp>
      <p:sp>
        <p:nvSpPr>
          <p:cNvPr id="3" name="Content Placeholder 2"/>
          <p:cNvSpPr>
            <a:spLocks noGrp="1"/>
          </p:cNvSpPr>
          <p:nvPr>
            <p:ph idx="1"/>
          </p:nvPr>
        </p:nvSpPr>
        <p:spPr/>
        <p:txBody>
          <a:bodyPr>
            <a:normAutofit fontScale="92500" lnSpcReduction="20000"/>
          </a:bodyPr>
          <a:lstStyle/>
          <a:p>
            <a:pPr>
              <a:lnSpc>
                <a:spcPct val="90000"/>
              </a:lnSpc>
            </a:pPr>
            <a:r>
              <a:rPr lang="en-US" dirty="0" smtClean="0"/>
              <a:t>Latency</a:t>
            </a:r>
          </a:p>
          <a:p>
            <a:pPr>
              <a:lnSpc>
                <a:spcPct val="90000"/>
              </a:lnSpc>
            </a:pPr>
            <a:r>
              <a:rPr lang="en-US" dirty="0" smtClean="0"/>
              <a:t>Jitter</a:t>
            </a:r>
          </a:p>
          <a:p>
            <a:pPr>
              <a:lnSpc>
                <a:spcPct val="90000"/>
              </a:lnSpc>
            </a:pPr>
            <a:r>
              <a:rPr lang="en-US" dirty="0" smtClean="0"/>
              <a:t>Bandwidth</a:t>
            </a:r>
          </a:p>
          <a:p>
            <a:pPr>
              <a:lnSpc>
                <a:spcPct val="90000"/>
              </a:lnSpc>
            </a:pPr>
            <a:r>
              <a:rPr lang="en-US" dirty="0" smtClean="0"/>
              <a:t>Packet loss </a:t>
            </a:r>
          </a:p>
          <a:p>
            <a:pPr>
              <a:lnSpc>
                <a:spcPct val="90000"/>
              </a:lnSpc>
            </a:pPr>
            <a:r>
              <a:rPr lang="en-US" dirty="0" smtClean="0"/>
              <a:t>Reliability</a:t>
            </a:r>
          </a:p>
          <a:p>
            <a:pPr>
              <a:lnSpc>
                <a:spcPct val="90000"/>
              </a:lnSpc>
            </a:pPr>
            <a:r>
              <a:rPr lang="en-US" dirty="0" smtClean="0"/>
              <a:t>Scalability</a:t>
            </a:r>
          </a:p>
          <a:p>
            <a:pPr>
              <a:lnSpc>
                <a:spcPct val="90000"/>
              </a:lnSpc>
            </a:pPr>
            <a:r>
              <a:rPr lang="en-US" dirty="0" smtClean="0"/>
              <a:t>Security</a:t>
            </a:r>
          </a:p>
          <a:p>
            <a:pPr>
              <a:lnSpc>
                <a:spcPct val="90000"/>
              </a:lnSpc>
            </a:pPr>
            <a:r>
              <a:rPr lang="en-US" dirty="0" smtClean="0"/>
              <a:t>Features</a:t>
            </a:r>
          </a:p>
          <a:p>
            <a:pPr>
              <a:lnSpc>
                <a:spcPct val="90000"/>
              </a:lnSpc>
            </a:pPr>
            <a:r>
              <a:rPr lang="en-US" dirty="0" smtClean="0"/>
              <a:t>Interoperability</a:t>
            </a:r>
          </a:p>
          <a:p>
            <a:pPr>
              <a:lnSpc>
                <a:spcPct val="90000"/>
              </a:lnSpc>
            </a:pPr>
            <a:r>
              <a:rPr lang="en-US" dirty="0" smtClean="0"/>
              <a:t>Switch over cost</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Why VoIP?</a:t>
            </a:r>
            <a:endParaRPr lang="en-GB" dirty="0"/>
          </a:p>
        </p:txBody>
      </p:sp>
      <p:sp>
        <p:nvSpPr>
          <p:cNvPr id="3" name="Content Placeholder 2"/>
          <p:cNvSpPr>
            <a:spLocks noGrp="1"/>
          </p:cNvSpPr>
          <p:nvPr>
            <p:ph idx="1"/>
          </p:nvPr>
        </p:nvSpPr>
        <p:spPr/>
        <p:txBody>
          <a:bodyPr/>
          <a:lstStyle/>
          <a:p>
            <a:r>
              <a:rPr lang="en-US" altLang="zh-CN" dirty="0" smtClean="0"/>
              <a:t>Cost Reduction</a:t>
            </a:r>
          </a:p>
          <a:p>
            <a:r>
              <a:rPr lang="en-US" altLang="zh-CN" dirty="0" smtClean="0"/>
              <a:t> Simplicity</a:t>
            </a:r>
          </a:p>
          <a:p>
            <a:r>
              <a:rPr lang="en-US" altLang="zh-CN" dirty="0" smtClean="0"/>
              <a:t>Advanced Applications</a:t>
            </a:r>
          </a:p>
          <a:p>
            <a:pPr lvl="1"/>
            <a:r>
              <a:rPr lang="en-US" altLang="zh-CN" dirty="0" smtClean="0"/>
              <a:t>Web-enabled call centers</a:t>
            </a:r>
          </a:p>
          <a:p>
            <a:pPr lvl="1"/>
            <a:r>
              <a:rPr lang="en-US" altLang="zh-CN" dirty="0" smtClean="0"/>
              <a:t>Collaborative white boarding</a:t>
            </a:r>
          </a:p>
          <a:p>
            <a:pPr lvl="1"/>
            <a:r>
              <a:rPr lang="en-US" altLang="zh-CN" dirty="0" smtClean="0"/>
              <a:t>Remote telecommuting</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 Protocol Architecture</a:t>
            </a:r>
            <a:endParaRPr lang="en-GB" dirty="0"/>
          </a:p>
        </p:txBody>
      </p:sp>
      <p:sp>
        <p:nvSpPr>
          <p:cNvPr id="3" name="Content Placeholder 2"/>
          <p:cNvSpPr>
            <a:spLocks noGrp="1"/>
          </p:cNvSpPr>
          <p:nvPr>
            <p:ph idx="1"/>
          </p:nvPr>
        </p:nvSpPr>
        <p:spPr>
          <a:xfrm>
            <a:off x="2123728" y="4149080"/>
            <a:ext cx="5760640" cy="1656184"/>
          </a:xfrm>
        </p:spPr>
        <p:txBody>
          <a:bodyPr>
            <a:normAutofit fontScale="85000" lnSpcReduction="20000"/>
          </a:bodyPr>
          <a:lstStyle/>
          <a:p>
            <a:r>
              <a:rPr lang="en-GB" dirty="0" smtClean="0"/>
              <a:t>RTP: Real-time Protocol (RTP)</a:t>
            </a:r>
          </a:p>
          <a:p>
            <a:r>
              <a:rPr lang="en-GB" dirty="0" smtClean="0"/>
              <a:t>RTCP: RTP Control Protocol</a:t>
            </a:r>
          </a:p>
          <a:p>
            <a:r>
              <a:rPr lang="en-GB" dirty="0" smtClean="0"/>
              <a:t>SIP: Session Initiation Protocol</a:t>
            </a:r>
          </a:p>
          <a:p>
            <a:r>
              <a:rPr lang="en-GB" dirty="0" smtClean="0"/>
              <a:t>H.323 for signalling</a:t>
            </a:r>
            <a:endParaRPr lang="en-GB" dirty="0"/>
          </a:p>
        </p:txBody>
      </p:sp>
      <p:pic>
        <p:nvPicPr>
          <p:cNvPr id="2050"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259632" y="1268760"/>
            <a:ext cx="5932832" cy="28289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VoIP Standards</a:t>
            </a:r>
            <a:endParaRPr lang="en-GB" dirty="0"/>
          </a:p>
        </p:txBody>
      </p:sp>
      <p:sp>
        <p:nvSpPr>
          <p:cNvPr id="3" name="Content Placeholder 2"/>
          <p:cNvSpPr>
            <a:spLocks noGrp="1"/>
          </p:cNvSpPr>
          <p:nvPr>
            <p:ph idx="1"/>
          </p:nvPr>
        </p:nvSpPr>
        <p:spPr>
          <a:xfrm>
            <a:off x="457200" y="1412776"/>
            <a:ext cx="8229600" cy="4713387"/>
          </a:xfrm>
        </p:spPr>
        <p:txBody>
          <a:bodyPr/>
          <a:lstStyle/>
          <a:p>
            <a:r>
              <a:rPr lang="en-US" altLang="zh-CN" dirty="0" smtClean="0"/>
              <a:t>H.323—ITU-T</a:t>
            </a:r>
          </a:p>
          <a:p>
            <a:r>
              <a:rPr lang="en-US" altLang="zh-CN" dirty="0" smtClean="0"/>
              <a:t>Session Initialization Protocol (SIP)—</a:t>
            </a:r>
            <a:endParaRPr lang="en-GB" dirty="0"/>
          </a:p>
        </p:txBody>
      </p:sp>
      <p:graphicFrame>
        <p:nvGraphicFramePr>
          <p:cNvPr id="4" name="Group 55"/>
          <p:cNvGraphicFramePr>
            <a:graphicFrameLocks noGrp="1"/>
          </p:cNvGraphicFramePr>
          <p:nvPr/>
        </p:nvGraphicFramePr>
        <p:xfrm>
          <a:off x="1447800" y="2820888"/>
          <a:ext cx="3124200" cy="3198241"/>
        </p:xfrm>
        <a:graphic>
          <a:graphicData uri="http://schemas.openxmlformats.org/drawingml/2006/table">
            <a:tbl>
              <a:tblPr/>
              <a:tblGrid>
                <a:gridCol w="914400"/>
                <a:gridCol w="2209800"/>
              </a:tblGrid>
              <a:tr h="5334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Voice Coding Methods (ITU-T G series, etc.)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5334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Call Control/Session Initialization (H.225, H.245, SIP)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3810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Timing (RTP)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Gateway/Gatekeeper</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Control (GLP, MGCP)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2588">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Reliable/Unreliable</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Transport services (TCP/UDP)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384175">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Internet Protocol (IP)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40005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Packet Network Infrastructure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bl>
          </a:graphicData>
        </a:graphic>
      </p:graphicFrame>
      <p:grpSp>
        <p:nvGrpSpPr>
          <p:cNvPr id="5" name="Group 53"/>
          <p:cNvGrpSpPr>
            <a:grpSpLocks/>
          </p:cNvGrpSpPr>
          <p:nvPr/>
        </p:nvGrpSpPr>
        <p:grpSpPr bwMode="auto">
          <a:xfrm>
            <a:off x="5638800" y="2820888"/>
            <a:ext cx="2438400" cy="3200400"/>
            <a:chOff x="3648" y="1824"/>
            <a:chExt cx="1536" cy="2016"/>
          </a:xfrm>
        </p:grpSpPr>
        <p:sp>
          <p:nvSpPr>
            <p:cNvPr id="6" name="Line 42"/>
            <p:cNvSpPr>
              <a:spLocks noChangeShapeType="1"/>
            </p:cNvSpPr>
            <p:nvPr/>
          </p:nvSpPr>
          <p:spPr bwMode="auto">
            <a:xfrm>
              <a:off x="3648" y="1824"/>
              <a:ext cx="1488" cy="0"/>
            </a:xfrm>
            <a:prstGeom prst="line">
              <a:avLst/>
            </a:prstGeom>
            <a:noFill/>
            <a:ln w="9525">
              <a:solidFill>
                <a:schemeClr val="tx1"/>
              </a:solidFill>
              <a:round/>
              <a:headEnd/>
              <a:tailEnd/>
            </a:ln>
            <a:effectLst/>
          </p:spPr>
          <p:txBody>
            <a:bodyPr/>
            <a:lstStyle/>
            <a:p>
              <a:endParaRPr lang="en-GB"/>
            </a:p>
          </p:txBody>
        </p:sp>
        <p:sp>
          <p:nvSpPr>
            <p:cNvPr id="7" name="Line 43"/>
            <p:cNvSpPr>
              <a:spLocks noChangeShapeType="1"/>
            </p:cNvSpPr>
            <p:nvPr/>
          </p:nvSpPr>
          <p:spPr bwMode="auto">
            <a:xfrm>
              <a:off x="3648" y="2688"/>
              <a:ext cx="1536" cy="0"/>
            </a:xfrm>
            <a:prstGeom prst="line">
              <a:avLst/>
            </a:prstGeom>
            <a:noFill/>
            <a:ln w="9525">
              <a:solidFill>
                <a:schemeClr val="tx1"/>
              </a:solidFill>
              <a:round/>
              <a:headEnd/>
              <a:tailEnd/>
            </a:ln>
            <a:effectLst/>
          </p:spPr>
          <p:txBody>
            <a:bodyPr/>
            <a:lstStyle/>
            <a:p>
              <a:endParaRPr lang="en-GB"/>
            </a:p>
          </p:txBody>
        </p:sp>
        <p:sp>
          <p:nvSpPr>
            <p:cNvPr id="8" name="Text Box 44"/>
            <p:cNvSpPr txBox="1">
              <a:spLocks noChangeArrowheads="1"/>
            </p:cNvSpPr>
            <p:nvPr/>
          </p:nvSpPr>
          <p:spPr bwMode="auto">
            <a:xfrm>
              <a:off x="3792" y="2160"/>
              <a:ext cx="1096" cy="212"/>
            </a:xfrm>
            <a:prstGeom prst="rect">
              <a:avLst/>
            </a:prstGeom>
            <a:noFill/>
            <a:ln w="9525">
              <a:noFill/>
              <a:miter lim="800000"/>
              <a:headEnd/>
              <a:tailEnd/>
            </a:ln>
            <a:effectLst/>
          </p:spPr>
          <p:txBody>
            <a:bodyPr wrap="none">
              <a:spAutoFit/>
            </a:bodyPr>
            <a:lstStyle/>
            <a:p>
              <a:r>
                <a:rPr lang="en-US" altLang="zh-CN" sz="1600">
                  <a:solidFill>
                    <a:schemeClr val="folHlink"/>
                  </a:solidFill>
                </a:rPr>
                <a:t>Application Layer</a:t>
              </a:r>
            </a:p>
          </p:txBody>
        </p:sp>
        <p:sp>
          <p:nvSpPr>
            <p:cNvPr id="9" name="Line 45"/>
            <p:cNvSpPr>
              <a:spLocks noChangeShapeType="1"/>
            </p:cNvSpPr>
            <p:nvPr/>
          </p:nvSpPr>
          <p:spPr bwMode="auto">
            <a:xfrm>
              <a:off x="3648" y="3600"/>
              <a:ext cx="1536" cy="0"/>
            </a:xfrm>
            <a:prstGeom prst="line">
              <a:avLst/>
            </a:prstGeom>
            <a:noFill/>
            <a:ln w="9525">
              <a:solidFill>
                <a:schemeClr val="tx1"/>
              </a:solidFill>
              <a:round/>
              <a:headEnd/>
              <a:tailEnd/>
            </a:ln>
            <a:effectLst/>
          </p:spPr>
          <p:txBody>
            <a:bodyPr/>
            <a:lstStyle/>
            <a:p>
              <a:endParaRPr lang="en-GB"/>
            </a:p>
          </p:txBody>
        </p:sp>
        <p:sp>
          <p:nvSpPr>
            <p:cNvPr id="10" name="Text Box 46"/>
            <p:cNvSpPr txBox="1">
              <a:spLocks noChangeArrowheads="1"/>
            </p:cNvSpPr>
            <p:nvPr/>
          </p:nvSpPr>
          <p:spPr bwMode="auto">
            <a:xfrm>
              <a:off x="3830" y="2918"/>
              <a:ext cx="1020" cy="212"/>
            </a:xfrm>
            <a:prstGeom prst="rect">
              <a:avLst/>
            </a:prstGeom>
            <a:noFill/>
            <a:ln w="9525">
              <a:noFill/>
              <a:miter lim="800000"/>
              <a:headEnd/>
              <a:tailEnd/>
            </a:ln>
            <a:effectLst/>
          </p:spPr>
          <p:txBody>
            <a:bodyPr wrap="none">
              <a:spAutoFit/>
            </a:bodyPr>
            <a:lstStyle/>
            <a:p>
              <a:r>
                <a:rPr lang="en-US" altLang="zh-CN" sz="1600">
                  <a:solidFill>
                    <a:schemeClr val="folHlink"/>
                  </a:solidFill>
                </a:rPr>
                <a:t>Transport Layer</a:t>
              </a:r>
            </a:p>
          </p:txBody>
        </p:sp>
        <p:sp>
          <p:nvSpPr>
            <p:cNvPr id="11" name="Line 47"/>
            <p:cNvSpPr>
              <a:spLocks noChangeShapeType="1"/>
            </p:cNvSpPr>
            <p:nvPr/>
          </p:nvSpPr>
          <p:spPr bwMode="auto">
            <a:xfrm>
              <a:off x="3648" y="3840"/>
              <a:ext cx="1536" cy="0"/>
            </a:xfrm>
            <a:prstGeom prst="line">
              <a:avLst/>
            </a:prstGeom>
            <a:noFill/>
            <a:ln w="9525">
              <a:solidFill>
                <a:schemeClr val="tx1"/>
              </a:solidFill>
              <a:round/>
              <a:headEnd/>
              <a:tailEnd/>
            </a:ln>
            <a:effectLst/>
          </p:spPr>
          <p:txBody>
            <a:bodyPr/>
            <a:lstStyle/>
            <a:p>
              <a:endParaRPr lang="en-GB"/>
            </a:p>
          </p:txBody>
        </p:sp>
        <p:sp>
          <p:nvSpPr>
            <p:cNvPr id="12" name="Text Box 48"/>
            <p:cNvSpPr txBox="1">
              <a:spLocks noChangeArrowheads="1"/>
            </p:cNvSpPr>
            <p:nvPr/>
          </p:nvSpPr>
          <p:spPr bwMode="auto">
            <a:xfrm>
              <a:off x="3696" y="3600"/>
              <a:ext cx="1468" cy="212"/>
            </a:xfrm>
            <a:prstGeom prst="rect">
              <a:avLst/>
            </a:prstGeom>
            <a:noFill/>
            <a:ln w="9525">
              <a:noFill/>
              <a:miter lim="800000"/>
              <a:headEnd/>
              <a:tailEnd/>
            </a:ln>
            <a:effectLst/>
          </p:spPr>
          <p:txBody>
            <a:bodyPr wrap="none">
              <a:spAutoFit/>
            </a:bodyPr>
            <a:lstStyle/>
            <a:p>
              <a:r>
                <a:rPr lang="en-US" altLang="zh-CN" sz="1600">
                  <a:solidFill>
                    <a:schemeClr val="folHlink"/>
                  </a:solidFill>
                </a:rPr>
                <a:t>Network interface Layer</a:t>
              </a:r>
            </a:p>
          </p:txBody>
        </p:sp>
        <p:sp>
          <p:nvSpPr>
            <p:cNvPr id="13" name="Line 49"/>
            <p:cNvSpPr>
              <a:spLocks noChangeShapeType="1"/>
            </p:cNvSpPr>
            <p:nvPr/>
          </p:nvSpPr>
          <p:spPr bwMode="auto">
            <a:xfrm>
              <a:off x="3648" y="3312"/>
              <a:ext cx="1536" cy="0"/>
            </a:xfrm>
            <a:prstGeom prst="line">
              <a:avLst/>
            </a:prstGeom>
            <a:noFill/>
            <a:ln w="9525">
              <a:solidFill>
                <a:schemeClr val="tx1"/>
              </a:solidFill>
              <a:round/>
              <a:headEnd/>
              <a:tailEnd/>
            </a:ln>
            <a:effectLst/>
          </p:spPr>
          <p:txBody>
            <a:bodyPr/>
            <a:lstStyle/>
            <a:p>
              <a:endParaRPr lang="en-GB"/>
            </a:p>
          </p:txBody>
        </p:sp>
        <p:sp>
          <p:nvSpPr>
            <p:cNvPr id="14" name="Text Box 50"/>
            <p:cNvSpPr txBox="1">
              <a:spLocks noChangeArrowheads="1"/>
            </p:cNvSpPr>
            <p:nvPr/>
          </p:nvSpPr>
          <p:spPr bwMode="auto">
            <a:xfrm>
              <a:off x="3888" y="3360"/>
              <a:ext cx="941" cy="212"/>
            </a:xfrm>
            <a:prstGeom prst="rect">
              <a:avLst/>
            </a:prstGeom>
            <a:noFill/>
            <a:ln w="9525">
              <a:noFill/>
              <a:miter lim="800000"/>
              <a:headEnd/>
              <a:tailEnd/>
            </a:ln>
            <a:effectLst/>
          </p:spPr>
          <p:txBody>
            <a:bodyPr wrap="none">
              <a:spAutoFit/>
            </a:bodyPr>
            <a:lstStyle/>
            <a:p>
              <a:r>
                <a:rPr lang="en-US" altLang="zh-CN" sz="1600">
                  <a:solidFill>
                    <a:schemeClr val="folHlink"/>
                  </a:solidFill>
                </a:rPr>
                <a:t>Network Layer</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a:t>
            </a:r>
            <a:endParaRPr lang="en-GB" dirty="0"/>
          </a:p>
        </p:txBody>
      </p:sp>
      <p:sp>
        <p:nvSpPr>
          <p:cNvPr id="3" name="Content Placeholder 2"/>
          <p:cNvSpPr>
            <a:spLocks noGrp="1"/>
          </p:cNvSpPr>
          <p:nvPr>
            <p:ph idx="1"/>
          </p:nvPr>
        </p:nvSpPr>
        <p:spPr/>
        <p:txBody>
          <a:bodyPr/>
          <a:lstStyle/>
          <a:p>
            <a:r>
              <a:rPr lang="en-US" altLang="zh-CN" dirty="0" smtClean="0"/>
              <a:t>Packet-Based Multimedia Communications Systems</a:t>
            </a:r>
          </a:p>
          <a:p>
            <a:r>
              <a:rPr lang="en-US" altLang="zh-CN" dirty="0" smtClean="0"/>
              <a:t>H.323 Architecture</a:t>
            </a:r>
          </a:p>
          <a:p>
            <a:r>
              <a:rPr lang="en-US" altLang="zh-CN" dirty="0" smtClean="0"/>
              <a:t>H.323 for IP Telephony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 Architecture</a:t>
            </a:r>
            <a:endParaRPr lang="en-GB" dirty="0"/>
          </a:p>
        </p:txBody>
      </p:sp>
      <p:grpSp>
        <p:nvGrpSpPr>
          <p:cNvPr id="4" name="Group 40"/>
          <p:cNvGrpSpPr>
            <a:grpSpLocks/>
          </p:cNvGrpSpPr>
          <p:nvPr/>
        </p:nvGrpSpPr>
        <p:grpSpPr bwMode="auto">
          <a:xfrm>
            <a:off x="762000" y="2057400"/>
            <a:ext cx="7315200" cy="3733800"/>
            <a:chOff x="480" y="1296"/>
            <a:chExt cx="4608" cy="2352"/>
          </a:xfrm>
        </p:grpSpPr>
        <p:sp>
          <p:nvSpPr>
            <p:cNvPr id="5" name="Line 4"/>
            <p:cNvSpPr>
              <a:spLocks noChangeShapeType="1"/>
            </p:cNvSpPr>
            <p:nvPr/>
          </p:nvSpPr>
          <p:spPr bwMode="auto">
            <a:xfrm>
              <a:off x="1200" y="1824"/>
              <a:ext cx="3696" cy="0"/>
            </a:xfrm>
            <a:prstGeom prst="line">
              <a:avLst/>
            </a:prstGeom>
            <a:noFill/>
            <a:ln w="9525">
              <a:solidFill>
                <a:schemeClr val="tx1"/>
              </a:solidFill>
              <a:round/>
              <a:headEnd/>
              <a:tailEnd/>
            </a:ln>
            <a:effectLst/>
          </p:spPr>
          <p:txBody>
            <a:bodyPr/>
            <a:lstStyle/>
            <a:p>
              <a:endParaRPr lang="en-GB"/>
            </a:p>
          </p:txBody>
        </p:sp>
        <p:sp>
          <p:nvSpPr>
            <p:cNvPr id="6" name="Line 5"/>
            <p:cNvSpPr>
              <a:spLocks noChangeShapeType="1"/>
            </p:cNvSpPr>
            <p:nvPr/>
          </p:nvSpPr>
          <p:spPr bwMode="auto">
            <a:xfrm flipV="1">
              <a:off x="1728" y="1632"/>
              <a:ext cx="0" cy="192"/>
            </a:xfrm>
            <a:prstGeom prst="line">
              <a:avLst/>
            </a:prstGeom>
            <a:noFill/>
            <a:ln w="9525">
              <a:solidFill>
                <a:schemeClr val="tx1"/>
              </a:solidFill>
              <a:round/>
              <a:headEnd/>
              <a:tailEnd/>
            </a:ln>
            <a:effectLst/>
          </p:spPr>
          <p:txBody>
            <a:bodyPr/>
            <a:lstStyle/>
            <a:p>
              <a:endParaRPr lang="en-GB"/>
            </a:p>
          </p:txBody>
        </p:sp>
        <p:sp>
          <p:nvSpPr>
            <p:cNvPr id="7" name="Line 6"/>
            <p:cNvSpPr>
              <a:spLocks noChangeShapeType="1"/>
            </p:cNvSpPr>
            <p:nvPr/>
          </p:nvSpPr>
          <p:spPr bwMode="auto">
            <a:xfrm flipV="1">
              <a:off x="3696" y="1632"/>
              <a:ext cx="0" cy="192"/>
            </a:xfrm>
            <a:prstGeom prst="line">
              <a:avLst/>
            </a:prstGeom>
            <a:noFill/>
            <a:ln w="9525">
              <a:solidFill>
                <a:schemeClr val="tx1"/>
              </a:solidFill>
              <a:round/>
              <a:headEnd/>
              <a:tailEnd/>
            </a:ln>
            <a:effectLst/>
          </p:spPr>
          <p:txBody>
            <a:bodyPr/>
            <a:lstStyle/>
            <a:p>
              <a:endParaRPr lang="en-GB"/>
            </a:p>
          </p:txBody>
        </p:sp>
        <p:sp>
          <p:nvSpPr>
            <p:cNvPr id="8" name="Rectangle 7"/>
            <p:cNvSpPr>
              <a:spLocks noChangeArrowheads="1"/>
            </p:cNvSpPr>
            <p:nvPr/>
          </p:nvSpPr>
          <p:spPr bwMode="auto">
            <a:xfrm>
              <a:off x="1440" y="1344"/>
              <a:ext cx="576"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 terminal</a:t>
              </a:r>
            </a:p>
          </p:txBody>
        </p:sp>
        <p:sp>
          <p:nvSpPr>
            <p:cNvPr id="9" name="Rectangle 8"/>
            <p:cNvSpPr>
              <a:spLocks noChangeArrowheads="1"/>
            </p:cNvSpPr>
            <p:nvPr/>
          </p:nvSpPr>
          <p:spPr bwMode="auto">
            <a:xfrm>
              <a:off x="3168" y="1296"/>
              <a:ext cx="1152" cy="336"/>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 multipoint </a:t>
              </a:r>
            </a:p>
            <a:p>
              <a:pPr algn="ctr"/>
              <a:r>
                <a:rPr lang="en-US" altLang="zh-CN" sz="1400"/>
                <a:t>control unit (MCU)</a:t>
              </a:r>
            </a:p>
          </p:txBody>
        </p:sp>
        <p:sp>
          <p:nvSpPr>
            <p:cNvPr id="10" name="Line 9"/>
            <p:cNvSpPr>
              <a:spLocks noChangeShapeType="1"/>
            </p:cNvSpPr>
            <p:nvPr/>
          </p:nvSpPr>
          <p:spPr bwMode="auto">
            <a:xfrm>
              <a:off x="1584" y="1824"/>
              <a:ext cx="0" cy="144"/>
            </a:xfrm>
            <a:prstGeom prst="line">
              <a:avLst/>
            </a:prstGeom>
            <a:noFill/>
            <a:ln w="9525">
              <a:solidFill>
                <a:schemeClr val="tx1"/>
              </a:solidFill>
              <a:round/>
              <a:headEnd/>
              <a:tailEnd/>
            </a:ln>
            <a:effectLst/>
          </p:spPr>
          <p:txBody>
            <a:bodyPr/>
            <a:lstStyle/>
            <a:p>
              <a:endParaRPr lang="en-GB"/>
            </a:p>
          </p:txBody>
        </p:sp>
        <p:sp>
          <p:nvSpPr>
            <p:cNvPr id="11" name="Rectangle 10"/>
            <p:cNvSpPr>
              <a:spLocks noChangeArrowheads="1"/>
            </p:cNvSpPr>
            <p:nvPr/>
          </p:nvSpPr>
          <p:spPr bwMode="auto">
            <a:xfrm>
              <a:off x="1296" y="1968"/>
              <a:ext cx="672"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 </a:t>
              </a:r>
            </a:p>
            <a:p>
              <a:pPr algn="ctr"/>
              <a:r>
                <a:rPr lang="en-US" altLang="zh-CN" sz="1400"/>
                <a:t>gatekeeper</a:t>
              </a:r>
            </a:p>
          </p:txBody>
        </p:sp>
        <p:sp>
          <p:nvSpPr>
            <p:cNvPr id="12" name="Line 11"/>
            <p:cNvSpPr>
              <a:spLocks noChangeShapeType="1"/>
            </p:cNvSpPr>
            <p:nvPr/>
          </p:nvSpPr>
          <p:spPr bwMode="auto">
            <a:xfrm>
              <a:off x="2592" y="1824"/>
              <a:ext cx="0" cy="192"/>
            </a:xfrm>
            <a:prstGeom prst="line">
              <a:avLst/>
            </a:prstGeom>
            <a:noFill/>
            <a:ln w="9525">
              <a:solidFill>
                <a:schemeClr val="tx1"/>
              </a:solidFill>
              <a:round/>
              <a:headEnd/>
              <a:tailEnd/>
            </a:ln>
            <a:effectLst/>
          </p:spPr>
          <p:txBody>
            <a:bodyPr/>
            <a:lstStyle/>
            <a:p>
              <a:endParaRPr lang="en-GB"/>
            </a:p>
          </p:txBody>
        </p:sp>
        <p:sp>
          <p:nvSpPr>
            <p:cNvPr id="13" name="Rectangle 12"/>
            <p:cNvSpPr>
              <a:spLocks noChangeArrowheads="1"/>
            </p:cNvSpPr>
            <p:nvPr/>
          </p:nvSpPr>
          <p:spPr bwMode="auto">
            <a:xfrm>
              <a:off x="2304" y="1968"/>
              <a:ext cx="624"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gateway</a:t>
              </a:r>
            </a:p>
          </p:txBody>
        </p:sp>
        <p:sp>
          <p:nvSpPr>
            <p:cNvPr id="14" name="Line 13"/>
            <p:cNvSpPr>
              <a:spLocks noChangeShapeType="1"/>
            </p:cNvSpPr>
            <p:nvPr/>
          </p:nvSpPr>
          <p:spPr bwMode="auto">
            <a:xfrm>
              <a:off x="3456" y="1824"/>
              <a:ext cx="0" cy="192"/>
            </a:xfrm>
            <a:prstGeom prst="line">
              <a:avLst/>
            </a:prstGeom>
            <a:noFill/>
            <a:ln w="9525">
              <a:solidFill>
                <a:schemeClr val="tx1"/>
              </a:solidFill>
              <a:round/>
              <a:headEnd/>
              <a:tailEnd/>
            </a:ln>
            <a:effectLst/>
          </p:spPr>
          <p:txBody>
            <a:bodyPr/>
            <a:lstStyle/>
            <a:p>
              <a:endParaRPr lang="en-GB"/>
            </a:p>
          </p:txBody>
        </p:sp>
        <p:sp>
          <p:nvSpPr>
            <p:cNvPr id="15" name="Rectangle 14"/>
            <p:cNvSpPr>
              <a:spLocks noChangeArrowheads="1"/>
            </p:cNvSpPr>
            <p:nvPr/>
          </p:nvSpPr>
          <p:spPr bwMode="auto">
            <a:xfrm>
              <a:off x="3216" y="1968"/>
              <a:ext cx="528"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terminal</a:t>
              </a:r>
            </a:p>
          </p:txBody>
        </p:sp>
        <p:sp>
          <p:nvSpPr>
            <p:cNvPr id="16" name="Rectangle 15"/>
            <p:cNvSpPr>
              <a:spLocks noChangeArrowheads="1"/>
            </p:cNvSpPr>
            <p:nvPr/>
          </p:nvSpPr>
          <p:spPr bwMode="auto">
            <a:xfrm>
              <a:off x="4272" y="1968"/>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terminal</a:t>
              </a:r>
            </a:p>
          </p:txBody>
        </p:sp>
        <p:sp>
          <p:nvSpPr>
            <p:cNvPr id="17" name="Line 16"/>
            <p:cNvSpPr>
              <a:spLocks noChangeShapeType="1"/>
            </p:cNvSpPr>
            <p:nvPr/>
          </p:nvSpPr>
          <p:spPr bwMode="auto">
            <a:xfrm>
              <a:off x="4512" y="1824"/>
              <a:ext cx="0" cy="144"/>
            </a:xfrm>
            <a:prstGeom prst="line">
              <a:avLst/>
            </a:prstGeom>
            <a:noFill/>
            <a:ln w="9525">
              <a:solidFill>
                <a:schemeClr val="tx1"/>
              </a:solidFill>
              <a:round/>
              <a:headEnd/>
              <a:tailEnd/>
            </a:ln>
            <a:effectLst/>
          </p:spPr>
          <p:txBody>
            <a:bodyPr/>
            <a:lstStyle/>
            <a:p>
              <a:endParaRPr lang="en-GB"/>
            </a:p>
          </p:txBody>
        </p:sp>
        <p:sp>
          <p:nvSpPr>
            <p:cNvPr id="18" name="Line 17"/>
            <p:cNvSpPr>
              <a:spLocks noChangeShapeType="1"/>
            </p:cNvSpPr>
            <p:nvPr/>
          </p:nvSpPr>
          <p:spPr bwMode="auto">
            <a:xfrm flipH="1">
              <a:off x="1392" y="2256"/>
              <a:ext cx="1152" cy="624"/>
            </a:xfrm>
            <a:prstGeom prst="line">
              <a:avLst/>
            </a:prstGeom>
            <a:noFill/>
            <a:ln w="9525">
              <a:solidFill>
                <a:schemeClr val="tx1"/>
              </a:solidFill>
              <a:round/>
              <a:headEnd/>
              <a:tailEnd/>
            </a:ln>
            <a:effectLst/>
          </p:spPr>
          <p:txBody>
            <a:bodyPr/>
            <a:lstStyle/>
            <a:p>
              <a:endParaRPr lang="en-GB"/>
            </a:p>
          </p:txBody>
        </p:sp>
        <p:sp>
          <p:nvSpPr>
            <p:cNvPr id="19" name="Oval 18"/>
            <p:cNvSpPr>
              <a:spLocks noChangeArrowheads="1"/>
            </p:cNvSpPr>
            <p:nvPr/>
          </p:nvSpPr>
          <p:spPr bwMode="auto">
            <a:xfrm>
              <a:off x="1056" y="2880"/>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PSTN</a:t>
              </a:r>
            </a:p>
          </p:txBody>
        </p:sp>
        <p:sp>
          <p:nvSpPr>
            <p:cNvPr id="20" name="Line 19"/>
            <p:cNvSpPr>
              <a:spLocks noChangeShapeType="1"/>
            </p:cNvSpPr>
            <p:nvPr/>
          </p:nvSpPr>
          <p:spPr bwMode="auto">
            <a:xfrm flipH="1">
              <a:off x="816" y="3120"/>
              <a:ext cx="288" cy="240"/>
            </a:xfrm>
            <a:prstGeom prst="line">
              <a:avLst/>
            </a:prstGeom>
            <a:noFill/>
            <a:ln w="9525">
              <a:solidFill>
                <a:schemeClr val="tx1"/>
              </a:solidFill>
              <a:round/>
              <a:headEnd/>
              <a:tailEnd/>
            </a:ln>
            <a:effectLst/>
          </p:spPr>
          <p:txBody>
            <a:bodyPr/>
            <a:lstStyle/>
            <a:p>
              <a:endParaRPr lang="en-GB"/>
            </a:p>
          </p:txBody>
        </p:sp>
        <p:sp>
          <p:nvSpPr>
            <p:cNvPr id="21" name="Line 20"/>
            <p:cNvSpPr>
              <a:spLocks noChangeShapeType="1"/>
            </p:cNvSpPr>
            <p:nvPr/>
          </p:nvSpPr>
          <p:spPr bwMode="auto">
            <a:xfrm flipH="1">
              <a:off x="1248" y="3168"/>
              <a:ext cx="48" cy="240"/>
            </a:xfrm>
            <a:prstGeom prst="line">
              <a:avLst/>
            </a:prstGeom>
            <a:noFill/>
            <a:ln w="9525">
              <a:solidFill>
                <a:schemeClr val="tx1"/>
              </a:solidFill>
              <a:round/>
              <a:headEnd/>
              <a:tailEnd/>
            </a:ln>
            <a:effectLst/>
          </p:spPr>
          <p:txBody>
            <a:bodyPr/>
            <a:lstStyle/>
            <a:p>
              <a:endParaRPr lang="en-GB"/>
            </a:p>
          </p:txBody>
        </p:sp>
        <p:sp>
          <p:nvSpPr>
            <p:cNvPr id="22" name="Line 21"/>
            <p:cNvSpPr>
              <a:spLocks noChangeShapeType="1"/>
            </p:cNvSpPr>
            <p:nvPr/>
          </p:nvSpPr>
          <p:spPr bwMode="auto">
            <a:xfrm>
              <a:off x="1506" y="3156"/>
              <a:ext cx="240" cy="240"/>
            </a:xfrm>
            <a:prstGeom prst="line">
              <a:avLst/>
            </a:prstGeom>
            <a:noFill/>
            <a:ln w="9525">
              <a:solidFill>
                <a:schemeClr val="tx1"/>
              </a:solidFill>
              <a:round/>
              <a:headEnd/>
              <a:tailEnd/>
            </a:ln>
            <a:effectLst/>
          </p:spPr>
          <p:txBody>
            <a:bodyPr/>
            <a:lstStyle/>
            <a:p>
              <a:endParaRPr lang="en-GB"/>
            </a:p>
          </p:txBody>
        </p:sp>
        <p:sp>
          <p:nvSpPr>
            <p:cNvPr id="23" name="Rectangle 22"/>
            <p:cNvSpPr>
              <a:spLocks noChangeArrowheads="1"/>
            </p:cNvSpPr>
            <p:nvPr/>
          </p:nvSpPr>
          <p:spPr bwMode="auto">
            <a:xfrm>
              <a:off x="480"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V.70</a:t>
              </a:r>
            </a:p>
            <a:p>
              <a:pPr algn="ctr"/>
              <a:r>
                <a:rPr lang="en-US" altLang="zh-CN" sz="1400"/>
                <a:t>terminal</a:t>
              </a:r>
            </a:p>
          </p:txBody>
        </p:sp>
        <p:sp>
          <p:nvSpPr>
            <p:cNvPr id="24" name="Rectangle 23"/>
            <p:cNvSpPr>
              <a:spLocks noChangeArrowheads="1"/>
            </p:cNvSpPr>
            <p:nvPr/>
          </p:nvSpPr>
          <p:spPr bwMode="auto">
            <a:xfrm>
              <a:off x="1104"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H.324</a:t>
              </a:r>
            </a:p>
            <a:p>
              <a:pPr algn="ctr"/>
              <a:r>
                <a:rPr lang="en-US" altLang="zh-CN" sz="1400"/>
                <a:t>terminal</a:t>
              </a:r>
            </a:p>
          </p:txBody>
        </p:sp>
        <p:sp>
          <p:nvSpPr>
            <p:cNvPr id="25" name="Rectangle 24"/>
            <p:cNvSpPr>
              <a:spLocks noChangeArrowheads="1"/>
            </p:cNvSpPr>
            <p:nvPr/>
          </p:nvSpPr>
          <p:spPr bwMode="auto">
            <a:xfrm>
              <a:off x="172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Speech</a:t>
              </a:r>
            </a:p>
            <a:p>
              <a:pPr algn="ctr"/>
              <a:r>
                <a:rPr lang="en-US" altLang="zh-CN" sz="1400"/>
                <a:t>terminal</a:t>
              </a:r>
            </a:p>
          </p:txBody>
        </p:sp>
        <p:sp>
          <p:nvSpPr>
            <p:cNvPr id="26" name="Line 25"/>
            <p:cNvSpPr>
              <a:spLocks noChangeShapeType="1"/>
            </p:cNvSpPr>
            <p:nvPr/>
          </p:nvSpPr>
          <p:spPr bwMode="auto">
            <a:xfrm>
              <a:off x="2640" y="2256"/>
              <a:ext cx="864" cy="528"/>
            </a:xfrm>
            <a:prstGeom prst="line">
              <a:avLst/>
            </a:prstGeom>
            <a:noFill/>
            <a:ln w="9525">
              <a:solidFill>
                <a:schemeClr val="tx1"/>
              </a:solidFill>
              <a:round/>
              <a:headEnd/>
              <a:tailEnd/>
            </a:ln>
            <a:effectLst/>
          </p:spPr>
          <p:txBody>
            <a:bodyPr/>
            <a:lstStyle/>
            <a:p>
              <a:endParaRPr lang="en-GB"/>
            </a:p>
          </p:txBody>
        </p:sp>
        <p:sp>
          <p:nvSpPr>
            <p:cNvPr id="27" name="Line 26"/>
            <p:cNvSpPr>
              <a:spLocks noChangeShapeType="1"/>
            </p:cNvSpPr>
            <p:nvPr/>
          </p:nvSpPr>
          <p:spPr bwMode="auto">
            <a:xfrm>
              <a:off x="2736" y="2256"/>
              <a:ext cx="1872" cy="480"/>
            </a:xfrm>
            <a:prstGeom prst="line">
              <a:avLst/>
            </a:prstGeom>
            <a:noFill/>
            <a:ln w="9525">
              <a:solidFill>
                <a:schemeClr val="tx1"/>
              </a:solidFill>
              <a:round/>
              <a:headEnd/>
              <a:tailEnd/>
            </a:ln>
            <a:effectLst/>
          </p:spPr>
          <p:txBody>
            <a:bodyPr/>
            <a:lstStyle/>
            <a:p>
              <a:endParaRPr lang="en-GB"/>
            </a:p>
          </p:txBody>
        </p:sp>
        <p:sp>
          <p:nvSpPr>
            <p:cNvPr id="28" name="Oval 27"/>
            <p:cNvSpPr>
              <a:spLocks noChangeArrowheads="1"/>
            </p:cNvSpPr>
            <p:nvPr/>
          </p:nvSpPr>
          <p:spPr bwMode="auto">
            <a:xfrm>
              <a:off x="3360" y="2736"/>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N-ISDN</a:t>
              </a:r>
            </a:p>
          </p:txBody>
        </p:sp>
        <p:sp>
          <p:nvSpPr>
            <p:cNvPr id="29" name="Oval 28"/>
            <p:cNvSpPr>
              <a:spLocks noChangeArrowheads="1"/>
            </p:cNvSpPr>
            <p:nvPr/>
          </p:nvSpPr>
          <p:spPr bwMode="auto">
            <a:xfrm>
              <a:off x="4464" y="2736"/>
              <a:ext cx="528"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B-ISDN</a:t>
              </a:r>
            </a:p>
          </p:txBody>
        </p:sp>
        <p:sp>
          <p:nvSpPr>
            <p:cNvPr id="30" name="Line 29"/>
            <p:cNvSpPr>
              <a:spLocks noChangeShapeType="1"/>
            </p:cNvSpPr>
            <p:nvPr/>
          </p:nvSpPr>
          <p:spPr bwMode="auto">
            <a:xfrm flipH="1">
              <a:off x="2880" y="2880"/>
              <a:ext cx="480" cy="0"/>
            </a:xfrm>
            <a:prstGeom prst="line">
              <a:avLst/>
            </a:prstGeom>
            <a:noFill/>
            <a:ln w="9525">
              <a:solidFill>
                <a:schemeClr val="tx1"/>
              </a:solidFill>
              <a:round/>
              <a:headEnd/>
              <a:tailEnd/>
            </a:ln>
            <a:effectLst/>
          </p:spPr>
          <p:txBody>
            <a:bodyPr/>
            <a:lstStyle/>
            <a:p>
              <a:endParaRPr lang="en-GB"/>
            </a:p>
          </p:txBody>
        </p:sp>
        <p:sp>
          <p:nvSpPr>
            <p:cNvPr id="31" name="Oval 30"/>
            <p:cNvSpPr>
              <a:spLocks noChangeArrowheads="1"/>
            </p:cNvSpPr>
            <p:nvPr/>
          </p:nvSpPr>
          <p:spPr bwMode="auto">
            <a:xfrm>
              <a:off x="2304" y="2784"/>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QoS</a:t>
              </a:r>
            </a:p>
            <a:p>
              <a:pPr algn="ctr"/>
              <a:r>
                <a:rPr lang="en-US" altLang="zh-CN" sz="1400"/>
                <a:t>LAN</a:t>
              </a:r>
            </a:p>
          </p:txBody>
        </p:sp>
        <p:sp>
          <p:nvSpPr>
            <p:cNvPr id="32" name="Line 31"/>
            <p:cNvSpPr>
              <a:spLocks noChangeShapeType="1"/>
            </p:cNvSpPr>
            <p:nvPr/>
          </p:nvSpPr>
          <p:spPr bwMode="auto">
            <a:xfrm>
              <a:off x="2736" y="3072"/>
              <a:ext cx="96" cy="288"/>
            </a:xfrm>
            <a:prstGeom prst="line">
              <a:avLst/>
            </a:prstGeom>
            <a:noFill/>
            <a:ln w="9525">
              <a:solidFill>
                <a:schemeClr val="tx1"/>
              </a:solidFill>
              <a:round/>
              <a:headEnd/>
              <a:tailEnd/>
            </a:ln>
            <a:effectLst/>
          </p:spPr>
          <p:txBody>
            <a:bodyPr/>
            <a:lstStyle/>
            <a:p>
              <a:endParaRPr lang="en-GB"/>
            </a:p>
          </p:txBody>
        </p:sp>
        <p:sp>
          <p:nvSpPr>
            <p:cNvPr id="33" name="Rectangle 32"/>
            <p:cNvSpPr>
              <a:spLocks noChangeArrowheads="1"/>
            </p:cNvSpPr>
            <p:nvPr/>
          </p:nvSpPr>
          <p:spPr bwMode="auto">
            <a:xfrm>
              <a:off x="2544"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H.322</a:t>
              </a:r>
            </a:p>
            <a:p>
              <a:pPr algn="ctr"/>
              <a:r>
                <a:rPr lang="en-US" altLang="zh-CN" sz="1400"/>
                <a:t>terminal</a:t>
              </a:r>
            </a:p>
          </p:txBody>
        </p:sp>
        <p:sp>
          <p:nvSpPr>
            <p:cNvPr id="34" name="Line 33"/>
            <p:cNvSpPr>
              <a:spLocks noChangeShapeType="1"/>
            </p:cNvSpPr>
            <p:nvPr/>
          </p:nvSpPr>
          <p:spPr bwMode="auto">
            <a:xfrm flipH="1">
              <a:off x="3360" y="3024"/>
              <a:ext cx="192" cy="336"/>
            </a:xfrm>
            <a:prstGeom prst="line">
              <a:avLst/>
            </a:prstGeom>
            <a:noFill/>
            <a:ln w="9525">
              <a:solidFill>
                <a:schemeClr val="tx1"/>
              </a:solidFill>
              <a:round/>
              <a:headEnd/>
              <a:tailEnd/>
            </a:ln>
            <a:effectLst/>
          </p:spPr>
          <p:txBody>
            <a:bodyPr/>
            <a:lstStyle/>
            <a:p>
              <a:endParaRPr lang="en-GB"/>
            </a:p>
          </p:txBody>
        </p:sp>
        <p:sp>
          <p:nvSpPr>
            <p:cNvPr id="35" name="Line 34"/>
            <p:cNvSpPr>
              <a:spLocks noChangeShapeType="1"/>
            </p:cNvSpPr>
            <p:nvPr/>
          </p:nvSpPr>
          <p:spPr bwMode="auto">
            <a:xfrm>
              <a:off x="3792" y="3024"/>
              <a:ext cx="336" cy="336"/>
            </a:xfrm>
            <a:prstGeom prst="line">
              <a:avLst/>
            </a:prstGeom>
            <a:noFill/>
            <a:ln w="9525">
              <a:solidFill>
                <a:schemeClr val="tx1"/>
              </a:solidFill>
              <a:round/>
              <a:headEnd/>
              <a:tailEnd/>
            </a:ln>
            <a:effectLst/>
          </p:spPr>
          <p:txBody>
            <a:bodyPr/>
            <a:lstStyle/>
            <a:p>
              <a:endParaRPr lang="en-GB"/>
            </a:p>
          </p:txBody>
        </p:sp>
        <p:sp>
          <p:nvSpPr>
            <p:cNvPr id="36" name="Line 35"/>
            <p:cNvSpPr>
              <a:spLocks noChangeShapeType="1"/>
            </p:cNvSpPr>
            <p:nvPr/>
          </p:nvSpPr>
          <p:spPr bwMode="auto">
            <a:xfrm>
              <a:off x="4752" y="3024"/>
              <a:ext cx="48" cy="336"/>
            </a:xfrm>
            <a:prstGeom prst="line">
              <a:avLst/>
            </a:prstGeom>
            <a:noFill/>
            <a:ln w="9525">
              <a:solidFill>
                <a:schemeClr val="tx1"/>
              </a:solidFill>
              <a:round/>
              <a:headEnd/>
              <a:tailEnd/>
            </a:ln>
            <a:effectLst/>
          </p:spPr>
          <p:txBody>
            <a:bodyPr/>
            <a:lstStyle/>
            <a:p>
              <a:endParaRPr lang="en-GB"/>
            </a:p>
          </p:txBody>
        </p:sp>
        <p:sp>
          <p:nvSpPr>
            <p:cNvPr id="37" name="Rectangle 36"/>
            <p:cNvSpPr>
              <a:spLocks noChangeArrowheads="1"/>
            </p:cNvSpPr>
            <p:nvPr/>
          </p:nvSpPr>
          <p:spPr bwMode="auto">
            <a:xfrm>
              <a:off x="3216"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Speech</a:t>
              </a:r>
            </a:p>
            <a:p>
              <a:pPr algn="ctr"/>
              <a:r>
                <a:rPr lang="en-US" altLang="zh-CN" sz="1400"/>
                <a:t>terminal</a:t>
              </a:r>
            </a:p>
          </p:txBody>
        </p:sp>
        <p:sp>
          <p:nvSpPr>
            <p:cNvPr id="38" name="Rectangle 37"/>
            <p:cNvSpPr>
              <a:spLocks noChangeArrowheads="1"/>
            </p:cNvSpPr>
            <p:nvPr/>
          </p:nvSpPr>
          <p:spPr bwMode="auto">
            <a:xfrm>
              <a:off x="388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H.320</a:t>
              </a:r>
            </a:p>
            <a:p>
              <a:pPr algn="ctr"/>
              <a:r>
                <a:rPr lang="en-US" altLang="zh-CN" sz="1400"/>
                <a:t>terminal</a:t>
              </a:r>
            </a:p>
          </p:txBody>
        </p:sp>
        <p:sp>
          <p:nvSpPr>
            <p:cNvPr id="39" name="Rectangle 38"/>
            <p:cNvSpPr>
              <a:spLocks noChangeArrowheads="1"/>
            </p:cNvSpPr>
            <p:nvPr/>
          </p:nvSpPr>
          <p:spPr bwMode="auto">
            <a:xfrm>
              <a:off x="460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H.321</a:t>
              </a:r>
            </a:p>
            <a:p>
              <a:pPr algn="ctr"/>
              <a:r>
                <a:rPr lang="en-US" altLang="zh-CN" sz="1400"/>
                <a:t>terminal</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 for IP Telephony</a:t>
            </a:r>
            <a:endParaRPr lang="en-GB" dirty="0"/>
          </a:p>
        </p:txBody>
      </p:sp>
      <p:graphicFrame>
        <p:nvGraphicFramePr>
          <p:cNvPr id="5" name="Group 88"/>
          <p:cNvGraphicFramePr>
            <a:graphicFrameLocks noGrp="1"/>
          </p:cNvGraphicFramePr>
          <p:nvPr/>
        </p:nvGraphicFramePr>
        <p:xfrm>
          <a:off x="762000" y="1981200"/>
          <a:ext cx="7924800" cy="3886201"/>
        </p:xfrm>
        <a:graphic>
          <a:graphicData uri="http://schemas.openxmlformats.org/drawingml/2006/table">
            <a:tbl>
              <a:tblPr/>
              <a:tblGrid>
                <a:gridCol w="838200"/>
                <a:gridCol w="914400"/>
                <a:gridCol w="838200"/>
                <a:gridCol w="838200"/>
                <a:gridCol w="1143000"/>
                <a:gridCol w="990600"/>
                <a:gridCol w="838200"/>
                <a:gridCol w="1524000"/>
              </a:tblGrid>
              <a:tr h="3810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dirty="0" smtClean="0">
                          <a:ln>
                            <a:noFill/>
                          </a:ln>
                          <a:solidFill>
                            <a:schemeClr val="folHlink"/>
                          </a:solidFill>
                          <a:effectLst/>
                          <a:latin typeface="Arial" pitchFamily="34" charset="0"/>
                          <a:ea typeface="SimSun" pitchFamily="2" charset="-122"/>
                        </a:rPr>
                        <a:t>Video</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Audio</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gridSpan="3">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Control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Data</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r>
              <a:tr h="1601788">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H.261</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H.263</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(video coding)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G.711</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G.722</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G.723</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G.728</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G.729</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bg1"/>
                          </a:solidFill>
                          <a:effectLst/>
                          <a:latin typeface="Arial" pitchFamily="34" charset="0"/>
                          <a:ea typeface="SimSun" pitchFamily="2" charset="-122"/>
                        </a:rPr>
                        <a:t>H.225</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dirty="0" smtClean="0">
                        <a:ln>
                          <a:noFill/>
                        </a:ln>
                        <a:solidFill>
                          <a:schemeClr val="bg1"/>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dirty="0" smtClean="0">
                          <a:ln>
                            <a:noFill/>
                          </a:ln>
                          <a:solidFill>
                            <a:schemeClr val="bg1"/>
                          </a:solidFill>
                          <a:effectLst/>
                          <a:latin typeface="Arial" pitchFamily="34" charset="0"/>
                          <a:ea typeface="SimSun" pitchFamily="2" charset="-122"/>
                        </a:rPr>
                        <a:t>Terminal to gatekeeper</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dirty="0" smtClean="0">
                          <a:ln>
                            <a:noFill/>
                          </a:ln>
                          <a:solidFill>
                            <a:schemeClr val="bg1"/>
                          </a:solidFill>
                          <a:effectLst/>
                          <a:latin typeface="Arial" pitchFamily="34" charset="0"/>
                          <a:ea typeface="SimSun" pitchFamily="2" charset="-122"/>
                        </a:rPr>
                        <a:t>signaling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H.225</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smtClean="0">
                        <a:ln>
                          <a:noFill/>
                        </a:ln>
                        <a:solidFill>
                          <a:schemeClr val="bg1"/>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Call</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signaling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H.245</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T.120</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smtClean="0">
                        <a:ln>
                          <a:noFill/>
                        </a:ln>
                        <a:solidFill>
                          <a:schemeClr val="tx2"/>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(Multipoint data transfer)</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r>
              <a:tr h="14478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RTP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tx2"/>
                          </a:solidFill>
                          <a:effectLst/>
                          <a:latin typeface="Arial" pitchFamily="34" charset="0"/>
                          <a:ea typeface="SimSun" pitchFamily="2" charset="-122"/>
                        </a:rPr>
                        <a:t>(Real-time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RTCP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tx2"/>
                          </a:solidFill>
                          <a:effectLst/>
                          <a:latin typeface="Arial" pitchFamily="34" charset="0"/>
                          <a:ea typeface="SimSun" pitchFamily="2" charset="-122"/>
                        </a:rPr>
                        <a:t>(Real-time Control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RTP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bg1"/>
                          </a:solidFill>
                          <a:effectLst/>
                          <a:latin typeface="Arial" pitchFamily="34" charset="0"/>
                          <a:ea typeface="SimSun" pitchFamily="2" charset="-122"/>
                        </a:rPr>
                        <a:t>(Real-time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RTCP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bg1"/>
                          </a:solidFill>
                          <a:effectLst/>
                          <a:latin typeface="Arial" pitchFamily="34" charset="0"/>
                          <a:ea typeface="SimSun" pitchFamily="2" charset="-122"/>
                        </a:rPr>
                        <a:t>(Real-time Control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r>
              <a:tr h="455613">
                <a:tc gridSpan="5">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Unreliable transport (UDP)</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tx2"/>
                          </a:solidFill>
                          <a:effectLst/>
                          <a:latin typeface="Arial" pitchFamily="34" charset="0"/>
                          <a:ea typeface="SimSun" pitchFamily="2" charset="-122"/>
                        </a:rPr>
                        <a:t>Reliable transport (TCP)</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Session Initiation Protocol </a:t>
            </a:r>
            <a:r>
              <a:rPr lang="en-GB" b="1" dirty="0" smtClean="0"/>
              <a:t>(</a:t>
            </a:r>
            <a:r>
              <a:rPr lang="en-US" altLang="zh-CN" dirty="0" smtClean="0"/>
              <a:t>SIP)</a:t>
            </a:r>
            <a:endParaRPr lang="en-GB" dirty="0"/>
          </a:p>
        </p:txBody>
      </p:sp>
      <p:sp>
        <p:nvSpPr>
          <p:cNvPr id="3" name="Content Placeholder 2"/>
          <p:cNvSpPr>
            <a:spLocks noGrp="1"/>
          </p:cNvSpPr>
          <p:nvPr>
            <p:ph idx="1"/>
          </p:nvPr>
        </p:nvSpPr>
        <p:spPr/>
        <p:txBody>
          <a:bodyPr/>
          <a:lstStyle/>
          <a:p>
            <a:r>
              <a:rPr lang="en-US" altLang="zh-CN" dirty="0" smtClean="0"/>
              <a:t>Proposed by Internet Engineering Task Force (IETF)</a:t>
            </a:r>
          </a:p>
          <a:p>
            <a:r>
              <a:rPr lang="en-US" altLang="zh-CN" dirty="0" smtClean="0"/>
              <a:t>Application layer control protocol</a:t>
            </a:r>
          </a:p>
          <a:p>
            <a:r>
              <a:rPr lang="en-US" altLang="zh-CN" dirty="0" smtClean="0"/>
              <a:t>Borrow design and architecture from the Hypertext Transfer Protocol (HTTP)</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 services</a:t>
            </a:r>
            <a:endParaRPr lang="en-GB" dirty="0"/>
          </a:p>
        </p:txBody>
      </p:sp>
      <p:sp>
        <p:nvSpPr>
          <p:cNvPr id="3" name="Content Placeholder 2"/>
          <p:cNvSpPr>
            <a:spLocks noGrp="1"/>
          </p:cNvSpPr>
          <p:nvPr>
            <p:ph idx="1"/>
          </p:nvPr>
        </p:nvSpPr>
        <p:spPr/>
        <p:txBody>
          <a:bodyPr/>
          <a:lstStyle/>
          <a:p>
            <a:r>
              <a:rPr lang="en-US" altLang="zh-CN" dirty="0" smtClean="0"/>
              <a:t>Self-provided Customer</a:t>
            </a:r>
          </a:p>
          <a:p>
            <a:r>
              <a:rPr lang="en-US" altLang="zh-CN" dirty="0" smtClean="0"/>
              <a:t>Independent of Internet access</a:t>
            </a:r>
          </a:p>
          <a:p>
            <a:r>
              <a:rPr lang="en-US" altLang="zh-CN" dirty="0" smtClean="0"/>
              <a:t>Provided by broadband access service provider</a:t>
            </a:r>
          </a:p>
          <a:p>
            <a:r>
              <a:rPr lang="en-US" altLang="zh-CN" dirty="0" smtClean="0"/>
              <a:t>Corporate Internal Use on Business LAN / WAN</a:t>
            </a:r>
          </a:p>
          <a:p>
            <a:r>
              <a:rPr lang="en-US" altLang="zh-CN" dirty="0" smtClean="0"/>
              <a:t>Carrier Internal Use</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a:t>
            </a:r>
            <a:endParaRPr lang="en-GB" dirty="0"/>
          </a:p>
        </p:txBody>
      </p:sp>
      <p:sp>
        <p:nvSpPr>
          <p:cNvPr id="3" name="Content Placeholder 2"/>
          <p:cNvSpPr>
            <a:spLocks noGrp="1"/>
          </p:cNvSpPr>
          <p:nvPr>
            <p:ph idx="1"/>
          </p:nvPr>
        </p:nvSpPr>
        <p:spPr/>
        <p:txBody>
          <a:bodyPr>
            <a:normAutofit lnSpcReduction="10000"/>
          </a:bodyPr>
          <a:lstStyle/>
          <a:p>
            <a:r>
              <a:rPr lang="en-GB" dirty="0" smtClean="0"/>
              <a:t>For high quality VoIP call the following factors are involved:</a:t>
            </a:r>
          </a:p>
          <a:p>
            <a:pPr lvl="1"/>
            <a:r>
              <a:rPr lang="en-GB" dirty="0" smtClean="0"/>
              <a:t>Speech codec</a:t>
            </a:r>
          </a:p>
          <a:p>
            <a:pPr lvl="1"/>
            <a:r>
              <a:rPr lang="en-GB" dirty="0" err="1" smtClean="0"/>
              <a:t>Packetization</a:t>
            </a:r>
            <a:endParaRPr lang="en-GB" dirty="0" smtClean="0"/>
          </a:p>
          <a:p>
            <a:pPr lvl="1"/>
            <a:r>
              <a:rPr lang="en-GB" dirty="0" smtClean="0"/>
              <a:t>Packet loss (discontinuing in the speech)</a:t>
            </a:r>
          </a:p>
          <a:p>
            <a:pPr lvl="1"/>
            <a:r>
              <a:rPr lang="en-GB" dirty="0" smtClean="0"/>
              <a:t>Delays; fixed delay is easy to tackle</a:t>
            </a:r>
          </a:p>
          <a:p>
            <a:pPr lvl="1"/>
            <a:r>
              <a:rPr lang="en-GB" dirty="0" smtClean="0"/>
              <a:t>Delay variations/delay jitter (to account for this a delay buffer is needed)</a:t>
            </a:r>
          </a:p>
          <a:p>
            <a:pPr lvl="1"/>
            <a:r>
              <a:rPr lang="en-GB" dirty="0" smtClean="0"/>
              <a:t>Network architecture for VoIP</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to adapt VoIP</a:t>
            </a:r>
            <a:endParaRPr lang="en-GB" dirty="0"/>
          </a:p>
        </p:txBody>
      </p:sp>
      <p:sp>
        <p:nvSpPr>
          <p:cNvPr id="3" name="Content Placeholder 2"/>
          <p:cNvSpPr>
            <a:spLocks noGrp="1"/>
          </p:cNvSpPr>
          <p:nvPr>
            <p:ph idx="1"/>
          </p:nvPr>
        </p:nvSpPr>
        <p:spPr/>
        <p:txBody>
          <a:bodyPr/>
          <a:lstStyle/>
          <a:p>
            <a:r>
              <a:rPr lang="en-GB" dirty="0" smtClean="0"/>
              <a:t>Through the PBX (Public Branch Exchange)</a:t>
            </a:r>
          </a:p>
          <a:p>
            <a:r>
              <a:rPr lang="en-GB" dirty="0" smtClean="0"/>
              <a:t>Connect through the LAN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Transport Layer</a:t>
            </a:r>
            <a:endParaRPr lang="en-GB" dirty="0"/>
          </a:p>
        </p:txBody>
      </p:sp>
      <p:sp>
        <p:nvSpPr>
          <p:cNvPr id="3" name="Content Placeholder 2"/>
          <p:cNvSpPr>
            <a:spLocks noGrp="1"/>
          </p:cNvSpPr>
          <p:nvPr>
            <p:ph idx="1"/>
          </p:nvPr>
        </p:nvSpPr>
        <p:spPr/>
        <p:txBody>
          <a:bodyPr/>
          <a:lstStyle/>
          <a:p>
            <a:r>
              <a:rPr lang="en-GB" dirty="0" smtClean="0"/>
              <a:t>TCP/IP</a:t>
            </a:r>
          </a:p>
          <a:p>
            <a:r>
              <a:rPr lang="en-GB" dirty="0" smtClean="0"/>
              <a:t>UDP/IP</a:t>
            </a:r>
          </a:p>
          <a:p>
            <a:r>
              <a:rPr lang="en-GB" dirty="0" smtClean="0"/>
              <a:t>RTP/UDP/IP</a:t>
            </a:r>
          </a:p>
          <a:p>
            <a:endParaRPr lang="en-GB" dirty="0" smtClean="0"/>
          </a:p>
          <a:p>
            <a:r>
              <a:rPr lang="en-GB" dirty="0" smtClean="0"/>
              <a:t>Can we use TCP/IP for real-time continuous speech?</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Bandwidth Requirement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Bandwidth cost restriction or limitation</a:t>
            </a:r>
          </a:p>
          <a:p>
            <a:r>
              <a:rPr lang="en-GB" dirty="0" smtClean="0"/>
              <a:t>Low bandwidth application:</a:t>
            </a:r>
          </a:p>
          <a:p>
            <a:pPr lvl="1"/>
            <a:r>
              <a:rPr lang="en-GB" dirty="0" smtClean="0"/>
              <a:t>Complex </a:t>
            </a:r>
            <a:r>
              <a:rPr lang="en-GB" dirty="0" err="1" smtClean="0"/>
              <a:t>codecs</a:t>
            </a:r>
            <a:endParaRPr lang="en-GB" dirty="0" smtClean="0"/>
          </a:p>
          <a:p>
            <a:pPr lvl="1"/>
            <a:r>
              <a:rPr lang="en-GB" dirty="0" smtClean="0"/>
              <a:t>Long </a:t>
            </a:r>
            <a:r>
              <a:rPr lang="en-GB" dirty="0" err="1" smtClean="0"/>
              <a:t>packetization</a:t>
            </a:r>
            <a:r>
              <a:rPr lang="en-GB" dirty="0" smtClean="0"/>
              <a:t> (trade-off is lower payload efficiency</a:t>
            </a:r>
          </a:p>
          <a:p>
            <a:r>
              <a:rPr lang="en-GB" sz="2800" dirty="0" smtClean="0"/>
              <a:t>Call transmission capacity requirement:</a:t>
            </a:r>
          </a:p>
          <a:p>
            <a:pPr lvl="1"/>
            <a:r>
              <a:rPr lang="en-GB" dirty="0" smtClean="0"/>
              <a:t>BW = R+H/S</a:t>
            </a:r>
          </a:p>
          <a:p>
            <a:pPr lvl="1"/>
            <a:r>
              <a:rPr lang="en-GB" dirty="0" smtClean="0"/>
              <a:t>R = codec output rate (express in kbps)</a:t>
            </a:r>
          </a:p>
          <a:p>
            <a:pPr lvl="1"/>
            <a:r>
              <a:rPr lang="en-GB" dirty="0" smtClean="0"/>
              <a:t>H = Header size (in bits)</a:t>
            </a:r>
          </a:p>
          <a:p>
            <a:pPr lvl="1"/>
            <a:r>
              <a:rPr lang="en-GB" dirty="0" smtClean="0"/>
              <a:t>S = Payload sample time (ms)</a:t>
            </a:r>
          </a:p>
          <a:p>
            <a:pPr>
              <a:buNone/>
            </a:pPr>
            <a:r>
              <a:rPr lang="en-GB" dirty="0" smtClean="0"/>
              <a:t>Note header compression is done at every stage (routers) but it improves efficiency.</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Delay</a:t>
            </a:r>
            <a:endParaRPr lang="en-GB" dirty="0"/>
          </a:p>
        </p:txBody>
      </p:sp>
      <p:sp>
        <p:nvSpPr>
          <p:cNvPr id="3" name="Content Placeholder 2"/>
          <p:cNvSpPr>
            <a:spLocks noGrp="1"/>
          </p:cNvSpPr>
          <p:nvPr>
            <p:ph idx="1"/>
          </p:nvPr>
        </p:nvSpPr>
        <p:spPr>
          <a:xfrm>
            <a:off x="457200" y="980728"/>
            <a:ext cx="8229600" cy="5145435"/>
          </a:xfrm>
        </p:spPr>
        <p:txBody>
          <a:bodyPr>
            <a:normAutofit fontScale="85000" lnSpcReduction="10000"/>
          </a:bodyPr>
          <a:lstStyle/>
          <a:p>
            <a:r>
              <a:rPr lang="en-GB" dirty="0" smtClean="0"/>
              <a:t>ITU-T (International Telecommunication Union) recommends the following time limits:</a:t>
            </a:r>
          </a:p>
          <a:p>
            <a:pPr lvl="1"/>
            <a:r>
              <a:rPr lang="en-GB" dirty="0" smtClean="0"/>
              <a:t>0 to 150ms: acceptable to most user application</a:t>
            </a:r>
          </a:p>
          <a:p>
            <a:pPr lvl="1"/>
            <a:r>
              <a:rPr lang="en-GB" dirty="0" smtClean="0"/>
              <a:t>150 to 400ms: acceptable for only international connection (transmission delay is high)</a:t>
            </a:r>
          </a:p>
          <a:p>
            <a:pPr lvl="1"/>
            <a:r>
              <a:rPr lang="en-GB" dirty="0" smtClean="0"/>
              <a:t>&gt;400ms: generally unacceptable</a:t>
            </a:r>
          </a:p>
          <a:p>
            <a:r>
              <a:rPr lang="en-GB" dirty="0" smtClean="0"/>
              <a:t>These are based on the Mean Opinion Score (MOS) which is 1-5</a:t>
            </a:r>
          </a:p>
          <a:p>
            <a:endParaRPr lang="en-GB" dirty="0" smtClean="0"/>
          </a:p>
          <a:p>
            <a:r>
              <a:rPr lang="en-GB" dirty="0" smtClean="0"/>
              <a:t>Delay jitters</a:t>
            </a:r>
          </a:p>
          <a:p>
            <a:pPr lvl="1"/>
            <a:r>
              <a:rPr lang="en-GB" dirty="0" smtClean="0"/>
              <a:t>Delay jitter buffer at the receiver, packets only drop if exceeds the buffer size.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a:t>
            </a:r>
            <a:endParaRPr lang="en-GB" dirty="0"/>
          </a:p>
        </p:txBody>
      </p:sp>
      <p:graphicFrame>
        <p:nvGraphicFramePr>
          <p:cNvPr id="4" name="Group 160"/>
          <p:cNvGraphicFramePr>
            <a:graphicFrameLocks noGrp="1"/>
          </p:cNvGraphicFramePr>
          <p:nvPr/>
        </p:nvGraphicFramePr>
        <p:xfrm>
          <a:off x="467544" y="1556792"/>
          <a:ext cx="8143056" cy="4234409"/>
        </p:xfrm>
        <a:graphic>
          <a:graphicData uri="http://schemas.openxmlformats.org/drawingml/2006/table">
            <a:tbl>
              <a:tblPr/>
              <a:tblGrid>
                <a:gridCol w="2575865"/>
                <a:gridCol w="2908234"/>
                <a:gridCol w="2658957"/>
              </a:tblGrid>
              <a:tr h="529301">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smtClean="0">
                          <a:ln>
                            <a:noFill/>
                          </a:ln>
                          <a:solidFill>
                            <a:schemeClr val="folHlink"/>
                          </a:solidFill>
                          <a:effectLst/>
                          <a:latin typeface="Arial" charset="0"/>
                          <a:ea typeface="宋体" charset="-122"/>
                        </a:rPr>
                        <a:t>Network Features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smtClean="0">
                          <a:ln>
                            <a:noFill/>
                          </a:ln>
                          <a:solidFill>
                            <a:schemeClr val="folHlink"/>
                          </a:solidFill>
                          <a:effectLst/>
                          <a:latin typeface="Arial" charset="0"/>
                          <a:ea typeface="宋体" charset="-122"/>
                        </a:rPr>
                        <a:t>PSTN (Voice)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smtClean="0">
                          <a:ln>
                            <a:noFill/>
                          </a:ln>
                          <a:solidFill>
                            <a:schemeClr val="folHlink"/>
                          </a:solidFill>
                          <a:effectLst/>
                          <a:latin typeface="Arial" charset="0"/>
                          <a:ea typeface="宋体" charset="-122"/>
                        </a:rPr>
                        <a:t>Internet (Data)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779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Switch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Circuit Switched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Packet Switched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40808">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 Oriented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Connectionless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9301">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Bit Rate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Fixed and low &lt;=64kb/s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Wide variation to Gb/s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38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Bursts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Nonexistent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High (100/1000:1)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012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Error tolerance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User error control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Error free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38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Info resending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Can not (real time)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Can be done very fast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5231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Must be low and stable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dirty="0" smtClean="0">
                          <a:ln>
                            <a:noFill/>
                          </a:ln>
                          <a:solidFill>
                            <a:schemeClr val="tx2"/>
                          </a:solidFill>
                          <a:effectLst/>
                          <a:latin typeface="Arial" charset="0"/>
                          <a:ea typeface="宋体" charset="-122"/>
                        </a:rPr>
                        <a:t>Can be high and vary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Packetizing Voice</a:t>
            </a:r>
            <a:endParaRPr lang="en-GB" dirty="0"/>
          </a:p>
        </p:txBody>
      </p:sp>
      <p:graphicFrame>
        <p:nvGraphicFramePr>
          <p:cNvPr id="4" name="Group 76"/>
          <p:cNvGraphicFramePr>
            <a:graphicFrameLocks noGrp="1"/>
          </p:cNvGraphicFramePr>
          <p:nvPr/>
        </p:nvGraphicFramePr>
        <p:xfrm>
          <a:off x="467544" y="1844822"/>
          <a:ext cx="8143056" cy="3976858"/>
        </p:xfrm>
        <a:graphic>
          <a:graphicData uri="http://schemas.openxmlformats.org/drawingml/2006/table">
            <a:tbl>
              <a:tblPr/>
              <a:tblGrid>
                <a:gridCol w="3945604"/>
                <a:gridCol w="4197452"/>
              </a:tblGrid>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400" b="1" i="0" u="none" strike="noStrike" cap="none" normalizeH="0" baseline="0" dirty="0" smtClean="0">
                          <a:ln>
                            <a:noFill/>
                          </a:ln>
                          <a:solidFill>
                            <a:schemeClr val="folHlink"/>
                          </a:solidFill>
                          <a:effectLst/>
                          <a:latin typeface="Arial" charset="0"/>
                          <a:ea typeface="宋体" charset="-122"/>
                        </a:rPr>
                        <a:t>VoIP Issues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400" b="1" i="0" u="none" strike="noStrike" cap="none" normalizeH="0" baseline="0" smtClean="0">
                          <a:ln>
                            <a:noFill/>
                          </a:ln>
                          <a:solidFill>
                            <a:schemeClr val="folHlink"/>
                          </a:solidFill>
                          <a:effectLst/>
                          <a:latin typeface="Arial" charset="0"/>
                          <a:ea typeface="宋体" charset="-122"/>
                        </a:rPr>
                        <a:t>Solutions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Packetizing 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Small packets for VoIP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Serial 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Priorities and jitter buffers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“High” bit-rate voice (64kb/s)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Voice compression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88515">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Constant-bit-rate voice (PMC)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Silence suppression and comfort noise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88515">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Resend due to errors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dirty="0" smtClean="0">
                          <a:ln>
                            <a:noFill/>
                          </a:ln>
                          <a:solidFill>
                            <a:schemeClr val="tx2"/>
                          </a:solidFill>
                          <a:effectLst/>
                          <a:latin typeface="Arial" charset="0"/>
                          <a:ea typeface="宋体" charset="-122"/>
                        </a:rPr>
                        <a:t>Real-time Transport Protocol (RTP)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xmlns="" val="6755566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pPr marL="349250" indent="-349250" algn="just">
              <a:spcBef>
                <a:spcPts val="2000"/>
              </a:spcBef>
              <a:buClr>
                <a:schemeClr val="accent1">
                  <a:lumMod val="60000"/>
                  <a:lumOff val="40000"/>
                </a:schemeClr>
              </a:buClr>
              <a:buSzPct val="110000"/>
              <a:defRPr/>
            </a:pPr>
            <a:r>
              <a:rPr lang="en-GB" dirty="0" smtClean="0">
                <a:cs typeface="Times New Roman" pitchFamily="18" charset="0"/>
              </a:rPr>
              <a:t>A. Ahmed, T. </a:t>
            </a:r>
            <a:r>
              <a:rPr lang="en-GB" dirty="0" err="1" smtClean="0">
                <a:cs typeface="Times New Roman" pitchFamily="18" charset="0"/>
              </a:rPr>
              <a:t>Siddiqui</a:t>
            </a:r>
            <a:r>
              <a:rPr lang="en-GB" dirty="0" smtClean="0">
                <a:cs typeface="Times New Roman" pitchFamily="18" charset="0"/>
              </a:rPr>
              <a:t>, VoIP </a:t>
            </a:r>
            <a:r>
              <a:rPr lang="en-GB" dirty="0" smtClean="0">
                <a:cs typeface="Times New Roman" pitchFamily="18" charset="0"/>
              </a:rPr>
              <a:t>P</a:t>
            </a:r>
            <a:r>
              <a:rPr lang="en-GB" dirty="0" smtClean="0">
                <a:cs typeface="Times New Roman" pitchFamily="18" charset="0"/>
              </a:rPr>
              <a:t>erformance Management and Optimization, Cisco Press, 2011.</a:t>
            </a:r>
            <a:endParaRPr lang="en-GB" dirty="0">
              <a:cs typeface="Times New Roman" pitchFamily="18" charset="0"/>
            </a:endParaRPr>
          </a:p>
          <a:p>
            <a:pPr marL="349250" indent="-349250" algn="just">
              <a:spcBef>
                <a:spcPts val="2000"/>
              </a:spcBef>
              <a:buClr>
                <a:schemeClr val="accent1">
                  <a:lumMod val="60000"/>
                  <a:lumOff val="40000"/>
                </a:schemeClr>
              </a:buClr>
              <a:buSzPct val="110000"/>
              <a:defRPr/>
            </a:pPr>
            <a:r>
              <a:rPr lang="en-GB" dirty="0" smtClean="0">
                <a:cs typeface="Times New Roman" pitchFamily="18" charset="0"/>
              </a:rPr>
              <a:t>K</a:t>
            </a:r>
            <a:r>
              <a:rPr lang="en-GB" dirty="0">
                <a:cs typeface="Times New Roman" pitchFamily="18" charset="0"/>
              </a:rPr>
              <a:t>. </a:t>
            </a:r>
            <a:r>
              <a:rPr lang="en-GB" dirty="0" err="1" smtClean="0"/>
              <a:t>Radhakrishnan</a:t>
            </a:r>
            <a:r>
              <a:rPr lang="en-GB" dirty="0" smtClean="0">
                <a:cs typeface="Times New Roman" pitchFamily="18" charset="0"/>
              </a:rPr>
              <a:t>, </a:t>
            </a:r>
            <a:r>
              <a:rPr lang="en-GB" dirty="0" smtClean="0"/>
              <a:t>Quality of Service for VoIP networks, </a:t>
            </a:r>
            <a:r>
              <a:rPr lang="en-GB" dirty="0" err="1" smtClean="0"/>
              <a:t>AritifIicial</a:t>
            </a:r>
            <a:r>
              <a:rPr lang="en-GB" dirty="0" smtClean="0"/>
              <a:t> Intelligence, Random Neural Networks and communication networks</a:t>
            </a:r>
            <a:r>
              <a:rPr lang="en-GB" dirty="0" smtClean="0">
                <a:cs typeface="Times New Roman" pitchFamily="18" charset="0"/>
              </a:rPr>
              <a:t>, Thesis, GCU, 2011 </a:t>
            </a:r>
          </a:p>
          <a:p>
            <a:pPr marL="349250" indent="-349250" algn="just">
              <a:spcBef>
                <a:spcPts val="2000"/>
              </a:spcBef>
              <a:buClr>
                <a:schemeClr val="accent1">
                  <a:lumMod val="60000"/>
                  <a:lumOff val="40000"/>
                </a:schemeClr>
              </a:buClr>
              <a:buSzPct val="110000"/>
            </a:pPr>
            <a:r>
              <a:rPr lang="en-GB" dirty="0" smtClean="0"/>
              <a:t>X. </a:t>
            </a:r>
            <a:r>
              <a:rPr lang="en-GB" dirty="0" smtClean="0"/>
              <a:t>Zhao</a:t>
            </a:r>
            <a:r>
              <a:rPr lang="en-GB" u="sng" dirty="0" smtClean="0">
                <a:cs typeface="Times New Roman" pitchFamily="18" charset="0"/>
              </a:rPr>
              <a:t>,</a:t>
            </a:r>
            <a:r>
              <a:rPr lang="en-GB" dirty="0" smtClean="0">
                <a:cs typeface="Times New Roman" pitchFamily="18" charset="0"/>
              </a:rPr>
              <a:t> </a:t>
            </a:r>
            <a:r>
              <a:rPr lang="en-GB" dirty="0" smtClean="0">
                <a:cs typeface="Times New Roman" pitchFamily="18" charset="0"/>
              </a:rPr>
              <a:t>VoIP-Voice over Internet </a:t>
            </a:r>
            <a:r>
              <a:rPr lang="en-GB" dirty="0" smtClean="0">
                <a:cs typeface="Times New Roman" pitchFamily="18" charset="0"/>
              </a:rPr>
              <a:t>Protocol.ppt, </a:t>
            </a:r>
            <a:r>
              <a:rPr lang="en-US" altLang="zh-CN" dirty="0" smtClean="0"/>
              <a:t>EE290F Spring </a:t>
            </a:r>
            <a:r>
              <a:rPr lang="en-US" altLang="zh-CN" dirty="0" smtClean="0"/>
              <a:t>2004</a:t>
            </a:r>
          </a:p>
          <a:p>
            <a:pPr marL="349250" indent="-349250" algn="just">
              <a:spcBef>
                <a:spcPts val="2000"/>
              </a:spcBef>
              <a:buClr>
                <a:schemeClr val="accent1">
                  <a:lumMod val="60000"/>
                  <a:lumOff val="40000"/>
                </a:schemeClr>
              </a:buClr>
              <a:buSzPct val="110000"/>
            </a:pPr>
            <a:endParaRPr lang="en-US" altLang="zh-CN" dirty="0" smtClean="0"/>
          </a:p>
          <a:p>
            <a:pPr algn="just"/>
            <a:r>
              <a:rPr lang="en-US" altLang="zh-CN" dirty="0" smtClean="0"/>
              <a:t>IP </a:t>
            </a:r>
            <a:r>
              <a:rPr lang="en-US" altLang="zh-CN" dirty="0" smtClean="0"/>
              <a:t>Telephony </a:t>
            </a:r>
            <a:r>
              <a:rPr lang="en-US" altLang="zh-CN" i="1" dirty="0" smtClean="0"/>
              <a:t>Walter J. </a:t>
            </a:r>
            <a:r>
              <a:rPr lang="en-US" altLang="zh-CN" i="1" dirty="0" err="1" smtClean="0"/>
              <a:t>Goralski</a:t>
            </a:r>
            <a:r>
              <a:rPr lang="en-US" altLang="zh-CN" i="1" dirty="0" smtClean="0"/>
              <a:t> and Matthew C. </a:t>
            </a:r>
            <a:r>
              <a:rPr lang="en-US" altLang="zh-CN" i="1" dirty="0" err="1" smtClean="0"/>
              <a:t>Kolon</a:t>
            </a:r>
            <a:r>
              <a:rPr lang="en-US" altLang="zh-CN" i="1" dirty="0" smtClean="0"/>
              <a:t> </a:t>
            </a:r>
            <a:r>
              <a:rPr lang="en-US" altLang="zh-CN" dirty="0" smtClean="0"/>
              <a:t>McGraw-Hill</a:t>
            </a:r>
          </a:p>
          <a:p>
            <a:pPr algn="just"/>
            <a:endParaRPr lang="en-US" altLang="zh-CN" dirty="0" smtClean="0"/>
          </a:p>
          <a:p>
            <a:pPr algn="just"/>
            <a:r>
              <a:rPr lang="en-US" altLang="zh-CN" dirty="0" smtClean="0"/>
              <a:t>Final Report for the European Commission—IP Voice and Associated Convergent Services</a:t>
            </a: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8292</TotalTime>
  <Words>1429</Words>
  <Application>Microsoft Office PowerPoint</Application>
  <PresentationFormat>On-screen Show (4:3)</PresentationFormat>
  <Paragraphs>296</Paragraphs>
  <Slides>26</Slides>
  <Notes>5</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Voice over Internet Protocol (VoIP)</vt:lpstr>
      <vt:lpstr>Learning outcome</vt:lpstr>
      <vt:lpstr>VoIP</vt:lpstr>
      <vt:lpstr>VOIP</vt:lpstr>
      <vt:lpstr>How VoIP works?</vt:lpstr>
      <vt:lpstr>How VoIP works?</vt:lpstr>
      <vt:lpstr>VoIP Basic Functions</vt:lpstr>
      <vt:lpstr>VoIP Components</vt:lpstr>
      <vt:lpstr>Challenges</vt:lpstr>
      <vt:lpstr>Why VoIP?</vt:lpstr>
      <vt:lpstr>VoIP Protocol Architecture</vt:lpstr>
      <vt:lpstr>VoIP Standards</vt:lpstr>
      <vt:lpstr>H.323</vt:lpstr>
      <vt:lpstr>H.323 Architecture</vt:lpstr>
      <vt:lpstr>H.323 for IP Telephony</vt:lpstr>
      <vt:lpstr>Session Initiation Protocol (SIP)</vt:lpstr>
      <vt:lpstr>VOIP services</vt:lpstr>
      <vt:lpstr>Factors</vt:lpstr>
      <vt:lpstr>Ways to adapt VoIP</vt:lpstr>
      <vt:lpstr>Transport Layer</vt:lpstr>
      <vt:lpstr>Bandwidth Requirement</vt:lpstr>
      <vt:lpstr>Delay</vt:lpstr>
      <vt:lpstr>Comparison</vt:lpstr>
      <vt:lpstr>Packetizing Voice</vt:lpstr>
      <vt:lpstr>Slide 25</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cp:lastModifiedBy>
  <cp:revision>96</cp:revision>
  <cp:lastPrinted>2013-10-21T17:17:27Z</cp:lastPrinted>
  <dcterms:created xsi:type="dcterms:W3CDTF">2013-10-01T08:59:03Z</dcterms:created>
  <dcterms:modified xsi:type="dcterms:W3CDTF">2013-11-18T21:48:27Z</dcterms:modified>
</cp:coreProperties>
</file>