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2.xml" ContentType="application/vnd.openxmlformats-officedocument.presentationml.notesSlide+xml"/>
  <Override PartName="/ppt/tags/tag10.xml" ContentType="application/vnd.openxmlformats-officedocument.presentationml.tags+xml"/>
  <Override PartName="/ppt/notesSlides/notesSlide3.xml" ContentType="application/vnd.openxmlformats-officedocument.presentationml.notesSlide+xml"/>
  <Override PartName="/ppt/tags/tag11.xml" ContentType="application/vnd.openxmlformats-officedocument.presentationml.tags+xml"/>
  <Override PartName="/ppt/notesSlides/notesSlide4.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5.xml" ContentType="application/vnd.openxmlformats-officedocument.presentationml.notesSlide+xml"/>
  <Override PartName="/ppt/tags/tag14.xml" ContentType="application/vnd.openxmlformats-officedocument.presentationml.tags+xml"/>
  <Override PartName="/ppt/notesSlides/notesSlide6.xml" ContentType="application/vnd.openxmlformats-officedocument.presentationml.notesSlide+xml"/>
  <Override PartName="/ppt/tags/tag15.xml" ContentType="application/vnd.openxmlformats-officedocument.presentationml.tags+xml"/>
  <Override PartName="/ppt/notesSlides/notesSlide7.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notesSlides/notesSlide8.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9.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10.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11.xml" ContentType="application/vnd.openxmlformats-officedocument.presentationml.notesSlide+xml"/>
  <Override PartName="/ppt/tags/tag27.xml" ContentType="application/vnd.openxmlformats-officedocument.presentationml.tags+xml"/>
  <Override PartName="/ppt/notesSlides/notesSlide12.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notesSlides/notesSlide13.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notesSlides/notesSlide14.xml" ContentType="application/vnd.openxmlformats-officedocument.presentationml.notesSlide+xml"/>
  <Override PartName="/ppt/tags/tag39.xml" ContentType="application/vnd.openxmlformats-officedocument.presentationml.tags+xml"/>
  <Override PartName="/ppt/notesSlides/notesSlide15.xml" ContentType="application/vnd.openxmlformats-officedocument.presentationml.notesSlide+xml"/>
  <Override PartName="/ppt/tags/tag40.xml" ContentType="application/vnd.openxmlformats-officedocument.presentationml.tags+xml"/>
  <Override PartName="/ppt/notesSlides/notesSlide16.xml" ContentType="application/vnd.openxmlformats-officedocument.presentationml.notesSlide+xml"/>
  <Override PartName="/ppt/tags/tag41.xml" ContentType="application/vnd.openxmlformats-officedocument.presentationml.tags+xml"/>
  <Override PartName="/ppt/notesSlides/notesSlide17.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notesSlides/notesSlide18.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notesSlides/notesSlide19.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notesSlides/notesSlide20.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notesSlides/notesSlide21.xml" ContentType="application/vnd.openxmlformats-officedocument.presentationml.notesSlide+xml"/>
  <Override PartName="/ppt/tags/tag51.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notesSlides/notesSlide44.xml" ContentType="application/vnd.openxmlformats-officedocument.presentationml.notesSlide+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45.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notesSlides/notesSlide46.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notesSlides/notesSlide47.xml" ContentType="application/vnd.openxmlformats-officedocument.presentationml.notesSlide+xml"/>
  <Override PartName="/ppt/tags/tag79.xml" ContentType="application/vnd.openxmlformats-officedocument.presentationml.tags+xml"/>
  <Override PartName="/ppt/notesSlides/notesSlide48.xml" ContentType="application/vnd.openxmlformats-officedocument.presentationml.notesSlide+xml"/>
  <Override PartName="/ppt/tags/tag80.xml" ContentType="application/vnd.openxmlformats-officedocument.presentationml.tags+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notesSlides/notesSlide52.xml" ContentType="application/vnd.openxmlformats-officedocument.presentationml.notesSlide+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notesSlides/notesSlide53.xml" ContentType="application/vnd.openxmlformats-officedocument.presentationml.notesSlide+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tags/tag94.xml" ContentType="application/vnd.openxmlformats-officedocument.presentationml.tags+xml"/>
  <Override PartName="/ppt/tags/tag95.xml" ContentType="application/vnd.openxmlformats-officedocument.presentationml.tags+xml"/>
  <Override PartName="/ppt/notesSlides/notesSlide56.xml" ContentType="application/vnd.openxmlformats-officedocument.presentationml.notesSlide+xml"/>
  <Override PartName="/ppt/tags/tag96.xml" ContentType="application/vnd.openxmlformats-officedocument.presentationml.tags+xml"/>
  <Override PartName="/ppt/tags/tag97.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notesSlides/notesSlide61.xml" ContentType="application/vnd.openxmlformats-officedocument.presentationml.notesSlide+xml"/>
  <Override PartName="/ppt/tags/tag105.xml" ContentType="application/vnd.openxmlformats-officedocument.presentationml.tags+xml"/>
  <Override PartName="/ppt/tags/tag106.xml" ContentType="application/vnd.openxmlformats-officedocument.presentationml.tags+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tags/tag107.xml" ContentType="application/vnd.openxmlformats-officedocument.presentationml.tags+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notesSlides/notesSlide91.xml" ContentType="application/vnd.openxmlformats-officedocument.presentationml.notesSlide+xml"/>
  <Override PartName="/ppt/tags/tag111.xml" ContentType="application/vnd.openxmlformats-officedocument.presentationml.tags+xml"/>
  <Override PartName="/ppt/tags/tag112.xml" ContentType="application/vnd.openxmlformats-officedocument.presentationml.tags+xml"/>
  <Override PartName="/ppt/notesSlides/notesSlide9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01"/>
  </p:notesMasterIdLst>
  <p:handoutMasterIdLst>
    <p:handoutMasterId r:id="rId102"/>
  </p:handoutMasterIdLst>
  <p:sldIdLst>
    <p:sldId id="366" r:id="rId2"/>
    <p:sldId id="367" r:id="rId3"/>
    <p:sldId id="364" r:id="rId4"/>
    <p:sldId id="362" r:id="rId5"/>
    <p:sldId id="363" r:id="rId6"/>
    <p:sldId id="368" r:id="rId7"/>
    <p:sldId id="369" r:id="rId8"/>
    <p:sldId id="326" r:id="rId9"/>
    <p:sldId id="263" r:id="rId10"/>
    <p:sldId id="278" r:id="rId11"/>
    <p:sldId id="279" r:id="rId12"/>
    <p:sldId id="266" r:id="rId13"/>
    <p:sldId id="265" r:id="rId14"/>
    <p:sldId id="267" r:id="rId15"/>
    <p:sldId id="268" r:id="rId16"/>
    <p:sldId id="270" r:id="rId17"/>
    <p:sldId id="272" r:id="rId18"/>
    <p:sldId id="273" r:id="rId19"/>
    <p:sldId id="280" r:id="rId20"/>
    <p:sldId id="283" r:id="rId21"/>
    <p:sldId id="284" r:id="rId22"/>
    <p:sldId id="282" r:id="rId23"/>
    <p:sldId id="281" r:id="rId24"/>
    <p:sldId id="323" r:id="rId25"/>
    <p:sldId id="276" r:id="rId26"/>
    <p:sldId id="287" r:id="rId27"/>
    <p:sldId id="288" r:id="rId28"/>
    <p:sldId id="277" r:id="rId29"/>
    <p:sldId id="324" r:id="rId30"/>
    <p:sldId id="289" r:id="rId31"/>
    <p:sldId id="290" r:id="rId32"/>
    <p:sldId id="321" r:id="rId33"/>
    <p:sldId id="322" r:id="rId34"/>
    <p:sldId id="316" r:id="rId35"/>
    <p:sldId id="327" r:id="rId36"/>
    <p:sldId id="328" r:id="rId37"/>
    <p:sldId id="317" r:id="rId38"/>
    <p:sldId id="318" r:id="rId39"/>
    <p:sldId id="319" r:id="rId40"/>
    <p:sldId id="320" r:id="rId41"/>
    <p:sldId id="291" r:id="rId42"/>
    <p:sldId id="292" r:id="rId43"/>
    <p:sldId id="293" r:id="rId44"/>
    <p:sldId id="294" r:id="rId45"/>
    <p:sldId id="295" r:id="rId46"/>
    <p:sldId id="296" r:id="rId47"/>
    <p:sldId id="297" r:id="rId48"/>
    <p:sldId id="329" r:id="rId49"/>
    <p:sldId id="330" r:id="rId50"/>
    <p:sldId id="331" r:id="rId51"/>
    <p:sldId id="332" r:id="rId52"/>
    <p:sldId id="333" r:id="rId53"/>
    <p:sldId id="334" r:id="rId54"/>
    <p:sldId id="336" r:id="rId55"/>
    <p:sldId id="335" r:id="rId56"/>
    <p:sldId id="337" r:id="rId57"/>
    <p:sldId id="338" r:id="rId58"/>
    <p:sldId id="339" r:id="rId59"/>
    <p:sldId id="340" r:id="rId60"/>
    <p:sldId id="341" r:id="rId61"/>
    <p:sldId id="342" r:id="rId62"/>
    <p:sldId id="352" r:id="rId63"/>
    <p:sldId id="344" r:id="rId64"/>
    <p:sldId id="345" r:id="rId65"/>
    <p:sldId id="346" r:id="rId66"/>
    <p:sldId id="347" r:id="rId67"/>
    <p:sldId id="348" r:id="rId68"/>
    <p:sldId id="349" r:id="rId69"/>
    <p:sldId id="350" r:id="rId70"/>
    <p:sldId id="353" r:id="rId71"/>
    <p:sldId id="354" r:id="rId72"/>
    <p:sldId id="355" r:id="rId73"/>
    <p:sldId id="356" r:id="rId74"/>
    <p:sldId id="357" r:id="rId75"/>
    <p:sldId id="361" r:id="rId76"/>
    <p:sldId id="358" r:id="rId77"/>
    <p:sldId id="359" r:id="rId78"/>
    <p:sldId id="360" r:id="rId79"/>
    <p:sldId id="351" r:id="rId80"/>
    <p:sldId id="298" r:id="rId81"/>
    <p:sldId id="299" r:id="rId82"/>
    <p:sldId id="300" r:id="rId83"/>
    <p:sldId id="301" r:id="rId84"/>
    <p:sldId id="302" r:id="rId85"/>
    <p:sldId id="303" r:id="rId86"/>
    <p:sldId id="304" r:id="rId87"/>
    <p:sldId id="305" r:id="rId88"/>
    <p:sldId id="306" r:id="rId89"/>
    <p:sldId id="307" r:id="rId90"/>
    <p:sldId id="308" r:id="rId91"/>
    <p:sldId id="309" r:id="rId92"/>
    <p:sldId id="310" r:id="rId93"/>
    <p:sldId id="311" r:id="rId94"/>
    <p:sldId id="312" r:id="rId95"/>
    <p:sldId id="313" r:id="rId96"/>
    <p:sldId id="314" r:id="rId97"/>
    <p:sldId id="315" r:id="rId98"/>
    <p:sldId id="325" r:id="rId99"/>
    <p:sldId id="274" r:id="rId100"/>
  </p:sldIdLst>
  <p:sldSz cx="9144000" cy="6858000" type="screen4x3"/>
  <p:notesSz cx="6669088" cy="9753600"/>
  <p:custShowLst>
    <p:custShow name="Custom Show 1" id="0">
      <p:sldLst>
        <p:sld r:id="rId11"/>
        <p:sld r:id="rId12"/>
        <p:sld r:id="rId20"/>
        <p:sld r:id="rId21"/>
        <p:sld r:id="rId22"/>
        <p:sld r:id="rId23"/>
        <p:sld r:id="rId24"/>
        <p:sld r:id="rId26"/>
        <p:sld r:id="rId27"/>
        <p:sld r:id="rId28"/>
        <p:sld r:id="rId30"/>
      </p:sldLst>
    </p:custShow>
  </p:custShowLst>
  <p:custDataLst>
    <p:tags r:id="rId103"/>
  </p:custDataLst>
  <p:defaultTextStyle>
    <a:defPPr>
      <a:defRPr lang="en-GB"/>
    </a:defPPr>
    <a:lvl1pPr algn="l" rtl="0" fontAlgn="base">
      <a:spcBef>
        <a:spcPct val="0"/>
      </a:spcBef>
      <a:spcAft>
        <a:spcPct val="0"/>
      </a:spcAft>
      <a:defRPr sz="3200" b="1" kern="1200">
        <a:solidFill>
          <a:schemeClr val="bg1"/>
        </a:solidFill>
        <a:latin typeface="Verdana" pitchFamily="34" charset="0"/>
        <a:ea typeface="ＭＳ Ｐゴシック" pitchFamily="34" charset="-128"/>
        <a:cs typeface="+mn-cs"/>
      </a:defRPr>
    </a:lvl1pPr>
    <a:lvl2pPr marL="457200" algn="l" rtl="0" fontAlgn="base">
      <a:spcBef>
        <a:spcPct val="0"/>
      </a:spcBef>
      <a:spcAft>
        <a:spcPct val="0"/>
      </a:spcAft>
      <a:defRPr sz="3200" b="1" kern="1200">
        <a:solidFill>
          <a:schemeClr val="bg1"/>
        </a:solidFill>
        <a:latin typeface="Verdana" pitchFamily="34" charset="0"/>
        <a:ea typeface="ＭＳ Ｐゴシック" pitchFamily="34" charset="-128"/>
        <a:cs typeface="+mn-cs"/>
      </a:defRPr>
    </a:lvl2pPr>
    <a:lvl3pPr marL="914400" algn="l" rtl="0" fontAlgn="base">
      <a:spcBef>
        <a:spcPct val="0"/>
      </a:spcBef>
      <a:spcAft>
        <a:spcPct val="0"/>
      </a:spcAft>
      <a:defRPr sz="3200" b="1" kern="1200">
        <a:solidFill>
          <a:schemeClr val="bg1"/>
        </a:solidFill>
        <a:latin typeface="Verdana" pitchFamily="34" charset="0"/>
        <a:ea typeface="ＭＳ Ｐゴシック" pitchFamily="34" charset="-128"/>
        <a:cs typeface="+mn-cs"/>
      </a:defRPr>
    </a:lvl3pPr>
    <a:lvl4pPr marL="1371600" algn="l" rtl="0" fontAlgn="base">
      <a:spcBef>
        <a:spcPct val="0"/>
      </a:spcBef>
      <a:spcAft>
        <a:spcPct val="0"/>
      </a:spcAft>
      <a:defRPr sz="3200" b="1" kern="1200">
        <a:solidFill>
          <a:schemeClr val="bg1"/>
        </a:solidFill>
        <a:latin typeface="Verdana" pitchFamily="34" charset="0"/>
        <a:ea typeface="ＭＳ Ｐゴシック" pitchFamily="34" charset="-128"/>
        <a:cs typeface="+mn-cs"/>
      </a:defRPr>
    </a:lvl4pPr>
    <a:lvl5pPr marL="1828800" algn="l" rtl="0" fontAlgn="base">
      <a:spcBef>
        <a:spcPct val="0"/>
      </a:spcBef>
      <a:spcAft>
        <a:spcPct val="0"/>
      </a:spcAft>
      <a:defRPr sz="3200" b="1" kern="1200">
        <a:solidFill>
          <a:schemeClr val="bg1"/>
        </a:solidFill>
        <a:latin typeface="Verdana" pitchFamily="34" charset="0"/>
        <a:ea typeface="ＭＳ Ｐゴシック" pitchFamily="34"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34"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34"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34"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3CC"/>
    <a:srgbClr val="FF3300"/>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0" autoAdjust="0"/>
    <p:restoredTop sz="86041" autoAdjust="0"/>
  </p:normalViewPr>
  <p:slideViewPr>
    <p:cSldViewPr>
      <p:cViewPr varScale="1">
        <p:scale>
          <a:sx n="64" d="100"/>
          <a:sy n="64" d="100"/>
        </p:scale>
        <p:origin x="1272"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p:scale>
          <a:sx n="80" d="100"/>
          <a:sy n="80" d="100"/>
        </p:scale>
        <p:origin x="-1308" y="216"/>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ableStyles" Target="tableStyle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gs" Target="tags/tag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1" y="1"/>
            <a:ext cx="2890515" cy="487916"/>
          </a:xfrm>
          <a:prstGeom prst="rect">
            <a:avLst/>
          </a:prstGeom>
          <a:noFill/>
          <a:ln w="9525">
            <a:noFill/>
            <a:miter lim="800000"/>
            <a:headEnd/>
            <a:tailEnd/>
          </a:ln>
          <a:effectLst/>
        </p:spPr>
        <p:txBody>
          <a:bodyPr vert="horz" wrap="square" lIns="90422" tIns="45211" rIns="90422" bIns="45211" numCol="1" anchor="t" anchorCtr="0" compatLnSpc="1">
            <a:prstTxWarp prst="textNoShape">
              <a:avLst/>
            </a:prstTxWarp>
          </a:bodyPr>
          <a:lstStyle>
            <a:lvl1pPr>
              <a:defRPr sz="1200" b="0">
                <a:solidFill>
                  <a:schemeClr val="tx1"/>
                </a:solidFill>
                <a:latin typeface="Arial" charset="0"/>
              </a:defRPr>
            </a:lvl1pPr>
          </a:lstStyle>
          <a:p>
            <a:pPr>
              <a:defRPr/>
            </a:pPr>
            <a:endParaRPr lang="en-US" altLang="en-US"/>
          </a:p>
        </p:txBody>
      </p:sp>
      <p:sp>
        <p:nvSpPr>
          <p:cNvPr id="260099" name="Rectangle 3"/>
          <p:cNvSpPr>
            <a:spLocks noGrp="1" noChangeArrowheads="1"/>
          </p:cNvSpPr>
          <p:nvPr>
            <p:ph type="dt" sz="quarter" idx="1"/>
          </p:nvPr>
        </p:nvSpPr>
        <p:spPr bwMode="auto">
          <a:xfrm>
            <a:off x="3777002" y="1"/>
            <a:ext cx="2890514" cy="487916"/>
          </a:xfrm>
          <a:prstGeom prst="rect">
            <a:avLst/>
          </a:prstGeom>
          <a:noFill/>
          <a:ln w="9525">
            <a:noFill/>
            <a:miter lim="800000"/>
            <a:headEnd/>
            <a:tailEnd/>
          </a:ln>
          <a:effectLst/>
        </p:spPr>
        <p:txBody>
          <a:bodyPr vert="horz" wrap="square" lIns="90422" tIns="45211" rIns="90422" bIns="45211" numCol="1" anchor="t" anchorCtr="0" compatLnSpc="1">
            <a:prstTxWarp prst="textNoShape">
              <a:avLst/>
            </a:prstTxWarp>
          </a:bodyPr>
          <a:lstStyle>
            <a:lvl1pPr algn="r">
              <a:defRPr sz="1200" b="0">
                <a:solidFill>
                  <a:schemeClr val="tx1"/>
                </a:solidFill>
                <a:latin typeface="Arial" charset="0"/>
              </a:defRPr>
            </a:lvl1pPr>
          </a:lstStyle>
          <a:p>
            <a:pPr>
              <a:defRPr/>
            </a:pPr>
            <a:endParaRPr lang="en-US" altLang="en-US"/>
          </a:p>
        </p:txBody>
      </p:sp>
      <p:sp>
        <p:nvSpPr>
          <p:cNvPr id="260100" name="Rectangle 4"/>
          <p:cNvSpPr>
            <a:spLocks noGrp="1" noChangeArrowheads="1"/>
          </p:cNvSpPr>
          <p:nvPr>
            <p:ph type="ftr" sz="quarter" idx="2"/>
          </p:nvPr>
        </p:nvSpPr>
        <p:spPr bwMode="auto">
          <a:xfrm>
            <a:off x="1" y="9264115"/>
            <a:ext cx="2890515" cy="487915"/>
          </a:xfrm>
          <a:prstGeom prst="rect">
            <a:avLst/>
          </a:prstGeom>
          <a:noFill/>
          <a:ln w="9525">
            <a:noFill/>
            <a:miter lim="800000"/>
            <a:headEnd/>
            <a:tailEnd/>
          </a:ln>
          <a:effectLst/>
        </p:spPr>
        <p:txBody>
          <a:bodyPr vert="horz" wrap="square" lIns="90422" tIns="45211" rIns="90422" bIns="45211" numCol="1" anchor="b" anchorCtr="0" compatLnSpc="1">
            <a:prstTxWarp prst="textNoShape">
              <a:avLst/>
            </a:prstTxWarp>
          </a:bodyPr>
          <a:lstStyle>
            <a:lvl1pPr>
              <a:defRPr sz="1200" b="0">
                <a:solidFill>
                  <a:schemeClr val="tx1"/>
                </a:solidFill>
                <a:latin typeface="Arial" charset="0"/>
              </a:defRPr>
            </a:lvl1pPr>
          </a:lstStyle>
          <a:p>
            <a:pPr>
              <a:defRPr/>
            </a:pPr>
            <a:endParaRPr lang="en-US" altLang="en-US"/>
          </a:p>
        </p:txBody>
      </p:sp>
      <p:sp>
        <p:nvSpPr>
          <p:cNvPr id="260101" name="Rectangle 5"/>
          <p:cNvSpPr>
            <a:spLocks noGrp="1" noChangeArrowheads="1"/>
          </p:cNvSpPr>
          <p:nvPr>
            <p:ph type="sldNum" sz="quarter" idx="3"/>
          </p:nvPr>
        </p:nvSpPr>
        <p:spPr bwMode="auto">
          <a:xfrm>
            <a:off x="3777002" y="9264115"/>
            <a:ext cx="2890514" cy="487915"/>
          </a:xfrm>
          <a:prstGeom prst="rect">
            <a:avLst/>
          </a:prstGeom>
          <a:noFill/>
          <a:ln w="9525">
            <a:noFill/>
            <a:miter lim="800000"/>
            <a:headEnd/>
            <a:tailEnd/>
          </a:ln>
          <a:effectLst/>
        </p:spPr>
        <p:txBody>
          <a:bodyPr vert="horz" wrap="square" lIns="90422" tIns="45211" rIns="90422" bIns="45211" numCol="1" anchor="b" anchorCtr="0" compatLnSpc="1">
            <a:prstTxWarp prst="textNoShape">
              <a:avLst/>
            </a:prstTxWarp>
          </a:bodyPr>
          <a:lstStyle>
            <a:lvl1pPr algn="r">
              <a:defRPr sz="1200" b="0">
                <a:solidFill>
                  <a:schemeClr val="tx1"/>
                </a:solidFill>
                <a:latin typeface="Arial" charset="0"/>
              </a:defRPr>
            </a:lvl1pPr>
          </a:lstStyle>
          <a:p>
            <a:pPr>
              <a:defRPr/>
            </a:pPr>
            <a:fld id="{ADA81592-8F13-4521-9135-E40B9ADE6A57}" type="slidenum">
              <a:rPr lang="en-GB" altLang="en-US"/>
              <a:pPr>
                <a:defRPr/>
              </a:pPr>
              <a:t>‹#›</a:t>
            </a:fld>
            <a:endParaRPr lang="en-GB" altLang="en-US"/>
          </a:p>
        </p:txBody>
      </p:sp>
      <p:sp>
        <p:nvSpPr>
          <p:cNvPr id="25606" name="hc"/>
          <p:cNvSpPr txBox="1">
            <a:spLocks noChangeArrowheads="1"/>
          </p:cNvSpPr>
          <p:nvPr/>
        </p:nvSpPr>
        <p:spPr bwMode="auto">
          <a:xfrm>
            <a:off x="1" y="1"/>
            <a:ext cx="6669088" cy="275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22" tIns="45211" rIns="90422" bIns="45211">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
        <p:nvSpPr>
          <p:cNvPr id="25607" name="fc"/>
          <p:cNvSpPr txBox="1">
            <a:spLocks noChangeArrowheads="1"/>
          </p:cNvSpPr>
          <p:nvPr/>
        </p:nvSpPr>
        <p:spPr bwMode="auto">
          <a:xfrm>
            <a:off x="1" y="9510427"/>
            <a:ext cx="6669088" cy="275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22" tIns="45211" rIns="90422" bIns="45211">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40722422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1" y="1"/>
            <a:ext cx="2890515" cy="487916"/>
          </a:xfrm>
          <a:prstGeom prst="rect">
            <a:avLst/>
          </a:prstGeom>
          <a:noFill/>
          <a:ln w="9525">
            <a:noFill/>
            <a:miter lim="800000"/>
            <a:headEnd/>
            <a:tailEnd/>
          </a:ln>
          <a:effectLst/>
        </p:spPr>
        <p:txBody>
          <a:bodyPr vert="horz" wrap="square" lIns="90422" tIns="45211" rIns="90422" bIns="45211" numCol="1" anchor="t" anchorCtr="0" compatLnSpc="1">
            <a:prstTxWarp prst="textNoShape">
              <a:avLst/>
            </a:prstTxWarp>
          </a:bodyPr>
          <a:lstStyle>
            <a:lvl1pPr>
              <a:defRPr sz="1200" b="0">
                <a:solidFill>
                  <a:schemeClr val="tx1"/>
                </a:solidFill>
                <a:latin typeface="Arial" charset="0"/>
              </a:defRPr>
            </a:lvl1pPr>
          </a:lstStyle>
          <a:p>
            <a:pPr>
              <a:defRPr/>
            </a:pPr>
            <a:endParaRPr lang="en-US" altLang="en-US"/>
          </a:p>
        </p:txBody>
      </p:sp>
      <p:sp>
        <p:nvSpPr>
          <p:cNvPr id="9219" name="Rectangle 3"/>
          <p:cNvSpPr>
            <a:spLocks noGrp="1" noChangeArrowheads="1"/>
          </p:cNvSpPr>
          <p:nvPr>
            <p:ph type="dt" idx="1"/>
          </p:nvPr>
        </p:nvSpPr>
        <p:spPr bwMode="auto">
          <a:xfrm>
            <a:off x="3777002" y="1"/>
            <a:ext cx="2890514" cy="487916"/>
          </a:xfrm>
          <a:prstGeom prst="rect">
            <a:avLst/>
          </a:prstGeom>
          <a:noFill/>
          <a:ln w="9525">
            <a:noFill/>
            <a:miter lim="800000"/>
            <a:headEnd/>
            <a:tailEnd/>
          </a:ln>
          <a:effectLst/>
        </p:spPr>
        <p:txBody>
          <a:bodyPr vert="horz" wrap="square" lIns="90422" tIns="45211" rIns="90422" bIns="45211" numCol="1" anchor="t" anchorCtr="0" compatLnSpc="1">
            <a:prstTxWarp prst="textNoShape">
              <a:avLst/>
            </a:prstTxWarp>
          </a:bodyPr>
          <a:lstStyle>
            <a:lvl1pPr algn="r">
              <a:defRPr sz="1200" b="0">
                <a:solidFill>
                  <a:schemeClr val="tx1"/>
                </a:solidFill>
                <a:latin typeface="Arial" charset="0"/>
              </a:defRPr>
            </a:lvl1pPr>
          </a:lstStyle>
          <a:p>
            <a:pPr>
              <a:defRPr/>
            </a:pPr>
            <a:endParaRPr lang="en-US" altLang="en-US"/>
          </a:p>
        </p:txBody>
      </p:sp>
      <p:sp>
        <p:nvSpPr>
          <p:cNvPr id="18436" name="Rectangle 4"/>
          <p:cNvSpPr>
            <a:spLocks noGrp="1" noRot="1" noChangeAspect="1" noChangeArrowheads="1" noTextEdit="1"/>
          </p:cNvSpPr>
          <p:nvPr>
            <p:ph type="sldImg" idx="2"/>
          </p:nvPr>
        </p:nvSpPr>
        <p:spPr bwMode="auto">
          <a:xfrm>
            <a:off x="2532063" y="250825"/>
            <a:ext cx="1817687" cy="13636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90422" tIns="45211" rIns="90422" bIns="45211"/>
          <a:lstStyle/>
          <a:p>
            <a:endParaRPr lang="en-GB"/>
          </a:p>
        </p:txBody>
      </p:sp>
      <p:sp>
        <p:nvSpPr>
          <p:cNvPr id="9221" name="Rectangle 5"/>
          <p:cNvSpPr>
            <a:spLocks noGrp="1" noChangeArrowheads="1"/>
          </p:cNvSpPr>
          <p:nvPr>
            <p:ph type="body" sz="quarter" idx="3"/>
          </p:nvPr>
        </p:nvSpPr>
        <p:spPr bwMode="auto">
          <a:xfrm>
            <a:off x="482736" y="1745652"/>
            <a:ext cx="5703617" cy="7206262"/>
          </a:xfrm>
          <a:prstGeom prst="rect">
            <a:avLst/>
          </a:prstGeom>
          <a:noFill/>
          <a:ln w="9525">
            <a:noFill/>
            <a:miter lim="800000"/>
            <a:headEnd/>
            <a:tailEnd/>
          </a:ln>
          <a:effectLst/>
        </p:spPr>
        <p:txBody>
          <a:bodyPr vert="horz" wrap="square" lIns="90422" tIns="45211" rIns="90422" bIns="45211" numCol="1" anchor="t" anchorCtr="0" compatLnSpc="1">
            <a:prstTxWarp prst="textNoShape">
              <a:avLst/>
            </a:prstTxWarp>
          </a:bodyPr>
          <a:lstStyle/>
          <a:p>
            <a:pPr lvl="0"/>
            <a:r>
              <a:rPr lang="en-GB" altLang="en-US" noProof="0" dirty="0" smtClean="0"/>
              <a:t>Click to edit Master text styles</a:t>
            </a:r>
          </a:p>
          <a:p>
            <a:pPr lvl="1"/>
            <a:r>
              <a:rPr lang="en-GB" altLang="en-US" noProof="0" dirty="0" smtClean="0"/>
              <a:t>Second level</a:t>
            </a:r>
          </a:p>
          <a:p>
            <a:pPr lvl="2"/>
            <a:r>
              <a:rPr lang="en-GB" altLang="en-US" noProof="0" dirty="0" smtClean="0"/>
              <a:t>Third level</a:t>
            </a:r>
          </a:p>
          <a:p>
            <a:pPr lvl="3"/>
            <a:r>
              <a:rPr lang="en-GB" altLang="en-US" noProof="0" dirty="0" smtClean="0"/>
              <a:t>Fourth level</a:t>
            </a:r>
          </a:p>
          <a:p>
            <a:pPr lvl="4"/>
            <a:r>
              <a:rPr lang="en-GB" altLang="en-US" noProof="0" dirty="0" smtClean="0"/>
              <a:t>Fifth level</a:t>
            </a:r>
          </a:p>
        </p:txBody>
      </p:sp>
      <p:sp>
        <p:nvSpPr>
          <p:cNvPr id="9222" name="Rectangle 6"/>
          <p:cNvSpPr>
            <a:spLocks noGrp="1" noChangeArrowheads="1"/>
          </p:cNvSpPr>
          <p:nvPr>
            <p:ph type="ftr" sz="quarter" idx="4"/>
          </p:nvPr>
        </p:nvSpPr>
        <p:spPr bwMode="auto">
          <a:xfrm>
            <a:off x="1" y="9264115"/>
            <a:ext cx="2890515" cy="487915"/>
          </a:xfrm>
          <a:prstGeom prst="rect">
            <a:avLst/>
          </a:prstGeom>
          <a:noFill/>
          <a:ln w="9525">
            <a:noFill/>
            <a:miter lim="800000"/>
            <a:headEnd/>
            <a:tailEnd/>
          </a:ln>
          <a:effectLst/>
        </p:spPr>
        <p:txBody>
          <a:bodyPr vert="horz" wrap="square" lIns="90422" tIns="45211" rIns="90422" bIns="45211" numCol="1" anchor="b" anchorCtr="0" compatLnSpc="1">
            <a:prstTxWarp prst="textNoShape">
              <a:avLst/>
            </a:prstTxWarp>
          </a:bodyPr>
          <a:lstStyle>
            <a:lvl1pPr>
              <a:defRPr sz="1200" b="0">
                <a:solidFill>
                  <a:schemeClr val="tx1"/>
                </a:solidFill>
                <a:latin typeface="Arial" charset="0"/>
              </a:defRPr>
            </a:lvl1pPr>
          </a:lstStyle>
          <a:p>
            <a:pPr>
              <a:defRPr/>
            </a:pPr>
            <a:endParaRPr lang="en-US" altLang="en-US"/>
          </a:p>
        </p:txBody>
      </p:sp>
      <p:sp>
        <p:nvSpPr>
          <p:cNvPr id="9223" name="Rectangle 7"/>
          <p:cNvSpPr>
            <a:spLocks noGrp="1" noChangeArrowheads="1"/>
          </p:cNvSpPr>
          <p:nvPr>
            <p:ph type="sldNum" sz="quarter" idx="5"/>
          </p:nvPr>
        </p:nvSpPr>
        <p:spPr bwMode="auto">
          <a:xfrm>
            <a:off x="3777002" y="9264115"/>
            <a:ext cx="2890514" cy="487915"/>
          </a:xfrm>
          <a:prstGeom prst="rect">
            <a:avLst/>
          </a:prstGeom>
          <a:noFill/>
          <a:ln w="9525">
            <a:noFill/>
            <a:miter lim="800000"/>
            <a:headEnd/>
            <a:tailEnd/>
          </a:ln>
          <a:effectLst/>
        </p:spPr>
        <p:txBody>
          <a:bodyPr vert="horz" wrap="square" lIns="90422" tIns="45211" rIns="90422" bIns="45211" numCol="1" anchor="b" anchorCtr="0" compatLnSpc="1">
            <a:prstTxWarp prst="textNoShape">
              <a:avLst/>
            </a:prstTxWarp>
          </a:bodyPr>
          <a:lstStyle>
            <a:lvl1pPr algn="r">
              <a:defRPr sz="1200" b="0">
                <a:solidFill>
                  <a:schemeClr val="tx1"/>
                </a:solidFill>
                <a:latin typeface="Arial" charset="0"/>
              </a:defRPr>
            </a:lvl1pPr>
          </a:lstStyle>
          <a:p>
            <a:pPr>
              <a:defRPr/>
            </a:pPr>
            <a:fld id="{580FE372-7FF2-47E9-A178-5D53B7148D4F}" type="slidenum">
              <a:rPr lang="en-GB" altLang="en-US"/>
              <a:pPr>
                <a:defRPr/>
              </a:pPr>
              <a:t>‹#›</a:t>
            </a:fld>
            <a:endParaRPr lang="en-GB" altLang="en-US"/>
          </a:p>
        </p:txBody>
      </p:sp>
      <p:sp>
        <p:nvSpPr>
          <p:cNvPr id="14344" name="hc"/>
          <p:cNvSpPr txBox="1">
            <a:spLocks noChangeArrowheads="1"/>
          </p:cNvSpPr>
          <p:nvPr/>
        </p:nvSpPr>
        <p:spPr bwMode="auto">
          <a:xfrm>
            <a:off x="1" y="1"/>
            <a:ext cx="6669088" cy="275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22" tIns="45211" rIns="90422" bIns="45211">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
        <p:nvSpPr>
          <p:cNvPr id="14345" name="fc"/>
          <p:cNvSpPr txBox="1">
            <a:spLocks noChangeArrowheads="1"/>
          </p:cNvSpPr>
          <p:nvPr/>
        </p:nvSpPr>
        <p:spPr bwMode="auto">
          <a:xfrm>
            <a:off x="1" y="9510427"/>
            <a:ext cx="6669088" cy="275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22" tIns="45211" rIns="90422" bIns="45211">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Tree>
    <p:extLst>
      <p:ext uri="{BB962C8B-B14F-4D97-AF65-F5344CB8AC3E}">
        <p14:creationId xmlns:p14="http://schemas.microsoft.com/office/powerpoint/2010/main" val="319765183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8</a:t>
            </a:fld>
            <a:endParaRPr lang="en-GB" altLang="en-US"/>
          </a:p>
        </p:txBody>
      </p:sp>
    </p:spTree>
    <p:extLst>
      <p:ext uri="{BB962C8B-B14F-4D97-AF65-F5344CB8AC3E}">
        <p14:creationId xmlns:p14="http://schemas.microsoft.com/office/powerpoint/2010/main" val="3156219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xfrm>
            <a:off x="2681288" y="66675"/>
            <a:ext cx="1641475" cy="1231900"/>
          </a:xfrm>
          <a:ln/>
        </p:spPr>
      </p:sp>
      <p:sp>
        <p:nvSpPr>
          <p:cNvPr id="20483" name="Rectangle 3"/>
          <p:cNvSpPr>
            <a:spLocks noGrp="1" noChangeArrowheads="1"/>
          </p:cNvSpPr>
          <p:nvPr>
            <p:ph type="body" idx="1"/>
          </p:nvPr>
        </p:nvSpPr>
        <p:spPr>
          <a:xfrm>
            <a:off x="1003775" y="1411023"/>
            <a:ext cx="4889826" cy="79217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ea typeface="ＭＳ Ｐゴシック" pitchFamily="34" charset="-128"/>
              </a:rPr>
              <a:t>The issues surrounding </a:t>
            </a:r>
            <a:r>
              <a:rPr lang="en-GB" altLang="en-US" dirty="0" smtClean="0">
                <a:latin typeface="Arial" charset="0"/>
                <a:ea typeface="ＭＳ Ｐゴシック" pitchFamily="34" charset="-128"/>
              </a:rPr>
              <a:t>‘Stop &amp; Search’ remain current and originally go </a:t>
            </a:r>
            <a:r>
              <a:rPr lang="en-GB" altLang="en-US" dirty="0">
                <a:latin typeface="Arial" charset="0"/>
                <a:ea typeface="ＭＳ Ｐゴシック" pitchFamily="34" charset="-128"/>
              </a:rPr>
              <a:t>back to the Brixton Riots in 1981 where the Metropolitan Police </a:t>
            </a:r>
            <a:r>
              <a:rPr lang="en-GB" dirty="0"/>
              <a:t>began </a:t>
            </a:r>
            <a:r>
              <a:rPr lang="en-GB" i="1" dirty="0"/>
              <a:t>Operation Swamp 81</a:t>
            </a:r>
            <a:r>
              <a:rPr lang="en-GB" dirty="0"/>
              <a:t>, aimed at reducing street crime, mainly through the use of what was called the </a:t>
            </a:r>
            <a:r>
              <a:rPr lang="en-GB" dirty="0" smtClean="0"/>
              <a:t>‘Sus Law’, </a:t>
            </a:r>
            <a:r>
              <a:rPr lang="en-GB" dirty="0"/>
              <a:t>the informal name for a stop and search law that permitted a police officer to stop, search and potentially arrest people and ultimately jail individuals on the basis of a mere 'suspicion' of wrongdoing in breach of </a:t>
            </a:r>
            <a:r>
              <a:rPr lang="en-GB" dirty="0" smtClean="0"/>
              <a:t>Section </a:t>
            </a:r>
            <a:r>
              <a:rPr lang="en-GB" dirty="0"/>
              <a:t>4 of the Vagrancy Act 1824. </a:t>
            </a:r>
          </a:p>
          <a:p>
            <a:r>
              <a:rPr lang="en-GB" altLang="en-US" dirty="0">
                <a:latin typeface="Arial" charset="0"/>
                <a:ea typeface="ＭＳ Ｐゴシック" pitchFamily="34" charset="-128"/>
              </a:rPr>
              <a:t>After the riots Lord </a:t>
            </a:r>
            <a:r>
              <a:rPr lang="en-GB" altLang="en-US" dirty="0" err="1">
                <a:latin typeface="Arial" charset="0"/>
                <a:ea typeface="ＭＳ Ｐゴシック" pitchFamily="34" charset="-128"/>
              </a:rPr>
              <a:t>Scarman</a:t>
            </a:r>
            <a:r>
              <a:rPr lang="en-GB" altLang="en-US" dirty="0">
                <a:latin typeface="Arial" charset="0"/>
                <a:ea typeface="ＭＳ Ｐゴシック" pitchFamily="34" charset="-128"/>
              </a:rPr>
              <a:t> was appointed to hold an enquiry into the riots. </a:t>
            </a:r>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The </a:t>
            </a:r>
            <a:r>
              <a:rPr lang="en-GB" altLang="en-US" dirty="0" err="1">
                <a:latin typeface="Arial" charset="0"/>
                <a:ea typeface="ＭＳ Ｐゴシック" pitchFamily="34" charset="-128"/>
              </a:rPr>
              <a:t>Scarman</a:t>
            </a:r>
            <a:r>
              <a:rPr lang="en-GB" altLang="en-US" dirty="0">
                <a:latin typeface="Arial" charset="0"/>
                <a:ea typeface="ＭＳ Ｐゴシック" pitchFamily="34" charset="-128"/>
              </a:rPr>
              <a:t> report was published on November 25, 1981 and the results led to the Police and Criminal Evidence Act 1984.</a:t>
            </a:r>
          </a:p>
          <a:p>
            <a:r>
              <a:rPr lang="en-GB" altLang="en-US" dirty="0">
                <a:latin typeface="Arial" charset="0"/>
                <a:ea typeface="ＭＳ Ｐゴシック" pitchFamily="34" charset="-128"/>
              </a:rPr>
              <a:t>In 1999 The Lawrence Inquiry also looked into stop and search and made a  number of recommendations:</a:t>
            </a:r>
          </a:p>
          <a:p>
            <a:r>
              <a:rPr lang="en-GB" altLang="en-US" b="1" dirty="0">
                <a:latin typeface="Arial" charset="0"/>
                <a:ea typeface="ＭＳ Ｐゴシック" pitchFamily="34" charset="-128"/>
              </a:rPr>
              <a:t>Show slide</a:t>
            </a:r>
          </a:p>
          <a:p>
            <a:r>
              <a:rPr lang="en-GB" altLang="en-US" b="1" dirty="0">
                <a:latin typeface="Arial" charset="0"/>
                <a:ea typeface="ＭＳ Ｐゴシック" pitchFamily="34" charset="-128"/>
              </a:rPr>
              <a:t>State:</a:t>
            </a:r>
          </a:p>
          <a:p>
            <a:r>
              <a:rPr lang="en-GB" altLang="en-US" dirty="0">
                <a:latin typeface="Arial" charset="0"/>
                <a:ea typeface="ＭＳ Ｐゴシック" pitchFamily="34" charset="-128"/>
              </a:rPr>
              <a:t>There was no suggestion by the Stephen Lawrence Inquiry Report or from communities to remove the power of </a:t>
            </a:r>
            <a:r>
              <a:rPr lang="en-GB" altLang="en-US" dirty="0" smtClean="0">
                <a:latin typeface="Arial" charset="0"/>
                <a:ea typeface="ＭＳ Ｐゴシック" pitchFamily="34" charset="-128"/>
              </a:rPr>
              <a:t>stop </a:t>
            </a:r>
            <a:r>
              <a:rPr lang="en-GB" altLang="en-US" dirty="0">
                <a:latin typeface="Arial" charset="0"/>
                <a:ea typeface="ＭＳ Ｐゴシック" pitchFamily="34" charset="-128"/>
              </a:rPr>
              <a:t>and </a:t>
            </a:r>
            <a:r>
              <a:rPr lang="en-GB" altLang="en-US" dirty="0" smtClean="0">
                <a:latin typeface="Arial" charset="0"/>
                <a:ea typeface="ＭＳ Ｐゴシック" pitchFamily="34" charset="-128"/>
              </a:rPr>
              <a:t>search </a:t>
            </a:r>
            <a:r>
              <a:rPr lang="en-GB" altLang="en-US" dirty="0">
                <a:latin typeface="Arial" charset="0"/>
                <a:ea typeface="ＭＳ Ｐゴシック" pitchFamily="34" charset="-128"/>
              </a:rPr>
              <a:t>from police officers. </a:t>
            </a:r>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There </a:t>
            </a:r>
            <a:r>
              <a:rPr lang="en-GB" altLang="en-US" dirty="0">
                <a:latin typeface="Arial" charset="0"/>
                <a:ea typeface="ＭＳ Ｐゴシック" pitchFamily="34" charset="-128"/>
              </a:rPr>
              <a:t>is a general acceptance by the public that stop and search is an important tactic for preventing and detecting crime. </a:t>
            </a:r>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The </a:t>
            </a:r>
            <a:r>
              <a:rPr lang="en-GB" altLang="en-US" dirty="0">
                <a:latin typeface="Arial" charset="0"/>
                <a:ea typeface="ＭＳ Ｐゴシック" pitchFamily="34" charset="-128"/>
              </a:rPr>
              <a:t>Government has accepted that </a:t>
            </a:r>
            <a:r>
              <a:rPr lang="en-GB" altLang="en-US" dirty="0" smtClean="0">
                <a:latin typeface="Arial" charset="0"/>
                <a:ea typeface="ＭＳ Ｐゴシック" pitchFamily="34" charset="-128"/>
              </a:rPr>
              <a:t>stop </a:t>
            </a:r>
            <a:r>
              <a:rPr lang="en-GB" altLang="en-US" dirty="0">
                <a:latin typeface="Arial" charset="0"/>
                <a:ea typeface="ＭＳ Ｐゴシック" pitchFamily="34" charset="-128"/>
              </a:rPr>
              <a:t>and </a:t>
            </a:r>
            <a:r>
              <a:rPr lang="en-GB" altLang="en-US" dirty="0" smtClean="0">
                <a:latin typeface="Arial" charset="0"/>
                <a:ea typeface="ＭＳ Ｐゴシック" pitchFamily="34" charset="-128"/>
              </a:rPr>
              <a:t>search </a:t>
            </a:r>
            <a:r>
              <a:rPr lang="en-GB" altLang="en-US" dirty="0">
                <a:latin typeface="Arial" charset="0"/>
                <a:ea typeface="ＭＳ Ｐゴシック" pitchFamily="34" charset="-128"/>
              </a:rPr>
              <a:t>should remain but guidelines were set out about the conduct of stop and search by police officers.</a:t>
            </a:r>
          </a:p>
          <a:p>
            <a:endParaRPr lang="en-GB" altLang="en-US" sz="1400" dirty="0">
              <a:latin typeface="Arial" charset="0"/>
              <a:ea typeface="ＭＳ Ｐゴシック" pitchFamily="34" charset="-128"/>
            </a:endParaRPr>
          </a:p>
          <a:p>
            <a:pPr algn="just"/>
            <a:endParaRPr lang="en-US" altLang="en-US" sz="1300" dirty="0">
              <a:latin typeface="Arial" charset="0"/>
              <a:ea typeface="ＭＳ Ｐゴシック" pitchFamily="34" charset="-128"/>
            </a:endParaRPr>
          </a:p>
        </p:txBody>
      </p:sp>
    </p:spTree>
    <p:extLst>
      <p:ext uri="{BB962C8B-B14F-4D97-AF65-F5344CB8AC3E}">
        <p14:creationId xmlns:p14="http://schemas.microsoft.com/office/powerpoint/2010/main" val="2810762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87613" y="19050"/>
            <a:ext cx="1658937" cy="1246188"/>
          </a:xfrm>
        </p:spPr>
      </p:sp>
      <p:sp>
        <p:nvSpPr>
          <p:cNvPr id="3" name="Notes Placeholder 2"/>
          <p:cNvSpPr>
            <a:spLocks noGrp="1"/>
          </p:cNvSpPr>
          <p:nvPr>
            <p:ph type="body" idx="1"/>
          </p:nvPr>
        </p:nvSpPr>
        <p:spPr>
          <a:xfrm>
            <a:off x="509369" y="1340292"/>
            <a:ext cx="5703617" cy="8275428"/>
          </a:xfrm>
        </p:spPr>
        <p:txBody>
          <a:bodyPr/>
          <a:lstStyle/>
          <a:p>
            <a:pPr>
              <a:spcBef>
                <a:spcPts val="0"/>
              </a:spcBef>
              <a:spcAft>
                <a:spcPts val="1779"/>
              </a:spcAft>
            </a:pPr>
            <a:r>
              <a:rPr lang="en-GB" b="1" dirty="0"/>
              <a:t>State</a:t>
            </a:r>
            <a:r>
              <a:rPr lang="en-GB" b="1" dirty="0" smtClean="0"/>
              <a:t>:</a:t>
            </a:r>
          </a:p>
          <a:p>
            <a:pPr>
              <a:spcBef>
                <a:spcPts val="0"/>
              </a:spcBef>
              <a:spcAft>
                <a:spcPts val="1779"/>
              </a:spcAft>
            </a:pPr>
            <a:r>
              <a:rPr lang="en-GB" b="1" dirty="0" smtClean="0"/>
              <a:t>Stop and search is frequently used by police officers and we will look at the power used most often, under the Police &amp; Criminal Evidence Act 1984</a:t>
            </a:r>
          </a:p>
          <a:p>
            <a:pPr>
              <a:spcBef>
                <a:spcPts val="0"/>
              </a:spcBef>
              <a:spcAft>
                <a:spcPts val="1779"/>
              </a:spcAft>
            </a:pPr>
            <a:r>
              <a:rPr lang="en-GB" b="1" dirty="0" smtClean="0">
                <a:solidFill>
                  <a:srgbClr val="0033CC"/>
                </a:solidFill>
              </a:rPr>
              <a:t>This power is provided under </a:t>
            </a:r>
            <a:r>
              <a:rPr lang="en-GB" b="1" dirty="0" smtClean="0">
                <a:solidFill>
                  <a:srgbClr val="FF0000"/>
                </a:solidFill>
              </a:rPr>
              <a:t>Sec 1(2) PACE 1984</a:t>
            </a:r>
            <a:endParaRPr lang="en-GB" b="1" dirty="0">
              <a:solidFill>
                <a:srgbClr val="FF0000"/>
              </a:solidFill>
            </a:endParaRPr>
          </a:p>
          <a:p>
            <a:pPr>
              <a:spcBef>
                <a:spcPts val="0"/>
              </a:spcBef>
              <a:spcAft>
                <a:spcPts val="1779"/>
              </a:spcAft>
            </a:pPr>
            <a:r>
              <a:rPr lang="en-GB" dirty="0"/>
              <a:t>There are a number of important elements in this definition.</a:t>
            </a:r>
          </a:p>
          <a:p>
            <a:pPr>
              <a:spcBef>
                <a:spcPts val="0"/>
              </a:spcBef>
              <a:spcAft>
                <a:spcPts val="1779"/>
              </a:spcAft>
            </a:pPr>
            <a:r>
              <a:rPr lang="en-GB" dirty="0"/>
              <a:t>The first is </a:t>
            </a:r>
            <a:r>
              <a:rPr lang="en-GB" b="1" dirty="0">
                <a:solidFill>
                  <a:srgbClr val="FF0000"/>
                </a:solidFill>
              </a:rPr>
              <a:t>detain</a:t>
            </a:r>
            <a:r>
              <a:rPr lang="en-GB" dirty="0"/>
              <a:t>.  Detaining someone in law is not actually arresting them, but the outcome is the same, you prevent that person from moving until you have completed the search.  The detention must </a:t>
            </a:r>
            <a:r>
              <a:rPr lang="en-GB" dirty="0" smtClean="0"/>
              <a:t>be at </a:t>
            </a:r>
            <a:r>
              <a:rPr lang="en-GB" dirty="0"/>
              <a:t>or near where the person was first required to stop.  So you cannot stop someone and then take them to a police station to carry out the search.</a:t>
            </a:r>
          </a:p>
          <a:p>
            <a:pPr>
              <a:spcBef>
                <a:spcPts val="0"/>
              </a:spcBef>
              <a:spcAft>
                <a:spcPts val="1779"/>
              </a:spcAft>
            </a:pPr>
            <a:r>
              <a:rPr lang="en-GB" dirty="0" smtClean="0"/>
              <a:t>The power to stop and search only applies in </a:t>
            </a:r>
            <a:r>
              <a:rPr lang="en-GB" b="1" dirty="0" smtClean="0">
                <a:solidFill>
                  <a:srgbClr val="FF0000"/>
                </a:solidFill>
              </a:rPr>
              <a:t>a place where the public are or have access to</a:t>
            </a:r>
            <a:r>
              <a:rPr lang="en-GB" dirty="0" smtClean="0"/>
              <a:t>, for instance any road or footpath or other public area,  other areas where the public have express permission, for example a cinema or football ground, so even if the person has paid to enter it is still a public place.</a:t>
            </a:r>
          </a:p>
          <a:p>
            <a:pPr>
              <a:spcBef>
                <a:spcPts val="0"/>
              </a:spcBef>
              <a:spcAft>
                <a:spcPts val="1779"/>
              </a:spcAft>
            </a:pPr>
            <a:r>
              <a:rPr lang="en-GB" dirty="0" smtClean="0"/>
              <a:t>Then there is the private place but where the public have access such as a private field that has a low wall around it.</a:t>
            </a:r>
          </a:p>
          <a:p>
            <a:pPr>
              <a:spcBef>
                <a:spcPts val="0"/>
              </a:spcBef>
              <a:spcAft>
                <a:spcPts val="1779"/>
              </a:spcAft>
            </a:pPr>
            <a:r>
              <a:rPr lang="en-GB" dirty="0" smtClean="0"/>
              <a:t>You can search anyone in the garden of a house if that person is there without the owner’s permission.</a:t>
            </a:r>
          </a:p>
          <a:p>
            <a:pPr>
              <a:spcBef>
                <a:spcPts val="0"/>
              </a:spcBef>
              <a:spcAft>
                <a:spcPts val="1779"/>
              </a:spcAft>
            </a:pPr>
            <a:r>
              <a:rPr lang="en-GB" dirty="0" smtClean="0"/>
              <a:t>The same principles apply to the search of a vehicle.</a:t>
            </a:r>
          </a:p>
          <a:p>
            <a:pPr>
              <a:spcBef>
                <a:spcPts val="0"/>
              </a:spcBef>
              <a:spcAft>
                <a:spcPts val="1779"/>
              </a:spcAft>
            </a:pPr>
            <a:r>
              <a:rPr lang="en-GB" dirty="0" smtClean="0"/>
              <a:t>An officer can also search anything that the person has with them and anything within the vehicle, such as a bag.</a:t>
            </a:r>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10</a:t>
            </a:fld>
            <a:endParaRPr lang="en-GB" altLang="en-US"/>
          </a:p>
        </p:txBody>
      </p:sp>
    </p:spTree>
    <p:extLst>
      <p:ext uri="{BB962C8B-B14F-4D97-AF65-F5344CB8AC3E}">
        <p14:creationId xmlns:p14="http://schemas.microsoft.com/office/powerpoint/2010/main" val="2910232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79675" y="250825"/>
            <a:ext cx="1735138" cy="1301750"/>
          </a:xfrm>
        </p:spPr>
      </p:sp>
      <p:sp>
        <p:nvSpPr>
          <p:cNvPr id="3" name="Notes Placeholder 2"/>
          <p:cNvSpPr>
            <a:spLocks noGrp="1"/>
          </p:cNvSpPr>
          <p:nvPr>
            <p:ph type="body" idx="1"/>
          </p:nvPr>
        </p:nvSpPr>
        <p:spPr/>
        <p:txBody>
          <a:bodyPr/>
          <a:lstStyle/>
          <a:p>
            <a:r>
              <a:rPr lang="en-GB" b="1" dirty="0" smtClean="0"/>
              <a:t>State:</a:t>
            </a:r>
          </a:p>
          <a:p>
            <a:r>
              <a:rPr lang="en-GB" dirty="0" smtClean="0"/>
              <a:t>The power is granted to an officer who already has </a:t>
            </a:r>
            <a:r>
              <a:rPr lang="en-GB" b="1" dirty="0" smtClean="0">
                <a:solidFill>
                  <a:srgbClr val="FF0000"/>
                </a:solidFill>
              </a:rPr>
              <a:t>reasonable grounds for suspecting</a:t>
            </a:r>
            <a:r>
              <a:rPr lang="en-GB" dirty="0" smtClean="0"/>
              <a:t> that a person has one of the mentioned items on them.  </a:t>
            </a:r>
          </a:p>
          <a:p>
            <a:r>
              <a:rPr lang="en-GB" dirty="0" smtClean="0"/>
              <a:t>The officer </a:t>
            </a:r>
            <a:r>
              <a:rPr lang="en-GB" b="1" u="sng" dirty="0" smtClean="0"/>
              <a:t>cannot</a:t>
            </a:r>
            <a:r>
              <a:rPr lang="en-GB" dirty="0" smtClean="0"/>
              <a:t> stop a person to gather evidence that the person is carrying something.</a:t>
            </a:r>
          </a:p>
          <a:p>
            <a:endParaRPr lang="en-GB" dirty="0"/>
          </a:p>
          <a:p>
            <a:r>
              <a:rPr lang="en-GB" dirty="0" smtClean="0"/>
              <a:t>We will now look at this definition in more detail.</a:t>
            </a:r>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11</a:t>
            </a:fld>
            <a:endParaRPr lang="en-GB" altLang="en-US"/>
          </a:p>
        </p:txBody>
      </p:sp>
    </p:spTree>
    <p:extLst>
      <p:ext uri="{BB962C8B-B14F-4D97-AF65-F5344CB8AC3E}">
        <p14:creationId xmlns:p14="http://schemas.microsoft.com/office/powerpoint/2010/main" val="2982292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xfrm>
            <a:off x="2408238" y="250825"/>
            <a:ext cx="1708150" cy="1282700"/>
          </a:xfrm>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latin typeface="Arial" charset="0"/>
                <a:ea typeface="ＭＳ Ｐゴシック" pitchFamily="34" charset="-128"/>
              </a:rPr>
              <a:t>Question to self:  </a:t>
            </a:r>
            <a:r>
              <a:rPr lang="en-US" altLang="en-US" dirty="0" smtClean="0">
                <a:latin typeface="Arial" charset="0"/>
                <a:ea typeface="ＭＳ Ｐゴシック" pitchFamily="34" charset="-128"/>
              </a:rPr>
              <a:t>So what are these reasonable grounds to suspect?</a:t>
            </a: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4680" indent="-282570" eaLnBrk="0" hangingPunct="0">
              <a:spcBef>
                <a:spcPct val="30000"/>
              </a:spcBef>
              <a:defRPr sz="1200">
                <a:solidFill>
                  <a:schemeClr val="tx1"/>
                </a:solidFill>
                <a:latin typeface="Arial" charset="0"/>
                <a:ea typeface="ＭＳ Ｐゴシック" pitchFamily="34" charset="-128"/>
              </a:defRPr>
            </a:lvl2pPr>
            <a:lvl3pPr marL="1130278" indent="-226056" eaLnBrk="0" hangingPunct="0">
              <a:spcBef>
                <a:spcPct val="30000"/>
              </a:spcBef>
              <a:defRPr sz="1200">
                <a:solidFill>
                  <a:schemeClr val="tx1"/>
                </a:solidFill>
                <a:latin typeface="Arial" charset="0"/>
                <a:ea typeface="ＭＳ Ｐゴシック" pitchFamily="34" charset="-128"/>
              </a:defRPr>
            </a:lvl3pPr>
            <a:lvl4pPr marL="1582388" indent="-226056" eaLnBrk="0" hangingPunct="0">
              <a:spcBef>
                <a:spcPct val="30000"/>
              </a:spcBef>
              <a:defRPr sz="1200">
                <a:solidFill>
                  <a:schemeClr val="tx1"/>
                </a:solidFill>
                <a:latin typeface="Arial" charset="0"/>
                <a:ea typeface="ＭＳ Ｐゴシック" pitchFamily="34" charset="-128"/>
              </a:defRPr>
            </a:lvl4pPr>
            <a:lvl5pPr marL="2034500" indent="-226056" eaLnBrk="0" hangingPunct="0">
              <a:spcBef>
                <a:spcPct val="30000"/>
              </a:spcBef>
              <a:defRPr sz="1200">
                <a:solidFill>
                  <a:schemeClr val="tx1"/>
                </a:solidFill>
                <a:latin typeface="Arial" charset="0"/>
                <a:ea typeface="ＭＳ Ｐゴシック" pitchFamily="34" charset="-128"/>
              </a:defRPr>
            </a:lvl5pPr>
            <a:lvl6pPr marL="2486611" indent="-226056" eaLnBrk="0" fontAlgn="base" hangingPunct="0">
              <a:spcBef>
                <a:spcPct val="30000"/>
              </a:spcBef>
              <a:spcAft>
                <a:spcPct val="0"/>
              </a:spcAft>
              <a:defRPr sz="1200">
                <a:solidFill>
                  <a:schemeClr val="tx1"/>
                </a:solidFill>
                <a:latin typeface="Arial" charset="0"/>
                <a:ea typeface="ＭＳ Ｐゴシック" pitchFamily="34" charset="-128"/>
              </a:defRPr>
            </a:lvl6pPr>
            <a:lvl7pPr marL="2938722" indent="-226056" eaLnBrk="0" fontAlgn="base" hangingPunct="0">
              <a:spcBef>
                <a:spcPct val="30000"/>
              </a:spcBef>
              <a:spcAft>
                <a:spcPct val="0"/>
              </a:spcAft>
              <a:defRPr sz="1200">
                <a:solidFill>
                  <a:schemeClr val="tx1"/>
                </a:solidFill>
                <a:latin typeface="Arial" charset="0"/>
                <a:ea typeface="ＭＳ Ｐゴシック" pitchFamily="34" charset="-128"/>
              </a:defRPr>
            </a:lvl7pPr>
            <a:lvl8pPr marL="3390834" indent="-226056" eaLnBrk="0" fontAlgn="base" hangingPunct="0">
              <a:spcBef>
                <a:spcPct val="30000"/>
              </a:spcBef>
              <a:spcAft>
                <a:spcPct val="0"/>
              </a:spcAft>
              <a:defRPr sz="1200">
                <a:solidFill>
                  <a:schemeClr val="tx1"/>
                </a:solidFill>
                <a:latin typeface="Arial" charset="0"/>
                <a:ea typeface="ＭＳ Ｐゴシック" pitchFamily="34" charset="-128"/>
              </a:defRPr>
            </a:lvl8pPr>
            <a:lvl9pPr marL="3842945" indent="-226056" eaLnBrk="0" fontAlgn="base" hangingPunct="0">
              <a:spcBef>
                <a:spcPct val="30000"/>
              </a:spcBef>
              <a:spcAft>
                <a:spcPct val="0"/>
              </a:spcAft>
              <a:defRPr sz="1200">
                <a:solidFill>
                  <a:schemeClr val="tx1"/>
                </a:solidFill>
                <a:latin typeface="Arial" charset="0"/>
                <a:ea typeface="ＭＳ Ｐゴシック" pitchFamily="34" charset="-128"/>
              </a:defRPr>
            </a:lvl9pPr>
          </a:lstStyle>
          <a:p>
            <a:pPr eaLnBrk="1" hangingPunct="1">
              <a:spcBef>
                <a:spcPct val="0"/>
              </a:spcBef>
            </a:pPr>
            <a:fld id="{803AC9B6-AF34-4D16-BC70-A1756E739C18}" type="slidenum">
              <a:rPr lang="en-GB" altLang="en-US" smtClean="0"/>
              <a:pPr eaLnBrk="1" hangingPunct="1">
                <a:spcBef>
                  <a:spcPct val="0"/>
                </a:spcBef>
              </a:pPr>
              <a:t>12</a:t>
            </a:fld>
            <a:endParaRPr lang="en-GB" altLang="en-US" smtClean="0"/>
          </a:p>
        </p:txBody>
      </p:sp>
    </p:spTree>
    <p:extLst>
      <p:ext uri="{BB962C8B-B14F-4D97-AF65-F5344CB8AC3E}">
        <p14:creationId xmlns:p14="http://schemas.microsoft.com/office/powerpoint/2010/main" val="2178881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2527300" y="250825"/>
            <a:ext cx="1589088" cy="1193800"/>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ea typeface="ＭＳ Ｐゴシック" pitchFamily="34" charset="-128"/>
              </a:rPr>
              <a:t>State:</a:t>
            </a:r>
          </a:p>
          <a:p>
            <a:r>
              <a:rPr lang="en-GB" altLang="en-US" sz="1400" dirty="0">
                <a:latin typeface="Arial" charset="0"/>
                <a:ea typeface="ＭＳ Ｐゴシック" pitchFamily="34" charset="-128"/>
              </a:rPr>
              <a:t>A dictionary definition of reasonable is ‘fair and sensible’</a:t>
            </a:r>
          </a:p>
          <a:p>
            <a:endParaRPr lang="en-GB" altLang="en-US" dirty="0" smtClean="0">
              <a:latin typeface="Arial" charset="0"/>
              <a:ea typeface="ＭＳ Ｐゴシック" pitchFamily="34" charset="-128"/>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4680" indent="-282570" eaLnBrk="0" hangingPunct="0">
              <a:spcBef>
                <a:spcPct val="30000"/>
              </a:spcBef>
              <a:defRPr sz="1200">
                <a:solidFill>
                  <a:schemeClr val="tx1"/>
                </a:solidFill>
                <a:latin typeface="Arial" charset="0"/>
                <a:ea typeface="ＭＳ Ｐゴシック" pitchFamily="34" charset="-128"/>
              </a:defRPr>
            </a:lvl2pPr>
            <a:lvl3pPr marL="1130278" indent="-226056" eaLnBrk="0" hangingPunct="0">
              <a:spcBef>
                <a:spcPct val="30000"/>
              </a:spcBef>
              <a:defRPr sz="1200">
                <a:solidFill>
                  <a:schemeClr val="tx1"/>
                </a:solidFill>
                <a:latin typeface="Arial" charset="0"/>
                <a:ea typeface="ＭＳ Ｐゴシック" pitchFamily="34" charset="-128"/>
              </a:defRPr>
            </a:lvl3pPr>
            <a:lvl4pPr marL="1582388" indent="-226056" eaLnBrk="0" hangingPunct="0">
              <a:spcBef>
                <a:spcPct val="30000"/>
              </a:spcBef>
              <a:defRPr sz="1200">
                <a:solidFill>
                  <a:schemeClr val="tx1"/>
                </a:solidFill>
                <a:latin typeface="Arial" charset="0"/>
                <a:ea typeface="ＭＳ Ｐゴシック" pitchFamily="34" charset="-128"/>
              </a:defRPr>
            </a:lvl4pPr>
            <a:lvl5pPr marL="2034500" indent="-226056" eaLnBrk="0" hangingPunct="0">
              <a:spcBef>
                <a:spcPct val="30000"/>
              </a:spcBef>
              <a:defRPr sz="1200">
                <a:solidFill>
                  <a:schemeClr val="tx1"/>
                </a:solidFill>
                <a:latin typeface="Arial" charset="0"/>
                <a:ea typeface="ＭＳ Ｐゴシック" pitchFamily="34" charset="-128"/>
              </a:defRPr>
            </a:lvl5pPr>
            <a:lvl6pPr marL="2486611" indent="-226056" eaLnBrk="0" fontAlgn="base" hangingPunct="0">
              <a:spcBef>
                <a:spcPct val="30000"/>
              </a:spcBef>
              <a:spcAft>
                <a:spcPct val="0"/>
              </a:spcAft>
              <a:defRPr sz="1200">
                <a:solidFill>
                  <a:schemeClr val="tx1"/>
                </a:solidFill>
                <a:latin typeface="Arial" charset="0"/>
                <a:ea typeface="ＭＳ Ｐゴシック" pitchFamily="34" charset="-128"/>
              </a:defRPr>
            </a:lvl6pPr>
            <a:lvl7pPr marL="2938722" indent="-226056" eaLnBrk="0" fontAlgn="base" hangingPunct="0">
              <a:spcBef>
                <a:spcPct val="30000"/>
              </a:spcBef>
              <a:spcAft>
                <a:spcPct val="0"/>
              </a:spcAft>
              <a:defRPr sz="1200">
                <a:solidFill>
                  <a:schemeClr val="tx1"/>
                </a:solidFill>
                <a:latin typeface="Arial" charset="0"/>
                <a:ea typeface="ＭＳ Ｐゴシック" pitchFamily="34" charset="-128"/>
              </a:defRPr>
            </a:lvl7pPr>
            <a:lvl8pPr marL="3390834" indent="-226056" eaLnBrk="0" fontAlgn="base" hangingPunct="0">
              <a:spcBef>
                <a:spcPct val="30000"/>
              </a:spcBef>
              <a:spcAft>
                <a:spcPct val="0"/>
              </a:spcAft>
              <a:defRPr sz="1200">
                <a:solidFill>
                  <a:schemeClr val="tx1"/>
                </a:solidFill>
                <a:latin typeface="Arial" charset="0"/>
                <a:ea typeface="ＭＳ Ｐゴシック" pitchFamily="34" charset="-128"/>
              </a:defRPr>
            </a:lvl8pPr>
            <a:lvl9pPr marL="3842945" indent="-226056" eaLnBrk="0" fontAlgn="base" hangingPunct="0">
              <a:spcBef>
                <a:spcPct val="30000"/>
              </a:spcBef>
              <a:spcAft>
                <a:spcPct val="0"/>
              </a:spcAft>
              <a:defRPr sz="1200">
                <a:solidFill>
                  <a:schemeClr val="tx1"/>
                </a:solidFill>
                <a:latin typeface="Arial" charset="0"/>
                <a:ea typeface="ＭＳ Ｐゴシック" pitchFamily="34" charset="-128"/>
              </a:defRPr>
            </a:lvl9pPr>
          </a:lstStyle>
          <a:p>
            <a:pPr eaLnBrk="1" hangingPunct="1">
              <a:spcBef>
                <a:spcPct val="0"/>
              </a:spcBef>
            </a:pPr>
            <a:fld id="{E4613DD3-00C2-4330-AB8C-893D67711C96}" type="slidenum">
              <a:rPr lang="en-GB" altLang="en-US" smtClean="0"/>
              <a:pPr eaLnBrk="1" hangingPunct="1">
                <a:spcBef>
                  <a:spcPct val="0"/>
                </a:spcBef>
              </a:pPr>
              <a:t>13</a:t>
            </a:fld>
            <a:endParaRPr lang="en-GB" altLang="en-US" smtClean="0"/>
          </a:p>
        </p:txBody>
      </p:sp>
    </p:spTree>
    <p:extLst>
      <p:ext uri="{BB962C8B-B14F-4D97-AF65-F5344CB8AC3E}">
        <p14:creationId xmlns:p14="http://schemas.microsoft.com/office/powerpoint/2010/main" val="14154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2527300" y="250825"/>
            <a:ext cx="1589088" cy="1193800"/>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ea typeface="ＭＳ Ｐゴシック" pitchFamily="34" charset="-128"/>
              </a:rPr>
              <a:t>State:</a:t>
            </a:r>
          </a:p>
          <a:p>
            <a:r>
              <a:rPr lang="en-GB" altLang="en-US" sz="1400" dirty="0">
                <a:latin typeface="Arial" charset="0"/>
                <a:ea typeface="ＭＳ Ｐゴシック" pitchFamily="34" charset="-128"/>
              </a:rPr>
              <a:t>Suspicion, then is :</a:t>
            </a:r>
          </a:p>
          <a:p>
            <a:r>
              <a:rPr lang="en-GB" altLang="en-US" sz="1400" dirty="0">
                <a:latin typeface="Arial" charset="0"/>
                <a:ea typeface="ＭＳ Ｐゴシック" pitchFamily="34" charset="-128"/>
              </a:rPr>
              <a:t>‘A feeling or belief that someone is guilty of a crime/offence’</a:t>
            </a:r>
            <a:endParaRPr lang="en-GB" altLang="en-US" sz="1400" b="1" dirty="0">
              <a:latin typeface="Arial" charset="0"/>
              <a:ea typeface="ＭＳ Ｐゴシック" pitchFamily="34" charset="-128"/>
            </a:endParaRPr>
          </a:p>
          <a:p>
            <a:endParaRPr lang="en-GB" altLang="en-US" sz="1400" dirty="0">
              <a:latin typeface="Arial" charset="0"/>
              <a:ea typeface="ＭＳ Ｐゴシック" pitchFamily="34" charset="-128"/>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4680" indent="-282570" eaLnBrk="0" hangingPunct="0">
              <a:spcBef>
                <a:spcPct val="30000"/>
              </a:spcBef>
              <a:defRPr sz="1200">
                <a:solidFill>
                  <a:schemeClr val="tx1"/>
                </a:solidFill>
                <a:latin typeface="Arial" charset="0"/>
                <a:ea typeface="ＭＳ Ｐゴシック" pitchFamily="34" charset="-128"/>
              </a:defRPr>
            </a:lvl2pPr>
            <a:lvl3pPr marL="1130278" indent="-226056" eaLnBrk="0" hangingPunct="0">
              <a:spcBef>
                <a:spcPct val="30000"/>
              </a:spcBef>
              <a:defRPr sz="1200">
                <a:solidFill>
                  <a:schemeClr val="tx1"/>
                </a:solidFill>
                <a:latin typeface="Arial" charset="0"/>
                <a:ea typeface="ＭＳ Ｐゴシック" pitchFamily="34" charset="-128"/>
              </a:defRPr>
            </a:lvl3pPr>
            <a:lvl4pPr marL="1582388" indent="-226056" eaLnBrk="0" hangingPunct="0">
              <a:spcBef>
                <a:spcPct val="30000"/>
              </a:spcBef>
              <a:defRPr sz="1200">
                <a:solidFill>
                  <a:schemeClr val="tx1"/>
                </a:solidFill>
                <a:latin typeface="Arial" charset="0"/>
                <a:ea typeface="ＭＳ Ｐゴシック" pitchFamily="34" charset="-128"/>
              </a:defRPr>
            </a:lvl4pPr>
            <a:lvl5pPr marL="2034500" indent="-226056" eaLnBrk="0" hangingPunct="0">
              <a:spcBef>
                <a:spcPct val="30000"/>
              </a:spcBef>
              <a:defRPr sz="1200">
                <a:solidFill>
                  <a:schemeClr val="tx1"/>
                </a:solidFill>
                <a:latin typeface="Arial" charset="0"/>
                <a:ea typeface="ＭＳ Ｐゴシック" pitchFamily="34" charset="-128"/>
              </a:defRPr>
            </a:lvl5pPr>
            <a:lvl6pPr marL="2486611" indent="-226056" eaLnBrk="0" fontAlgn="base" hangingPunct="0">
              <a:spcBef>
                <a:spcPct val="30000"/>
              </a:spcBef>
              <a:spcAft>
                <a:spcPct val="0"/>
              </a:spcAft>
              <a:defRPr sz="1200">
                <a:solidFill>
                  <a:schemeClr val="tx1"/>
                </a:solidFill>
                <a:latin typeface="Arial" charset="0"/>
                <a:ea typeface="ＭＳ Ｐゴシック" pitchFamily="34" charset="-128"/>
              </a:defRPr>
            </a:lvl6pPr>
            <a:lvl7pPr marL="2938722" indent="-226056" eaLnBrk="0" fontAlgn="base" hangingPunct="0">
              <a:spcBef>
                <a:spcPct val="30000"/>
              </a:spcBef>
              <a:spcAft>
                <a:spcPct val="0"/>
              </a:spcAft>
              <a:defRPr sz="1200">
                <a:solidFill>
                  <a:schemeClr val="tx1"/>
                </a:solidFill>
                <a:latin typeface="Arial" charset="0"/>
                <a:ea typeface="ＭＳ Ｐゴシック" pitchFamily="34" charset="-128"/>
              </a:defRPr>
            </a:lvl7pPr>
            <a:lvl8pPr marL="3390834" indent="-226056" eaLnBrk="0" fontAlgn="base" hangingPunct="0">
              <a:spcBef>
                <a:spcPct val="30000"/>
              </a:spcBef>
              <a:spcAft>
                <a:spcPct val="0"/>
              </a:spcAft>
              <a:defRPr sz="1200">
                <a:solidFill>
                  <a:schemeClr val="tx1"/>
                </a:solidFill>
                <a:latin typeface="Arial" charset="0"/>
                <a:ea typeface="ＭＳ Ｐゴシック" pitchFamily="34" charset="-128"/>
              </a:defRPr>
            </a:lvl8pPr>
            <a:lvl9pPr marL="3842945" indent="-226056" eaLnBrk="0" fontAlgn="base" hangingPunct="0">
              <a:spcBef>
                <a:spcPct val="30000"/>
              </a:spcBef>
              <a:spcAft>
                <a:spcPct val="0"/>
              </a:spcAft>
              <a:defRPr sz="1200">
                <a:solidFill>
                  <a:schemeClr val="tx1"/>
                </a:solidFill>
                <a:latin typeface="Arial" charset="0"/>
                <a:ea typeface="ＭＳ Ｐゴシック" pitchFamily="34" charset="-128"/>
              </a:defRPr>
            </a:lvl9pPr>
          </a:lstStyle>
          <a:p>
            <a:pPr eaLnBrk="1" hangingPunct="1">
              <a:spcBef>
                <a:spcPct val="0"/>
              </a:spcBef>
            </a:pPr>
            <a:fld id="{1A267D31-17D7-4731-B804-DEB6AF391196}" type="slidenum">
              <a:rPr lang="en-GB" altLang="en-US" smtClean="0"/>
              <a:pPr eaLnBrk="1" hangingPunct="1">
                <a:spcBef>
                  <a:spcPct val="0"/>
                </a:spcBef>
              </a:pPr>
              <a:t>14</a:t>
            </a:fld>
            <a:endParaRPr lang="en-GB" altLang="en-US" smtClean="0"/>
          </a:p>
        </p:txBody>
      </p:sp>
    </p:spTree>
    <p:extLst>
      <p:ext uri="{BB962C8B-B14F-4D97-AF65-F5344CB8AC3E}">
        <p14:creationId xmlns:p14="http://schemas.microsoft.com/office/powerpoint/2010/main" val="1804504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2503488" y="107950"/>
            <a:ext cx="1519237" cy="1139825"/>
          </a:xfrm>
          <a:ln/>
        </p:spPr>
      </p:sp>
      <p:sp>
        <p:nvSpPr>
          <p:cNvPr id="3" name="Notes Placeholder 2"/>
          <p:cNvSpPr>
            <a:spLocks noGrp="1"/>
          </p:cNvSpPr>
          <p:nvPr>
            <p:ph type="body" idx="1"/>
          </p:nvPr>
        </p:nvSpPr>
        <p:spPr>
          <a:xfrm>
            <a:off x="696303" y="1390009"/>
            <a:ext cx="5336212" cy="8439486"/>
          </a:xfrm>
        </p:spPr>
        <p:txBody>
          <a:bodyPr/>
          <a:lstStyle/>
          <a:p>
            <a:pPr marL="226056" indent="-226056">
              <a:defRPr/>
            </a:pPr>
            <a:r>
              <a:rPr lang="en-US" altLang="en-US" sz="1400" b="1" dirty="0">
                <a:latin typeface="Arial" charset="0"/>
                <a:ea typeface="ＭＳ Ｐゴシック" pitchFamily="34" charset="-128"/>
              </a:rPr>
              <a:t>State:</a:t>
            </a:r>
          </a:p>
          <a:p>
            <a:pPr>
              <a:defRPr/>
            </a:pPr>
            <a:r>
              <a:rPr lang="en-US" altLang="en-US" sz="1400" dirty="0">
                <a:latin typeface="Arial" charset="0"/>
                <a:ea typeface="ＭＳ Ｐゴシック" pitchFamily="34" charset="-128"/>
              </a:rPr>
              <a:t>In law there are three levels of knowledge that an officer has to have before they can act in any given situation.  The first is:</a:t>
            </a:r>
          </a:p>
          <a:p>
            <a:pPr>
              <a:defRPr/>
            </a:pPr>
            <a:r>
              <a:rPr lang="en-US" altLang="en-US" sz="1400" b="1" dirty="0">
                <a:latin typeface="Arial" charset="0"/>
                <a:ea typeface="ＭＳ Ｐゴシック" pitchFamily="34" charset="-128"/>
              </a:rPr>
              <a:t>Q. </a:t>
            </a:r>
            <a:r>
              <a:rPr lang="en-US" altLang="en-US" sz="1400" b="1" dirty="0">
                <a:solidFill>
                  <a:srgbClr val="0033CC"/>
                </a:solidFill>
                <a:latin typeface="Arial" charset="0"/>
                <a:ea typeface="ＭＳ Ｐゴシック" pitchFamily="34" charset="-128"/>
              </a:rPr>
              <a:t>Know</a:t>
            </a:r>
            <a:r>
              <a:rPr lang="en-US" altLang="en-US" sz="1400" b="1" dirty="0">
                <a:latin typeface="Arial" charset="0"/>
                <a:ea typeface="ＭＳ Ｐゴシック" pitchFamily="34" charset="-128"/>
              </a:rPr>
              <a:t> - </a:t>
            </a:r>
            <a:r>
              <a:rPr lang="en-US" altLang="en-US" sz="1400" dirty="0">
                <a:latin typeface="Arial" charset="0"/>
                <a:ea typeface="ＭＳ Ｐゴシック" pitchFamily="34" charset="-128"/>
              </a:rPr>
              <a:t>How would you </a:t>
            </a:r>
            <a:r>
              <a:rPr lang="en-US" altLang="en-US" sz="1400" b="1" dirty="0">
                <a:latin typeface="Arial" charset="0"/>
                <a:ea typeface="ＭＳ Ｐゴシック" pitchFamily="34" charset="-128"/>
              </a:rPr>
              <a:t>know</a:t>
            </a:r>
            <a:r>
              <a:rPr lang="en-US" altLang="en-US" sz="1400" dirty="0">
                <a:latin typeface="Arial" charset="0"/>
                <a:ea typeface="ＭＳ Ｐゴシック" pitchFamily="34" charset="-128"/>
              </a:rPr>
              <a:t> something has happened? You see it yourself – there is no doubt it has taken place. For example you are on patrol in the High Street when you see a person carrying a brick.  You see this person bring their arm back and throw the brick.  You see the brick make contact with and smash through the window of a shop.  You </a:t>
            </a:r>
            <a:r>
              <a:rPr lang="en-US" altLang="en-US" sz="1400" b="1" dirty="0">
                <a:latin typeface="Arial" charset="0"/>
                <a:ea typeface="ＭＳ Ｐゴシック" pitchFamily="34" charset="-128"/>
              </a:rPr>
              <a:t>know</a:t>
            </a:r>
            <a:r>
              <a:rPr lang="en-US" altLang="en-US" sz="1400" dirty="0">
                <a:latin typeface="Arial" charset="0"/>
                <a:ea typeface="ＭＳ Ｐゴシック" pitchFamily="34" charset="-128"/>
              </a:rPr>
              <a:t> that this person has committed damage</a:t>
            </a:r>
            <a:r>
              <a:rPr lang="en-US" altLang="en-US" sz="1400" dirty="0">
                <a:latin typeface="Arial" charset="0"/>
                <a:ea typeface="ＭＳ Ｐゴシック" pitchFamily="34" charset="-128"/>
              </a:rPr>
              <a:t>.</a:t>
            </a:r>
          </a:p>
          <a:p>
            <a:pPr>
              <a:defRPr/>
            </a:pPr>
            <a:r>
              <a:rPr lang="en-US" altLang="en-US" sz="1400" b="1" dirty="0">
                <a:latin typeface="Arial" charset="0"/>
                <a:ea typeface="ＭＳ Ｐゴシック" pitchFamily="34" charset="-128"/>
              </a:rPr>
              <a:t>Q</a:t>
            </a:r>
            <a:r>
              <a:rPr lang="en-US" altLang="en-US" sz="1400" b="1" dirty="0">
                <a:latin typeface="Arial" charset="0"/>
                <a:ea typeface="ＭＳ Ｐゴシック" pitchFamily="34" charset="-128"/>
              </a:rPr>
              <a:t>. </a:t>
            </a:r>
            <a:r>
              <a:rPr lang="en-US" altLang="en-US" sz="1400" b="1" dirty="0">
                <a:solidFill>
                  <a:srgbClr val="0033CC"/>
                </a:solidFill>
                <a:latin typeface="Arial" charset="0"/>
                <a:ea typeface="ＭＳ Ｐゴシック" pitchFamily="34" charset="-128"/>
              </a:rPr>
              <a:t>Believe -</a:t>
            </a:r>
            <a:r>
              <a:rPr lang="en-US" altLang="en-US" sz="1400" b="1" dirty="0">
                <a:latin typeface="Arial" charset="0"/>
                <a:ea typeface="ＭＳ Ｐゴシック" pitchFamily="34" charset="-128"/>
              </a:rPr>
              <a:t> </a:t>
            </a:r>
            <a:r>
              <a:rPr lang="en-US" altLang="en-US" sz="1400" dirty="0">
                <a:latin typeface="Arial" charset="0"/>
                <a:ea typeface="ＭＳ Ｐゴシック" pitchFamily="34" charset="-128"/>
              </a:rPr>
              <a:t>What would make you </a:t>
            </a:r>
            <a:r>
              <a:rPr lang="en-US" altLang="en-US" sz="1400" b="1" dirty="0">
                <a:latin typeface="Arial" charset="0"/>
                <a:ea typeface="ＭＳ Ｐゴシック" pitchFamily="34" charset="-128"/>
              </a:rPr>
              <a:t>believe</a:t>
            </a:r>
            <a:r>
              <a:rPr lang="en-US" altLang="en-US" sz="1400" dirty="0">
                <a:latin typeface="Arial" charset="0"/>
                <a:ea typeface="ＭＳ Ｐゴシック" pitchFamily="34" charset="-128"/>
              </a:rPr>
              <a:t> that something has happened?  In this instance you are on patrol on a side street of the main shopping area.  You hear a smash of glass from around the corner. You turn the corner and see a man standing in front of a broken shop window. Inside the shop is a large brick.</a:t>
            </a:r>
          </a:p>
          <a:p>
            <a:pPr marL="226056" indent="-226056">
              <a:defRPr/>
            </a:pPr>
            <a:r>
              <a:rPr lang="en-US" altLang="en-US" sz="1400" b="1" dirty="0">
                <a:latin typeface="Arial" charset="0"/>
                <a:ea typeface="ＭＳ Ｐゴシック" pitchFamily="34" charset="-128"/>
              </a:rPr>
              <a:t>Q. </a:t>
            </a:r>
            <a:r>
              <a:rPr lang="en-US" altLang="en-US" sz="1400" b="1" dirty="0">
                <a:solidFill>
                  <a:srgbClr val="0033CC"/>
                </a:solidFill>
                <a:latin typeface="Arial" charset="0"/>
                <a:ea typeface="ＭＳ Ｐゴシック" pitchFamily="34" charset="-128"/>
              </a:rPr>
              <a:t>Suspect </a:t>
            </a:r>
            <a:r>
              <a:rPr lang="en-US" altLang="en-US" sz="1400" b="1" dirty="0">
                <a:latin typeface="Arial" charset="0"/>
                <a:ea typeface="ＭＳ Ｐゴシック" pitchFamily="34" charset="-128"/>
              </a:rPr>
              <a:t>- </a:t>
            </a:r>
            <a:r>
              <a:rPr lang="en-US" altLang="en-US" sz="1400" dirty="0">
                <a:latin typeface="Arial" charset="0"/>
                <a:ea typeface="ＭＳ Ｐゴシック" pitchFamily="34" charset="-128"/>
              </a:rPr>
              <a:t>What would make you </a:t>
            </a:r>
            <a:r>
              <a:rPr lang="en-US" altLang="en-US" sz="1400" b="1" dirty="0">
                <a:latin typeface="Arial" charset="0"/>
                <a:ea typeface="ＭＳ Ｐゴシック" pitchFamily="34" charset="-128"/>
              </a:rPr>
              <a:t>suspect </a:t>
            </a:r>
            <a:r>
              <a:rPr lang="en-US" altLang="en-US" sz="1400" dirty="0">
                <a:latin typeface="Arial" charset="0"/>
                <a:ea typeface="ＭＳ Ｐゴシック" pitchFamily="34" charset="-128"/>
              </a:rPr>
              <a:t>that something has happened?</a:t>
            </a:r>
          </a:p>
          <a:p>
            <a:pPr>
              <a:defRPr/>
            </a:pPr>
            <a:r>
              <a:rPr lang="en-US" altLang="en-US" sz="1400" dirty="0">
                <a:latin typeface="Arial" charset="0"/>
                <a:ea typeface="ＭＳ Ｐゴシック" pitchFamily="34" charset="-128"/>
              </a:rPr>
              <a:t>You hear a smash of glass from around the corner. You turn the corner and see a man running away. You see a broken shop window and inside the shop is a large brick. You walk along the street and find the man you saw running away hiding behind some bins.</a:t>
            </a:r>
          </a:p>
          <a:p>
            <a:pPr>
              <a:defRPr/>
            </a:pPr>
            <a:endParaRPr lang="en-US" altLang="en-US" sz="1400" dirty="0">
              <a:latin typeface="Arial" charset="0"/>
              <a:ea typeface="ＭＳ Ｐゴシック" pitchFamily="34" charset="-128"/>
            </a:endParaRPr>
          </a:p>
          <a:p>
            <a:pPr>
              <a:defRPr/>
            </a:pPr>
            <a:r>
              <a:rPr lang="en-US" altLang="en-US" sz="1400" dirty="0">
                <a:latin typeface="Arial" charset="0"/>
                <a:ea typeface="ＭＳ Ｐゴシック" pitchFamily="34" charset="-128"/>
              </a:rPr>
              <a:t>Where the incident fits on this scale will depend upon </a:t>
            </a:r>
            <a:r>
              <a:rPr lang="en-US" altLang="en-US" sz="1400" b="1" dirty="0">
                <a:latin typeface="Arial" charset="0"/>
                <a:ea typeface="ＭＳ Ｐゴシック" pitchFamily="34" charset="-128"/>
              </a:rPr>
              <a:t>how much</a:t>
            </a:r>
            <a:r>
              <a:rPr lang="en-US" altLang="en-US" sz="1400" dirty="0">
                <a:latin typeface="Arial" charset="0"/>
                <a:ea typeface="ＭＳ Ｐゴシック" pitchFamily="34" charset="-128"/>
              </a:rPr>
              <a:t> </a:t>
            </a:r>
            <a:r>
              <a:rPr lang="en-US" altLang="en-US" sz="1400" b="1" dirty="0">
                <a:latin typeface="Arial" charset="0"/>
                <a:ea typeface="ＭＳ Ｐゴシック" pitchFamily="34" charset="-128"/>
              </a:rPr>
              <a:t>knowledge</a:t>
            </a:r>
            <a:r>
              <a:rPr lang="en-US" altLang="en-US" sz="1400" dirty="0">
                <a:latin typeface="Arial" charset="0"/>
                <a:ea typeface="ＭＳ Ｐゴシック" pitchFamily="34" charset="-128"/>
              </a:rPr>
              <a:t> you have about the incident</a:t>
            </a:r>
          </a:p>
          <a:p>
            <a:pPr>
              <a:defRPr/>
            </a:pPr>
            <a:endParaRPr lang="en-US" altLang="en-US" sz="1400" dirty="0">
              <a:latin typeface="Arial" charset="0"/>
              <a:ea typeface="ＭＳ Ｐゴシック" pitchFamily="34" charset="-128"/>
            </a:endParaRPr>
          </a:p>
          <a:p>
            <a:pPr>
              <a:defRPr/>
            </a:pPr>
            <a:r>
              <a:rPr lang="en-GB" altLang="en-US" sz="1400" dirty="0"/>
              <a:t>Reasonable grounds for suspicion depend on the circumstances in each case. There must be some objective basis for that suspicion based on facts, information, and/or intelligence which are relevant to the likelihood of finding an article of a certain kind.</a:t>
            </a:r>
            <a:br>
              <a:rPr lang="en-GB" altLang="en-US" sz="1400" dirty="0"/>
            </a:br>
            <a:r>
              <a:rPr lang="en-GB" altLang="en-US" sz="1400" b="1" dirty="0">
                <a:solidFill>
                  <a:srgbClr val="0033CC"/>
                </a:solidFill>
              </a:rPr>
              <a:t>Code A of PACE </a:t>
            </a:r>
            <a:r>
              <a:rPr lang="en-GB" altLang="en-US" sz="1400" dirty="0"/>
              <a:t>states reasonable grounds for suspicion will depend on:</a:t>
            </a:r>
          </a:p>
          <a:p>
            <a:pPr>
              <a:defRPr/>
            </a:pPr>
            <a:r>
              <a:rPr lang="en-GB" altLang="en-US" sz="1400" dirty="0"/>
              <a:t>The nature of the article suspected of being carried.</a:t>
            </a:r>
          </a:p>
          <a:p>
            <a:pPr>
              <a:spcBef>
                <a:spcPct val="0"/>
              </a:spcBef>
              <a:defRPr/>
            </a:pPr>
            <a:r>
              <a:rPr lang="en-GB" altLang="en-US" sz="1400" dirty="0"/>
              <a:t>The time &amp; place where the person or vehicle is.</a:t>
            </a:r>
          </a:p>
          <a:p>
            <a:pPr>
              <a:spcBef>
                <a:spcPct val="0"/>
              </a:spcBef>
              <a:defRPr/>
            </a:pPr>
            <a:r>
              <a:rPr lang="en-GB" altLang="en-US" sz="1400" dirty="0"/>
              <a:t>The behaviour of the person or those with him or her.</a:t>
            </a:r>
          </a:p>
          <a:p>
            <a:pPr>
              <a:spcBef>
                <a:spcPct val="0"/>
              </a:spcBef>
              <a:defRPr/>
            </a:pPr>
            <a:r>
              <a:rPr lang="en-GB" altLang="en-US" sz="1400" dirty="0"/>
              <a:t>And that the suspicion is linked to accurate &amp; current intelligence.</a:t>
            </a:r>
            <a:endParaRPr lang="en-GB" altLang="en-US" sz="1400" u="sng" dirty="0"/>
          </a:p>
          <a:p>
            <a:pPr>
              <a:defRPr/>
            </a:pPr>
            <a:endParaRPr lang="en-GB" sz="1400" b="1" dirty="0"/>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4680" indent="-282570" eaLnBrk="0" hangingPunct="0">
              <a:spcBef>
                <a:spcPct val="30000"/>
              </a:spcBef>
              <a:defRPr sz="1200">
                <a:solidFill>
                  <a:schemeClr val="tx1"/>
                </a:solidFill>
                <a:latin typeface="Arial" charset="0"/>
                <a:ea typeface="ＭＳ Ｐゴシック" pitchFamily="34" charset="-128"/>
              </a:defRPr>
            </a:lvl2pPr>
            <a:lvl3pPr marL="1130278" indent="-226056" eaLnBrk="0" hangingPunct="0">
              <a:spcBef>
                <a:spcPct val="30000"/>
              </a:spcBef>
              <a:defRPr sz="1200">
                <a:solidFill>
                  <a:schemeClr val="tx1"/>
                </a:solidFill>
                <a:latin typeface="Arial" charset="0"/>
                <a:ea typeface="ＭＳ Ｐゴシック" pitchFamily="34" charset="-128"/>
              </a:defRPr>
            </a:lvl3pPr>
            <a:lvl4pPr marL="1582388" indent="-226056" eaLnBrk="0" hangingPunct="0">
              <a:spcBef>
                <a:spcPct val="30000"/>
              </a:spcBef>
              <a:defRPr sz="1200">
                <a:solidFill>
                  <a:schemeClr val="tx1"/>
                </a:solidFill>
                <a:latin typeface="Arial" charset="0"/>
                <a:ea typeface="ＭＳ Ｐゴシック" pitchFamily="34" charset="-128"/>
              </a:defRPr>
            </a:lvl4pPr>
            <a:lvl5pPr marL="2034500" indent="-226056" eaLnBrk="0" hangingPunct="0">
              <a:spcBef>
                <a:spcPct val="30000"/>
              </a:spcBef>
              <a:defRPr sz="1200">
                <a:solidFill>
                  <a:schemeClr val="tx1"/>
                </a:solidFill>
                <a:latin typeface="Arial" charset="0"/>
                <a:ea typeface="ＭＳ Ｐゴシック" pitchFamily="34" charset="-128"/>
              </a:defRPr>
            </a:lvl5pPr>
            <a:lvl6pPr marL="2486611" indent="-226056" eaLnBrk="0" fontAlgn="base" hangingPunct="0">
              <a:spcBef>
                <a:spcPct val="30000"/>
              </a:spcBef>
              <a:spcAft>
                <a:spcPct val="0"/>
              </a:spcAft>
              <a:defRPr sz="1200">
                <a:solidFill>
                  <a:schemeClr val="tx1"/>
                </a:solidFill>
                <a:latin typeface="Arial" charset="0"/>
                <a:ea typeface="ＭＳ Ｐゴシック" pitchFamily="34" charset="-128"/>
              </a:defRPr>
            </a:lvl6pPr>
            <a:lvl7pPr marL="2938722" indent="-226056" eaLnBrk="0" fontAlgn="base" hangingPunct="0">
              <a:spcBef>
                <a:spcPct val="30000"/>
              </a:spcBef>
              <a:spcAft>
                <a:spcPct val="0"/>
              </a:spcAft>
              <a:defRPr sz="1200">
                <a:solidFill>
                  <a:schemeClr val="tx1"/>
                </a:solidFill>
                <a:latin typeface="Arial" charset="0"/>
                <a:ea typeface="ＭＳ Ｐゴシック" pitchFamily="34" charset="-128"/>
              </a:defRPr>
            </a:lvl7pPr>
            <a:lvl8pPr marL="3390834" indent="-226056" eaLnBrk="0" fontAlgn="base" hangingPunct="0">
              <a:spcBef>
                <a:spcPct val="30000"/>
              </a:spcBef>
              <a:spcAft>
                <a:spcPct val="0"/>
              </a:spcAft>
              <a:defRPr sz="1200">
                <a:solidFill>
                  <a:schemeClr val="tx1"/>
                </a:solidFill>
                <a:latin typeface="Arial" charset="0"/>
                <a:ea typeface="ＭＳ Ｐゴシック" pitchFamily="34" charset="-128"/>
              </a:defRPr>
            </a:lvl8pPr>
            <a:lvl9pPr marL="3842945" indent="-226056" eaLnBrk="0" fontAlgn="base" hangingPunct="0">
              <a:spcBef>
                <a:spcPct val="30000"/>
              </a:spcBef>
              <a:spcAft>
                <a:spcPct val="0"/>
              </a:spcAft>
              <a:defRPr sz="1200">
                <a:solidFill>
                  <a:schemeClr val="tx1"/>
                </a:solidFill>
                <a:latin typeface="Arial" charset="0"/>
                <a:ea typeface="ＭＳ Ｐゴシック" pitchFamily="34" charset="-128"/>
              </a:defRPr>
            </a:lvl9pPr>
          </a:lstStyle>
          <a:p>
            <a:pPr eaLnBrk="1" hangingPunct="1">
              <a:spcBef>
                <a:spcPct val="0"/>
              </a:spcBef>
            </a:pPr>
            <a:fld id="{7FD60D8A-40AB-4BE5-A106-752324093DEC}" type="slidenum">
              <a:rPr lang="en-GB" altLang="en-US" smtClean="0"/>
              <a:pPr eaLnBrk="1" hangingPunct="1">
                <a:spcBef>
                  <a:spcPct val="0"/>
                </a:spcBef>
              </a:pPr>
              <a:t>15</a:t>
            </a:fld>
            <a:endParaRPr lang="en-GB" altLang="en-US" smtClean="0"/>
          </a:p>
        </p:txBody>
      </p:sp>
    </p:spTree>
    <p:extLst>
      <p:ext uri="{BB962C8B-B14F-4D97-AF65-F5344CB8AC3E}">
        <p14:creationId xmlns:p14="http://schemas.microsoft.com/office/powerpoint/2010/main" val="1784621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2622550" y="231775"/>
            <a:ext cx="1354138" cy="1016000"/>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532"/>
              </a:spcBef>
              <a:spcAft>
                <a:spcPts val="260"/>
              </a:spcAft>
            </a:pPr>
            <a:r>
              <a:rPr lang="en-US" altLang="en-US" sz="1400" b="1" dirty="0"/>
              <a:t>State:</a:t>
            </a:r>
          </a:p>
          <a:p>
            <a:pPr eaLnBrk="1" hangingPunct="1">
              <a:spcBef>
                <a:spcPts val="532"/>
              </a:spcBef>
              <a:spcAft>
                <a:spcPts val="260"/>
              </a:spcAft>
            </a:pPr>
            <a:r>
              <a:rPr lang="en-US" altLang="en-US" sz="1400" dirty="0"/>
              <a:t>The PACE codes of practice are very clear about what can and cannot be used when gathering the information necessary to carry out any power contained with PACE.</a:t>
            </a:r>
          </a:p>
          <a:p>
            <a:pPr eaLnBrk="1" hangingPunct="1">
              <a:spcBef>
                <a:spcPts val="532"/>
              </a:spcBef>
              <a:spcAft>
                <a:spcPts val="260"/>
              </a:spcAft>
            </a:pPr>
            <a:r>
              <a:rPr lang="en-US" altLang="en-US" sz="1400" dirty="0"/>
              <a:t>It states:</a:t>
            </a:r>
          </a:p>
          <a:p>
            <a:pPr eaLnBrk="1" hangingPunct="1">
              <a:spcBef>
                <a:spcPts val="532"/>
              </a:spcBef>
              <a:spcAft>
                <a:spcPts val="260"/>
              </a:spcAft>
            </a:pPr>
            <a:r>
              <a:rPr lang="en-US" altLang="en-US" sz="1400" b="1" dirty="0">
                <a:solidFill>
                  <a:srgbClr val="FF0000"/>
                </a:solidFill>
              </a:rPr>
              <a:t>Reasonable suspicion can never be supported on the basis of personal factors alone without reliable supporting intelligence or information or some specific behaviour by the person concerned.</a:t>
            </a:r>
          </a:p>
          <a:p>
            <a:pPr eaLnBrk="1" hangingPunct="1">
              <a:lnSpc>
                <a:spcPct val="90000"/>
              </a:lnSpc>
              <a:spcBef>
                <a:spcPct val="50000"/>
              </a:spcBef>
              <a:buFontTx/>
              <a:buNone/>
            </a:pPr>
            <a:r>
              <a:rPr lang="en-GB" altLang="en-US" sz="1400" dirty="0"/>
              <a:t>Suspicion </a:t>
            </a:r>
            <a:r>
              <a:rPr lang="en-GB" altLang="en-US" sz="1400" b="1" dirty="0">
                <a:solidFill>
                  <a:srgbClr val="FF0000"/>
                </a:solidFill>
              </a:rPr>
              <a:t>cannot</a:t>
            </a:r>
            <a:r>
              <a:rPr lang="en-GB" altLang="en-US" sz="1400" dirty="0"/>
              <a:t> be founded on inappropriate generalisations or stereotypical images</a:t>
            </a:r>
          </a:p>
          <a:p>
            <a:pPr eaLnBrk="1" hangingPunct="1">
              <a:lnSpc>
                <a:spcPct val="90000"/>
              </a:lnSpc>
              <a:spcBef>
                <a:spcPct val="50000"/>
              </a:spcBef>
              <a:buFontTx/>
              <a:buNone/>
            </a:pPr>
            <a:r>
              <a:rPr lang="en-GB" altLang="en-US" sz="1400" dirty="0"/>
              <a:t>Suspicion </a:t>
            </a:r>
            <a:r>
              <a:rPr lang="en-GB" altLang="en-US" sz="1400" b="1" dirty="0">
                <a:solidFill>
                  <a:srgbClr val="00B050"/>
                </a:solidFill>
              </a:rPr>
              <a:t>can</a:t>
            </a:r>
            <a:r>
              <a:rPr lang="en-GB" altLang="en-US" sz="1400" dirty="0"/>
              <a:t> be linked to accurate intelligence</a:t>
            </a:r>
          </a:p>
          <a:p>
            <a:pPr eaLnBrk="1" hangingPunct="1">
              <a:lnSpc>
                <a:spcPct val="90000"/>
              </a:lnSpc>
              <a:spcBef>
                <a:spcPct val="50000"/>
              </a:spcBef>
              <a:buFontTx/>
              <a:buNone/>
            </a:pPr>
            <a:r>
              <a:rPr lang="en-GB" altLang="en-US" sz="1400" dirty="0"/>
              <a:t>Suspicion </a:t>
            </a:r>
            <a:r>
              <a:rPr lang="en-GB" altLang="en-US" sz="1400" b="1" dirty="0">
                <a:solidFill>
                  <a:srgbClr val="00B050"/>
                </a:solidFill>
              </a:rPr>
              <a:t>can</a:t>
            </a:r>
            <a:r>
              <a:rPr lang="en-GB" altLang="en-US" sz="1400" dirty="0"/>
              <a:t> be linked to specific crime problems</a:t>
            </a:r>
          </a:p>
          <a:p>
            <a:pPr eaLnBrk="1" hangingPunct="1">
              <a:lnSpc>
                <a:spcPct val="90000"/>
              </a:lnSpc>
              <a:spcBef>
                <a:spcPct val="50000"/>
              </a:spcBef>
              <a:buFontTx/>
              <a:buNone/>
            </a:pPr>
            <a:endParaRPr lang="en-GB" altLang="en-US" sz="1400" dirty="0"/>
          </a:p>
          <a:p>
            <a:pPr eaLnBrk="1" hangingPunct="1">
              <a:lnSpc>
                <a:spcPct val="90000"/>
              </a:lnSpc>
              <a:spcBef>
                <a:spcPct val="50000"/>
              </a:spcBef>
              <a:buFontTx/>
              <a:buNone/>
            </a:pPr>
            <a:r>
              <a:rPr lang="en-GB" altLang="en-US" sz="1400" dirty="0"/>
              <a:t>Therefore the things that </a:t>
            </a:r>
            <a:r>
              <a:rPr lang="en-GB" altLang="en-US" sz="1400" b="1" dirty="0">
                <a:solidFill>
                  <a:srgbClr val="00B050"/>
                </a:solidFill>
              </a:rPr>
              <a:t>CAN be used </a:t>
            </a:r>
            <a:r>
              <a:rPr lang="en-GB" altLang="en-US" sz="1400" dirty="0"/>
              <a:t>are:</a:t>
            </a:r>
          </a:p>
          <a:p>
            <a:pPr eaLnBrk="1" hangingPunct="1">
              <a:lnSpc>
                <a:spcPct val="90000"/>
              </a:lnSpc>
              <a:spcBef>
                <a:spcPct val="50000"/>
              </a:spcBef>
              <a:buFontTx/>
              <a:buNone/>
            </a:pPr>
            <a:endParaRPr lang="en-GB" altLang="en-US" sz="1400" dirty="0"/>
          </a:p>
          <a:p>
            <a:pPr eaLnBrk="1" hangingPunct="1">
              <a:lnSpc>
                <a:spcPct val="90000"/>
              </a:lnSpc>
              <a:spcBef>
                <a:spcPct val="50000"/>
              </a:spcBef>
              <a:buFontTx/>
              <a:buNone/>
            </a:pPr>
            <a:r>
              <a:rPr lang="en-GB" altLang="en-US" sz="1400" b="1" dirty="0"/>
              <a:t>Show slide</a:t>
            </a:r>
          </a:p>
          <a:p>
            <a:pPr eaLnBrk="1" hangingPunct="1">
              <a:lnSpc>
                <a:spcPct val="90000"/>
              </a:lnSpc>
              <a:spcBef>
                <a:spcPct val="50000"/>
              </a:spcBef>
              <a:buFontTx/>
              <a:buNone/>
            </a:pPr>
            <a:r>
              <a:rPr lang="en-GB" altLang="en-US" sz="1400" dirty="0"/>
              <a:t>A person’s </a:t>
            </a:r>
            <a:r>
              <a:rPr lang="en-GB" altLang="en-US" sz="1400" b="1" dirty="0">
                <a:solidFill>
                  <a:srgbClr val="0033CC"/>
                </a:solidFill>
              </a:rPr>
              <a:t>behaviour</a:t>
            </a:r>
            <a:r>
              <a:rPr lang="en-GB" altLang="en-US" sz="1400" dirty="0"/>
              <a:t>, for example trying to hide something or other suspicious act</a:t>
            </a:r>
          </a:p>
          <a:p>
            <a:pPr eaLnBrk="1" hangingPunct="1">
              <a:lnSpc>
                <a:spcPct val="90000"/>
              </a:lnSpc>
              <a:spcBef>
                <a:spcPct val="50000"/>
              </a:spcBef>
              <a:buFontTx/>
              <a:buNone/>
            </a:pPr>
            <a:r>
              <a:rPr lang="en-GB" altLang="en-US" sz="1400" dirty="0"/>
              <a:t>The </a:t>
            </a:r>
            <a:r>
              <a:rPr lang="en-GB" altLang="en-US" sz="1400" b="1" dirty="0">
                <a:solidFill>
                  <a:srgbClr val="0033CC"/>
                </a:solidFill>
              </a:rPr>
              <a:t>time, place and/or location </a:t>
            </a:r>
            <a:r>
              <a:rPr lang="en-GB" altLang="en-US" sz="1400" dirty="0"/>
              <a:t>etc. when linked to specific intelligence, for example an area where crime is taking place on a regular basis</a:t>
            </a:r>
          </a:p>
          <a:p>
            <a:pPr eaLnBrk="1" hangingPunct="1">
              <a:lnSpc>
                <a:spcPct val="90000"/>
              </a:lnSpc>
              <a:spcBef>
                <a:spcPct val="50000"/>
              </a:spcBef>
              <a:buFontTx/>
              <a:buNone/>
            </a:pPr>
            <a:r>
              <a:rPr lang="en-GB" altLang="en-US" sz="1400" dirty="0"/>
              <a:t>Reliable </a:t>
            </a:r>
            <a:r>
              <a:rPr lang="en-GB" altLang="en-US" sz="1400" b="1" dirty="0">
                <a:solidFill>
                  <a:srgbClr val="0033CC"/>
                </a:solidFill>
              </a:rPr>
              <a:t>information/intelligence</a:t>
            </a:r>
            <a:r>
              <a:rPr lang="en-GB" altLang="en-US" sz="1400" dirty="0"/>
              <a:t> from witnesses, for example a good description of a person who has just committed an assault.</a:t>
            </a:r>
          </a:p>
          <a:p>
            <a:endParaRPr lang="en-GB" altLang="en-US" sz="1400" dirty="0">
              <a:latin typeface="Arial" charset="0"/>
              <a:ea typeface="ＭＳ Ｐゴシック" pitchFamily="34" charset="-128"/>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4680" indent="-282570" eaLnBrk="0" hangingPunct="0">
              <a:spcBef>
                <a:spcPct val="30000"/>
              </a:spcBef>
              <a:defRPr sz="1200">
                <a:solidFill>
                  <a:schemeClr val="tx1"/>
                </a:solidFill>
                <a:latin typeface="Arial" charset="0"/>
                <a:ea typeface="ＭＳ Ｐゴシック" pitchFamily="34" charset="-128"/>
              </a:defRPr>
            </a:lvl2pPr>
            <a:lvl3pPr marL="1130278" indent="-226056" eaLnBrk="0" hangingPunct="0">
              <a:spcBef>
                <a:spcPct val="30000"/>
              </a:spcBef>
              <a:defRPr sz="1200">
                <a:solidFill>
                  <a:schemeClr val="tx1"/>
                </a:solidFill>
                <a:latin typeface="Arial" charset="0"/>
                <a:ea typeface="ＭＳ Ｐゴシック" pitchFamily="34" charset="-128"/>
              </a:defRPr>
            </a:lvl3pPr>
            <a:lvl4pPr marL="1582388" indent="-226056" eaLnBrk="0" hangingPunct="0">
              <a:spcBef>
                <a:spcPct val="30000"/>
              </a:spcBef>
              <a:defRPr sz="1200">
                <a:solidFill>
                  <a:schemeClr val="tx1"/>
                </a:solidFill>
                <a:latin typeface="Arial" charset="0"/>
                <a:ea typeface="ＭＳ Ｐゴシック" pitchFamily="34" charset="-128"/>
              </a:defRPr>
            </a:lvl4pPr>
            <a:lvl5pPr marL="2034500" indent="-226056" eaLnBrk="0" hangingPunct="0">
              <a:spcBef>
                <a:spcPct val="30000"/>
              </a:spcBef>
              <a:defRPr sz="1200">
                <a:solidFill>
                  <a:schemeClr val="tx1"/>
                </a:solidFill>
                <a:latin typeface="Arial" charset="0"/>
                <a:ea typeface="ＭＳ Ｐゴシック" pitchFamily="34" charset="-128"/>
              </a:defRPr>
            </a:lvl5pPr>
            <a:lvl6pPr marL="2486611" indent="-226056" eaLnBrk="0" fontAlgn="base" hangingPunct="0">
              <a:spcBef>
                <a:spcPct val="30000"/>
              </a:spcBef>
              <a:spcAft>
                <a:spcPct val="0"/>
              </a:spcAft>
              <a:defRPr sz="1200">
                <a:solidFill>
                  <a:schemeClr val="tx1"/>
                </a:solidFill>
                <a:latin typeface="Arial" charset="0"/>
                <a:ea typeface="ＭＳ Ｐゴシック" pitchFamily="34" charset="-128"/>
              </a:defRPr>
            </a:lvl6pPr>
            <a:lvl7pPr marL="2938722" indent="-226056" eaLnBrk="0" fontAlgn="base" hangingPunct="0">
              <a:spcBef>
                <a:spcPct val="30000"/>
              </a:spcBef>
              <a:spcAft>
                <a:spcPct val="0"/>
              </a:spcAft>
              <a:defRPr sz="1200">
                <a:solidFill>
                  <a:schemeClr val="tx1"/>
                </a:solidFill>
                <a:latin typeface="Arial" charset="0"/>
                <a:ea typeface="ＭＳ Ｐゴシック" pitchFamily="34" charset="-128"/>
              </a:defRPr>
            </a:lvl7pPr>
            <a:lvl8pPr marL="3390834" indent="-226056" eaLnBrk="0" fontAlgn="base" hangingPunct="0">
              <a:spcBef>
                <a:spcPct val="30000"/>
              </a:spcBef>
              <a:spcAft>
                <a:spcPct val="0"/>
              </a:spcAft>
              <a:defRPr sz="1200">
                <a:solidFill>
                  <a:schemeClr val="tx1"/>
                </a:solidFill>
                <a:latin typeface="Arial" charset="0"/>
                <a:ea typeface="ＭＳ Ｐゴシック" pitchFamily="34" charset="-128"/>
              </a:defRPr>
            </a:lvl8pPr>
            <a:lvl9pPr marL="3842945" indent="-226056" eaLnBrk="0" fontAlgn="base" hangingPunct="0">
              <a:spcBef>
                <a:spcPct val="30000"/>
              </a:spcBef>
              <a:spcAft>
                <a:spcPct val="0"/>
              </a:spcAft>
              <a:defRPr sz="1200">
                <a:solidFill>
                  <a:schemeClr val="tx1"/>
                </a:solidFill>
                <a:latin typeface="Arial" charset="0"/>
                <a:ea typeface="ＭＳ Ｐゴシック" pitchFamily="34" charset="-128"/>
              </a:defRPr>
            </a:lvl9pPr>
          </a:lstStyle>
          <a:p>
            <a:pPr eaLnBrk="1" hangingPunct="1">
              <a:spcBef>
                <a:spcPct val="0"/>
              </a:spcBef>
            </a:pPr>
            <a:fld id="{FD84062C-69B3-4054-9E78-D6A41C020EE8}" type="slidenum">
              <a:rPr lang="en-GB" altLang="en-US" smtClean="0"/>
              <a:pPr eaLnBrk="1" hangingPunct="1">
                <a:spcBef>
                  <a:spcPct val="0"/>
                </a:spcBef>
              </a:pPr>
              <a:t>16</a:t>
            </a:fld>
            <a:endParaRPr lang="en-GB" altLang="en-US" smtClean="0"/>
          </a:p>
        </p:txBody>
      </p:sp>
    </p:spTree>
    <p:extLst>
      <p:ext uri="{BB962C8B-B14F-4D97-AF65-F5344CB8AC3E}">
        <p14:creationId xmlns:p14="http://schemas.microsoft.com/office/powerpoint/2010/main" val="4249584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2671763" y="250825"/>
            <a:ext cx="1233487" cy="925513"/>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ea typeface="ＭＳ Ｐゴシック" pitchFamily="34" charset="-128"/>
              </a:rPr>
              <a:t>State:</a:t>
            </a:r>
          </a:p>
          <a:p>
            <a:r>
              <a:rPr lang="en-GB" altLang="en-US" sz="1400" dirty="0">
                <a:latin typeface="Arial" charset="0"/>
                <a:ea typeface="ＭＳ Ｐゴシック" pitchFamily="34" charset="-128"/>
              </a:rPr>
              <a:t>PACE states that certain things  </a:t>
            </a:r>
            <a:r>
              <a:rPr lang="en-GB" altLang="en-US" sz="1400" b="1" dirty="0">
                <a:solidFill>
                  <a:srgbClr val="FF3300"/>
                </a:solidFill>
                <a:latin typeface="Arial" charset="0"/>
                <a:ea typeface="ＭＳ Ｐゴシック" pitchFamily="34" charset="-128"/>
              </a:rPr>
              <a:t>ALONE CANNOT </a:t>
            </a:r>
            <a:r>
              <a:rPr lang="en-GB" altLang="en-US" sz="1400" dirty="0">
                <a:latin typeface="Arial" charset="0"/>
                <a:ea typeface="ＭＳ Ｐゴシック" pitchFamily="34" charset="-128"/>
              </a:rPr>
              <a:t>be used as grounds to suspect a person of an offence.</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Obviously, if you have a description of a person who has committed an offence and a number of these match that description, then it can be used, but ensure that the description you get is a good one.</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You would not be entitled to search anyone on a description of a black man of average height and build.</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Why not?</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Trainer to discuss issues around stereotyping and prejudice</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A good test of ‘reasonable grounds’ is to ask yourself the question:</a:t>
            </a:r>
          </a:p>
          <a:p>
            <a:endParaRPr lang="en-GB" altLang="en-US" sz="1400" dirty="0">
              <a:latin typeface="Arial" charset="0"/>
              <a:ea typeface="ＭＳ Ｐゴシック" pitchFamily="34" charset="-128"/>
            </a:endParaRPr>
          </a:p>
          <a:p>
            <a:r>
              <a:rPr lang="en-GB" altLang="en-US" sz="1400" b="1" i="1" dirty="0">
                <a:latin typeface="Arial" charset="0"/>
                <a:ea typeface="ＭＳ Ｐゴシック" pitchFamily="34" charset="-128"/>
              </a:rPr>
              <a:t>‘Would an independent third person come to the same conclusion as me if they looked at the facts?’</a:t>
            </a:r>
          </a:p>
          <a:p>
            <a:endParaRPr lang="en-GB" altLang="en-US" sz="1400" i="1" dirty="0">
              <a:latin typeface="Arial" charset="0"/>
              <a:ea typeface="ＭＳ Ｐゴシック" pitchFamily="34" charset="-128"/>
            </a:endParaRPr>
          </a:p>
          <a:p>
            <a:pPr>
              <a:spcBef>
                <a:spcPct val="0"/>
              </a:spcBef>
            </a:pPr>
            <a:r>
              <a:rPr lang="en-GB" altLang="en-US" sz="1400" dirty="0">
                <a:latin typeface="Arial" charset="0"/>
                <a:ea typeface="ＭＳ Ｐゴシック" pitchFamily="34" charset="-128"/>
              </a:rPr>
              <a:t>If you suspect someone on a </a:t>
            </a:r>
            <a:r>
              <a:rPr lang="en-GB" altLang="en-US" sz="1400" i="1" dirty="0">
                <a:latin typeface="Arial" charset="0"/>
                <a:ea typeface="ＭＳ Ｐゴシック" pitchFamily="34" charset="-128"/>
              </a:rPr>
              <a:t>HUNCH </a:t>
            </a:r>
            <a:r>
              <a:rPr lang="en-GB" altLang="en-US" sz="1400" dirty="0">
                <a:latin typeface="Arial" charset="0"/>
                <a:ea typeface="ＭＳ Ｐゴシック" pitchFamily="34" charset="-128"/>
              </a:rPr>
              <a:t>you cannot explain, you would </a:t>
            </a:r>
            <a:r>
              <a:rPr lang="en-GB" altLang="en-US" sz="1400" b="1" u="sng" dirty="0">
                <a:latin typeface="Arial" charset="0"/>
                <a:ea typeface="ＭＳ Ｐゴシック" pitchFamily="34" charset="-128"/>
              </a:rPr>
              <a:t>not</a:t>
            </a:r>
            <a:r>
              <a:rPr lang="en-GB" altLang="en-US" sz="1400" dirty="0">
                <a:latin typeface="Arial" charset="0"/>
                <a:ea typeface="ＭＳ Ｐゴシック" pitchFamily="34" charset="-128"/>
              </a:rPr>
              <a:t> have reasonable grounds, you would need to find or have the necessary information or intelligence to back this up.</a:t>
            </a:r>
          </a:p>
          <a:p>
            <a:endParaRPr lang="en-GB" altLang="en-US" sz="1400" dirty="0">
              <a:latin typeface="Arial" charset="0"/>
              <a:ea typeface="ＭＳ Ｐゴシック" pitchFamily="34" charset="-128"/>
            </a:endParaRPr>
          </a:p>
          <a:p>
            <a:endParaRPr lang="en-GB" altLang="en-US" sz="1400" i="1" dirty="0">
              <a:latin typeface="Arial" charset="0"/>
              <a:ea typeface="ＭＳ Ｐゴシック" pitchFamily="34" charset="-128"/>
            </a:endParaRPr>
          </a:p>
          <a:p>
            <a:endParaRPr lang="en-GB" altLang="en-US" dirty="0" smtClean="0">
              <a:latin typeface="Arial" charset="0"/>
              <a:ea typeface="ＭＳ Ｐゴシック" pitchFamily="34" charset="-128"/>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4680" indent="-282570" eaLnBrk="0" hangingPunct="0">
              <a:spcBef>
                <a:spcPct val="30000"/>
              </a:spcBef>
              <a:defRPr sz="1200">
                <a:solidFill>
                  <a:schemeClr val="tx1"/>
                </a:solidFill>
                <a:latin typeface="Arial" charset="0"/>
                <a:ea typeface="ＭＳ Ｐゴシック" pitchFamily="34" charset="-128"/>
              </a:defRPr>
            </a:lvl2pPr>
            <a:lvl3pPr marL="1130278" indent="-226056" eaLnBrk="0" hangingPunct="0">
              <a:spcBef>
                <a:spcPct val="30000"/>
              </a:spcBef>
              <a:defRPr sz="1200">
                <a:solidFill>
                  <a:schemeClr val="tx1"/>
                </a:solidFill>
                <a:latin typeface="Arial" charset="0"/>
                <a:ea typeface="ＭＳ Ｐゴシック" pitchFamily="34" charset="-128"/>
              </a:defRPr>
            </a:lvl3pPr>
            <a:lvl4pPr marL="1582388" indent="-226056" eaLnBrk="0" hangingPunct="0">
              <a:spcBef>
                <a:spcPct val="30000"/>
              </a:spcBef>
              <a:defRPr sz="1200">
                <a:solidFill>
                  <a:schemeClr val="tx1"/>
                </a:solidFill>
                <a:latin typeface="Arial" charset="0"/>
                <a:ea typeface="ＭＳ Ｐゴシック" pitchFamily="34" charset="-128"/>
              </a:defRPr>
            </a:lvl4pPr>
            <a:lvl5pPr marL="2034500" indent="-226056" eaLnBrk="0" hangingPunct="0">
              <a:spcBef>
                <a:spcPct val="30000"/>
              </a:spcBef>
              <a:defRPr sz="1200">
                <a:solidFill>
                  <a:schemeClr val="tx1"/>
                </a:solidFill>
                <a:latin typeface="Arial" charset="0"/>
                <a:ea typeface="ＭＳ Ｐゴシック" pitchFamily="34" charset="-128"/>
              </a:defRPr>
            </a:lvl5pPr>
            <a:lvl6pPr marL="2486611" indent="-226056" eaLnBrk="0" fontAlgn="base" hangingPunct="0">
              <a:spcBef>
                <a:spcPct val="30000"/>
              </a:spcBef>
              <a:spcAft>
                <a:spcPct val="0"/>
              </a:spcAft>
              <a:defRPr sz="1200">
                <a:solidFill>
                  <a:schemeClr val="tx1"/>
                </a:solidFill>
                <a:latin typeface="Arial" charset="0"/>
                <a:ea typeface="ＭＳ Ｐゴシック" pitchFamily="34" charset="-128"/>
              </a:defRPr>
            </a:lvl6pPr>
            <a:lvl7pPr marL="2938722" indent="-226056" eaLnBrk="0" fontAlgn="base" hangingPunct="0">
              <a:spcBef>
                <a:spcPct val="30000"/>
              </a:spcBef>
              <a:spcAft>
                <a:spcPct val="0"/>
              </a:spcAft>
              <a:defRPr sz="1200">
                <a:solidFill>
                  <a:schemeClr val="tx1"/>
                </a:solidFill>
                <a:latin typeface="Arial" charset="0"/>
                <a:ea typeface="ＭＳ Ｐゴシック" pitchFamily="34" charset="-128"/>
              </a:defRPr>
            </a:lvl7pPr>
            <a:lvl8pPr marL="3390834" indent="-226056" eaLnBrk="0" fontAlgn="base" hangingPunct="0">
              <a:spcBef>
                <a:spcPct val="30000"/>
              </a:spcBef>
              <a:spcAft>
                <a:spcPct val="0"/>
              </a:spcAft>
              <a:defRPr sz="1200">
                <a:solidFill>
                  <a:schemeClr val="tx1"/>
                </a:solidFill>
                <a:latin typeface="Arial" charset="0"/>
                <a:ea typeface="ＭＳ Ｐゴシック" pitchFamily="34" charset="-128"/>
              </a:defRPr>
            </a:lvl8pPr>
            <a:lvl9pPr marL="3842945" indent="-226056" eaLnBrk="0" fontAlgn="base" hangingPunct="0">
              <a:spcBef>
                <a:spcPct val="30000"/>
              </a:spcBef>
              <a:spcAft>
                <a:spcPct val="0"/>
              </a:spcAft>
              <a:defRPr sz="1200">
                <a:solidFill>
                  <a:schemeClr val="tx1"/>
                </a:solidFill>
                <a:latin typeface="Arial" charset="0"/>
                <a:ea typeface="ＭＳ Ｐゴシック" pitchFamily="34" charset="-128"/>
              </a:defRPr>
            </a:lvl9pPr>
          </a:lstStyle>
          <a:p>
            <a:pPr eaLnBrk="1" hangingPunct="1">
              <a:spcBef>
                <a:spcPct val="0"/>
              </a:spcBef>
            </a:pPr>
            <a:fld id="{C6934A4C-6866-4E28-A619-5595538232DE}" type="slidenum">
              <a:rPr lang="en-GB" altLang="en-US" smtClean="0"/>
              <a:pPr eaLnBrk="1" hangingPunct="1">
                <a:spcBef>
                  <a:spcPct val="0"/>
                </a:spcBef>
              </a:pPr>
              <a:t>17</a:t>
            </a:fld>
            <a:endParaRPr lang="en-GB" altLang="en-US" smtClean="0"/>
          </a:p>
        </p:txBody>
      </p:sp>
    </p:spTree>
    <p:extLst>
      <p:ext uri="{BB962C8B-B14F-4D97-AF65-F5344CB8AC3E}">
        <p14:creationId xmlns:p14="http://schemas.microsoft.com/office/powerpoint/2010/main" val="286094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2692400" y="250825"/>
            <a:ext cx="1236663" cy="928688"/>
          </a:xfrm>
          <a:ln/>
        </p:spPr>
      </p:sp>
      <p:sp>
        <p:nvSpPr>
          <p:cNvPr id="29699" name="Notes Placeholder 2"/>
          <p:cNvSpPr>
            <a:spLocks noGrp="1"/>
          </p:cNvSpPr>
          <p:nvPr>
            <p:ph type="body" idx="1"/>
          </p:nvPr>
        </p:nvSpPr>
        <p:spPr>
          <a:xfrm>
            <a:off x="438740" y="1269562"/>
            <a:ext cx="5703617" cy="74456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ea typeface="ＭＳ Ｐゴシック" pitchFamily="34" charset="-128"/>
              </a:rPr>
              <a:t>State:</a:t>
            </a:r>
          </a:p>
          <a:p>
            <a:r>
              <a:rPr lang="en-GB" altLang="en-US" sz="1400" dirty="0">
                <a:latin typeface="Arial" charset="0"/>
                <a:ea typeface="ＭＳ Ｐゴシック" pitchFamily="34" charset="-128"/>
              </a:rPr>
              <a:t>As we have discussed, you cannot rely on  – colour, age, hairstyle, clothing, pre cons alone.</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An officer must gather as much available information as possible either from the witness or from our own experience of the incident they are attending.</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For instance:- </a:t>
            </a:r>
          </a:p>
          <a:p>
            <a:r>
              <a:rPr lang="en-GB" altLang="en-US" sz="1400" dirty="0">
                <a:latin typeface="Arial" charset="0"/>
                <a:ea typeface="ＭＳ Ｐゴシック" pitchFamily="34" charset="-128"/>
              </a:rPr>
              <a:t>What has the officer </a:t>
            </a:r>
            <a:r>
              <a:rPr lang="en-GB" altLang="en-US" sz="1400" b="1" dirty="0">
                <a:solidFill>
                  <a:srgbClr val="0033CC"/>
                </a:solidFill>
                <a:latin typeface="Arial" charset="0"/>
                <a:ea typeface="ＭＳ Ｐゴシック" pitchFamily="34" charset="-128"/>
              </a:rPr>
              <a:t>seen</a:t>
            </a:r>
            <a:r>
              <a:rPr lang="en-GB" altLang="en-US" sz="1400" dirty="0">
                <a:latin typeface="Arial" charset="0"/>
                <a:ea typeface="ＭＳ Ｐゴシック" pitchFamily="34" charset="-128"/>
              </a:rPr>
              <a:t>, including actions/behaviour?</a:t>
            </a:r>
            <a:endParaRPr lang="en-US" altLang="en-US" sz="1400" dirty="0">
              <a:latin typeface="Arial" charset="0"/>
              <a:ea typeface="ＭＳ Ｐゴシック" pitchFamily="34" charset="-128"/>
            </a:endParaRP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What have you </a:t>
            </a:r>
            <a:r>
              <a:rPr lang="en-GB" altLang="en-US" sz="1400" b="1" dirty="0">
                <a:solidFill>
                  <a:srgbClr val="0033CC"/>
                </a:solidFill>
                <a:latin typeface="Arial" charset="0"/>
                <a:ea typeface="ＭＳ Ｐゴシック" pitchFamily="34" charset="-128"/>
              </a:rPr>
              <a:t>heard</a:t>
            </a:r>
            <a:r>
              <a:rPr lang="en-GB" altLang="en-US" sz="1400" dirty="0">
                <a:latin typeface="Arial" charset="0"/>
                <a:ea typeface="ＭＳ Ｐゴシック" pitchFamily="34" charset="-128"/>
              </a:rPr>
              <a:t>, conversation, alarms, breaking glass etc.?</a:t>
            </a:r>
          </a:p>
          <a:p>
            <a:endParaRPr lang="en-GB" altLang="en-US" sz="1400" dirty="0">
              <a:latin typeface="Arial" charset="0"/>
              <a:ea typeface="ＭＳ Ｐゴシック" pitchFamily="34" charset="-128"/>
            </a:endParaRPr>
          </a:p>
          <a:p>
            <a:r>
              <a:rPr lang="en-GB" altLang="en-US" sz="1400" b="1" dirty="0">
                <a:solidFill>
                  <a:srgbClr val="0033CC"/>
                </a:solidFill>
                <a:latin typeface="Arial" charset="0"/>
                <a:ea typeface="ＭＳ Ｐゴシック" pitchFamily="34" charset="-128"/>
              </a:rPr>
              <a:t>Actions</a:t>
            </a:r>
            <a:r>
              <a:rPr lang="en-GB" altLang="en-US" sz="1400" dirty="0">
                <a:latin typeface="Arial" charset="0"/>
                <a:ea typeface="ＭＳ Ｐゴシック" pitchFamily="34" charset="-128"/>
              </a:rPr>
              <a:t> would include what you did, what the person did in response and so on.  Did their actions increase or decrease your reasonable grounds to  suspect?</a:t>
            </a:r>
          </a:p>
          <a:p>
            <a:endParaRPr lang="en-US" altLang="en-US" sz="1400" dirty="0">
              <a:latin typeface="Arial" charset="0"/>
              <a:ea typeface="ＭＳ Ｐゴシック" pitchFamily="34" charset="-128"/>
            </a:endParaRPr>
          </a:p>
          <a:p>
            <a:r>
              <a:rPr lang="en-GB" altLang="en-US" sz="1400" dirty="0">
                <a:latin typeface="Arial" charset="0"/>
                <a:ea typeface="ＭＳ Ｐゴシック" pitchFamily="34" charset="-128"/>
              </a:rPr>
              <a:t>Any </a:t>
            </a:r>
            <a:r>
              <a:rPr lang="en-GB" altLang="en-US" sz="1400" b="1" dirty="0">
                <a:solidFill>
                  <a:srgbClr val="0033CC"/>
                </a:solidFill>
                <a:latin typeface="Arial" charset="0"/>
                <a:ea typeface="ＭＳ Ｐゴシック" pitchFamily="34" charset="-128"/>
              </a:rPr>
              <a:t>conversation</a:t>
            </a:r>
            <a:r>
              <a:rPr lang="en-GB" altLang="en-US" sz="1400" dirty="0">
                <a:latin typeface="Arial" charset="0"/>
                <a:ea typeface="ＭＳ Ｐゴシック" pitchFamily="34" charset="-128"/>
              </a:rPr>
              <a:t> that takes place.  What did you say to them?  What did they say to you?  Did their reply increase or decrease your grounds to suspect?</a:t>
            </a:r>
          </a:p>
          <a:p>
            <a:endParaRPr lang="en-US" altLang="en-US" sz="1400" dirty="0">
              <a:latin typeface="Arial" charset="0"/>
              <a:ea typeface="ＭＳ Ｐゴシック" pitchFamily="34" charset="-128"/>
            </a:endParaRPr>
          </a:p>
          <a:p>
            <a:r>
              <a:rPr lang="en-GB" altLang="en-US" sz="1400" dirty="0">
                <a:latin typeface="Arial" charset="0"/>
                <a:ea typeface="ＭＳ Ｐゴシック" pitchFamily="34" charset="-128"/>
              </a:rPr>
              <a:t>What is already </a:t>
            </a:r>
            <a:r>
              <a:rPr lang="en-GB" altLang="en-US" sz="1400" b="1" dirty="0">
                <a:solidFill>
                  <a:srgbClr val="0033CC"/>
                </a:solidFill>
                <a:latin typeface="Arial" charset="0"/>
                <a:ea typeface="ＭＳ Ｐゴシック" pitchFamily="34" charset="-128"/>
              </a:rPr>
              <a:t>known </a:t>
            </a:r>
            <a:r>
              <a:rPr lang="en-GB" altLang="en-US" sz="1400" dirty="0">
                <a:latin typeface="Arial" charset="0"/>
                <a:ea typeface="ＭＳ Ｐゴシック" pitchFamily="34" charset="-128"/>
              </a:rPr>
              <a:t>about the individual in terms of intelligence rather than previous convictions?  What is the time/location? </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 Is the area a crime hot spot?  Has the person been seen or pointed out by a witness?</a:t>
            </a:r>
          </a:p>
          <a:p>
            <a:endParaRPr lang="en-US" altLang="en-US" sz="1400" dirty="0">
              <a:latin typeface="Arial" charset="0"/>
              <a:ea typeface="ＭＳ Ｐゴシック" pitchFamily="34" charset="-128"/>
            </a:endParaRPr>
          </a:p>
          <a:p>
            <a:r>
              <a:rPr lang="en-GB" altLang="en-US" sz="1400" dirty="0">
                <a:latin typeface="Arial" charset="0"/>
                <a:ea typeface="ＭＳ Ｐゴシック" pitchFamily="34" charset="-128"/>
              </a:rPr>
              <a:t>And finally, any </a:t>
            </a:r>
            <a:r>
              <a:rPr lang="en-GB" altLang="en-US" sz="1400" b="1" dirty="0">
                <a:solidFill>
                  <a:srgbClr val="0033CC"/>
                </a:solidFill>
                <a:latin typeface="Arial" charset="0"/>
                <a:ea typeface="ＭＳ Ｐゴシック" pitchFamily="34" charset="-128"/>
              </a:rPr>
              <a:t>smells</a:t>
            </a:r>
            <a:r>
              <a:rPr lang="en-GB" altLang="en-US" sz="1400" dirty="0">
                <a:latin typeface="Arial" charset="0"/>
                <a:ea typeface="ＭＳ Ｐゴシック" pitchFamily="34" charset="-128"/>
              </a:rPr>
              <a:t> that might give rise suspicion for example, that drugs may be present?  </a:t>
            </a:r>
            <a:endParaRPr lang="en-US" altLang="en-US" sz="1400" dirty="0">
              <a:latin typeface="Arial" charset="0"/>
              <a:ea typeface="ＭＳ Ｐゴシック" pitchFamily="34" charset="-128"/>
            </a:endParaRPr>
          </a:p>
          <a:p>
            <a:endParaRPr lang="en-GB" altLang="en-US" sz="1400" dirty="0">
              <a:latin typeface="Arial" charset="0"/>
              <a:ea typeface="ＭＳ Ｐゴシック" pitchFamily="34" charset="-128"/>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100" b="1">
                <a:solidFill>
                  <a:schemeClr val="bg1"/>
                </a:solidFill>
                <a:latin typeface="Verdana" pitchFamily="34" charset="0"/>
                <a:ea typeface="ＭＳ Ｐゴシック" pitchFamily="34" charset="-128"/>
              </a:defRPr>
            </a:lvl1pPr>
            <a:lvl2pPr marL="734680" indent="-282570" eaLnBrk="0" hangingPunct="0">
              <a:defRPr sz="3100" b="1">
                <a:solidFill>
                  <a:schemeClr val="bg1"/>
                </a:solidFill>
                <a:latin typeface="Verdana" pitchFamily="34" charset="0"/>
                <a:ea typeface="ＭＳ Ｐゴシック" pitchFamily="34" charset="-128"/>
              </a:defRPr>
            </a:lvl2pPr>
            <a:lvl3pPr marL="1130278" indent="-226056" eaLnBrk="0" hangingPunct="0">
              <a:defRPr sz="3100" b="1">
                <a:solidFill>
                  <a:schemeClr val="bg1"/>
                </a:solidFill>
                <a:latin typeface="Verdana" pitchFamily="34" charset="0"/>
                <a:ea typeface="ＭＳ Ｐゴシック" pitchFamily="34" charset="-128"/>
              </a:defRPr>
            </a:lvl3pPr>
            <a:lvl4pPr marL="1582388" indent="-226056" eaLnBrk="0" hangingPunct="0">
              <a:defRPr sz="3100" b="1">
                <a:solidFill>
                  <a:schemeClr val="bg1"/>
                </a:solidFill>
                <a:latin typeface="Verdana" pitchFamily="34" charset="0"/>
                <a:ea typeface="ＭＳ Ｐゴシック" pitchFamily="34" charset="-128"/>
              </a:defRPr>
            </a:lvl4pPr>
            <a:lvl5pPr marL="2034500" indent="-226056" eaLnBrk="0" hangingPunct="0">
              <a:defRPr sz="3100" b="1">
                <a:solidFill>
                  <a:schemeClr val="bg1"/>
                </a:solidFill>
                <a:latin typeface="Verdana" pitchFamily="34" charset="0"/>
                <a:ea typeface="ＭＳ Ｐゴシック" pitchFamily="34" charset="-128"/>
              </a:defRPr>
            </a:lvl5pPr>
            <a:lvl6pPr marL="2486611"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38722"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390834"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42945"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35BDA8F8-BA8F-4774-AAB2-8A632730B2D0}" type="slidenum">
              <a:rPr lang="en-GB" altLang="en-US" sz="1200" b="0">
                <a:solidFill>
                  <a:schemeClr val="tx1"/>
                </a:solidFill>
                <a:latin typeface="Arial" charset="0"/>
              </a:rPr>
              <a:pPr eaLnBrk="1" hangingPunct="1"/>
              <a:t>18</a:t>
            </a:fld>
            <a:endParaRPr lang="en-GB" altLang="en-US" sz="1200" b="0">
              <a:solidFill>
                <a:schemeClr val="tx1"/>
              </a:solidFill>
              <a:latin typeface="Arial" charset="0"/>
            </a:endParaRPr>
          </a:p>
        </p:txBody>
      </p:sp>
    </p:spTree>
    <p:extLst>
      <p:ext uri="{BB962C8B-B14F-4D97-AF65-F5344CB8AC3E}">
        <p14:creationId xmlns:p14="http://schemas.microsoft.com/office/powerpoint/2010/main" val="1754913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27300" y="249238"/>
            <a:ext cx="1517650" cy="1139825"/>
          </a:xfrm>
        </p:spPr>
      </p:sp>
      <p:sp>
        <p:nvSpPr>
          <p:cNvPr id="3" name="Notes Placeholder 2"/>
          <p:cNvSpPr>
            <a:spLocks noGrp="1"/>
          </p:cNvSpPr>
          <p:nvPr>
            <p:ph type="body" idx="1"/>
          </p:nvPr>
        </p:nvSpPr>
        <p:spPr/>
        <p:txBody>
          <a:bodyPr/>
          <a:lstStyle/>
          <a:p>
            <a:r>
              <a:rPr lang="en-GB" b="1" dirty="0" smtClean="0"/>
              <a:t>State:</a:t>
            </a:r>
          </a:p>
          <a:p>
            <a:endParaRPr lang="en-GB" dirty="0"/>
          </a:p>
          <a:p>
            <a:r>
              <a:rPr lang="en-GB" dirty="0" smtClean="0"/>
              <a:t>When an officer carries out a search it is for a particular item.</a:t>
            </a:r>
          </a:p>
          <a:p>
            <a:r>
              <a:rPr lang="en-GB" dirty="0" smtClean="0"/>
              <a:t>This should always be the case.  Stop and search should not be used as a general ‘fishing expedition’.  </a:t>
            </a:r>
          </a:p>
          <a:p>
            <a:r>
              <a:rPr lang="en-GB" dirty="0" smtClean="0"/>
              <a:t>First then is any </a:t>
            </a:r>
            <a:r>
              <a:rPr lang="en-GB" b="1" dirty="0" smtClean="0">
                <a:solidFill>
                  <a:srgbClr val="FF0000"/>
                </a:solidFill>
              </a:rPr>
              <a:t>stolen</a:t>
            </a:r>
            <a:r>
              <a:rPr lang="en-GB" dirty="0" smtClean="0"/>
              <a:t> item which is simple enough.</a:t>
            </a:r>
          </a:p>
          <a:p>
            <a:r>
              <a:rPr lang="en-GB" dirty="0" smtClean="0"/>
              <a:t>You receive a report that a person has just stolen a DVD from a local store.  That is the item for which you wish to search the person.</a:t>
            </a:r>
          </a:p>
          <a:p>
            <a:endParaRPr lang="en-GB" dirty="0"/>
          </a:p>
          <a:p>
            <a:r>
              <a:rPr lang="en-GB" dirty="0" smtClean="0"/>
              <a:t>Then you have </a:t>
            </a:r>
            <a:r>
              <a:rPr lang="en-GB" b="1" dirty="0" smtClean="0">
                <a:solidFill>
                  <a:srgbClr val="FF0000"/>
                </a:solidFill>
              </a:rPr>
              <a:t>prohibited</a:t>
            </a:r>
            <a:r>
              <a:rPr lang="en-GB" dirty="0" smtClean="0"/>
              <a:t> items which is a little more complex.</a:t>
            </a:r>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19</a:t>
            </a:fld>
            <a:endParaRPr lang="en-GB" altLang="en-US"/>
          </a:p>
        </p:txBody>
      </p:sp>
    </p:spTree>
    <p:extLst>
      <p:ext uri="{BB962C8B-B14F-4D97-AF65-F5344CB8AC3E}">
        <p14:creationId xmlns:p14="http://schemas.microsoft.com/office/powerpoint/2010/main" val="1898686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70175" y="250825"/>
            <a:ext cx="1235075" cy="927100"/>
          </a:xfrm>
        </p:spPr>
      </p:sp>
      <p:sp>
        <p:nvSpPr>
          <p:cNvPr id="3" name="Notes Placeholder 2"/>
          <p:cNvSpPr>
            <a:spLocks noGrp="1"/>
          </p:cNvSpPr>
          <p:nvPr>
            <p:ph type="body" idx="1"/>
          </p:nvPr>
        </p:nvSpPr>
        <p:spPr/>
        <p:txBody>
          <a:bodyPr/>
          <a:lstStyle/>
          <a:p>
            <a:r>
              <a:rPr lang="en-GB" b="1" dirty="0"/>
              <a:t>State:</a:t>
            </a:r>
          </a:p>
          <a:p>
            <a:r>
              <a:rPr lang="en-GB" dirty="0" smtClean="0"/>
              <a:t>The term </a:t>
            </a:r>
            <a:r>
              <a:rPr lang="en-GB" b="1" dirty="0" smtClean="0">
                <a:solidFill>
                  <a:srgbClr val="FF0000"/>
                </a:solidFill>
              </a:rPr>
              <a:t>‘prohibited articles’ </a:t>
            </a:r>
            <a:r>
              <a:rPr lang="en-GB" dirty="0" smtClean="0"/>
              <a:t>covers a variety of things </a:t>
            </a:r>
          </a:p>
          <a:p>
            <a:r>
              <a:rPr lang="en-GB" dirty="0" smtClean="0"/>
              <a:t>There </a:t>
            </a:r>
            <a:r>
              <a:rPr lang="en-GB" dirty="0"/>
              <a:t>are many pieces of legislation which defines specific weapons as being prohibited such as the Fire arms Act 1968, which includes CS or pepper sprays and it is illegal to be in possession of these in a public place.</a:t>
            </a:r>
          </a:p>
          <a:p>
            <a:r>
              <a:rPr lang="en-GB" dirty="0"/>
              <a:t>According to the British Crime Survey weapons are used in about one in five violent crime incidents.  The most common types of weapon used are knives, hitting implements and glasses and bottles</a:t>
            </a:r>
            <a:r>
              <a:rPr lang="en-GB" dirty="0" smtClean="0"/>
              <a:t>.</a:t>
            </a:r>
          </a:p>
          <a:p>
            <a:r>
              <a:rPr lang="en-GB" dirty="0" smtClean="0"/>
              <a:t>These are commonly known as </a:t>
            </a:r>
            <a:r>
              <a:rPr lang="en-GB" b="1" dirty="0" smtClean="0">
                <a:solidFill>
                  <a:srgbClr val="FF0000"/>
                </a:solidFill>
              </a:rPr>
              <a:t>‘offensive weapons’</a:t>
            </a:r>
            <a:endParaRPr lang="en-GB" b="1" dirty="0">
              <a:solidFill>
                <a:srgbClr val="FF0000"/>
              </a:solidFill>
            </a:endParaRPr>
          </a:p>
          <a:p>
            <a:r>
              <a:rPr lang="en-GB" dirty="0"/>
              <a:t>There are </a:t>
            </a:r>
            <a:r>
              <a:rPr lang="en-GB" dirty="0">
                <a:solidFill>
                  <a:srgbClr val="FF0000"/>
                </a:solidFill>
              </a:rPr>
              <a:t>three</a:t>
            </a:r>
            <a:r>
              <a:rPr lang="en-GB" dirty="0"/>
              <a:t> categories of offensive weapon; </a:t>
            </a:r>
          </a:p>
          <a:p>
            <a:r>
              <a:rPr lang="en-GB" dirty="0"/>
              <a:t>Those that were </a:t>
            </a:r>
            <a:r>
              <a:rPr lang="en-GB" b="1" dirty="0">
                <a:solidFill>
                  <a:srgbClr val="0033CC"/>
                </a:solidFill>
              </a:rPr>
              <a:t>made for the purpose of causing injury</a:t>
            </a:r>
            <a:r>
              <a:rPr lang="en-GB" dirty="0"/>
              <a:t>, for instance a flick knife or a baton.  These are offensive weapons per se; the courts need no proof of their intended use but will need some evidence that the defendant had no reasonable excuse for possessing such an item.</a:t>
            </a:r>
          </a:p>
          <a:p>
            <a:r>
              <a:rPr lang="en-GB" dirty="0" smtClean="0"/>
              <a:t>Then there are articles that on their own are not weapons but </a:t>
            </a:r>
            <a:r>
              <a:rPr lang="en-GB" b="1" dirty="0" smtClean="0">
                <a:solidFill>
                  <a:srgbClr val="0033CC"/>
                </a:solidFill>
              </a:rPr>
              <a:t>have been adapted </a:t>
            </a:r>
            <a:r>
              <a:rPr lang="en-GB" dirty="0" smtClean="0"/>
              <a:t>to be used as weapons.  It will be for a jury to decide if the article has been specifically adapted to be a weapon.  An example could be a snooker ball inside a sock.</a:t>
            </a:r>
          </a:p>
          <a:p>
            <a:r>
              <a:rPr lang="en-GB" dirty="0"/>
              <a:t>Finally there are articles which are not weapons, which have not been adapted but are </a:t>
            </a:r>
            <a:r>
              <a:rPr lang="en-GB" b="1" dirty="0">
                <a:solidFill>
                  <a:srgbClr val="0033CC"/>
                </a:solidFill>
              </a:rPr>
              <a:t>intended to be used </a:t>
            </a:r>
            <a:r>
              <a:rPr lang="en-GB" dirty="0"/>
              <a:t>as a weapon.  Thes</a:t>
            </a:r>
            <a:r>
              <a:rPr lang="en-GB" dirty="0" smtClean="0"/>
              <a:t>e items are more difficult to prove that they are weapons because it is what the person intends to use them for.  This admission would need to be proven during an interview.</a:t>
            </a:r>
          </a:p>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20</a:t>
            </a:fld>
            <a:endParaRPr lang="en-GB" altLang="en-US"/>
          </a:p>
        </p:txBody>
      </p:sp>
    </p:spTree>
    <p:extLst>
      <p:ext uri="{BB962C8B-B14F-4D97-AF65-F5344CB8AC3E}">
        <p14:creationId xmlns:p14="http://schemas.microsoft.com/office/powerpoint/2010/main" val="3872086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33650" y="250825"/>
            <a:ext cx="1814513" cy="1362075"/>
          </a:xfrm>
        </p:spPr>
      </p:sp>
      <p:sp>
        <p:nvSpPr>
          <p:cNvPr id="3" name="Notes Placeholder 2"/>
          <p:cNvSpPr>
            <a:spLocks noGrp="1"/>
          </p:cNvSpPr>
          <p:nvPr>
            <p:ph type="body" idx="1"/>
          </p:nvPr>
        </p:nvSpPr>
        <p:spPr/>
        <p:txBody>
          <a:bodyPr/>
          <a:lstStyle/>
          <a:p>
            <a:r>
              <a:rPr lang="en-GB" b="1" dirty="0" smtClean="0"/>
              <a:t>State:</a:t>
            </a:r>
          </a:p>
          <a:p>
            <a:r>
              <a:rPr lang="en-GB" b="0" dirty="0" smtClean="0"/>
              <a:t>This section includes any article</a:t>
            </a:r>
            <a:r>
              <a:rPr lang="en-GB" b="0" baseline="0" dirty="0" smtClean="0"/>
              <a:t> that may be used to assist the person to commit these offences.  </a:t>
            </a:r>
          </a:p>
          <a:p>
            <a:r>
              <a:rPr lang="en-GB" b="0" baseline="0" dirty="0" smtClean="0"/>
              <a:t>They do not need to be offensive weapons but the investigating officer must be able to prove the connection between possession of the article and the offence.</a:t>
            </a:r>
          </a:p>
          <a:p>
            <a:endParaRPr lang="en-GB" b="0" baseline="0" dirty="0" smtClean="0"/>
          </a:p>
          <a:p>
            <a:r>
              <a:rPr lang="en-GB" b="0" baseline="0" dirty="0" smtClean="0"/>
              <a:t>There are other offences to do with being in possession of articles</a:t>
            </a:r>
            <a:r>
              <a:rPr lang="en-GB" b="0" dirty="0" smtClean="0"/>
              <a:t> </a:t>
            </a:r>
            <a:r>
              <a:rPr lang="en-GB" b="0" baseline="0" dirty="0" smtClean="0"/>
              <a:t>that you may wish to investigate such as the offence of going equipped to commit offences which is </a:t>
            </a:r>
            <a:r>
              <a:rPr lang="en-GB" b="1" baseline="0" dirty="0" smtClean="0">
                <a:solidFill>
                  <a:srgbClr val="0033CC"/>
                </a:solidFill>
              </a:rPr>
              <a:t>Section 25 of the Theft Act 1968.</a:t>
            </a:r>
            <a:endParaRPr lang="en-GB" b="1" dirty="0">
              <a:solidFill>
                <a:srgbClr val="0033CC"/>
              </a:solidFill>
            </a:endParaRPr>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21</a:t>
            </a:fld>
            <a:endParaRPr lang="en-GB" altLang="en-US"/>
          </a:p>
        </p:txBody>
      </p:sp>
    </p:spTree>
    <p:extLst>
      <p:ext uri="{BB962C8B-B14F-4D97-AF65-F5344CB8AC3E}">
        <p14:creationId xmlns:p14="http://schemas.microsoft.com/office/powerpoint/2010/main" val="33358407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71763" y="250825"/>
            <a:ext cx="1303337" cy="979488"/>
          </a:xfrm>
        </p:spPr>
      </p:sp>
      <p:sp>
        <p:nvSpPr>
          <p:cNvPr id="3" name="Notes Placeholder 2"/>
          <p:cNvSpPr>
            <a:spLocks noGrp="1"/>
          </p:cNvSpPr>
          <p:nvPr>
            <p:ph type="body" idx="1"/>
          </p:nvPr>
        </p:nvSpPr>
        <p:spPr/>
        <p:txBody>
          <a:bodyPr/>
          <a:lstStyle/>
          <a:p>
            <a:r>
              <a:rPr lang="en-GB" b="1" dirty="0" smtClean="0"/>
              <a:t>State:</a:t>
            </a:r>
          </a:p>
          <a:p>
            <a:r>
              <a:rPr lang="en-GB" dirty="0" smtClean="0"/>
              <a:t>The next part then is the </a:t>
            </a:r>
            <a:r>
              <a:rPr lang="en-GB" b="1" dirty="0" smtClean="0">
                <a:solidFill>
                  <a:srgbClr val="FF3300"/>
                </a:solidFill>
              </a:rPr>
              <a:t>prohibited firework.</a:t>
            </a:r>
          </a:p>
          <a:p>
            <a:r>
              <a:rPr lang="en-GB" dirty="0" smtClean="0"/>
              <a:t>The relevant legislation which defines the term ‘firework’ and covers the offences relating to fireworks are:</a:t>
            </a:r>
          </a:p>
          <a:p>
            <a:endParaRPr lang="en-GB" dirty="0"/>
          </a:p>
          <a:p>
            <a:r>
              <a:rPr lang="en-GB" dirty="0" smtClean="0"/>
              <a:t>The Explosives Act 1875</a:t>
            </a:r>
          </a:p>
          <a:p>
            <a:r>
              <a:rPr lang="en-GB" dirty="0" smtClean="0"/>
              <a:t>The Fireworks Act 2003</a:t>
            </a:r>
          </a:p>
          <a:p>
            <a:r>
              <a:rPr lang="en-GB" dirty="0" smtClean="0"/>
              <a:t>The Fireworks Regulations 2004</a:t>
            </a:r>
          </a:p>
          <a:p>
            <a:r>
              <a:rPr lang="en-GB" dirty="0" smtClean="0"/>
              <a:t>The Fireworks (Safety) Regulations 1997.</a:t>
            </a:r>
          </a:p>
          <a:p>
            <a:endParaRPr lang="en-GB" dirty="0"/>
          </a:p>
          <a:p>
            <a:r>
              <a:rPr lang="en-GB" dirty="0" smtClean="0"/>
              <a:t>In simple terms </a:t>
            </a:r>
            <a:r>
              <a:rPr lang="en-GB" b="1" dirty="0" smtClean="0">
                <a:solidFill>
                  <a:srgbClr val="FF0000"/>
                </a:solidFill>
              </a:rPr>
              <a:t>‘prohibited firework’ </a:t>
            </a:r>
            <a:r>
              <a:rPr lang="en-GB" dirty="0" smtClean="0"/>
              <a:t>means any firework, with the exception of:</a:t>
            </a:r>
          </a:p>
          <a:p>
            <a:endParaRPr lang="en-GB" dirty="0"/>
          </a:p>
          <a:p>
            <a:pPr marL="280493" indent="-280493">
              <a:buFont typeface="Arial" panose="020B0604020202020204" pitchFamily="34" charset="0"/>
              <a:buChar char="•"/>
            </a:pPr>
            <a:r>
              <a:rPr lang="en-GB" dirty="0" smtClean="0"/>
              <a:t>Indoor type fireworks</a:t>
            </a:r>
          </a:p>
          <a:p>
            <a:pPr marL="280493" indent="-280493">
              <a:buFont typeface="Arial" panose="020B0604020202020204" pitchFamily="34" charset="0"/>
              <a:buChar char="•"/>
            </a:pPr>
            <a:r>
              <a:rPr lang="en-GB" dirty="0" smtClean="0"/>
              <a:t>Caps</a:t>
            </a:r>
          </a:p>
          <a:p>
            <a:pPr marL="280493" indent="-280493">
              <a:buFont typeface="Arial" panose="020B0604020202020204" pitchFamily="34" charset="0"/>
              <a:buChar char="•"/>
            </a:pPr>
            <a:r>
              <a:rPr lang="en-GB" dirty="0" smtClean="0"/>
              <a:t>Party Poppers</a:t>
            </a:r>
          </a:p>
          <a:p>
            <a:pPr marL="280493" indent="-280493">
              <a:buFont typeface="Arial" panose="020B0604020202020204" pitchFamily="34" charset="0"/>
              <a:buChar char="•"/>
            </a:pPr>
            <a:r>
              <a:rPr lang="en-GB" dirty="0" smtClean="0"/>
              <a:t>Sparklers</a:t>
            </a:r>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22</a:t>
            </a:fld>
            <a:endParaRPr lang="en-GB" altLang="en-US"/>
          </a:p>
        </p:txBody>
      </p:sp>
    </p:spTree>
    <p:extLst>
      <p:ext uri="{BB962C8B-B14F-4D97-AF65-F5344CB8AC3E}">
        <p14:creationId xmlns:p14="http://schemas.microsoft.com/office/powerpoint/2010/main" val="1272749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86025" y="136525"/>
            <a:ext cx="1816100" cy="1362075"/>
          </a:xfrm>
        </p:spPr>
      </p:sp>
      <p:sp>
        <p:nvSpPr>
          <p:cNvPr id="3" name="Notes Placeholder 2"/>
          <p:cNvSpPr>
            <a:spLocks noGrp="1"/>
          </p:cNvSpPr>
          <p:nvPr>
            <p:ph type="body" idx="1"/>
          </p:nvPr>
        </p:nvSpPr>
        <p:spPr>
          <a:xfrm>
            <a:off x="509369" y="1623213"/>
            <a:ext cx="5703617" cy="7568126"/>
          </a:xfrm>
        </p:spPr>
        <p:txBody>
          <a:bodyPr/>
          <a:lstStyle/>
          <a:p>
            <a:r>
              <a:rPr lang="en-GB" sz="1400" b="1" dirty="0"/>
              <a:t>State:</a:t>
            </a:r>
          </a:p>
          <a:p>
            <a:r>
              <a:rPr lang="en-GB" sz="1400" b="1" dirty="0">
                <a:solidFill>
                  <a:srgbClr val="0033CC"/>
                </a:solidFill>
              </a:rPr>
              <a:t>Sec 139 of the Criminal Justice Act 1988 </a:t>
            </a:r>
            <a:r>
              <a:rPr lang="en-GB" sz="1400" dirty="0"/>
              <a:t>makes it an offence to be in possession of a bladed (a knife) or sharply pointed article (something with a sharpened age) in a public place.  </a:t>
            </a:r>
          </a:p>
          <a:p>
            <a:r>
              <a:rPr lang="en-GB" sz="1400" b="1" dirty="0">
                <a:solidFill>
                  <a:srgbClr val="FF0000"/>
                </a:solidFill>
              </a:rPr>
              <a:t>‘Bladed</a:t>
            </a:r>
            <a:r>
              <a:rPr lang="en-GB" sz="1400" dirty="0"/>
              <a:t>’ – includes any kind of bladed article, for example a kitchen knife, scissors, a craft knife, a pocket knife or any other article which has been given a cutting edge or blade.</a:t>
            </a:r>
          </a:p>
          <a:p>
            <a:r>
              <a:rPr lang="en-GB" sz="1400" dirty="0"/>
              <a:t>Pocket knives with a blade less than 7.62cm (3 inches) long which cannot be locked in the open position are exempt from this legislation.</a:t>
            </a:r>
          </a:p>
          <a:p>
            <a:r>
              <a:rPr lang="en-GB" sz="1400" dirty="0"/>
              <a:t>‘</a:t>
            </a:r>
            <a:r>
              <a:rPr lang="en-GB" sz="1400" b="1" dirty="0">
                <a:solidFill>
                  <a:srgbClr val="FF0000"/>
                </a:solidFill>
              </a:rPr>
              <a:t>Sharply pointed</a:t>
            </a:r>
            <a:r>
              <a:rPr lang="en-GB" sz="1400" dirty="0"/>
              <a:t>’ – includes any kind of sharply pointed article, for example a needle, geometry compasses, or any other article which has been given a sharp point</a:t>
            </a:r>
          </a:p>
          <a:p>
            <a:endParaRPr lang="en-GB" sz="1400" dirty="0"/>
          </a:p>
          <a:p>
            <a:r>
              <a:rPr lang="en-GB" sz="1400" dirty="0"/>
              <a:t>A court must decide whether or not an article has a blade or is sharply pointed, and therefore the onus is on the prosecution to prove that the article fits the relevant description.</a:t>
            </a:r>
          </a:p>
          <a:p>
            <a:r>
              <a:rPr lang="en-GB" sz="1400" dirty="0"/>
              <a:t>For example in </a:t>
            </a:r>
            <a:r>
              <a:rPr lang="en-GB" sz="1400" i="1" dirty="0"/>
              <a:t>R v Davis(1998)</a:t>
            </a:r>
            <a:r>
              <a:rPr lang="en-GB" sz="1400" dirty="0"/>
              <a:t> the suspect was carrying a screwdriver which the court was asked to consider as a ‘bladed article capable of causing injury’.</a:t>
            </a:r>
          </a:p>
          <a:p>
            <a:r>
              <a:rPr lang="en-GB" sz="1400" dirty="0"/>
              <a:t>The court decided that it was more important to decide whether the screwdriver had a cutting edge or point than to consider whether it was capable of causing injury.</a:t>
            </a:r>
          </a:p>
          <a:p>
            <a:r>
              <a:rPr lang="en-GB" sz="1400" dirty="0"/>
              <a:t>Therefore, unless a screwdriver has a pointed end or has been sharpened to make a blade, it is not an article for the purposes of this ACT</a:t>
            </a:r>
          </a:p>
          <a:p>
            <a:r>
              <a:rPr lang="en-GB" sz="1400" dirty="0"/>
              <a:t>The legislation refers to the person ‘having it with them’ rather than in possession.  This means that the instrument is ‘readily available’ and could mean that the person has it in a vehicle parked close by.</a:t>
            </a:r>
          </a:p>
          <a:p>
            <a:endParaRPr lang="en-GB" sz="1400" dirty="0"/>
          </a:p>
          <a:p>
            <a:r>
              <a:rPr lang="en-GB" sz="1400" dirty="0"/>
              <a:t>Section 139 (a) of the same legislation makes it an offence for someone to have a bladed or sharply pointed article on a school premises.</a:t>
            </a:r>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23</a:t>
            </a:fld>
            <a:endParaRPr lang="en-GB" altLang="en-US"/>
          </a:p>
        </p:txBody>
      </p:sp>
    </p:spTree>
    <p:extLst>
      <p:ext uri="{BB962C8B-B14F-4D97-AF65-F5344CB8AC3E}">
        <p14:creationId xmlns:p14="http://schemas.microsoft.com/office/powerpoint/2010/main" val="328427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86025" y="136525"/>
            <a:ext cx="1816100" cy="1362075"/>
          </a:xfrm>
        </p:spPr>
      </p:sp>
      <p:sp>
        <p:nvSpPr>
          <p:cNvPr id="3" name="Notes Placeholder 2"/>
          <p:cNvSpPr>
            <a:spLocks noGrp="1"/>
          </p:cNvSpPr>
          <p:nvPr>
            <p:ph type="body" idx="1"/>
          </p:nvPr>
        </p:nvSpPr>
        <p:spPr>
          <a:xfrm>
            <a:off x="509369" y="1623213"/>
            <a:ext cx="5703617" cy="7568126"/>
          </a:xfrm>
        </p:spPr>
        <p:txBody>
          <a:bodyPr/>
          <a:lstStyle/>
          <a:p>
            <a:r>
              <a:rPr lang="en-GB" sz="1400" b="1" dirty="0"/>
              <a:t>State:</a:t>
            </a:r>
          </a:p>
          <a:p>
            <a:r>
              <a:rPr lang="en-GB" sz="1400" b="1" dirty="0">
                <a:solidFill>
                  <a:srgbClr val="0033CC"/>
                </a:solidFill>
              </a:rPr>
              <a:t>Sec 139 of the Criminal Justice Act 1988 </a:t>
            </a:r>
            <a:r>
              <a:rPr lang="en-GB" sz="1400" dirty="0"/>
              <a:t>makes it an offence to be in possession of a bladed (a knife) or sharply pointed article (something with a sharpened age) in a public place </a:t>
            </a:r>
            <a:r>
              <a:rPr lang="en-GB" sz="1400" b="1" dirty="0">
                <a:solidFill>
                  <a:srgbClr val="FF3300"/>
                </a:solidFill>
              </a:rPr>
              <a:t>without reasonable excuse.</a:t>
            </a:r>
          </a:p>
          <a:p>
            <a:r>
              <a:rPr lang="en-GB" sz="1400" dirty="0"/>
              <a:t>The reasonable excuses are:</a:t>
            </a:r>
          </a:p>
          <a:p>
            <a:r>
              <a:rPr lang="en-GB" sz="1400" b="1" dirty="0"/>
              <a:t>Lawful authority.  </a:t>
            </a:r>
            <a:r>
              <a:rPr lang="en-GB" sz="1400" dirty="0"/>
              <a:t>This generally applies to an officer who seizes an article as evidence of an offence.  It could also mean a member of the public, a school teacher for instance, who seizes an article from a child to hand it over to the police.</a:t>
            </a:r>
          </a:p>
          <a:p>
            <a:endParaRPr lang="en-GB" sz="1400" dirty="0"/>
          </a:p>
          <a:p>
            <a:r>
              <a:rPr lang="en-GB" sz="1400" b="1" dirty="0"/>
              <a:t>For use at work</a:t>
            </a:r>
            <a:r>
              <a:rPr lang="en-GB" sz="1400" dirty="0"/>
              <a:t>.  Obviously, some people, carpet fitters for example, carry there articles with them as part of their job.</a:t>
            </a:r>
          </a:p>
          <a:p>
            <a:endParaRPr lang="en-GB" sz="1400" dirty="0"/>
          </a:p>
          <a:p>
            <a:r>
              <a:rPr lang="en-GB" sz="1400" b="1" dirty="0"/>
              <a:t>Religious reasons</a:t>
            </a:r>
            <a:r>
              <a:rPr lang="en-GB" sz="1400" dirty="0"/>
              <a:t>.  Usually as a decorative item.  Followers of the Sikh religion carry </a:t>
            </a:r>
            <a:r>
              <a:rPr lang="en-GB" sz="1400" dirty="0" err="1"/>
              <a:t>kirpans</a:t>
            </a:r>
            <a:r>
              <a:rPr lang="en-GB" sz="1400" dirty="0"/>
              <a:t>, a small rigid knife, and Scots carry a </a:t>
            </a:r>
            <a:r>
              <a:rPr lang="en-GB" sz="1400" dirty="0" err="1"/>
              <a:t>Sgian</a:t>
            </a:r>
            <a:r>
              <a:rPr lang="en-GB" sz="1400" dirty="0"/>
              <a:t> </a:t>
            </a:r>
            <a:r>
              <a:rPr lang="en-GB" sz="1400" dirty="0" err="1"/>
              <a:t>Dubhs</a:t>
            </a:r>
            <a:r>
              <a:rPr lang="en-GB" sz="1400" dirty="0"/>
              <a:t> (pronounced </a:t>
            </a:r>
            <a:r>
              <a:rPr lang="en-GB" sz="1400" dirty="0" err="1"/>
              <a:t>Skean</a:t>
            </a:r>
            <a:r>
              <a:rPr lang="en-GB" sz="1400" dirty="0"/>
              <a:t> </a:t>
            </a:r>
            <a:r>
              <a:rPr lang="en-GB" sz="1400" dirty="0" err="1"/>
              <a:t>Duhr</a:t>
            </a:r>
            <a:r>
              <a:rPr lang="en-GB" sz="1400" dirty="0"/>
              <a:t>) as part of their national costume.</a:t>
            </a:r>
          </a:p>
          <a:p>
            <a:endParaRPr lang="en-GB" sz="1400" dirty="0"/>
          </a:p>
          <a:p>
            <a:r>
              <a:rPr lang="en-GB" sz="1400" dirty="0"/>
              <a:t>There are also some articles listed in various acts that are classified as dangerous weapons.</a:t>
            </a:r>
          </a:p>
          <a:p>
            <a:r>
              <a:rPr lang="en-GB" sz="1400" dirty="0"/>
              <a:t>For example, Butterfly knives, side handles or friction lock batons, knuckleduster</a:t>
            </a:r>
          </a:p>
          <a:p>
            <a:endParaRPr lang="en-GB" sz="1400" dirty="0"/>
          </a:p>
          <a:p>
            <a:r>
              <a:rPr lang="en-GB" sz="1400" dirty="0"/>
              <a:t>Ignorance of the item,  forgetfulness or general self defence will never be a reasonable excuse, though this will be decided by the court not by an investigating officer.</a:t>
            </a:r>
          </a:p>
          <a:p>
            <a:endParaRPr lang="en-GB" sz="1400" b="1" dirty="0"/>
          </a:p>
          <a:p>
            <a:r>
              <a:rPr lang="en-GB" sz="1400" b="1" dirty="0"/>
              <a:t>Any item found during the search should be seized by the officer finding it as it is likely to become evidence.</a:t>
            </a:r>
          </a:p>
          <a:p>
            <a:r>
              <a:rPr lang="en-GB" sz="1400" b="1" dirty="0"/>
              <a:t>Officers should ensure that the item is </a:t>
            </a:r>
            <a:r>
              <a:rPr lang="en-GB" sz="1400" b="1" dirty="0">
                <a:solidFill>
                  <a:srgbClr val="FF0000"/>
                </a:solidFill>
              </a:rPr>
              <a:t>packaged correctly</a:t>
            </a:r>
            <a:r>
              <a:rPr lang="en-GB" sz="1400" b="1" dirty="0"/>
              <a:t>, </a:t>
            </a:r>
            <a:r>
              <a:rPr lang="en-GB" sz="1400" b="1" dirty="0">
                <a:solidFill>
                  <a:srgbClr val="FF0000"/>
                </a:solidFill>
              </a:rPr>
              <a:t>labelled with an exhibit label </a:t>
            </a:r>
            <a:r>
              <a:rPr lang="en-GB" sz="1400" b="1" dirty="0"/>
              <a:t>and the </a:t>
            </a:r>
            <a:r>
              <a:rPr lang="en-GB" sz="1400" b="1" dirty="0">
                <a:solidFill>
                  <a:srgbClr val="FF0000"/>
                </a:solidFill>
              </a:rPr>
              <a:t>information recorded in the officer’s PNB to ensure continuity of evidence.</a:t>
            </a:r>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24</a:t>
            </a:fld>
            <a:endParaRPr lang="en-GB" altLang="en-US"/>
          </a:p>
        </p:txBody>
      </p:sp>
    </p:spTree>
    <p:extLst>
      <p:ext uri="{BB962C8B-B14F-4D97-AF65-F5344CB8AC3E}">
        <p14:creationId xmlns:p14="http://schemas.microsoft.com/office/powerpoint/2010/main" val="3284271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33650" y="250825"/>
            <a:ext cx="1814513" cy="1362075"/>
          </a:xfrm>
        </p:spPr>
      </p:sp>
      <p:sp>
        <p:nvSpPr>
          <p:cNvPr id="3" name="Notes Placeholder 2"/>
          <p:cNvSpPr>
            <a:spLocks noGrp="1"/>
          </p:cNvSpPr>
          <p:nvPr>
            <p:ph type="body" idx="1"/>
          </p:nvPr>
        </p:nvSpPr>
        <p:spPr/>
        <p:txBody>
          <a:bodyPr/>
          <a:lstStyle/>
          <a:p>
            <a:r>
              <a:rPr lang="en-GB" b="1" dirty="0" smtClean="0"/>
              <a:t>State:</a:t>
            </a:r>
          </a:p>
          <a:p>
            <a:r>
              <a:rPr lang="en-GB" b="0" dirty="0" smtClean="0"/>
              <a:t>The </a:t>
            </a:r>
            <a:r>
              <a:rPr lang="en-GB" dirty="0" smtClean="0"/>
              <a:t>Police and Criminal Evidence Act and PACE Codes of Practice (Code A) provide guidance </a:t>
            </a:r>
            <a:r>
              <a:rPr lang="en-GB" b="0" dirty="0" smtClean="0"/>
              <a:t>rules</a:t>
            </a:r>
            <a:r>
              <a:rPr lang="en-GB" b="0" baseline="0" dirty="0" smtClean="0"/>
              <a:t> for how an officer conducts a search and in particular the information to be given to the suspect before carrying out the search.</a:t>
            </a:r>
          </a:p>
          <a:p>
            <a:r>
              <a:rPr lang="en-GB" dirty="0" smtClean="0"/>
              <a:t>This ensures that any search carried out is done so ethically and in line with legislation</a:t>
            </a:r>
            <a:endParaRPr lang="en-GB" b="0" baseline="0" dirty="0" smtClean="0"/>
          </a:p>
          <a:p>
            <a:endParaRPr lang="en-GB" b="0" baseline="0" dirty="0" smtClean="0"/>
          </a:p>
          <a:p>
            <a:r>
              <a:rPr lang="en-GB" b="0" baseline="0" dirty="0" smtClean="0"/>
              <a:t>This is brought together in the mnemonic </a:t>
            </a:r>
            <a:r>
              <a:rPr lang="en-GB" b="1" baseline="0" dirty="0" smtClean="0">
                <a:solidFill>
                  <a:srgbClr val="FF0000"/>
                </a:solidFill>
              </a:rPr>
              <a:t>GO WISELY</a:t>
            </a:r>
          </a:p>
          <a:p>
            <a:r>
              <a:rPr lang="en-GB" b="1" baseline="0" dirty="0" smtClean="0"/>
              <a:t>Show slide</a:t>
            </a:r>
          </a:p>
          <a:p>
            <a:r>
              <a:rPr lang="en-GB" dirty="0" smtClean="0"/>
              <a:t>It is important that police officers comply with all aspects of </a:t>
            </a:r>
            <a:r>
              <a:rPr lang="en-GB" b="1" dirty="0" smtClean="0">
                <a:solidFill>
                  <a:srgbClr val="FF0000"/>
                </a:solidFill>
              </a:rPr>
              <a:t>GO WISELY </a:t>
            </a:r>
            <a:r>
              <a:rPr lang="en-GB" dirty="0" smtClean="0"/>
              <a:t>as any breach of the Police &amp; Criminal Evidence Act would render a search (and probably any later arrest and detention) unlawful.</a:t>
            </a:r>
          </a:p>
          <a:p>
            <a:r>
              <a:rPr lang="en-GB" dirty="0" smtClean="0"/>
              <a:t>This was confirmed in </a:t>
            </a:r>
            <a:r>
              <a:rPr lang="en-GB" i="1" dirty="0" smtClean="0"/>
              <a:t>R v Bristol(2007), </a:t>
            </a:r>
            <a:r>
              <a:rPr lang="en-GB" dirty="0" smtClean="0"/>
              <a:t>a case that involved a search carried out under Section 23 Misuse of Drugs Act 1971.</a:t>
            </a:r>
          </a:p>
          <a:p>
            <a:r>
              <a:rPr lang="en-GB" dirty="0" smtClean="0"/>
              <a:t>The defendant was convicted of obstructing a police officer but the conviction was overturned on appeal because </a:t>
            </a:r>
            <a:r>
              <a:rPr lang="en-GB" b="1" dirty="0" smtClean="0">
                <a:solidFill>
                  <a:srgbClr val="FF0000"/>
                </a:solidFill>
              </a:rPr>
              <a:t>‘GO WISELY</a:t>
            </a:r>
            <a:r>
              <a:rPr lang="en-GB" dirty="0" smtClean="0"/>
              <a:t>’ under PACE had not been</a:t>
            </a:r>
            <a:r>
              <a:rPr lang="en-GB" i="1" dirty="0" smtClean="0"/>
              <a:t> </a:t>
            </a:r>
            <a:r>
              <a:rPr lang="en-GB" dirty="0" smtClean="0"/>
              <a:t>complied with during the search.</a:t>
            </a:r>
          </a:p>
          <a:p>
            <a:endParaRPr lang="en-GB" i="1" dirty="0"/>
          </a:p>
          <a:p>
            <a:r>
              <a:rPr lang="en-GB" b="1" i="1" dirty="0" smtClean="0">
                <a:solidFill>
                  <a:srgbClr val="FF0000"/>
                </a:solidFill>
              </a:rPr>
              <a:t>Remember</a:t>
            </a:r>
            <a:r>
              <a:rPr lang="en-GB" i="1" dirty="0" smtClean="0"/>
              <a:t> – </a:t>
            </a:r>
            <a:r>
              <a:rPr lang="en-GB" dirty="0" smtClean="0"/>
              <a:t>an unlawful search may constitute an assault and may also engage an individual’s human rights (Right to liberty) as they will be detained for the purpose of the search.</a:t>
            </a:r>
          </a:p>
          <a:p>
            <a:endParaRPr lang="en-GB" i="1"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25</a:t>
            </a:fld>
            <a:endParaRPr lang="en-GB" altLang="en-US"/>
          </a:p>
        </p:txBody>
      </p:sp>
    </p:spTree>
    <p:extLst>
      <p:ext uri="{BB962C8B-B14F-4D97-AF65-F5344CB8AC3E}">
        <p14:creationId xmlns:p14="http://schemas.microsoft.com/office/powerpoint/2010/main" val="10558772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20950" y="31750"/>
            <a:ext cx="1555750" cy="1168400"/>
          </a:xfrm>
        </p:spPr>
      </p:sp>
      <p:sp>
        <p:nvSpPr>
          <p:cNvPr id="3" name="Notes Placeholder 2"/>
          <p:cNvSpPr>
            <a:spLocks noGrp="1"/>
          </p:cNvSpPr>
          <p:nvPr>
            <p:ph type="body" idx="1"/>
          </p:nvPr>
        </p:nvSpPr>
        <p:spPr>
          <a:xfrm>
            <a:off x="438740" y="1269562"/>
            <a:ext cx="5703617" cy="7870069"/>
          </a:xfrm>
        </p:spPr>
        <p:txBody>
          <a:bodyPr/>
          <a:lstStyle/>
          <a:p>
            <a:r>
              <a:rPr lang="en-GB" sz="1400" b="1" dirty="0"/>
              <a:t>State:</a:t>
            </a:r>
          </a:p>
          <a:p>
            <a:r>
              <a:rPr lang="en-GB" sz="1400" b="1" dirty="0"/>
              <a:t>Co-operation</a:t>
            </a:r>
          </a:p>
          <a:p>
            <a:pPr>
              <a:spcBef>
                <a:spcPts val="0"/>
              </a:spcBef>
              <a:spcAft>
                <a:spcPts val="2373"/>
              </a:spcAft>
            </a:pPr>
            <a:r>
              <a:rPr lang="en-GB" sz="1400" dirty="0"/>
              <a:t>Whilst there </a:t>
            </a:r>
            <a:r>
              <a:rPr lang="en-GB" sz="1400" b="1" dirty="0">
                <a:solidFill>
                  <a:srgbClr val="FF0000"/>
                </a:solidFill>
              </a:rPr>
              <a:t>is no such thing as a voluntary search</a:t>
            </a:r>
            <a:r>
              <a:rPr lang="en-GB" sz="1400" dirty="0"/>
              <a:t>, you must try to get the co-operation of the person you intend to search.  PACE allows you to use reasonable force but this should be as a last resort.  A willing participant is much better than an unwilling one.</a:t>
            </a:r>
          </a:p>
          <a:p>
            <a:pPr>
              <a:spcBef>
                <a:spcPts val="0"/>
              </a:spcBef>
              <a:spcAft>
                <a:spcPts val="2373"/>
              </a:spcAft>
            </a:pPr>
            <a:r>
              <a:rPr lang="en-GB" sz="1400" b="1" dirty="0"/>
              <a:t>Relevant</a:t>
            </a:r>
          </a:p>
          <a:p>
            <a:pPr>
              <a:spcBef>
                <a:spcPts val="0"/>
              </a:spcBef>
              <a:spcAft>
                <a:spcPts val="2373"/>
              </a:spcAft>
            </a:pPr>
            <a:r>
              <a:rPr lang="en-GB" sz="1400" dirty="0"/>
              <a:t>The search must be kept to the places you might reasonably expect the item to be, e.g. If, because of the information you have, you expect to find the item in a particular pocket, then you should only search that pocket unless you can justify further searching. Or again, you wouldn’t search for a stolen DVD player in someone’s coat pocket, unless it was extremely large.  Once you have found the item that you are looking for, the search, at least under Section 1 PACE, should stop.</a:t>
            </a:r>
          </a:p>
          <a:p>
            <a:pPr>
              <a:spcBef>
                <a:spcPts val="0"/>
              </a:spcBef>
              <a:spcAft>
                <a:spcPts val="2373"/>
              </a:spcAft>
            </a:pPr>
            <a:r>
              <a:rPr lang="en-GB" sz="1400" b="1" dirty="0"/>
              <a:t>Extent  (</a:t>
            </a:r>
            <a:r>
              <a:rPr lang="en-GB" sz="1400" b="1" dirty="0">
                <a:solidFill>
                  <a:srgbClr val="FF0000"/>
                </a:solidFill>
              </a:rPr>
              <a:t>J.O.G</a:t>
            </a:r>
            <a:r>
              <a:rPr lang="en-GB" sz="1400" b="1" dirty="0"/>
              <a:t>)</a:t>
            </a:r>
          </a:p>
          <a:p>
            <a:pPr>
              <a:spcBef>
                <a:spcPts val="0"/>
              </a:spcBef>
              <a:spcAft>
                <a:spcPts val="2373"/>
              </a:spcAft>
            </a:pPr>
            <a:r>
              <a:rPr lang="en-GB" sz="1400" dirty="0"/>
              <a:t>You are only allowed to require the person to remove their </a:t>
            </a:r>
            <a:r>
              <a:rPr lang="en-GB" sz="1400" b="1" dirty="0">
                <a:solidFill>
                  <a:srgbClr val="FF0000"/>
                </a:solidFill>
              </a:rPr>
              <a:t>J</a:t>
            </a:r>
            <a:r>
              <a:rPr lang="en-GB" sz="1400" b="1" dirty="0">
                <a:solidFill>
                  <a:srgbClr val="0033CC"/>
                </a:solidFill>
              </a:rPr>
              <a:t>acket,</a:t>
            </a:r>
            <a:r>
              <a:rPr lang="en-GB" sz="1400" dirty="0"/>
              <a:t> </a:t>
            </a:r>
            <a:r>
              <a:rPr lang="en-GB" sz="1400" b="1" dirty="0">
                <a:solidFill>
                  <a:srgbClr val="FF0000"/>
                </a:solidFill>
              </a:rPr>
              <a:t>O</a:t>
            </a:r>
            <a:r>
              <a:rPr lang="en-GB" sz="1400" b="1" dirty="0">
                <a:solidFill>
                  <a:srgbClr val="0033CC"/>
                </a:solidFill>
              </a:rPr>
              <a:t>uter coat</a:t>
            </a:r>
            <a:r>
              <a:rPr lang="en-GB" sz="1400" dirty="0"/>
              <a:t>, which might include a hooded sweatshirt, and </a:t>
            </a:r>
            <a:r>
              <a:rPr lang="en-GB" sz="1400" b="1" dirty="0">
                <a:solidFill>
                  <a:srgbClr val="FF0000"/>
                </a:solidFill>
              </a:rPr>
              <a:t>G</a:t>
            </a:r>
            <a:r>
              <a:rPr lang="en-GB" sz="1400" b="1" dirty="0">
                <a:solidFill>
                  <a:srgbClr val="0033CC"/>
                </a:solidFill>
              </a:rPr>
              <a:t>loves.</a:t>
            </a:r>
            <a:r>
              <a:rPr lang="en-GB" sz="1400" dirty="0"/>
              <a:t>  You can ask them to remove other garments, their hat for example, but you cannot require it when you are in a public place.</a:t>
            </a:r>
          </a:p>
          <a:p>
            <a:pPr>
              <a:spcBef>
                <a:spcPts val="0"/>
              </a:spcBef>
              <a:spcAft>
                <a:spcPts val="2373"/>
              </a:spcAft>
            </a:pPr>
            <a:r>
              <a:rPr lang="en-GB" sz="1400" b="1" dirty="0"/>
              <a:t>More Thorough</a:t>
            </a:r>
          </a:p>
          <a:p>
            <a:r>
              <a:rPr lang="en-GB" sz="1400" dirty="0"/>
              <a:t>You can carry out a more thorough search, for example the removal of a tee-shirt, but it must be done out of the view of the public, in the back of a police van or possibly in the changing room of a shop if it is nearby.</a:t>
            </a:r>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26</a:t>
            </a:fld>
            <a:endParaRPr lang="en-GB" altLang="en-US"/>
          </a:p>
        </p:txBody>
      </p:sp>
    </p:spTree>
    <p:extLst>
      <p:ext uri="{BB962C8B-B14F-4D97-AF65-F5344CB8AC3E}">
        <p14:creationId xmlns:p14="http://schemas.microsoft.com/office/powerpoint/2010/main" val="1884625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33650" y="250825"/>
            <a:ext cx="1814513" cy="1362075"/>
          </a:xfrm>
        </p:spPr>
      </p:sp>
      <p:sp>
        <p:nvSpPr>
          <p:cNvPr id="3" name="Notes Placeholder 2"/>
          <p:cNvSpPr>
            <a:spLocks noGrp="1"/>
          </p:cNvSpPr>
          <p:nvPr>
            <p:ph type="body" idx="1"/>
          </p:nvPr>
        </p:nvSpPr>
        <p:spPr/>
        <p:txBody>
          <a:bodyPr/>
          <a:lstStyle/>
          <a:p>
            <a:r>
              <a:rPr lang="en-GB" b="1" dirty="0" smtClean="0"/>
              <a:t>State:</a:t>
            </a:r>
          </a:p>
          <a:p>
            <a:pPr>
              <a:spcBef>
                <a:spcPts val="0"/>
              </a:spcBef>
              <a:spcAft>
                <a:spcPts val="2966"/>
              </a:spcAft>
            </a:pPr>
            <a:r>
              <a:rPr lang="en-GB" dirty="0" smtClean="0"/>
              <a:t>You cannot search or be present at the search a member of the opposite sex if more than </a:t>
            </a:r>
            <a:r>
              <a:rPr lang="en-GB" b="1" dirty="0" smtClean="0">
                <a:solidFill>
                  <a:srgbClr val="FF0000"/>
                </a:solidFill>
              </a:rPr>
              <a:t>JOG</a:t>
            </a:r>
            <a:r>
              <a:rPr lang="en-GB" dirty="0" smtClean="0"/>
              <a:t> (plus headgear and footwear) are going to be removed. </a:t>
            </a:r>
          </a:p>
          <a:p>
            <a:pPr>
              <a:spcBef>
                <a:spcPts val="0"/>
              </a:spcBef>
              <a:spcAft>
                <a:spcPts val="2966"/>
              </a:spcAft>
            </a:pPr>
            <a:r>
              <a:rPr lang="en-GB" dirty="0" smtClean="0"/>
              <a:t>Whilst there is nothing in PACE that states a search cannot be carried out by a member of the opposite sex, it is always best practice to have a an officer of the same sex to carry out the search.  It reduces the chance of any complaint being made.</a:t>
            </a:r>
          </a:p>
          <a:p>
            <a:pPr>
              <a:spcBef>
                <a:spcPts val="0"/>
              </a:spcBef>
              <a:spcAft>
                <a:spcPts val="2966"/>
              </a:spcAft>
            </a:pPr>
            <a:r>
              <a:rPr lang="en-GB" dirty="0" smtClean="0"/>
              <a:t>An officer can search the inside of pockets of outer clothing, and feel around the inside of collars, socks and shoes.</a:t>
            </a:r>
          </a:p>
          <a:p>
            <a:pPr>
              <a:spcBef>
                <a:spcPts val="0"/>
              </a:spcBef>
              <a:spcAft>
                <a:spcPts val="2966"/>
              </a:spcAft>
            </a:pPr>
            <a:r>
              <a:rPr lang="en-GB" dirty="0" smtClean="0"/>
              <a:t>An officer can also search a person’s hair but only if it does not require the removal of headgear.</a:t>
            </a:r>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27</a:t>
            </a:fld>
            <a:endParaRPr lang="en-GB" altLang="en-US"/>
          </a:p>
        </p:txBody>
      </p:sp>
    </p:spTree>
    <p:extLst>
      <p:ext uri="{BB962C8B-B14F-4D97-AF65-F5344CB8AC3E}">
        <p14:creationId xmlns:p14="http://schemas.microsoft.com/office/powerpoint/2010/main" val="1884625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2740025" y="250825"/>
            <a:ext cx="1236663" cy="928688"/>
          </a:xfrm>
          <a:ln/>
        </p:spPr>
      </p:sp>
      <p:sp>
        <p:nvSpPr>
          <p:cNvPr id="30723" name="Notes Placeholder 2"/>
          <p:cNvSpPr>
            <a:spLocks noGrp="1"/>
          </p:cNvSpPr>
          <p:nvPr>
            <p:ph type="body" idx="1"/>
          </p:nvPr>
        </p:nvSpPr>
        <p:spPr>
          <a:xfrm>
            <a:off x="509369" y="1269562"/>
            <a:ext cx="5703617" cy="785104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spcBef>
                <a:spcPct val="0"/>
              </a:spcBef>
              <a:buFont typeface="Wingdings" pitchFamily="2" charset="2"/>
              <a:buNone/>
            </a:pPr>
            <a:r>
              <a:rPr lang="en-GB" altLang="en-US" b="1" dirty="0" smtClean="0">
                <a:latin typeface="Arial" charset="0"/>
                <a:ea typeface="ＭＳ Ｐゴシック" pitchFamily="34" charset="-128"/>
              </a:rPr>
              <a:t>State:</a:t>
            </a:r>
          </a:p>
          <a:p>
            <a:pPr algn="just">
              <a:spcBef>
                <a:spcPct val="0"/>
              </a:spcBef>
              <a:buFont typeface="Wingdings" pitchFamily="2" charset="2"/>
              <a:buNone/>
            </a:pPr>
            <a:endParaRPr lang="en-GB" altLang="en-US" u="sng" dirty="0">
              <a:latin typeface="Arial" charset="0"/>
              <a:ea typeface="ＭＳ Ｐゴシック" pitchFamily="34" charset="-128"/>
            </a:endParaRPr>
          </a:p>
          <a:p>
            <a:pPr algn="just">
              <a:spcBef>
                <a:spcPct val="0"/>
              </a:spcBef>
            </a:pPr>
            <a:r>
              <a:rPr lang="en-GB" altLang="en-US" dirty="0">
                <a:latin typeface="Arial" charset="0"/>
                <a:ea typeface="ＭＳ Ｐゴシック" pitchFamily="34" charset="-128"/>
              </a:rPr>
              <a:t>Stop searches can become routine for an officer but you should always remember that it might be the first time for this person </a:t>
            </a:r>
            <a:r>
              <a:rPr lang="en-GB" altLang="en-US" dirty="0" smtClean="0">
                <a:latin typeface="Arial" charset="0"/>
                <a:ea typeface="ＭＳ Ｐゴシック" pitchFamily="34" charset="-128"/>
              </a:rPr>
              <a:t>and remember ... all persons searched </a:t>
            </a:r>
            <a:r>
              <a:rPr lang="en-GB" altLang="en-US" u="sng" dirty="0" smtClean="0">
                <a:latin typeface="Arial" charset="0"/>
                <a:ea typeface="ＭＳ Ｐゴシック" pitchFamily="34" charset="-128"/>
              </a:rPr>
              <a:t>are innocent</a:t>
            </a:r>
            <a:r>
              <a:rPr lang="en-GB" altLang="en-US" dirty="0" smtClean="0">
                <a:latin typeface="Arial" charset="0"/>
                <a:ea typeface="ＭＳ Ｐゴシック" pitchFamily="34" charset="-128"/>
              </a:rPr>
              <a:t> until proven guilty by a court, therefore you must ensure that all persons are:</a:t>
            </a:r>
          </a:p>
          <a:p>
            <a:endParaRPr lang="en-GB" altLang="en-US" dirty="0" smtClean="0">
              <a:latin typeface="Arial" charset="0"/>
              <a:ea typeface="ＭＳ Ｐゴシック" pitchFamily="34" charset="-128"/>
            </a:endParaRPr>
          </a:p>
          <a:p>
            <a:pPr marL="280493" indent="-280493">
              <a:spcBef>
                <a:spcPct val="0"/>
              </a:spcBef>
              <a:buFont typeface="Arial" panose="020B0604020202020204" pitchFamily="34" charset="0"/>
              <a:buChar char="•"/>
            </a:pPr>
            <a:r>
              <a:rPr lang="en-GB" altLang="en-US" dirty="0" smtClean="0">
                <a:latin typeface="Arial" charset="0"/>
                <a:ea typeface="ＭＳ Ｐゴシック" pitchFamily="34" charset="-128"/>
              </a:rPr>
              <a:t>treated with respect and dignity</a:t>
            </a:r>
          </a:p>
          <a:p>
            <a:pPr>
              <a:spcBef>
                <a:spcPct val="0"/>
              </a:spcBef>
            </a:pPr>
            <a:endParaRPr lang="en-US" altLang="en-US" dirty="0" smtClean="0">
              <a:latin typeface="Arial" charset="0"/>
              <a:ea typeface="ＭＳ Ｐゴシック" pitchFamily="34" charset="-128"/>
            </a:endParaRPr>
          </a:p>
          <a:p>
            <a:pPr marL="280493" indent="-280493">
              <a:spcBef>
                <a:spcPct val="0"/>
              </a:spcBef>
              <a:buFont typeface="Arial" panose="020B0604020202020204" pitchFamily="34" charset="0"/>
              <a:buChar char="•"/>
            </a:pPr>
            <a:r>
              <a:rPr lang="en-GB" altLang="en-US" dirty="0" smtClean="0">
                <a:latin typeface="Arial" charset="0"/>
                <a:ea typeface="ＭＳ Ｐゴシック" pitchFamily="34" charset="-128"/>
              </a:rPr>
              <a:t>treated in a manner that minimises embarrassment</a:t>
            </a:r>
          </a:p>
          <a:p>
            <a:pPr>
              <a:spcBef>
                <a:spcPct val="0"/>
              </a:spcBef>
            </a:pPr>
            <a:endParaRPr lang="en-US" altLang="en-US" dirty="0" smtClean="0">
              <a:latin typeface="Arial" charset="0"/>
              <a:ea typeface="ＭＳ Ｐゴシック" pitchFamily="34" charset="-128"/>
            </a:endParaRPr>
          </a:p>
          <a:p>
            <a:pPr marL="280493" indent="-280493">
              <a:spcBef>
                <a:spcPct val="0"/>
              </a:spcBef>
              <a:buFont typeface="Arial" panose="020B0604020202020204" pitchFamily="34" charset="0"/>
              <a:buChar char="•"/>
            </a:pPr>
            <a:r>
              <a:rPr lang="en-GB" altLang="en-US" dirty="0" smtClean="0">
                <a:latin typeface="Arial" charset="0"/>
                <a:ea typeface="ＭＳ Ｐゴシック" pitchFamily="34" charset="-128"/>
              </a:rPr>
              <a:t>treated as an individual and the officer should be aware of any individual needs.</a:t>
            </a:r>
          </a:p>
          <a:p>
            <a:pPr>
              <a:spcBef>
                <a:spcPct val="0"/>
              </a:spcBef>
            </a:pPr>
            <a:endParaRPr lang="en-GB" altLang="en-US" dirty="0">
              <a:latin typeface="Arial" charset="0"/>
              <a:ea typeface="ＭＳ Ｐゴシック" pitchFamily="34" charset="-128"/>
            </a:endParaRPr>
          </a:p>
          <a:p>
            <a:pPr>
              <a:spcBef>
                <a:spcPct val="0"/>
              </a:spcBef>
            </a:pPr>
            <a:r>
              <a:rPr lang="en-GB" altLang="en-US" b="1" dirty="0" smtClean="0">
                <a:latin typeface="Arial" charset="0"/>
                <a:ea typeface="ＭＳ Ｐゴシック" pitchFamily="34" charset="-128"/>
              </a:rPr>
              <a:t>All stops and searches must be carried out with courtesy, consideration and respect for the person concerned.  This has a significant impact on public confidence in the police.</a:t>
            </a:r>
          </a:p>
          <a:p>
            <a:pPr>
              <a:spcBef>
                <a:spcPct val="0"/>
              </a:spcBef>
            </a:pPr>
            <a:r>
              <a:rPr lang="en-GB" altLang="en-US" b="1" dirty="0" smtClean="0">
                <a:latin typeface="Arial" charset="0"/>
                <a:ea typeface="ＭＳ Ｐゴシック" pitchFamily="34" charset="-128"/>
              </a:rPr>
              <a:t>Every reasonable effort must be made to minimise the embarrassment that a person being searched may experience</a:t>
            </a:r>
          </a:p>
          <a:p>
            <a:pPr>
              <a:spcBef>
                <a:spcPct val="0"/>
              </a:spcBef>
            </a:pPr>
            <a:endParaRPr lang="en-GB" altLang="en-US" b="1" dirty="0">
              <a:latin typeface="Arial" charset="0"/>
              <a:ea typeface="ＭＳ Ｐゴシック" pitchFamily="34" charset="-128"/>
            </a:endParaRPr>
          </a:p>
          <a:p>
            <a:pPr>
              <a:spcBef>
                <a:spcPct val="0"/>
              </a:spcBef>
            </a:pPr>
            <a:endParaRPr lang="en-GB" altLang="en-US" dirty="0" smtClean="0">
              <a:latin typeface="Arial" charset="0"/>
              <a:ea typeface="ＭＳ Ｐゴシック" pitchFamily="34" charset="-128"/>
            </a:endParaRPr>
          </a:p>
          <a:p>
            <a:pPr>
              <a:spcBef>
                <a:spcPct val="0"/>
              </a:spcBef>
            </a:pPr>
            <a:r>
              <a:rPr lang="en-GB" altLang="en-US" b="1" dirty="0" smtClean="0">
                <a:latin typeface="Arial" charset="0"/>
                <a:ea typeface="ＭＳ Ｐゴシック" pitchFamily="34" charset="-128"/>
              </a:rPr>
              <a:t>Searches should </a:t>
            </a:r>
            <a:r>
              <a:rPr lang="en-GB" altLang="en-US" b="1" dirty="0" smtClean="0">
                <a:solidFill>
                  <a:srgbClr val="FF0000"/>
                </a:solidFill>
                <a:latin typeface="Arial" charset="0"/>
                <a:ea typeface="ＭＳ Ｐゴシック" pitchFamily="34" charset="-128"/>
              </a:rPr>
              <a:t>ONLY</a:t>
            </a:r>
            <a:r>
              <a:rPr lang="en-GB" altLang="en-US" b="1" dirty="0" smtClean="0">
                <a:latin typeface="Arial" charset="0"/>
                <a:ea typeface="ＭＳ Ｐゴシック" pitchFamily="34" charset="-128"/>
              </a:rPr>
              <a:t> be conducted using force where it is established that the person is unwilling to co-operate or resists.</a:t>
            </a:r>
          </a:p>
          <a:p>
            <a:pPr>
              <a:spcBef>
                <a:spcPct val="0"/>
              </a:spcBef>
            </a:pPr>
            <a:endParaRPr lang="en-GB" altLang="en-US" b="1" dirty="0">
              <a:latin typeface="Arial" charset="0"/>
              <a:ea typeface="ＭＳ Ｐゴシック" pitchFamily="34" charset="-128"/>
            </a:endParaRPr>
          </a:p>
          <a:p>
            <a:pPr>
              <a:spcBef>
                <a:spcPct val="0"/>
              </a:spcBef>
            </a:pPr>
            <a:r>
              <a:rPr lang="en-GB" altLang="en-US" b="1" dirty="0" smtClean="0">
                <a:latin typeface="Arial" charset="0"/>
                <a:ea typeface="ＭＳ Ｐゴシック" pitchFamily="34" charset="-128"/>
              </a:rPr>
              <a:t>Reasonable force may only be used as a last resort if necessary to conduct a search or to detain a person or vehicle for the purposes of a search</a:t>
            </a:r>
          </a:p>
          <a:p>
            <a:endParaRPr lang="en-GB" altLang="en-US" dirty="0" smtClean="0">
              <a:latin typeface="Arial" charset="0"/>
              <a:ea typeface="ＭＳ Ｐゴシック" pitchFamily="34" charset="-128"/>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100" b="1">
                <a:solidFill>
                  <a:schemeClr val="bg1"/>
                </a:solidFill>
                <a:latin typeface="Verdana" pitchFamily="34" charset="0"/>
                <a:ea typeface="ＭＳ Ｐゴシック" pitchFamily="34" charset="-128"/>
              </a:defRPr>
            </a:lvl1pPr>
            <a:lvl2pPr marL="734680" indent="-282570" eaLnBrk="0" hangingPunct="0">
              <a:defRPr sz="3100" b="1">
                <a:solidFill>
                  <a:schemeClr val="bg1"/>
                </a:solidFill>
                <a:latin typeface="Verdana" pitchFamily="34" charset="0"/>
                <a:ea typeface="ＭＳ Ｐゴシック" pitchFamily="34" charset="-128"/>
              </a:defRPr>
            </a:lvl2pPr>
            <a:lvl3pPr marL="1130278" indent="-226056" eaLnBrk="0" hangingPunct="0">
              <a:defRPr sz="3100" b="1">
                <a:solidFill>
                  <a:schemeClr val="bg1"/>
                </a:solidFill>
                <a:latin typeface="Verdana" pitchFamily="34" charset="0"/>
                <a:ea typeface="ＭＳ Ｐゴシック" pitchFamily="34" charset="-128"/>
              </a:defRPr>
            </a:lvl3pPr>
            <a:lvl4pPr marL="1582388" indent="-226056" eaLnBrk="0" hangingPunct="0">
              <a:defRPr sz="3100" b="1">
                <a:solidFill>
                  <a:schemeClr val="bg1"/>
                </a:solidFill>
                <a:latin typeface="Verdana" pitchFamily="34" charset="0"/>
                <a:ea typeface="ＭＳ Ｐゴシック" pitchFamily="34" charset="-128"/>
              </a:defRPr>
            </a:lvl4pPr>
            <a:lvl5pPr marL="2034500" indent="-226056" eaLnBrk="0" hangingPunct="0">
              <a:defRPr sz="3100" b="1">
                <a:solidFill>
                  <a:schemeClr val="bg1"/>
                </a:solidFill>
                <a:latin typeface="Verdana" pitchFamily="34" charset="0"/>
                <a:ea typeface="ＭＳ Ｐゴシック" pitchFamily="34" charset="-128"/>
              </a:defRPr>
            </a:lvl5pPr>
            <a:lvl6pPr marL="2486611"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38722"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390834"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42945"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40AC580E-71B8-4A00-A4ED-8C92521D27A1}" type="slidenum">
              <a:rPr lang="en-GB" altLang="en-US" sz="1200" b="0">
                <a:solidFill>
                  <a:schemeClr val="tx1"/>
                </a:solidFill>
                <a:latin typeface="Arial" charset="0"/>
              </a:rPr>
              <a:pPr eaLnBrk="1" hangingPunct="1"/>
              <a:t>28</a:t>
            </a:fld>
            <a:endParaRPr lang="en-GB" altLang="en-US" sz="1200" b="0">
              <a:solidFill>
                <a:schemeClr val="tx1"/>
              </a:solidFill>
              <a:latin typeface="Arial" charset="0"/>
            </a:endParaRPr>
          </a:p>
        </p:txBody>
      </p:sp>
    </p:spTree>
    <p:extLst>
      <p:ext uri="{BB962C8B-B14F-4D97-AF65-F5344CB8AC3E}">
        <p14:creationId xmlns:p14="http://schemas.microsoft.com/office/powerpoint/2010/main" val="41646250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ask students for examples of risks posed by conducting searches.</a:t>
            </a:r>
          </a:p>
          <a:p>
            <a:r>
              <a:rPr lang="en-GB" dirty="0" smtClean="0"/>
              <a:t>Discuss any answers provided</a:t>
            </a:r>
          </a:p>
          <a:p>
            <a:r>
              <a:rPr lang="en-GB" dirty="0" smtClean="0"/>
              <a:t>Searching individuals carries a degree of risk.  These can include:</a:t>
            </a:r>
          </a:p>
          <a:p>
            <a:r>
              <a:rPr lang="en-GB" dirty="0" smtClean="0"/>
              <a:t>Injury to yourself</a:t>
            </a:r>
          </a:p>
          <a:p>
            <a:r>
              <a:rPr lang="en-GB" dirty="0" smtClean="0"/>
              <a:t>Injury to others</a:t>
            </a:r>
          </a:p>
          <a:p>
            <a:r>
              <a:rPr lang="en-GB" dirty="0" smtClean="0"/>
              <a:t>Being subjected to violence from the individual being searched or others present.</a:t>
            </a:r>
          </a:p>
          <a:p>
            <a:r>
              <a:rPr lang="en-GB" dirty="0" smtClean="0"/>
              <a:t>Allegations of misconduct – importance of </a:t>
            </a:r>
            <a:r>
              <a:rPr lang="en-GB" b="1" dirty="0" smtClean="0">
                <a:solidFill>
                  <a:srgbClr val="FF0000"/>
                </a:solidFill>
              </a:rPr>
              <a:t>GO WISELY</a:t>
            </a:r>
          </a:p>
          <a:p>
            <a:endParaRPr lang="en-GB" dirty="0"/>
          </a:p>
          <a:p>
            <a:r>
              <a:rPr lang="en-GB" dirty="0" smtClean="0"/>
              <a:t>As we have discussed building up communication with the individual will reduce any risk to yourself.</a:t>
            </a:r>
          </a:p>
          <a:p>
            <a:r>
              <a:rPr lang="en-GB" dirty="0" smtClean="0"/>
              <a:t>For example before you put your hands in their pockets, ask them if they have anything that is likely to harm you or them.  An alternative to you searching their bag/pockets can be to ask them to empty them first.</a:t>
            </a:r>
          </a:p>
          <a:p>
            <a:endParaRPr lang="en-GB" dirty="0"/>
          </a:p>
          <a:p>
            <a:r>
              <a:rPr lang="en-GB" dirty="0" smtClean="0"/>
              <a:t>Be aware of changing body language that may indicate an escalation in the individuals behaviour.  If concerned ask for assistance before conducting the search.</a:t>
            </a:r>
          </a:p>
          <a:p>
            <a:endParaRPr lang="en-GB" dirty="0"/>
          </a:p>
          <a:p>
            <a:r>
              <a:rPr lang="en-GB" dirty="0" smtClean="0"/>
              <a:t>Ensure that where possible another officer is present when a search is conducted to minimise the risk of allegations being made.  Whilst this may not always be possible, the use of CCTV can assist you</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29</a:t>
            </a:fld>
            <a:endParaRPr lang="en-GB" altLang="en-US"/>
          </a:p>
        </p:txBody>
      </p:sp>
    </p:spTree>
    <p:extLst>
      <p:ext uri="{BB962C8B-B14F-4D97-AF65-F5344CB8AC3E}">
        <p14:creationId xmlns:p14="http://schemas.microsoft.com/office/powerpoint/2010/main" val="41283144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2171700" y="161925"/>
            <a:ext cx="2489200" cy="1868488"/>
          </a:xfrm>
          <a:ln/>
        </p:spPr>
      </p:sp>
      <p:sp>
        <p:nvSpPr>
          <p:cNvPr id="27651" name="Rectangle 3"/>
          <p:cNvSpPr>
            <a:spLocks noGrp="1" noChangeArrowheads="1"/>
          </p:cNvSpPr>
          <p:nvPr>
            <p:ph type="body" idx="1"/>
          </p:nvPr>
        </p:nvSpPr>
        <p:spPr>
          <a:xfrm>
            <a:off x="665797" y="2091157"/>
            <a:ext cx="5337495" cy="6931790"/>
          </a:xfrm>
          <a:noFill/>
        </p:spPr>
        <p:txBody>
          <a:bodyPr/>
          <a:lstStyle/>
          <a:p>
            <a:r>
              <a:rPr lang="en-GB" altLang="en-US" b="1" dirty="0" smtClean="0">
                <a:latin typeface="Arial" pitchFamily="34" charset="0"/>
              </a:rPr>
              <a:t>State:</a:t>
            </a:r>
          </a:p>
          <a:p>
            <a:r>
              <a:rPr lang="en-GB" altLang="en-US" dirty="0" smtClean="0">
                <a:latin typeface="Arial" pitchFamily="34" charset="0"/>
              </a:rPr>
              <a:t>The full definition of Section 32 of PACE talks about search of a person when arrested elsewhere than at a police station which will be dealt with in a later lesson.</a:t>
            </a:r>
          </a:p>
          <a:p>
            <a:r>
              <a:rPr lang="en-GB" altLang="en-US" dirty="0" smtClean="0"/>
              <a:t>The person can be searched if the officer </a:t>
            </a:r>
            <a:r>
              <a:rPr lang="en-GB" dirty="0" smtClean="0"/>
              <a:t>has reasonable grounds for believing that the arrested person may present a danger to himself or others.</a:t>
            </a:r>
          </a:p>
          <a:p>
            <a:r>
              <a:rPr lang="en-GB" dirty="0" smtClean="0"/>
              <a:t>The officer can search the person for anything which the arrested person might use to assist him to escape from lawful custody; or which might be evidence relating to an offence </a:t>
            </a:r>
          </a:p>
          <a:p>
            <a:r>
              <a:rPr lang="en-GB" dirty="0" smtClean="0"/>
              <a:t>The power to search conferred is only a power to search to the extent that it is reasonably required for the purpose of discovering any implement of evidence</a:t>
            </a:r>
          </a:p>
          <a:p>
            <a:r>
              <a:rPr lang="en-GB" dirty="0" smtClean="0"/>
              <a:t>As with Section 1 of PACE this section to search a person does not authorise an officer to require a person to remove any of his clothing in public other than an outer coat, jacket or gloves.</a:t>
            </a:r>
          </a:p>
        </p:txBody>
      </p:sp>
    </p:spTree>
    <p:extLst>
      <p:ext uri="{BB962C8B-B14F-4D97-AF65-F5344CB8AC3E}">
        <p14:creationId xmlns:p14="http://schemas.microsoft.com/office/powerpoint/2010/main" val="5473606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2171700" y="161925"/>
            <a:ext cx="2489200" cy="1868488"/>
          </a:xfrm>
          <a:ln/>
        </p:spPr>
      </p:sp>
      <p:sp>
        <p:nvSpPr>
          <p:cNvPr id="27651" name="Rectangle 3"/>
          <p:cNvSpPr>
            <a:spLocks noGrp="1" noChangeArrowheads="1"/>
          </p:cNvSpPr>
          <p:nvPr>
            <p:ph type="body" idx="1"/>
          </p:nvPr>
        </p:nvSpPr>
        <p:spPr>
          <a:xfrm>
            <a:off x="665797" y="2091157"/>
            <a:ext cx="5337495" cy="6931790"/>
          </a:xfrm>
          <a:noFill/>
        </p:spPr>
        <p:txBody>
          <a:bodyPr/>
          <a:lstStyle/>
          <a:p>
            <a:r>
              <a:rPr lang="en-GB" altLang="en-US" b="1" dirty="0" smtClean="0">
                <a:latin typeface="Arial" pitchFamily="34" charset="0"/>
              </a:rPr>
              <a:t>State:</a:t>
            </a:r>
          </a:p>
          <a:p>
            <a:pPr>
              <a:spcBef>
                <a:spcPts val="0"/>
              </a:spcBef>
              <a:spcAft>
                <a:spcPts val="2389"/>
              </a:spcAft>
            </a:pPr>
            <a:r>
              <a:rPr lang="en-GB" altLang="en-US" dirty="0" smtClean="0">
                <a:latin typeface="Arial" pitchFamily="34" charset="0"/>
              </a:rPr>
              <a:t>The power to search a premises is for evidence relating to the offence for which he was arrested.  </a:t>
            </a:r>
          </a:p>
          <a:p>
            <a:pPr>
              <a:spcBef>
                <a:spcPts val="0"/>
              </a:spcBef>
              <a:spcAft>
                <a:spcPts val="2389"/>
              </a:spcAft>
            </a:pPr>
            <a:r>
              <a:rPr lang="en-GB" altLang="en-US" dirty="0" smtClean="0">
                <a:latin typeface="Arial" pitchFamily="34" charset="0"/>
              </a:rPr>
              <a:t>The power is only granted when a police officer has a genuine belief that there is evidence on the premises </a:t>
            </a:r>
          </a:p>
          <a:p>
            <a:pPr>
              <a:spcBef>
                <a:spcPts val="0"/>
              </a:spcBef>
              <a:spcAft>
                <a:spcPts val="2389"/>
              </a:spcAft>
            </a:pPr>
            <a:r>
              <a:rPr lang="en-GB" altLang="en-US" dirty="0" smtClean="0">
                <a:latin typeface="Arial" pitchFamily="34" charset="0"/>
              </a:rPr>
              <a:t>When the premises is shared then the power to search is limited to:</a:t>
            </a:r>
          </a:p>
          <a:p>
            <a:pPr>
              <a:spcBef>
                <a:spcPts val="0"/>
              </a:spcBef>
              <a:spcAft>
                <a:spcPts val="2389"/>
              </a:spcAft>
            </a:pPr>
            <a:r>
              <a:rPr lang="en-GB" altLang="en-US" dirty="0" smtClean="0">
                <a:latin typeface="Arial" pitchFamily="34" charset="0"/>
              </a:rPr>
              <a:t>Any dwelling in which the person was when or immediately before  arrest and any part which had common use.  </a:t>
            </a:r>
          </a:p>
        </p:txBody>
      </p:sp>
    </p:spTree>
    <p:extLst>
      <p:ext uri="{BB962C8B-B14F-4D97-AF65-F5344CB8AC3E}">
        <p14:creationId xmlns:p14="http://schemas.microsoft.com/office/powerpoint/2010/main" val="13054939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xfrm>
            <a:off x="2252663" y="598488"/>
            <a:ext cx="2325687" cy="1746250"/>
          </a:xfrm>
          <a:ln/>
        </p:spPr>
      </p:sp>
      <p:sp>
        <p:nvSpPr>
          <p:cNvPr id="26627" name="Rectangle 3"/>
          <p:cNvSpPr>
            <a:spLocks noGrp="1" noChangeArrowheads="1"/>
          </p:cNvSpPr>
          <p:nvPr>
            <p:ph type="body" idx="1"/>
          </p:nvPr>
        </p:nvSpPr>
        <p:spPr>
          <a:xfrm>
            <a:off x="889632" y="2674907"/>
            <a:ext cx="4889827" cy="5941271"/>
          </a:xfrm>
          <a:noFill/>
        </p:spPr>
        <p:txBody>
          <a:bodyPr/>
          <a:lstStyle/>
          <a:p>
            <a:r>
              <a:rPr lang="en-GB" altLang="en-US" b="1" dirty="0" smtClean="0">
                <a:latin typeface="TimesNewRoman"/>
              </a:rPr>
              <a:t>State:</a:t>
            </a:r>
          </a:p>
          <a:p>
            <a:r>
              <a:rPr lang="en-GB" altLang="en-US" dirty="0" smtClean="0">
                <a:latin typeface="TimesNewRoman"/>
              </a:rPr>
              <a:t>For the purpose of exercising these powers of entry the term </a:t>
            </a:r>
            <a:r>
              <a:rPr lang="en-GB" altLang="en-US" dirty="0" smtClean="0">
                <a:latin typeface="Arial" pitchFamily="34" charset="0"/>
              </a:rPr>
              <a:t>‘</a:t>
            </a:r>
            <a:r>
              <a:rPr lang="en-GB" altLang="en-US" dirty="0" smtClean="0">
                <a:latin typeface="TimesNewRoman"/>
              </a:rPr>
              <a:t>premises</a:t>
            </a:r>
            <a:r>
              <a:rPr lang="en-GB" altLang="en-US" dirty="0" smtClean="0">
                <a:latin typeface="Arial" pitchFamily="34" charset="0"/>
              </a:rPr>
              <a:t>’ </a:t>
            </a:r>
            <a:r>
              <a:rPr lang="en-GB" altLang="en-US" dirty="0" smtClean="0">
                <a:latin typeface="TimesNewRoman"/>
              </a:rPr>
              <a:t>includes any place and, in particular, includes any:</a:t>
            </a:r>
          </a:p>
          <a:p>
            <a:r>
              <a:rPr lang="en-GB" altLang="en-US" dirty="0" smtClean="0">
                <a:latin typeface="TT225o00"/>
              </a:rPr>
              <a:t> </a:t>
            </a:r>
            <a:r>
              <a:rPr lang="en-GB" altLang="en-US" dirty="0" smtClean="0">
                <a:latin typeface="TimesNewRoman"/>
              </a:rPr>
              <a:t>vehicle, vessel, aircraft or hovercraft</a:t>
            </a:r>
          </a:p>
          <a:p>
            <a:r>
              <a:rPr lang="en-GB" altLang="en-US" dirty="0" smtClean="0">
                <a:latin typeface="TT225o00"/>
              </a:rPr>
              <a:t> </a:t>
            </a:r>
          </a:p>
          <a:p>
            <a:r>
              <a:rPr lang="en-GB" altLang="en-US" b="1" dirty="0" smtClean="0">
                <a:latin typeface="TT225o00"/>
              </a:rPr>
              <a:t>NEXT SLIDE</a:t>
            </a:r>
            <a:endParaRPr lang="en-GB" altLang="en-US" b="1" dirty="0" smtClean="0">
              <a:latin typeface="Arial" pitchFamily="34" charset="0"/>
            </a:endParaRPr>
          </a:p>
        </p:txBody>
      </p:sp>
    </p:spTree>
    <p:extLst>
      <p:ext uri="{BB962C8B-B14F-4D97-AF65-F5344CB8AC3E}">
        <p14:creationId xmlns:p14="http://schemas.microsoft.com/office/powerpoint/2010/main" val="3780987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xfrm>
            <a:off x="2252663" y="598488"/>
            <a:ext cx="2325687" cy="1746250"/>
          </a:xfrm>
          <a:ln/>
        </p:spPr>
      </p:sp>
      <p:sp>
        <p:nvSpPr>
          <p:cNvPr id="26627" name="Rectangle 3"/>
          <p:cNvSpPr>
            <a:spLocks noGrp="1" noChangeArrowheads="1"/>
          </p:cNvSpPr>
          <p:nvPr>
            <p:ph type="body" idx="1"/>
          </p:nvPr>
        </p:nvSpPr>
        <p:spPr>
          <a:xfrm>
            <a:off x="889632" y="2674907"/>
            <a:ext cx="4889827" cy="5941271"/>
          </a:xfrm>
          <a:noFill/>
        </p:spPr>
        <p:txBody>
          <a:bodyPr/>
          <a:lstStyle/>
          <a:p>
            <a:r>
              <a:rPr lang="en-GB" altLang="en-US" b="1" dirty="0" smtClean="0">
                <a:latin typeface="TimesNewRoman"/>
              </a:rPr>
              <a:t>State:</a:t>
            </a:r>
          </a:p>
          <a:p>
            <a:r>
              <a:rPr lang="en-GB" altLang="en-US" dirty="0" smtClean="0">
                <a:latin typeface="TimesNewRoman"/>
              </a:rPr>
              <a:t>offshore installation tent or movable structure.</a:t>
            </a:r>
          </a:p>
          <a:p>
            <a:endParaRPr lang="en-GB" altLang="en-US" dirty="0" smtClean="0">
              <a:latin typeface="Arial" pitchFamily="34" charset="0"/>
            </a:endParaRPr>
          </a:p>
        </p:txBody>
      </p:sp>
    </p:spTree>
    <p:extLst>
      <p:ext uri="{BB962C8B-B14F-4D97-AF65-F5344CB8AC3E}">
        <p14:creationId xmlns:p14="http://schemas.microsoft.com/office/powerpoint/2010/main" val="7207177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xfrm>
            <a:off x="2252663" y="233363"/>
            <a:ext cx="2325687" cy="1746250"/>
          </a:xfrm>
          <a:ln/>
        </p:spPr>
      </p:sp>
      <p:sp>
        <p:nvSpPr>
          <p:cNvPr id="24579" name="Rectangle 3"/>
          <p:cNvSpPr>
            <a:spLocks noGrp="1" noChangeArrowheads="1"/>
          </p:cNvSpPr>
          <p:nvPr>
            <p:ph type="body" idx="1"/>
          </p:nvPr>
        </p:nvSpPr>
        <p:spPr>
          <a:xfrm>
            <a:off x="451480" y="2376865"/>
            <a:ext cx="5766129" cy="6928392"/>
          </a:xfrm>
          <a:noFill/>
        </p:spPr>
        <p:txBody>
          <a:bodyPr/>
          <a:lstStyle/>
          <a:p>
            <a:pPr lvl="0"/>
            <a:r>
              <a:rPr lang="en-GB" b="1" dirty="0" smtClean="0"/>
              <a:t>State:</a:t>
            </a:r>
          </a:p>
          <a:p>
            <a:endParaRPr lang="en-GB" altLang="en-US" dirty="0" smtClean="0">
              <a:latin typeface="Tahoma" pitchFamily="34" charset="0"/>
            </a:endParaRPr>
          </a:p>
        </p:txBody>
      </p:sp>
    </p:spTree>
    <p:extLst>
      <p:ext uri="{BB962C8B-B14F-4D97-AF65-F5344CB8AC3E}">
        <p14:creationId xmlns:p14="http://schemas.microsoft.com/office/powerpoint/2010/main" val="42240609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35</a:t>
            </a:fld>
            <a:endParaRPr lang="en-GB" altLang="en-US"/>
          </a:p>
        </p:txBody>
      </p:sp>
    </p:spTree>
    <p:extLst>
      <p:ext uri="{BB962C8B-B14F-4D97-AF65-F5344CB8AC3E}">
        <p14:creationId xmlns:p14="http://schemas.microsoft.com/office/powerpoint/2010/main" val="571362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36</a:t>
            </a:fld>
            <a:endParaRPr lang="en-GB" altLang="en-US"/>
          </a:p>
        </p:txBody>
      </p:sp>
    </p:spTree>
    <p:extLst>
      <p:ext uri="{BB962C8B-B14F-4D97-AF65-F5344CB8AC3E}">
        <p14:creationId xmlns:p14="http://schemas.microsoft.com/office/powerpoint/2010/main" val="2414980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xfrm>
            <a:off x="2689225" y="161925"/>
            <a:ext cx="1309688" cy="982663"/>
          </a:xfrm>
          <a:ln/>
        </p:spPr>
      </p:sp>
      <p:sp>
        <p:nvSpPr>
          <p:cNvPr id="76803" name="Rectangle 3"/>
          <p:cNvSpPr>
            <a:spLocks noGrp="1" noChangeArrowheads="1"/>
          </p:cNvSpPr>
          <p:nvPr>
            <p:ph type="body" idx="1"/>
          </p:nvPr>
        </p:nvSpPr>
        <p:spPr/>
        <p:txBody>
          <a:bodyPr/>
          <a:lstStyle/>
          <a:p>
            <a:r>
              <a:rPr lang="en-GB" altLang="en-US" b="1" dirty="0" smtClean="0">
                <a:latin typeface="Arial" pitchFamily="34" charset="0"/>
              </a:rPr>
              <a:t>State:</a:t>
            </a:r>
          </a:p>
          <a:p>
            <a:r>
              <a:rPr lang="en-GB" altLang="en-US" dirty="0" smtClean="0"/>
              <a:t>An indictable offence is one that CAN be heard in Crown Court, so anything that is not a summary offence theft, burglary for example but not TWOC.  (The law is an ass)</a:t>
            </a:r>
            <a:endParaRPr lang="en-GB" altLang="en-US" dirty="0" smtClean="0">
              <a:latin typeface="Arial" pitchFamily="34" charset="0"/>
            </a:endParaRPr>
          </a:p>
          <a:p>
            <a:endParaRPr lang="en-GB" altLang="en-US" dirty="0"/>
          </a:p>
          <a:p>
            <a:r>
              <a:rPr lang="en-GB" altLang="en-US" dirty="0" smtClean="0">
                <a:latin typeface="Arial" pitchFamily="34" charset="0"/>
              </a:rPr>
              <a:t>Section 1 Public Order Act 1936 (Prohibited Uniforms) </a:t>
            </a:r>
          </a:p>
          <a:p>
            <a:r>
              <a:rPr lang="en-GB" dirty="0" smtClean="0"/>
              <a:t>Oswald Mosley formed a new political party in 1932 called the British Union of </a:t>
            </a:r>
            <a:r>
              <a:rPr lang="en-GB" dirty="0" err="1" smtClean="0"/>
              <a:t>Facists</a:t>
            </a:r>
            <a:r>
              <a:rPr lang="en-GB" dirty="0" smtClean="0"/>
              <a:t>.  They had </a:t>
            </a:r>
            <a:r>
              <a:rPr lang="en-GB" dirty="0"/>
              <a:t>found problems with disruption of New Party meetings, and instituted a corps of black-uniformed paramilitary stewards, </a:t>
            </a:r>
            <a:r>
              <a:rPr lang="en-GB" dirty="0" smtClean="0"/>
              <a:t>nicknamed </a:t>
            </a:r>
            <a:r>
              <a:rPr lang="en-GB" dirty="0" err="1" smtClean="0"/>
              <a:t>blackshirts</a:t>
            </a:r>
            <a:r>
              <a:rPr lang="en-GB" dirty="0" smtClean="0"/>
              <a:t>. </a:t>
            </a:r>
            <a:r>
              <a:rPr lang="en-GB" dirty="0"/>
              <a:t>The party was frequently involved in violent confrontations, particularly with Communist and Jewish groups and especially in London. </a:t>
            </a:r>
            <a:r>
              <a:rPr lang="en-GB" dirty="0" smtClean="0"/>
              <a:t>The </a:t>
            </a:r>
            <a:r>
              <a:rPr lang="en-GB" dirty="0"/>
              <a:t>government was sufficiently concerned </a:t>
            </a:r>
            <a:r>
              <a:rPr lang="en-GB" dirty="0" smtClean="0"/>
              <a:t>by the organisation and its politics and policies that they passed the Public Order Act 1936, </a:t>
            </a:r>
            <a:r>
              <a:rPr lang="en-GB" dirty="0"/>
              <a:t>which, amongst other things, banned political uniforms and quasi-military style </a:t>
            </a:r>
            <a:r>
              <a:rPr lang="en-GB" dirty="0" smtClean="0"/>
              <a:t>organisations.</a:t>
            </a:r>
          </a:p>
          <a:p>
            <a:r>
              <a:rPr lang="en-GB" altLang="en-US" dirty="0" smtClean="0">
                <a:latin typeface="Arial" pitchFamily="34" charset="0"/>
              </a:rPr>
              <a:t>There are no recent examples of the use of this piece of legislation.</a:t>
            </a:r>
          </a:p>
        </p:txBody>
      </p:sp>
    </p:spTree>
    <p:extLst>
      <p:ext uri="{BB962C8B-B14F-4D97-AF65-F5344CB8AC3E}">
        <p14:creationId xmlns:p14="http://schemas.microsoft.com/office/powerpoint/2010/main" val="21047818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xfrm>
            <a:off x="2171700" y="536575"/>
            <a:ext cx="2489200" cy="1868488"/>
          </a:xfrm>
          <a:ln/>
        </p:spPr>
      </p:sp>
      <p:sp>
        <p:nvSpPr>
          <p:cNvPr id="76803" name="Rectangle 3"/>
          <p:cNvSpPr>
            <a:spLocks noGrp="1" noChangeArrowheads="1"/>
          </p:cNvSpPr>
          <p:nvPr>
            <p:ph type="body" idx="1"/>
          </p:nvPr>
        </p:nvSpPr>
        <p:spPr>
          <a:xfrm>
            <a:off x="451479" y="2805425"/>
            <a:ext cx="5766130" cy="6571259"/>
          </a:xfrm>
        </p:spPr>
        <p:txBody>
          <a:bodyPr/>
          <a:lstStyle/>
          <a:p>
            <a:r>
              <a:rPr lang="en-GB" altLang="en-US" b="1" dirty="0" smtClean="0">
                <a:latin typeface="Arial" pitchFamily="34" charset="0"/>
              </a:rPr>
              <a:t>State:</a:t>
            </a:r>
          </a:p>
          <a:p>
            <a:pPr>
              <a:spcAft>
                <a:spcPts val="2389"/>
              </a:spcAft>
            </a:pPr>
            <a:r>
              <a:rPr lang="en-GB" altLang="en-US" dirty="0" smtClean="0"/>
              <a:t>Many offences are summary offences therefore do not come under PACE so they were added specifically to the legislation.</a:t>
            </a:r>
          </a:p>
          <a:p>
            <a:pPr>
              <a:spcAft>
                <a:spcPts val="2389"/>
              </a:spcAft>
            </a:pPr>
            <a:r>
              <a:rPr lang="en-GB" altLang="en-US" dirty="0" smtClean="0"/>
              <a:t>Section 4 POA is about threatening violence.</a:t>
            </a:r>
          </a:p>
          <a:p>
            <a:pPr>
              <a:spcAft>
                <a:spcPts val="2389"/>
              </a:spcAft>
            </a:pPr>
            <a:r>
              <a:rPr lang="en-GB" altLang="en-US" dirty="0" smtClean="0">
                <a:latin typeface="Arial" pitchFamily="34" charset="0"/>
              </a:rPr>
              <a:t>Sections 6 to 8 or 10 Criminal Law Act 1977  are offences of entering or remaining on property, or squatting</a:t>
            </a:r>
          </a:p>
          <a:p>
            <a:pPr>
              <a:spcAft>
                <a:spcPts val="2389"/>
              </a:spcAft>
            </a:pPr>
            <a:r>
              <a:rPr lang="en-GB" altLang="en-US" dirty="0" smtClean="0">
                <a:latin typeface="Arial" pitchFamily="34" charset="0"/>
              </a:rPr>
              <a:t>Section 76 Criminal Justice and Public Order Act 1994</a:t>
            </a:r>
          </a:p>
          <a:p>
            <a:r>
              <a:rPr lang="en-GB" altLang="en-US" dirty="0" smtClean="0">
                <a:latin typeface="Arial" pitchFamily="34" charset="0"/>
              </a:rPr>
              <a:t>Relates to failure to comply with an interim possession order as a result of squatting</a:t>
            </a:r>
          </a:p>
          <a:p>
            <a:endParaRPr lang="en-GB" altLang="en-US" dirty="0" smtClean="0">
              <a:latin typeface="Arial" pitchFamily="34" charset="0"/>
            </a:endParaRPr>
          </a:p>
        </p:txBody>
      </p:sp>
    </p:spTree>
    <p:extLst>
      <p:ext uri="{BB962C8B-B14F-4D97-AF65-F5344CB8AC3E}">
        <p14:creationId xmlns:p14="http://schemas.microsoft.com/office/powerpoint/2010/main" val="1631148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xfrm>
            <a:off x="2171700" y="536575"/>
            <a:ext cx="2489200" cy="1868488"/>
          </a:xfrm>
          <a:ln/>
        </p:spPr>
      </p:sp>
      <p:sp>
        <p:nvSpPr>
          <p:cNvPr id="76803" name="Rectangle 3"/>
          <p:cNvSpPr>
            <a:spLocks noGrp="1" noChangeArrowheads="1"/>
          </p:cNvSpPr>
          <p:nvPr>
            <p:ph type="body" idx="1"/>
          </p:nvPr>
        </p:nvSpPr>
        <p:spPr>
          <a:xfrm>
            <a:off x="665797" y="2876852"/>
            <a:ext cx="5337495" cy="6146095"/>
          </a:xfrm>
        </p:spPr>
        <p:txBody>
          <a:bodyPr/>
          <a:lstStyle/>
          <a:p>
            <a:r>
              <a:rPr lang="en-GB" altLang="en-US" b="1" dirty="0" smtClean="0">
                <a:latin typeface="Arial" pitchFamily="34" charset="0"/>
              </a:rPr>
              <a:t>State:</a:t>
            </a:r>
          </a:p>
          <a:p>
            <a:pPr>
              <a:spcAft>
                <a:spcPts val="2389"/>
              </a:spcAft>
            </a:pPr>
            <a:r>
              <a:rPr lang="en-GB" altLang="en-US" dirty="0" smtClean="0">
                <a:latin typeface="Arial" pitchFamily="34" charset="0"/>
              </a:rPr>
              <a:t>Section 163 of the Road Traffic Act 1988 relates to failure to stop when required to do so by a constable in uniform</a:t>
            </a:r>
          </a:p>
          <a:p>
            <a:pPr>
              <a:spcAft>
                <a:spcPts val="2389"/>
              </a:spcAft>
            </a:pPr>
            <a:r>
              <a:rPr lang="en-GB" altLang="en-US" dirty="0" smtClean="0">
                <a:latin typeface="Arial" pitchFamily="34" charset="0"/>
              </a:rPr>
              <a:t>Section 4 Road Traffic Act 1988 relates to driving under the influence of drink or drugs.  This has been put in because the breath test is not evidence of the offence only the results of the </a:t>
            </a:r>
            <a:r>
              <a:rPr lang="en-GB" altLang="en-US" dirty="0" err="1" smtClean="0">
                <a:latin typeface="Arial" pitchFamily="34" charset="0"/>
              </a:rPr>
              <a:t>intoxiliser</a:t>
            </a:r>
            <a:r>
              <a:rPr lang="en-GB" altLang="en-US" dirty="0" smtClean="0">
                <a:latin typeface="Arial" pitchFamily="34" charset="0"/>
              </a:rPr>
              <a:t> machine used in police stations will be evidence.  Therefore the person has not committed an offence at this time but an officer needs to arrest to take the suspect to a police station.</a:t>
            </a:r>
          </a:p>
          <a:p>
            <a:pPr>
              <a:spcAft>
                <a:spcPts val="2389"/>
              </a:spcAft>
            </a:pPr>
            <a:r>
              <a:rPr lang="en-GB" altLang="en-US" dirty="0" smtClean="0">
                <a:latin typeface="Arial" pitchFamily="34" charset="0"/>
              </a:rPr>
              <a:t>Section 27 Transport &amp; Works Act 1992 relates offences involving drink or drugs in relation to transport system workers</a:t>
            </a:r>
          </a:p>
          <a:p>
            <a:r>
              <a:rPr lang="en-GB" altLang="en-US" dirty="0" smtClean="0"/>
              <a:t>There are also o</a:t>
            </a:r>
            <a:r>
              <a:rPr lang="en-GB" altLang="en-US" dirty="0" smtClean="0">
                <a:latin typeface="Arial" pitchFamily="34" charset="0"/>
              </a:rPr>
              <a:t>ffences relating to the prevention of harm to animals (Animal Welfare Act 2006 &amp; Animal health Act 1981)</a:t>
            </a:r>
          </a:p>
          <a:p>
            <a:endParaRPr lang="en-GB" altLang="en-US" dirty="0" smtClean="0">
              <a:latin typeface="Arial" pitchFamily="34" charset="0"/>
            </a:endParaRPr>
          </a:p>
        </p:txBody>
      </p:sp>
    </p:spTree>
    <p:extLst>
      <p:ext uri="{BB962C8B-B14F-4D97-AF65-F5344CB8AC3E}">
        <p14:creationId xmlns:p14="http://schemas.microsoft.com/office/powerpoint/2010/main" val="14387981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xfrm>
            <a:off x="2171700" y="536575"/>
            <a:ext cx="2489200" cy="1868488"/>
          </a:xfrm>
          <a:ln/>
        </p:spPr>
      </p:sp>
      <p:sp>
        <p:nvSpPr>
          <p:cNvPr id="77827" name="Rectangle 3"/>
          <p:cNvSpPr>
            <a:spLocks noGrp="1" noChangeArrowheads="1"/>
          </p:cNvSpPr>
          <p:nvPr>
            <p:ph type="body" idx="1"/>
          </p:nvPr>
        </p:nvSpPr>
        <p:spPr>
          <a:xfrm>
            <a:off x="665797" y="2733998"/>
            <a:ext cx="5337495" cy="6288948"/>
          </a:xfrm>
        </p:spPr>
        <p:txBody>
          <a:bodyPr/>
          <a:lstStyle/>
          <a:p>
            <a:r>
              <a:rPr lang="en-GB" altLang="en-US" b="1" dirty="0" smtClean="0">
                <a:latin typeface="Arial" pitchFamily="34" charset="0"/>
              </a:rPr>
              <a:t>State:</a:t>
            </a:r>
          </a:p>
          <a:p>
            <a:r>
              <a:rPr lang="en-GB" altLang="en-US" dirty="0" smtClean="0">
                <a:latin typeface="Arial" pitchFamily="34" charset="0"/>
              </a:rPr>
              <a:t>Unlawfully at large does not have a particular statutory meaning it can apply to someone who is subject to an order under the mental health act or someone who has escaped from custody</a:t>
            </a:r>
          </a:p>
          <a:p>
            <a:r>
              <a:rPr lang="en-GB" altLang="en-US" dirty="0" smtClean="0">
                <a:latin typeface="Arial" pitchFamily="34" charset="0"/>
              </a:rPr>
              <a:t>The pursuit must be ‘fresh’ you must actually be pursuing, not when seen or from information given at a later time.</a:t>
            </a:r>
          </a:p>
          <a:p>
            <a:r>
              <a:rPr lang="en-GB" altLang="en-US" dirty="0" smtClean="0">
                <a:latin typeface="Arial" pitchFamily="34" charset="0"/>
              </a:rPr>
              <a:t>There are limitations to the use of this power with the exception of saving life &amp; limb</a:t>
            </a:r>
          </a:p>
          <a:p>
            <a:r>
              <a:rPr lang="en-GB" altLang="en-US" dirty="0" smtClean="0">
                <a:latin typeface="Arial" pitchFamily="34" charset="0"/>
              </a:rPr>
              <a:t>You must:</a:t>
            </a:r>
          </a:p>
          <a:p>
            <a:r>
              <a:rPr lang="en-GB" altLang="en-US" dirty="0" smtClean="0">
                <a:latin typeface="Arial" pitchFamily="34" charset="0"/>
              </a:rPr>
              <a:t>have reasonable grounds for </a:t>
            </a:r>
            <a:r>
              <a:rPr lang="en-GB" altLang="en-US" b="1" dirty="0" smtClean="0">
                <a:latin typeface="Arial" pitchFamily="34" charset="0"/>
              </a:rPr>
              <a:t>believing </a:t>
            </a:r>
            <a:r>
              <a:rPr lang="en-GB" altLang="en-US" dirty="0" smtClean="0">
                <a:latin typeface="Arial" pitchFamily="34" charset="0"/>
              </a:rPr>
              <a:t>that the person in on the premises</a:t>
            </a:r>
          </a:p>
          <a:p>
            <a:r>
              <a:rPr lang="en-GB" altLang="en-US" dirty="0" smtClean="0">
                <a:latin typeface="Arial" pitchFamily="34" charset="0"/>
              </a:rPr>
              <a:t>only enter those areas where you reasonable suspect the person to be when searching shared accommodation</a:t>
            </a:r>
          </a:p>
          <a:p>
            <a:r>
              <a:rPr lang="en-GB" altLang="en-US" dirty="0" smtClean="0">
                <a:latin typeface="Arial" pitchFamily="34" charset="0"/>
              </a:rPr>
              <a:t>We spoke about reasonable grounds to suspect and reasonable grounds to believe and the amount of evidence available at the time.</a:t>
            </a:r>
          </a:p>
          <a:p>
            <a:endParaRPr lang="en-GB" altLang="en-US" dirty="0" smtClean="0">
              <a:latin typeface="Arial" pitchFamily="34" charset="0"/>
            </a:endParaRPr>
          </a:p>
        </p:txBody>
      </p:sp>
    </p:spTree>
    <p:extLst>
      <p:ext uri="{BB962C8B-B14F-4D97-AF65-F5344CB8AC3E}">
        <p14:creationId xmlns:p14="http://schemas.microsoft.com/office/powerpoint/2010/main" val="21030627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lstStyle/>
          <a:p>
            <a:r>
              <a:rPr lang="en-GB" altLang="en-US" b="1" dirty="0" smtClean="0"/>
              <a:t>State:</a:t>
            </a:r>
          </a:p>
          <a:p>
            <a:r>
              <a:rPr lang="en-GB" altLang="en-US" dirty="0" smtClean="0"/>
              <a:t>This power is to search any premises occupied or controlled and is usually used after a person has been arrested and taken to a police station for a variety of reasons, most of which require a person to have been arrested.</a:t>
            </a:r>
          </a:p>
          <a:p>
            <a:r>
              <a:rPr lang="en-GB" altLang="en-US" b="1" dirty="0" smtClean="0"/>
              <a:t>OCCUPIED</a:t>
            </a:r>
            <a:r>
              <a:rPr lang="en-GB" altLang="en-US" dirty="0" smtClean="0"/>
              <a:t/>
            </a:r>
            <a:br>
              <a:rPr lang="en-GB" altLang="en-US" dirty="0" smtClean="0"/>
            </a:br>
            <a:r>
              <a:rPr lang="en-GB" altLang="en-US" dirty="0" smtClean="0"/>
              <a:t>in this context refers to premises where the arrested person resides or works and may include occupancy as an owner, tenant or 'squatter‘.</a:t>
            </a:r>
          </a:p>
          <a:p>
            <a:r>
              <a:rPr lang="en-GB" altLang="en-US" b="1" dirty="0" smtClean="0"/>
              <a:t>CONTROLLED</a:t>
            </a:r>
            <a:r>
              <a:rPr lang="en-GB" altLang="en-US" dirty="0" smtClean="0"/>
              <a:t/>
            </a:r>
            <a:br>
              <a:rPr lang="en-GB" altLang="en-US" dirty="0" smtClean="0"/>
            </a:br>
            <a:r>
              <a:rPr lang="en-GB" altLang="en-US" dirty="0" smtClean="0"/>
              <a:t>in this context includes premises in which the arrested person holds some interest - </a:t>
            </a:r>
            <a:r>
              <a:rPr lang="en-GB" altLang="en-US" dirty="0" err="1" smtClean="0"/>
              <a:t>ie</a:t>
            </a:r>
            <a:r>
              <a:rPr lang="en-GB" altLang="en-US" dirty="0" smtClean="0"/>
              <a:t>: he owns, rents, leases or has use of the premises.</a:t>
            </a:r>
          </a:p>
          <a:p>
            <a:r>
              <a:rPr lang="en-GB" altLang="en-US" dirty="0" smtClean="0"/>
              <a:t>You should be in possession of the written authority unless it is impracticable, but you must state where the record is held.</a:t>
            </a:r>
          </a:p>
          <a:p>
            <a:r>
              <a:rPr lang="en-GB" altLang="en-US" dirty="0" smtClean="0"/>
              <a:t>The power only applies where a person has been arrested for an indictable offence.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6934876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a:bodyPr>
          <a:lstStyle/>
          <a:p>
            <a:r>
              <a:rPr lang="en-GB" altLang="en-US" b="1" dirty="0" smtClean="0"/>
              <a:t>State:</a:t>
            </a:r>
          </a:p>
          <a:p>
            <a:r>
              <a:rPr lang="en-GB" altLang="en-US" dirty="0" smtClean="0"/>
              <a:t>As well as only looking for evidence of that offence you are limited in conducting a search where you might find that evidence, for example</a:t>
            </a:r>
          </a:p>
          <a:p>
            <a:r>
              <a:rPr lang="en-GB" altLang="en-US" dirty="0" smtClean="0"/>
              <a:t>If you were searching for a stolen TV you would not be entitled to search drawers or small cupboards.</a:t>
            </a:r>
          </a:p>
          <a:p>
            <a:r>
              <a:rPr lang="en-GB" altLang="en-US" dirty="0" smtClean="0"/>
              <a:t>You would be able to if you were looking for packaging, receipts or other documents relating to the TV.   </a:t>
            </a:r>
          </a:p>
          <a:p>
            <a:endParaRPr lang="en-GB" altLang="en-US" dirty="0" smtClean="0"/>
          </a:p>
          <a:p>
            <a:r>
              <a:rPr lang="en-GB" altLang="en-US" dirty="0" smtClean="0"/>
              <a:t>However if you find items indicating another offence the person may be arrested for that offence and </a:t>
            </a:r>
            <a:r>
              <a:rPr lang="en-GB" altLang="en-US" b="1" dirty="0" smtClean="0"/>
              <a:t>another </a:t>
            </a:r>
            <a:r>
              <a:rPr lang="en-GB" altLang="en-US" dirty="0" smtClean="0"/>
              <a:t>Section 18 search may begin for items relating to that or a similar offence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28705312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xfrm>
            <a:off x="2190750" y="233363"/>
            <a:ext cx="2327275" cy="1746250"/>
          </a:xfrm>
          <a:ln/>
        </p:spPr>
      </p:sp>
      <p:sp>
        <p:nvSpPr>
          <p:cNvPr id="29699" name="Rectangle 3"/>
          <p:cNvSpPr>
            <a:spLocks noGrp="1" noChangeArrowheads="1"/>
          </p:cNvSpPr>
          <p:nvPr>
            <p:ph type="body" idx="1"/>
          </p:nvPr>
        </p:nvSpPr>
        <p:spPr>
          <a:xfrm>
            <a:off x="451479" y="2234012"/>
            <a:ext cx="5910283" cy="6999818"/>
          </a:xfrm>
          <a:noFill/>
        </p:spPr>
        <p:txBody>
          <a:bodyPr/>
          <a:lstStyle/>
          <a:p>
            <a:r>
              <a:rPr lang="en-GB" altLang="en-US" b="1" dirty="0" smtClean="0">
                <a:latin typeface="Arial" pitchFamily="34" charset="0"/>
              </a:rPr>
              <a:t>State:</a:t>
            </a:r>
          </a:p>
          <a:p>
            <a:pPr>
              <a:spcBef>
                <a:spcPts val="0"/>
              </a:spcBef>
              <a:spcAft>
                <a:spcPts val="1195"/>
              </a:spcAft>
            </a:pPr>
            <a:r>
              <a:rPr lang="en-GB" altLang="en-US" dirty="0" smtClean="0">
                <a:latin typeface="Arial" pitchFamily="34" charset="0"/>
              </a:rPr>
              <a:t>However, you may carry out a Section 18 search without prior authority if the presence of the person arrested at a place other than a police station is necessary for the effective investigation of an offence.</a:t>
            </a:r>
          </a:p>
          <a:p>
            <a:pPr>
              <a:spcBef>
                <a:spcPts val="0"/>
              </a:spcBef>
              <a:spcAft>
                <a:spcPts val="1195"/>
              </a:spcAft>
            </a:pPr>
            <a:r>
              <a:rPr lang="en-GB" altLang="en-US" dirty="0" smtClean="0">
                <a:latin typeface="Arial" pitchFamily="34" charset="0"/>
              </a:rPr>
              <a:t>The authority of an Inspector does not constitute a lawful search.</a:t>
            </a:r>
          </a:p>
          <a:p>
            <a:pPr>
              <a:spcBef>
                <a:spcPts val="0"/>
              </a:spcBef>
              <a:spcAft>
                <a:spcPts val="1195"/>
              </a:spcAft>
            </a:pPr>
            <a:r>
              <a:rPr lang="en-GB" altLang="en-US" dirty="0" smtClean="0">
                <a:latin typeface="Arial" pitchFamily="34" charset="0"/>
              </a:rPr>
              <a:t>If you do carry out the search before taking the person to a police station an inspector must be informed as soon as is practicable.  My advice is check it out with your supervisor first.</a:t>
            </a:r>
          </a:p>
          <a:p>
            <a:pPr>
              <a:spcBef>
                <a:spcPts val="0"/>
              </a:spcBef>
              <a:spcAft>
                <a:spcPts val="1195"/>
              </a:spcAft>
            </a:pPr>
            <a:r>
              <a:rPr lang="en-GB" altLang="en-US" dirty="0" smtClean="0">
                <a:latin typeface="Arial" pitchFamily="34" charset="0"/>
              </a:rPr>
              <a:t>If the premises is occupied the officer must explain to the occupiers the reason for the search, if you do not you may not be acting in the lawful execution of your duty.</a:t>
            </a:r>
          </a:p>
          <a:p>
            <a:pPr>
              <a:spcBef>
                <a:spcPts val="0"/>
              </a:spcBef>
              <a:spcAft>
                <a:spcPts val="1195"/>
              </a:spcAft>
            </a:pPr>
            <a:r>
              <a:rPr lang="en-GB" altLang="en-US" dirty="0" smtClean="0">
                <a:latin typeface="Arial" pitchFamily="34" charset="0"/>
              </a:rPr>
              <a:t>The test in this case is:   Is it NECESSARY for the person to be there for the EFFECTIVE investigation. This is what you must be able to justify.</a:t>
            </a:r>
          </a:p>
          <a:p>
            <a:pPr>
              <a:spcBef>
                <a:spcPts val="0"/>
              </a:spcBef>
              <a:spcAft>
                <a:spcPts val="1195"/>
              </a:spcAft>
            </a:pPr>
            <a:r>
              <a:rPr lang="en-GB" altLang="en-US" dirty="0" smtClean="0">
                <a:latin typeface="Arial" pitchFamily="34" charset="0"/>
              </a:rPr>
              <a:t>You should always attempt to get voluntary agreement from the arrested person first.</a:t>
            </a:r>
          </a:p>
          <a:p>
            <a:pPr>
              <a:spcBef>
                <a:spcPts val="0"/>
              </a:spcBef>
              <a:spcAft>
                <a:spcPts val="1195"/>
              </a:spcAft>
            </a:pPr>
            <a:r>
              <a:rPr lang="en-GB" altLang="en-US" dirty="0" smtClean="0">
                <a:latin typeface="Arial" pitchFamily="34" charset="0"/>
              </a:rPr>
              <a:t>This could be the occupier or a person entitled to grant entry.  The consent must not be obtained under duress.  The consent can be withdrawn.  This is good practice not a requirement.  </a:t>
            </a:r>
          </a:p>
          <a:p>
            <a:r>
              <a:rPr lang="en-GB" altLang="en-US" dirty="0" smtClean="0">
                <a:latin typeface="Arial" pitchFamily="34" charset="0"/>
              </a:rPr>
              <a:t>If the person is in custody a record must be made on the custody record of the facts concerning the search</a:t>
            </a:r>
          </a:p>
          <a:p>
            <a:endParaRPr lang="en-GB" altLang="en-US" sz="1000" dirty="0"/>
          </a:p>
          <a:p>
            <a:endParaRPr lang="en-GB" altLang="en-US" sz="1000" dirty="0"/>
          </a:p>
        </p:txBody>
      </p:sp>
    </p:spTree>
    <p:extLst>
      <p:ext uri="{BB962C8B-B14F-4D97-AF65-F5344CB8AC3E}">
        <p14:creationId xmlns:p14="http://schemas.microsoft.com/office/powerpoint/2010/main" val="140136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xfrm>
            <a:off x="2335213" y="215900"/>
            <a:ext cx="1925637" cy="1446213"/>
          </a:xfrm>
          <a:ln/>
        </p:spPr>
      </p:sp>
      <p:sp>
        <p:nvSpPr>
          <p:cNvPr id="79875" name="Rectangle 3"/>
          <p:cNvSpPr>
            <a:spLocks noGrp="1" noChangeArrowheads="1"/>
          </p:cNvSpPr>
          <p:nvPr>
            <p:ph type="body" idx="1"/>
          </p:nvPr>
        </p:nvSpPr>
        <p:spPr>
          <a:xfrm>
            <a:off x="451479" y="1805451"/>
            <a:ext cx="5766130" cy="7571233"/>
          </a:xfrm>
        </p:spPr>
        <p:txBody>
          <a:bodyPr/>
          <a:lstStyle/>
          <a:p>
            <a:r>
              <a:rPr lang="en-GB" altLang="en-US" b="1" dirty="0" smtClean="0">
                <a:latin typeface="TimesNewRoman,Bold"/>
              </a:rPr>
              <a:t>State:</a:t>
            </a:r>
          </a:p>
          <a:p>
            <a:pPr lvl="0"/>
            <a:r>
              <a:rPr lang="en-GB" dirty="0" smtClean="0"/>
              <a:t>Section 19(1) of PACE states that a Constable who is lawfully on property may seize articles and can be listed as:</a:t>
            </a:r>
          </a:p>
          <a:p>
            <a:pPr lvl="0"/>
            <a:r>
              <a:rPr lang="en-GB" dirty="0" smtClean="0"/>
              <a:t>Anything –reasonable grounds for believing obtained by offence or necessary to prevent destruction / concealment </a:t>
            </a:r>
            <a:r>
              <a:rPr lang="en-GB" b="1" i="1" dirty="0" smtClean="0"/>
              <a:t>s19(2) PACE</a:t>
            </a:r>
            <a:endParaRPr lang="en-GB" dirty="0" smtClean="0"/>
          </a:p>
          <a:p>
            <a:pPr lvl="0"/>
            <a:r>
              <a:rPr lang="en-GB" dirty="0" smtClean="0"/>
              <a:t>Anything if reasonable grounds for believing evidence of an offence –necessary to prevent concealment / destruction </a:t>
            </a:r>
            <a:r>
              <a:rPr lang="en-GB" b="1" i="1" dirty="0" smtClean="0"/>
              <a:t>s19(3) PACE</a:t>
            </a:r>
            <a:endParaRPr lang="en-GB" dirty="0" smtClean="0"/>
          </a:p>
          <a:p>
            <a:pPr lvl="0"/>
            <a:r>
              <a:rPr lang="en-GB" dirty="0" smtClean="0"/>
              <a:t>Opening up computers </a:t>
            </a:r>
          </a:p>
          <a:p>
            <a:pPr lvl="0"/>
            <a:r>
              <a:rPr lang="en-GB" b="1" i="1" dirty="0" smtClean="0"/>
              <a:t>s19(4) PACE</a:t>
            </a:r>
            <a:endParaRPr lang="en-GB" dirty="0" smtClean="0"/>
          </a:p>
          <a:p>
            <a:pPr lvl="0"/>
            <a:r>
              <a:rPr lang="en-GB" dirty="0" smtClean="0"/>
              <a:t>Exception for privileged material </a:t>
            </a:r>
          </a:p>
          <a:p>
            <a:pPr lvl="0"/>
            <a:r>
              <a:rPr lang="en-GB" b="1" i="1" dirty="0" smtClean="0"/>
              <a:t>s19(5) PACE</a:t>
            </a:r>
            <a:endParaRPr lang="en-GB" dirty="0" smtClean="0"/>
          </a:p>
          <a:p>
            <a:endParaRPr lang="en-GB" altLang="en-US" b="1" dirty="0" smtClean="0">
              <a:latin typeface="TimesNewRoman,Bold"/>
            </a:endParaRPr>
          </a:p>
          <a:p>
            <a:pPr>
              <a:spcBef>
                <a:spcPts val="0"/>
              </a:spcBef>
              <a:spcAft>
                <a:spcPts val="1195"/>
              </a:spcAft>
            </a:pPr>
            <a:r>
              <a:rPr lang="en-GB" altLang="en-US" dirty="0" smtClean="0">
                <a:latin typeface="TimesNewRoman,Bold"/>
              </a:rPr>
              <a:t>The important word here is </a:t>
            </a:r>
            <a:r>
              <a:rPr lang="en-GB" altLang="en-US" b="1" dirty="0" smtClean="0">
                <a:latin typeface="TimesNewRoman,Bold"/>
              </a:rPr>
              <a:t>lawfully.  </a:t>
            </a:r>
            <a:r>
              <a:rPr lang="en-GB" altLang="en-US" dirty="0" smtClean="0">
                <a:latin typeface="TimesNewRoman,Bold"/>
              </a:rPr>
              <a:t>If you have a warrant or authorisation then this is okay.  </a:t>
            </a:r>
          </a:p>
          <a:p>
            <a:pPr>
              <a:spcBef>
                <a:spcPts val="0"/>
              </a:spcBef>
              <a:spcAft>
                <a:spcPts val="1195"/>
              </a:spcAft>
            </a:pPr>
            <a:r>
              <a:rPr lang="en-GB" altLang="en-US" b="1" dirty="0" smtClean="0">
                <a:latin typeface="TimesNewRoman,Bold"/>
              </a:rPr>
              <a:t>QTS:  </a:t>
            </a:r>
            <a:r>
              <a:rPr lang="en-GB" altLang="en-US" dirty="0" smtClean="0">
                <a:latin typeface="TimesNewRoman,Bold"/>
              </a:rPr>
              <a:t>What about if you have been invited on to a premises, does section 19 still apply?</a:t>
            </a:r>
          </a:p>
          <a:p>
            <a:pPr>
              <a:spcBef>
                <a:spcPts val="0"/>
              </a:spcBef>
              <a:spcAft>
                <a:spcPts val="1195"/>
              </a:spcAft>
            </a:pPr>
            <a:r>
              <a:rPr lang="en-GB" altLang="en-US" b="1" dirty="0" smtClean="0">
                <a:latin typeface="TimesNewRoman,Bold"/>
              </a:rPr>
              <a:t>A:  </a:t>
            </a:r>
            <a:r>
              <a:rPr lang="en-GB" altLang="en-US" dirty="0" smtClean="0">
                <a:latin typeface="TimesNewRoman,Bold"/>
              </a:rPr>
              <a:t>Yes as long as you have not been asked to leave, so once you have enough evidence get an arrest in quick!</a:t>
            </a:r>
            <a:endParaRPr lang="en-GB" altLang="en-US" b="1" dirty="0" smtClean="0">
              <a:latin typeface="TimesNewRoman,Bold"/>
            </a:endParaRPr>
          </a:p>
          <a:p>
            <a:pPr>
              <a:spcBef>
                <a:spcPts val="0"/>
              </a:spcBef>
              <a:spcAft>
                <a:spcPts val="1195"/>
              </a:spcAft>
            </a:pPr>
            <a:endParaRPr lang="en-GB" altLang="en-US" b="1" dirty="0" smtClean="0">
              <a:latin typeface="TimesNewRoman,Bold"/>
            </a:endParaRPr>
          </a:p>
          <a:p>
            <a:endParaRPr lang="en-GB" altLang="en-US" dirty="0" smtClean="0">
              <a:latin typeface="Arial" pitchFamily="34" charset="0"/>
            </a:endParaRPr>
          </a:p>
          <a:p>
            <a:endParaRPr lang="en-GB" altLang="en-US" dirty="0" smtClean="0">
              <a:latin typeface="Arial" pitchFamily="34" charset="0"/>
            </a:endParaRPr>
          </a:p>
        </p:txBody>
      </p:sp>
    </p:spTree>
    <p:extLst>
      <p:ext uri="{BB962C8B-B14F-4D97-AF65-F5344CB8AC3E}">
        <p14:creationId xmlns:p14="http://schemas.microsoft.com/office/powerpoint/2010/main" val="37430881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xfrm>
            <a:off x="2170113" y="233363"/>
            <a:ext cx="2492375" cy="1870075"/>
          </a:xfrm>
          <a:ln/>
        </p:spPr>
      </p:sp>
      <p:sp>
        <p:nvSpPr>
          <p:cNvPr id="79875" name="Rectangle 3"/>
          <p:cNvSpPr>
            <a:spLocks noGrp="1" noChangeArrowheads="1"/>
          </p:cNvSpPr>
          <p:nvPr>
            <p:ph type="body" idx="1"/>
          </p:nvPr>
        </p:nvSpPr>
        <p:spPr>
          <a:xfrm>
            <a:off x="451479" y="2591145"/>
            <a:ext cx="5766130" cy="6785539"/>
          </a:xfrm>
        </p:spPr>
        <p:txBody>
          <a:bodyPr/>
          <a:lstStyle/>
          <a:p>
            <a:endParaRPr lang="en-GB" altLang="en-US" b="1" dirty="0" smtClean="0">
              <a:latin typeface="TimesNewRoman,Bold"/>
            </a:endParaRPr>
          </a:p>
          <a:p>
            <a:endParaRPr lang="en-GB" altLang="en-US" dirty="0" smtClean="0">
              <a:latin typeface="TimesNewRoman"/>
            </a:endParaRPr>
          </a:p>
          <a:p>
            <a:endParaRPr lang="en-GB" altLang="en-US" dirty="0" smtClean="0">
              <a:latin typeface="Arial" pitchFamily="34" charset="0"/>
            </a:endParaRPr>
          </a:p>
          <a:p>
            <a:endParaRPr lang="en-GB" altLang="en-US" dirty="0" smtClean="0">
              <a:latin typeface="Arial" pitchFamily="34" charset="0"/>
            </a:endParaRPr>
          </a:p>
        </p:txBody>
      </p:sp>
      <p:sp>
        <p:nvSpPr>
          <p:cNvPr id="5" name="Rectangle 3"/>
          <p:cNvSpPr txBox="1">
            <a:spLocks noChangeArrowheads="1"/>
          </p:cNvSpPr>
          <p:nvPr/>
        </p:nvSpPr>
        <p:spPr bwMode="auto">
          <a:xfrm>
            <a:off x="451479" y="2091157"/>
            <a:ext cx="5766130" cy="7285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422" tIns="45211" rIns="90422" bIns="45211" numCol="1" anchor="t" anchorCtr="0" compatLnSpc="1">
            <a:prstTxWarp prst="textNoShape">
              <a:avLst/>
            </a:prstTxWarp>
          </a:bodyPr>
          <a:lstStyle/>
          <a:p>
            <a:pPr defTabSz="910236" eaLnBrk="0" hangingPunct="0">
              <a:spcBef>
                <a:spcPct val="30000"/>
              </a:spcBef>
              <a:defRPr/>
            </a:pPr>
            <a:r>
              <a:rPr lang="en-GB" altLang="en-US" sz="1600" dirty="0">
                <a:solidFill>
                  <a:schemeClr val="tx1"/>
                </a:solidFill>
                <a:latin typeface="Arial" pitchFamily="34" charset="0"/>
                <a:ea typeface="ＭＳ Ｐゴシック" pitchFamily="-112" charset="-128"/>
                <a:cs typeface="Arial" pitchFamily="34" charset="0"/>
              </a:rPr>
              <a:t>State:</a:t>
            </a:r>
          </a:p>
          <a:p>
            <a:pPr defTabSz="910236" eaLnBrk="0" hangingPunct="0">
              <a:spcBef>
                <a:spcPts val="0"/>
              </a:spcBef>
              <a:spcAft>
                <a:spcPts val="1195"/>
              </a:spcAft>
              <a:defRPr/>
            </a:pPr>
            <a:r>
              <a:rPr lang="en-GB" altLang="en-US" sz="1600" b="0" dirty="0">
                <a:solidFill>
                  <a:schemeClr val="tx1"/>
                </a:solidFill>
                <a:latin typeface="Arial" pitchFamily="34" charset="0"/>
                <a:ea typeface="ＭＳ Ｐゴシック" pitchFamily="-112" charset="-128"/>
                <a:cs typeface="Arial" pitchFamily="34" charset="0"/>
              </a:rPr>
              <a:t>You can also seize any items that link to the offence you are investigating.  </a:t>
            </a:r>
          </a:p>
          <a:p>
            <a:pPr defTabSz="910236" eaLnBrk="0" hangingPunct="0">
              <a:spcBef>
                <a:spcPts val="0"/>
              </a:spcBef>
              <a:spcAft>
                <a:spcPts val="1195"/>
              </a:spcAft>
              <a:defRPr/>
            </a:pPr>
            <a:r>
              <a:rPr lang="en-GB" altLang="en-US" sz="1600" dirty="0">
                <a:solidFill>
                  <a:schemeClr val="tx1"/>
                </a:solidFill>
                <a:latin typeface="Arial" pitchFamily="34" charset="0"/>
                <a:ea typeface="ＭＳ Ｐゴシック" pitchFamily="-112" charset="-128"/>
                <a:cs typeface="Arial" pitchFamily="34" charset="0"/>
              </a:rPr>
              <a:t>QTS:  </a:t>
            </a:r>
            <a:r>
              <a:rPr lang="en-GB" altLang="en-US" sz="1600" b="0" dirty="0">
                <a:solidFill>
                  <a:schemeClr val="tx1"/>
                </a:solidFill>
                <a:latin typeface="Arial" pitchFamily="34" charset="0"/>
                <a:ea typeface="ＭＳ Ｐゴシック" pitchFamily="-112" charset="-128"/>
                <a:cs typeface="Arial" pitchFamily="34" charset="0"/>
              </a:rPr>
              <a:t>What level of evidence would help make your mind up about an item?</a:t>
            </a:r>
          </a:p>
          <a:p>
            <a:pPr defTabSz="910236" eaLnBrk="0" hangingPunct="0">
              <a:spcBef>
                <a:spcPts val="0"/>
              </a:spcBef>
              <a:spcAft>
                <a:spcPts val="1195"/>
              </a:spcAft>
              <a:defRPr/>
            </a:pPr>
            <a:r>
              <a:rPr lang="en-GB" altLang="en-US" sz="1600" dirty="0">
                <a:solidFill>
                  <a:schemeClr val="tx1"/>
                </a:solidFill>
                <a:latin typeface="Arial" pitchFamily="34" charset="0"/>
                <a:ea typeface="ＭＳ Ｐゴシック" pitchFamily="-112" charset="-128"/>
                <a:cs typeface="Arial" pitchFamily="34" charset="0"/>
              </a:rPr>
              <a:t>A:  </a:t>
            </a:r>
            <a:r>
              <a:rPr lang="en-GB" altLang="en-US" sz="1600" b="0" dirty="0">
                <a:solidFill>
                  <a:schemeClr val="tx1"/>
                </a:solidFill>
                <a:latin typeface="Arial" pitchFamily="34" charset="0"/>
                <a:ea typeface="ＭＳ Ｐゴシック" pitchFamily="-112" charset="-128"/>
                <a:cs typeface="Arial" pitchFamily="34" charset="0"/>
              </a:rPr>
              <a:t>Whether the person had a receipt for the item in question</a:t>
            </a:r>
            <a:endParaRPr lang="en-GB" altLang="en-US" sz="1600" dirty="0">
              <a:solidFill>
                <a:schemeClr val="tx1"/>
              </a:solidFill>
              <a:latin typeface="Arial" pitchFamily="34" charset="0"/>
              <a:ea typeface="ＭＳ Ｐゴシック" pitchFamily="-112" charset="-128"/>
              <a:cs typeface="Arial" pitchFamily="34" charset="0"/>
            </a:endParaRPr>
          </a:p>
          <a:p>
            <a:pPr defTabSz="910236" eaLnBrk="0" hangingPunct="0">
              <a:spcBef>
                <a:spcPts val="0"/>
              </a:spcBef>
              <a:spcAft>
                <a:spcPts val="1195"/>
              </a:spcAft>
              <a:defRPr/>
            </a:pPr>
            <a:r>
              <a:rPr lang="en-GB" altLang="en-US" sz="1600" dirty="0">
                <a:solidFill>
                  <a:schemeClr val="tx1"/>
                </a:solidFill>
                <a:latin typeface="Arial" pitchFamily="34" charset="0"/>
                <a:ea typeface="ＭＳ Ｐゴシック" pitchFamily="-112" charset="-128"/>
                <a:cs typeface="Arial" pitchFamily="34" charset="0"/>
              </a:rPr>
              <a:t>Stated cases </a:t>
            </a:r>
          </a:p>
          <a:p>
            <a:pPr defTabSz="910236" eaLnBrk="0" hangingPunct="0">
              <a:spcBef>
                <a:spcPts val="0"/>
              </a:spcBef>
              <a:spcAft>
                <a:spcPts val="1195"/>
              </a:spcAft>
              <a:defRPr/>
            </a:pPr>
            <a:r>
              <a:rPr lang="en-GB" altLang="en-US" sz="1600" b="0" dirty="0">
                <a:solidFill>
                  <a:schemeClr val="tx1"/>
                </a:solidFill>
                <a:latin typeface="Arial" pitchFamily="34" charset="0"/>
                <a:ea typeface="ＭＳ Ｐゴシック" pitchFamily="-112" charset="-128"/>
                <a:cs typeface="Arial" pitchFamily="34" charset="0"/>
              </a:rPr>
              <a:t>The following stated case illustrates that seizing items under Section 19 PACE 1984 allows the whole premises to be seized, where this is physically possible.</a:t>
            </a:r>
          </a:p>
          <a:p>
            <a:pPr defTabSz="910236" eaLnBrk="0" hangingPunct="0">
              <a:spcBef>
                <a:spcPts val="0"/>
              </a:spcBef>
              <a:spcAft>
                <a:spcPts val="1195"/>
              </a:spcAft>
              <a:defRPr/>
            </a:pPr>
            <a:r>
              <a:rPr lang="en-GB" altLang="en-US" sz="1600" dirty="0">
                <a:solidFill>
                  <a:schemeClr val="tx1"/>
                </a:solidFill>
                <a:latin typeface="Arial" pitchFamily="34" charset="0"/>
                <a:ea typeface="ＭＳ Ｐゴシック" pitchFamily="-112" charset="-128"/>
                <a:cs typeface="Arial" pitchFamily="34" charset="0"/>
              </a:rPr>
              <a:t>Cowen v Commissioner of the Police of the met [2000] 1 All ER 504</a:t>
            </a:r>
            <a:endParaRPr lang="en-GB" altLang="en-US" sz="1600" b="0" dirty="0">
              <a:solidFill>
                <a:schemeClr val="tx1"/>
              </a:solidFill>
              <a:latin typeface="Arial" pitchFamily="34" charset="0"/>
              <a:ea typeface="ＭＳ Ｐゴシック" pitchFamily="-112" charset="-128"/>
              <a:cs typeface="Arial" pitchFamily="34" charset="0"/>
            </a:endParaRPr>
          </a:p>
          <a:p>
            <a:pPr defTabSz="910236" eaLnBrk="0" hangingPunct="0">
              <a:spcBef>
                <a:spcPts val="0"/>
              </a:spcBef>
              <a:spcAft>
                <a:spcPts val="1195"/>
              </a:spcAft>
              <a:defRPr/>
            </a:pPr>
            <a:r>
              <a:rPr lang="en-GB" altLang="en-US" sz="1600" b="0" dirty="0">
                <a:solidFill>
                  <a:schemeClr val="tx1"/>
                </a:solidFill>
                <a:latin typeface="Arial" pitchFamily="34" charset="0"/>
                <a:ea typeface="ＭＳ Ｐゴシック" pitchFamily="-112" charset="-128"/>
                <a:cs typeface="Arial" pitchFamily="34" charset="0"/>
              </a:rPr>
              <a:t>The case involved the seizure of a car belonging to the appellant, who had been arrested on suspicion of sexual offences involving children.</a:t>
            </a:r>
          </a:p>
          <a:p>
            <a:pPr defTabSz="910236" eaLnBrk="0" hangingPunct="0">
              <a:spcBef>
                <a:spcPts val="0"/>
              </a:spcBef>
              <a:spcAft>
                <a:spcPts val="1195"/>
              </a:spcAft>
              <a:defRPr/>
            </a:pPr>
            <a:r>
              <a:rPr lang="en-GB" altLang="en-US" sz="1600" b="0" dirty="0">
                <a:solidFill>
                  <a:schemeClr val="tx1"/>
                </a:solidFill>
                <a:latin typeface="Arial" pitchFamily="34" charset="0"/>
                <a:ea typeface="ＭＳ Ｐゴシック" pitchFamily="-112" charset="-128"/>
                <a:cs typeface="Arial" pitchFamily="34" charset="0"/>
              </a:rPr>
              <a:t>The police suspected that the offences had been committed within the vehicle, which therefore justified forensic examination. </a:t>
            </a:r>
          </a:p>
          <a:p>
            <a:pPr defTabSz="910236" eaLnBrk="0" hangingPunct="0">
              <a:spcBef>
                <a:spcPct val="30000"/>
              </a:spcBef>
              <a:defRPr/>
            </a:pPr>
            <a:r>
              <a:rPr lang="en-GB" altLang="en-US" sz="1600" b="0" dirty="0">
                <a:solidFill>
                  <a:schemeClr val="tx1"/>
                </a:solidFill>
                <a:latin typeface="Arial" pitchFamily="34" charset="0"/>
                <a:ea typeface="ＭＳ Ｐゴシック" pitchFamily="-112" charset="-128"/>
                <a:cs typeface="Arial" pitchFamily="34" charset="0"/>
              </a:rPr>
              <a:t>The court held that the powers of seizure under PACE 1984 allowed the seizure of the whole premises, where this is physically possible.</a:t>
            </a:r>
          </a:p>
          <a:p>
            <a:pPr defTabSz="910236" eaLnBrk="0" hangingPunct="0">
              <a:spcBef>
                <a:spcPct val="30000"/>
              </a:spcBef>
              <a:defRPr/>
            </a:pPr>
            <a:endParaRPr lang="en-GB" altLang="en-US" sz="1600" b="0" dirty="0">
              <a:solidFill>
                <a:schemeClr val="tx1"/>
              </a:solidFill>
              <a:latin typeface="Arial" pitchFamily="34" charset="0"/>
              <a:ea typeface="ＭＳ Ｐゴシック" pitchFamily="-112" charset="-128"/>
              <a:cs typeface="Arial" pitchFamily="34" charset="0"/>
            </a:endParaRPr>
          </a:p>
          <a:p>
            <a:pPr defTabSz="910236" eaLnBrk="0" hangingPunct="0">
              <a:spcBef>
                <a:spcPct val="30000"/>
              </a:spcBef>
              <a:defRPr/>
            </a:pPr>
            <a:endParaRPr lang="en-GB" altLang="en-US" sz="1600" b="0" dirty="0">
              <a:solidFill>
                <a:schemeClr val="tx1"/>
              </a:solidFill>
              <a:latin typeface="Arial" pitchFamily="34"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5432294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2252663" y="233363"/>
            <a:ext cx="2325687" cy="1746250"/>
          </a:xfrm>
          <a:ln/>
        </p:spPr>
      </p:sp>
      <p:sp>
        <p:nvSpPr>
          <p:cNvPr id="31747" name="Rectangle 3"/>
          <p:cNvSpPr>
            <a:spLocks noGrp="1" noChangeArrowheads="1"/>
          </p:cNvSpPr>
          <p:nvPr>
            <p:ph type="body" idx="1"/>
          </p:nvPr>
        </p:nvSpPr>
        <p:spPr>
          <a:xfrm>
            <a:off x="518690" y="2376865"/>
            <a:ext cx="5557835" cy="6999819"/>
          </a:xfrm>
          <a:noFill/>
        </p:spPr>
        <p:txBody>
          <a:bodyPr/>
          <a:lstStyle/>
          <a:p>
            <a:endParaRPr lang="en-GB" altLang="en-US" dirty="0" smtClean="0">
              <a:latin typeface="Times New Roman" pitchFamily="18" charset="0"/>
            </a:endParaRPr>
          </a:p>
        </p:txBody>
      </p:sp>
    </p:spTree>
    <p:extLst>
      <p:ext uri="{BB962C8B-B14F-4D97-AF65-F5344CB8AC3E}">
        <p14:creationId xmlns:p14="http://schemas.microsoft.com/office/powerpoint/2010/main" val="118936957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2478088" y="233363"/>
            <a:ext cx="1808162" cy="1357312"/>
          </a:xfrm>
          <a:ln/>
        </p:spPr>
      </p:sp>
      <p:sp>
        <p:nvSpPr>
          <p:cNvPr id="32771" name="Rectangle 3"/>
          <p:cNvSpPr>
            <a:spLocks noGrp="1" noChangeArrowheads="1"/>
          </p:cNvSpPr>
          <p:nvPr>
            <p:ph type="body" idx="1"/>
          </p:nvPr>
        </p:nvSpPr>
        <p:spPr>
          <a:xfrm>
            <a:off x="451481" y="1734025"/>
            <a:ext cx="5621975" cy="7356952"/>
          </a:xfrm>
          <a:noFill/>
        </p:spPr>
        <p:txBody>
          <a:bodyPr/>
          <a:lstStyle/>
          <a:p>
            <a:r>
              <a:rPr lang="en-GB" altLang="en-US" b="1" dirty="0" smtClean="0">
                <a:latin typeface="Arial" pitchFamily="34" charset="0"/>
              </a:rPr>
              <a:t>State:</a:t>
            </a:r>
          </a:p>
          <a:p>
            <a:pPr>
              <a:spcBef>
                <a:spcPts val="0"/>
              </a:spcBef>
              <a:spcAft>
                <a:spcPts val="1195"/>
              </a:spcAft>
            </a:pPr>
            <a:r>
              <a:rPr lang="en-GB" altLang="en-US" dirty="0" smtClean="0">
                <a:latin typeface="Arial" pitchFamily="34" charset="0"/>
              </a:rPr>
              <a:t>Organised searches will usually have an officer in charge (drugs), then you may also have an exhibits officer but a lot of the time it will be only you.</a:t>
            </a:r>
          </a:p>
          <a:p>
            <a:pPr>
              <a:spcBef>
                <a:spcPts val="0"/>
              </a:spcBef>
              <a:spcAft>
                <a:spcPts val="1195"/>
              </a:spcAft>
            </a:pPr>
            <a:r>
              <a:rPr lang="en-GB" altLang="en-US" dirty="0" smtClean="0">
                <a:latin typeface="Arial" pitchFamily="34" charset="0"/>
              </a:rPr>
              <a:t>You must always consider the following:</a:t>
            </a:r>
          </a:p>
          <a:p>
            <a:pPr>
              <a:spcBef>
                <a:spcPts val="0"/>
              </a:spcBef>
              <a:spcAft>
                <a:spcPts val="1195"/>
              </a:spcAft>
            </a:pPr>
            <a:r>
              <a:rPr lang="en-GB" altLang="en-US" dirty="0" smtClean="0">
                <a:latin typeface="Arial" pitchFamily="34" charset="0"/>
              </a:rPr>
              <a:t>Complying with The Codes of Practice.</a:t>
            </a:r>
          </a:p>
          <a:p>
            <a:pPr>
              <a:spcBef>
                <a:spcPts val="0"/>
              </a:spcBef>
              <a:spcAft>
                <a:spcPts val="1195"/>
              </a:spcAft>
            </a:pPr>
            <a:r>
              <a:rPr lang="en-GB" altLang="en-US" dirty="0" smtClean="0">
                <a:latin typeface="Arial" pitchFamily="34" charset="0"/>
              </a:rPr>
              <a:t>The search must be at a reasonable hour, unless frustrate purpose of the search.</a:t>
            </a:r>
          </a:p>
          <a:p>
            <a:pPr>
              <a:spcBef>
                <a:spcPts val="0"/>
              </a:spcBef>
              <a:spcAft>
                <a:spcPts val="1195"/>
              </a:spcAft>
            </a:pPr>
            <a:r>
              <a:rPr lang="en-GB" altLang="en-US" dirty="0" smtClean="0">
                <a:latin typeface="Arial" pitchFamily="34" charset="0"/>
              </a:rPr>
              <a:t>Consideration for the property.  You must treat the property with care and leave the premises as you found it.</a:t>
            </a:r>
          </a:p>
          <a:p>
            <a:pPr>
              <a:spcBef>
                <a:spcPts val="0"/>
              </a:spcBef>
              <a:spcAft>
                <a:spcPts val="1195"/>
              </a:spcAft>
            </a:pPr>
            <a:r>
              <a:rPr lang="en-GB" altLang="en-US" dirty="0" smtClean="0">
                <a:latin typeface="Arial" pitchFamily="34" charset="0"/>
              </a:rPr>
              <a:t>Privacy of occupant.  You must comply with the HRA and the DPA in relation to the person and any property found.</a:t>
            </a:r>
          </a:p>
          <a:p>
            <a:pPr>
              <a:spcBef>
                <a:spcPts val="0"/>
              </a:spcBef>
              <a:spcAft>
                <a:spcPts val="1195"/>
              </a:spcAft>
            </a:pPr>
            <a:r>
              <a:rPr lang="en-GB" altLang="en-US" dirty="0" smtClean="0">
                <a:latin typeface="Arial" pitchFamily="34" charset="0"/>
              </a:rPr>
              <a:t>The search must only be to the extent necessary to achieve the  object of search.</a:t>
            </a:r>
          </a:p>
          <a:p>
            <a:r>
              <a:rPr lang="en-GB" altLang="en-US" dirty="0" smtClean="0">
                <a:latin typeface="Arial" pitchFamily="34" charset="0"/>
              </a:rPr>
              <a:t>The occupier may have someone else present,  Unless this would:</a:t>
            </a:r>
          </a:p>
          <a:p>
            <a:r>
              <a:rPr lang="en-GB" altLang="en-US" dirty="0" smtClean="0">
                <a:latin typeface="Arial" pitchFamily="34" charset="0"/>
              </a:rPr>
              <a:t>Hinder the investigation.</a:t>
            </a:r>
          </a:p>
          <a:p>
            <a:r>
              <a:rPr lang="en-GB" altLang="en-US" dirty="0" smtClean="0">
                <a:latin typeface="Arial" pitchFamily="34" charset="0"/>
              </a:rPr>
              <a:t>Cause unreasonable delay.</a:t>
            </a:r>
          </a:p>
          <a:p>
            <a:endParaRPr lang="en-GB" altLang="en-US" dirty="0" smtClean="0">
              <a:latin typeface="Arial" pitchFamily="34" charset="0"/>
            </a:endParaRPr>
          </a:p>
          <a:p>
            <a:r>
              <a:rPr lang="en-GB" altLang="en-US" dirty="0" smtClean="0">
                <a:latin typeface="Arial" pitchFamily="34" charset="0"/>
              </a:rPr>
              <a:t>Before leaving premises entered by force,  it must be secured.  This can be achieved by:</a:t>
            </a:r>
          </a:p>
          <a:p>
            <a:r>
              <a:rPr lang="en-GB" altLang="en-US" dirty="0" smtClean="0">
                <a:latin typeface="Arial" pitchFamily="34" charset="0"/>
              </a:rPr>
              <a:t>Arranging for the occupier or agent to be present or any other appropriate means.</a:t>
            </a:r>
          </a:p>
          <a:p>
            <a:endParaRPr lang="en-GB" altLang="en-US" sz="1800" b="1" dirty="0">
              <a:solidFill>
                <a:schemeClr val="hlink"/>
              </a:solidFill>
            </a:endParaRPr>
          </a:p>
        </p:txBody>
      </p:sp>
    </p:spTree>
    <p:extLst>
      <p:ext uri="{BB962C8B-B14F-4D97-AF65-F5344CB8AC3E}">
        <p14:creationId xmlns:p14="http://schemas.microsoft.com/office/powerpoint/2010/main" val="29436230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48</a:t>
            </a:fld>
            <a:endParaRPr lang="en-GB" altLang="en-US"/>
          </a:p>
        </p:txBody>
      </p:sp>
    </p:spTree>
    <p:extLst>
      <p:ext uri="{BB962C8B-B14F-4D97-AF65-F5344CB8AC3E}">
        <p14:creationId xmlns:p14="http://schemas.microsoft.com/office/powerpoint/2010/main" val="23713069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D5DC2A7A-E76A-4A39-BC3A-764AF658F1D1}" type="slidenum">
              <a:rPr lang="en-GB" altLang="en-US" sz="1200" b="0">
                <a:solidFill>
                  <a:schemeClr val="tx1"/>
                </a:solidFill>
                <a:latin typeface="Arial" pitchFamily="34" charset="0"/>
              </a:rPr>
              <a:pPr eaLnBrk="1" hangingPunct="1"/>
              <a:t>49</a:t>
            </a:fld>
            <a:endParaRPr lang="en-GB" altLang="en-US" sz="1200" b="0">
              <a:solidFill>
                <a:schemeClr val="tx1"/>
              </a:solidFill>
              <a:latin typeface="Arial" pitchFamily="34" charset="0"/>
            </a:endParaRPr>
          </a:p>
        </p:txBody>
      </p:sp>
      <p:sp>
        <p:nvSpPr>
          <p:cNvPr id="67587" name="Rectangle 2"/>
          <p:cNvSpPr>
            <a:spLocks noGrp="1" noRot="1" noChangeAspect="1" noChangeArrowheads="1" noTextEdit="1"/>
          </p:cNvSpPr>
          <p:nvPr>
            <p:ph type="sldImg"/>
          </p:nvPr>
        </p:nvSpPr>
        <p:spPr>
          <a:xfrm>
            <a:off x="2473325" y="161925"/>
            <a:ext cx="1620838" cy="1216025"/>
          </a:xfrm>
          <a:ln/>
        </p:spPr>
      </p:sp>
      <p:sp>
        <p:nvSpPr>
          <p:cNvPr id="67588" name="Rectangle 3"/>
          <p:cNvSpPr>
            <a:spLocks noGrp="1" noChangeArrowheads="1"/>
          </p:cNvSpPr>
          <p:nvPr>
            <p:ph type="body" idx="1"/>
          </p:nvPr>
        </p:nvSpPr>
        <p:spPr>
          <a:xfrm>
            <a:off x="451585" y="1520230"/>
            <a:ext cx="5767477" cy="7930902"/>
          </a:xfrm>
          <a:noFill/>
        </p:spPr>
        <p:txBody>
          <a:bodyPr/>
          <a:lstStyle/>
          <a:p>
            <a:r>
              <a:rPr lang="en-GB" b="1" dirty="0" smtClean="0"/>
              <a:t>State:</a:t>
            </a:r>
          </a:p>
          <a:p>
            <a:pPr>
              <a:spcBef>
                <a:spcPts val="0"/>
              </a:spcBef>
              <a:spcAft>
                <a:spcPts val="1195"/>
              </a:spcAft>
            </a:pPr>
            <a:r>
              <a:rPr lang="en-GB" dirty="0" smtClean="0"/>
              <a:t>The </a:t>
            </a:r>
            <a:r>
              <a:rPr lang="en-GB" dirty="0"/>
              <a:t>subject of searching vehicles is not a new one. </a:t>
            </a:r>
            <a:endParaRPr lang="en-GB" dirty="0" smtClean="0"/>
          </a:p>
          <a:p>
            <a:pPr>
              <a:spcBef>
                <a:spcPts val="0"/>
              </a:spcBef>
              <a:spcAft>
                <a:spcPts val="1195"/>
              </a:spcAft>
            </a:pPr>
            <a:r>
              <a:rPr lang="en-GB" dirty="0" smtClean="0"/>
              <a:t>However </a:t>
            </a:r>
            <a:r>
              <a:rPr lang="en-GB" dirty="0"/>
              <a:t>as those who chose to break the law become more sophisticated then the professionalism and methods adopted to detect offences must also be improved and become more methodical</a:t>
            </a:r>
            <a:r>
              <a:rPr lang="en-GB" dirty="0" smtClean="0"/>
              <a:t>.</a:t>
            </a:r>
          </a:p>
          <a:p>
            <a:pPr>
              <a:spcBef>
                <a:spcPts val="0"/>
              </a:spcBef>
              <a:spcAft>
                <a:spcPts val="1195"/>
              </a:spcAft>
            </a:pPr>
            <a:r>
              <a:rPr lang="en-GB" dirty="0" smtClean="0"/>
              <a:t>The process is as follows:</a:t>
            </a:r>
            <a:endParaRPr lang="en-GB" dirty="0"/>
          </a:p>
          <a:p>
            <a:pPr>
              <a:spcBef>
                <a:spcPts val="0"/>
              </a:spcBef>
              <a:spcAft>
                <a:spcPts val="1195"/>
              </a:spcAft>
            </a:pPr>
            <a:r>
              <a:rPr lang="en-GB" altLang="en-US" dirty="0" smtClean="0">
                <a:ea typeface="ＭＳ Ｐゴシック" pitchFamily="34" charset="-128"/>
              </a:rPr>
              <a:t>The driver and passengers alight from the vehicle identifying and taking possession of their personal items.  The searcher takes possession of the ignition keys as security and health and safety precautions. </a:t>
            </a:r>
          </a:p>
          <a:p>
            <a:pPr>
              <a:spcBef>
                <a:spcPts val="0"/>
              </a:spcBef>
              <a:spcAft>
                <a:spcPts val="1195"/>
              </a:spcAft>
            </a:pPr>
            <a:r>
              <a:rPr lang="en-GB" altLang="en-US" dirty="0" smtClean="0">
                <a:solidFill>
                  <a:schemeClr val="tx1"/>
                </a:solidFill>
              </a:rPr>
              <a:t>The occupants and their possessions are searched.  The security and sterility of the vehicle must be maintained during this period. </a:t>
            </a:r>
          </a:p>
          <a:p>
            <a:pPr>
              <a:spcBef>
                <a:spcPts val="0"/>
              </a:spcBef>
              <a:spcAft>
                <a:spcPts val="1195"/>
              </a:spcAft>
            </a:pPr>
            <a:r>
              <a:rPr lang="en-GB" altLang="en-US" dirty="0" smtClean="0">
                <a:solidFill>
                  <a:schemeClr val="tx1"/>
                </a:solidFill>
              </a:rPr>
              <a:t>The vehicle is physically searched.  </a:t>
            </a:r>
          </a:p>
          <a:p>
            <a:pPr>
              <a:spcBef>
                <a:spcPts val="0"/>
              </a:spcBef>
              <a:spcAft>
                <a:spcPts val="1195"/>
              </a:spcAft>
            </a:pPr>
            <a:r>
              <a:rPr lang="en-GB" altLang="en-US" dirty="0" smtClean="0">
                <a:solidFill>
                  <a:schemeClr val="tx1"/>
                </a:solidFill>
              </a:rPr>
              <a:t>The owner or driver may observe the search from a position where they are able to witness the correctness of the procedure without being able to interfere with the routine. </a:t>
            </a:r>
          </a:p>
          <a:p>
            <a:pPr>
              <a:spcBef>
                <a:spcPts val="0"/>
              </a:spcBef>
              <a:spcAft>
                <a:spcPts val="1195"/>
              </a:spcAft>
            </a:pPr>
            <a:r>
              <a:rPr lang="en-GB" altLang="en-US" b="0" dirty="0" smtClean="0">
                <a:solidFill>
                  <a:schemeClr val="tx1"/>
                </a:solidFill>
              </a:rPr>
              <a:t>After the </a:t>
            </a:r>
            <a:r>
              <a:rPr lang="en-GB" altLang="en-US" dirty="0" smtClean="0"/>
              <a:t>search t</a:t>
            </a:r>
            <a:r>
              <a:rPr lang="en-GB" altLang="en-US" b="0" dirty="0" smtClean="0">
                <a:solidFill>
                  <a:schemeClr val="tx1"/>
                </a:solidFill>
              </a:rPr>
              <a:t>he vehicle is returned to its original condition.  </a:t>
            </a:r>
          </a:p>
          <a:p>
            <a:pPr>
              <a:spcBef>
                <a:spcPts val="0"/>
              </a:spcBef>
              <a:spcAft>
                <a:spcPts val="1195"/>
              </a:spcAft>
            </a:pPr>
            <a:r>
              <a:rPr lang="en-GB" altLang="en-US" b="0" dirty="0" smtClean="0">
                <a:solidFill>
                  <a:schemeClr val="tx1"/>
                </a:solidFill>
              </a:rPr>
              <a:t>Items used during the search such as torches and mirrors are accounted for.  </a:t>
            </a:r>
          </a:p>
          <a:p>
            <a:r>
              <a:rPr lang="en-GB" altLang="en-US" dirty="0" smtClean="0"/>
              <a:t>The a</a:t>
            </a:r>
            <a:r>
              <a:rPr lang="en-GB" altLang="en-US" b="0" dirty="0" smtClean="0">
                <a:solidFill>
                  <a:schemeClr val="tx1"/>
                </a:solidFill>
              </a:rPr>
              <a:t>ppropriate paperwork as required legally and force policy is completed.</a:t>
            </a:r>
            <a:endParaRPr lang="en-GB" altLang="en-US" dirty="0" smtClean="0">
              <a:solidFill>
                <a:schemeClr val="tx1"/>
              </a:solidFill>
            </a:endParaRPr>
          </a:p>
          <a:p>
            <a:endParaRPr lang="en-GB" altLang="en-US" dirty="0" smtClean="0">
              <a:solidFill>
                <a:schemeClr val="tx1"/>
              </a:solidFill>
            </a:endParaRPr>
          </a:p>
          <a:p>
            <a:endParaRPr lang="en-GB" altLang="en-US" dirty="0" smtClean="0">
              <a:solidFill>
                <a:schemeClr val="tx1"/>
              </a:solidFill>
            </a:endParaRPr>
          </a:p>
          <a:p>
            <a:pPr marL="607006" indent="-607006">
              <a:buFontTx/>
              <a:buAutoNum type="arabicPeriod"/>
            </a:pPr>
            <a:endParaRPr lang="en-GB" altLang="en-US" dirty="0" smtClean="0">
              <a:ea typeface="ＭＳ Ｐゴシック" pitchFamily="34" charset="-128"/>
            </a:endParaRPr>
          </a:p>
          <a:p>
            <a:endParaRPr lang="en-GB" dirty="0"/>
          </a:p>
          <a:p>
            <a:pPr eaLnBrk="1" hangingPunct="1"/>
            <a:endParaRPr lang="en-GB" altLang="en-US" dirty="0" smtClean="0">
              <a:ea typeface="ＭＳ Ｐゴシック" pitchFamily="34" charset="-128"/>
            </a:endParaRPr>
          </a:p>
        </p:txBody>
      </p:sp>
    </p:spTree>
    <p:extLst>
      <p:ext uri="{BB962C8B-B14F-4D97-AF65-F5344CB8AC3E}">
        <p14:creationId xmlns:p14="http://schemas.microsoft.com/office/powerpoint/2010/main" val="336074296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90B940-3B26-4DBB-9CEC-DF067B8D5471}" type="slidenum">
              <a:rPr lang="en-GB" smtClean="0"/>
              <a:t>50</a:t>
            </a:fld>
            <a:endParaRPr lang="en-GB"/>
          </a:p>
        </p:txBody>
      </p:sp>
    </p:spTree>
    <p:extLst>
      <p:ext uri="{BB962C8B-B14F-4D97-AF65-F5344CB8AC3E}">
        <p14:creationId xmlns:p14="http://schemas.microsoft.com/office/powerpoint/2010/main" val="93168569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603FECAF-DBDB-4DBE-ABC4-63CA537AFEA4}" type="slidenum">
              <a:rPr lang="en-GB" altLang="en-US" sz="1200" b="0">
                <a:solidFill>
                  <a:schemeClr val="tx1"/>
                </a:solidFill>
                <a:latin typeface="Arial" pitchFamily="34" charset="0"/>
              </a:rPr>
              <a:pPr eaLnBrk="1" hangingPunct="1"/>
              <a:t>51</a:t>
            </a:fld>
            <a:endParaRPr lang="en-GB" altLang="en-US" sz="1200" b="0">
              <a:solidFill>
                <a:schemeClr val="tx1"/>
              </a:solidFill>
              <a:latin typeface="Arial" pitchFamily="34" charset="0"/>
            </a:endParaRPr>
          </a:p>
        </p:txBody>
      </p:sp>
      <p:sp>
        <p:nvSpPr>
          <p:cNvPr id="68611" name="Rectangle 2"/>
          <p:cNvSpPr>
            <a:spLocks noGrp="1" noRot="1" noChangeAspect="1" noChangeArrowheads="1" noTextEdit="1"/>
          </p:cNvSpPr>
          <p:nvPr>
            <p:ph type="sldImg"/>
          </p:nvPr>
        </p:nvSpPr>
        <p:spPr>
          <a:xfrm>
            <a:off x="2028825" y="344488"/>
            <a:ext cx="2455863" cy="1843087"/>
          </a:xfrm>
          <a:ln/>
        </p:spPr>
      </p:sp>
      <p:sp>
        <p:nvSpPr>
          <p:cNvPr id="68612" name="Rectangle 3"/>
          <p:cNvSpPr>
            <a:spLocks noGrp="1" noChangeArrowheads="1"/>
          </p:cNvSpPr>
          <p:nvPr>
            <p:ph type="body" idx="1"/>
          </p:nvPr>
        </p:nvSpPr>
        <p:spPr>
          <a:xfrm>
            <a:off x="890056" y="2496674"/>
            <a:ext cx="4890535" cy="6527583"/>
          </a:xfrm>
          <a:noFill/>
        </p:spPr>
        <p:txBody>
          <a:bodyPr/>
          <a:lstStyle/>
          <a:p>
            <a:pPr rtl="0"/>
            <a:r>
              <a:rPr lang="en-GB" sz="1400" b="1" dirty="0"/>
              <a:t>State:</a:t>
            </a:r>
          </a:p>
          <a:p>
            <a:pPr rtl="0"/>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defTabSz="910509">
              <a:defRPr/>
            </a:pP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These areas  further classified as ‘clean’ and dirty’ areas for obvious reasons and clearly, whilst searching the interior of the vehicle will have possible dangers attached, particular care must be taken when touching the interior of the engine compartment.</a:t>
            </a:r>
          </a:p>
          <a:p>
            <a:pPr defTabSz="910509">
              <a:defRPr/>
            </a:pPr>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defTabSz="910509">
              <a:defRPr/>
            </a:pP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A vehicle should be systematically searched from </a:t>
            </a:r>
            <a:r>
              <a:rPr lang="en-GB" b="1" i="0" u="none" strike="noStrike" kern="1200" baseline="0" dirty="0" smtClean="0">
                <a:solidFill>
                  <a:srgbClr val="3333FF"/>
                </a:solidFill>
                <a:latin typeface="Arial" pitchFamily="34" charset="0"/>
                <a:ea typeface="ＭＳ Ｐゴシック" pitchFamily="-112" charset="-128"/>
                <a:cs typeface="ＭＳ Ｐゴシック" pitchFamily="-112" charset="-128"/>
              </a:rPr>
              <a:t>Area 1</a:t>
            </a: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 to </a:t>
            </a:r>
            <a:r>
              <a:rPr lang="en-GB" b="1" i="0" u="none" strike="noStrike" kern="1200" baseline="0" dirty="0" smtClean="0">
                <a:solidFill>
                  <a:srgbClr val="3333FF"/>
                </a:solidFill>
                <a:latin typeface="Arial" pitchFamily="34" charset="0"/>
                <a:ea typeface="ＭＳ Ｐゴシック" pitchFamily="-112" charset="-128"/>
                <a:cs typeface="ＭＳ Ｐゴシック" pitchFamily="-112" charset="-128"/>
              </a:rPr>
              <a:t>Area 5</a:t>
            </a: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 starting with the interior and progressing through to the underneath of the vehicle from the general to the specific</a:t>
            </a:r>
          </a:p>
          <a:p>
            <a:pPr defTabSz="910509">
              <a:defRPr/>
            </a:pPr>
            <a:endParaRPr lang="en-GB" sz="1400" dirty="0"/>
          </a:p>
          <a:p>
            <a:pPr rtl="0"/>
            <a:endParaRPr lang="en-GB" sz="1400" dirty="0"/>
          </a:p>
        </p:txBody>
      </p:sp>
    </p:spTree>
    <p:extLst>
      <p:ext uri="{BB962C8B-B14F-4D97-AF65-F5344CB8AC3E}">
        <p14:creationId xmlns:p14="http://schemas.microsoft.com/office/powerpoint/2010/main" val="102686804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1CB12998-27A3-418D-B8E3-F33455617EE3}" type="slidenum">
              <a:rPr lang="en-GB" altLang="en-US" sz="1200" b="0">
                <a:solidFill>
                  <a:schemeClr val="tx1"/>
                </a:solidFill>
                <a:latin typeface="Arial" pitchFamily="34" charset="0"/>
              </a:rPr>
              <a:pPr eaLnBrk="1" hangingPunct="1"/>
              <a:t>52</a:t>
            </a:fld>
            <a:endParaRPr lang="en-GB" altLang="en-US" sz="1200" b="0">
              <a:solidFill>
                <a:schemeClr val="tx1"/>
              </a:solidFill>
              <a:latin typeface="Arial" pitchFamily="34" charset="0"/>
            </a:endParaRPr>
          </a:p>
        </p:txBody>
      </p:sp>
      <p:sp>
        <p:nvSpPr>
          <p:cNvPr id="76803" name="Rectangle 2"/>
          <p:cNvSpPr>
            <a:spLocks noGrp="1" noRot="1" noChangeAspect="1" noChangeArrowheads="1" noTextEdit="1"/>
          </p:cNvSpPr>
          <p:nvPr>
            <p:ph type="sldImg"/>
          </p:nvPr>
        </p:nvSpPr>
        <p:spPr>
          <a:xfrm>
            <a:off x="2511425" y="92075"/>
            <a:ext cx="1616075" cy="1212850"/>
          </a:xfrm>
          <a:ln/>
        </p:spPr>
      </p:sp>
      <p:sp>
        <p:nvSpPr>
          <p:cNvPr id="76804" name="Rectangle 3"/>
          <p:cNvSpPr>
            <a:spLocks noGrp="1" noChangeArrowheads="1"/>
          </p:cNvSpPr>
          <p:nvPr>
            <p:ph type="body" idx="1"/>
          </p:nvPr>
        </p:nvSpPr>
        <p:spPr>
          <a:xfrm>
            <a:off x="523678" y="1377330"/>
            <a:ext cx="5623290" cy="7716554"/>
          </a:xfrm>
          <a:noFill/>
        </p:spPr>
        <p:txBody>
          <a:bodyPr/>
          <a:lstStyle/>
          <a:p>
            <a:r>
              <a:rPr lang="en-GB" b="1" dirty="0" smtClean="0"/>
              <a:t>State:</a:t>
            </a:r>
          </a:p>
          <a:p>
            <a:pPr>
              <a:spcBef>
                <a:spcPts val="0"/>
              </a:spcBef>
              <a:spcAft>
                <a:spcPts val="1195"/>
              </a:spcAft>
            </a:pPr>
            <a:r>
              <a:rPr lang="en-GB" dirty="0" smtClean="0"/>
              <a:t>The interior </a:t>
            </a:r>
            <a:r>
              <a:rPr lang="en-GB" dirty="0"/>
              <a:t>of the vehicle is split into four sections - driver area, front passenger area and the two rear passenger areas; each is searched in turn</a:t>
            </a:r>
            <a:r>
              <a:rPr lang="en-GB" dirty="0" smtClean="0"/>
              <a:t>,</a:t>
            </a:r>
          </a:p>
          <a:p>
            <a:pPr>
              <a:spcBef>
                <a:spcPts val="0"/>
              </a:spcBef>
              <a:spcAft>
                <a:spcPts val="1195"/>
              </a:spcAft>
            </a:pPr>
            <a:r>
              <a:rPr lang="en-GB" dirty="0" smtClean="0"/>
              <a:t>Seat </a:t>
            </a:r>
            <a:r>
              <a:rPr lang="en-GB" dirty="0"/>
              <a:t>should be checked for any protruding needles, sharps or other items that may cause personal injury, prior to entering the </a:t>
            </a:r>
            <a:r>
              <a:rPr lang="en-GB" dirty="0" smtClean="0"/>
              <a:t>vehicle.</a:t>
            </a:r>
          </a:p>
          <a:p>
            <a:pPr>
              <a:spcBef>
                <a:spcPts val="0"/>
              </a:spcBef>
              <a:spcAft>
                <a:spcPts val="1195"/>
              </a:spcAft>
            </a:pPr>
            <a:r>
              <a:rPr lang="en-GB" dirty="0" smtClean="0"/>
              <a:t>Seat </a:t>
            </a:r>
            <a:r>
              <a:rPr lang="en-GB" dirty="0"/>
              <a:t>belts </a:t>
            </a:r>
            <a:r>
              <a:rPr lang="en-GB" dirty="0" smtClean="0"/>
              <a:t>should </a:t>
            </a:r>
            <a:r>
              <a:rPr lang="en-GB" dirty="0"/>
              <a:t>be pulled out to its full </a:t>
            </a:r>
            <a:r>
              <a:rPr lang="en-GB" dirty="0" smtClean="0"/>
              <a:t>extent.</a:t>
            </a:r>
          </a:p>
          <a:p>
            <a:pPr>
              <a:spcBef>
                <a:spcPts val="0"/>
              </a:spcBef>
              <a:spcAft>
                <a:spcPts val="1195"/>
              </a:spcAft>
            </a:pPr>
            <a:r>
              <a:rPr lang="en-GB" dirty="0" smtClean="0"/>
              <a:t>Ensure </a:t>
            </a:r>
            <a:r>
              <a:rPr lang="en-GB" dirty="0"/>
              <a:t>the roof lining and any other interior fixtures are searched</a:t>
            </a:r>
            <a:r>
              <a:rPr lang="en-GB" dirty="0" smtClean="0"/>
              <a:t>.</a:t>
            </a:r>
          </a:p>
          <a:p>
            <a:pPr>
              <a:spcBef>
                <a:spcPts val="0"/>
              </a:spcBef>
              <a:spcAft>
                <a:spcPts val="1195"/>
              </a:spcAft>
            </a:pPr>
            <a:r>
              <a:rPr lang="en-GB" dirty="0" smtClean="0"/>
              <a:t>In the dashboard area </a:t>
            </a:r>
            <a:r>
              <a:rPr lang="en-GB" dirty="0"/>
              <a:t>attention should be paid </a:t>
            </a:r>
            <a:r>
              <a:rPr lang="en-GB" dirty="0" smtClean="0"/>
              <a:t>to the </a:t>
            </a:r>
            <a:r>
              <a:rPr lang="en-GB" dirty="0"/>
              <a:t>ventilation and heater hoses with access from both ends of the hose</a:t>
            </a:r>
            <a:r>
              <a:rPr lang="en-GB" dirty="0" smtClean="0"/>
              <a:t>, the radio</a:t>
            </a:r>
            <a:r>
              <a:rPr lang="en-GB" dirty="0"/>
              <a:t>, CD, tape, speakers, satellite navigation or other </a:t>
            </a:r>
            <a:r>
              <a:rPr lang="en-GB" dirty="0" smtClean="0"/>
              <a:t>system.</a:t>
            </a:r>
          </a:p>
          <a:p>
            <a:pPr>
              <a:spcBef>
                <a:spcPts val="0"/>
              </a:spcBef>
              <a:spcAft>
                <a:spcPts val="1195"/>
              </a:spcAft>
            </a:pPr>
            <a:r>
              <a:rPr lang="en-GB" dirty="0" smtClean="0"/>
              <a:t>Consider seizing </a:t>
            </a:r>
            <a:r>
              <a:rPr lang="en-GB" dirty="0" err="1" smtClean="0"/>
              <a:t>SatNav</a:t>
            </a:r>
            <a:r>
              <a:rPr lang="en-GB" dirty="0" smtClean="0"/>
              <a:t> and Bluetooth kit which can contain valuable forensic opportunities</a:t>
            </a:r>
          </a:p>
          <a:p>
            <a:pPr>
              <a:spcBef>
                <a:spcPts val="0"/>
              </a:spcBef>
              <a:spcAft>
                <a:spcPts val="1195"/>
              </a:spcAft>
            </a:pPr>
            <a:r>
              <a:rPr lang="en-GB" dirty="0" smtClean="0"/>
              <a:t>Check the ashtray </a:t>
            </a:r>
            <a:r>
              <a:rPr lang="en-GB" dirty="0"/>
              <a:t>contents and the void behind when it has been </a:t>
            </a:r>
            <a:r>
              <a:rPr lang="en-GB" dirty="0" smtClean="0"/>
              <a:t>removed</a:t>
            </a:r>
          </a:p>
          <a:p>
            <a:pPr>
              <a:spcBef>
                <a:spcPts val="0"/>
              </a:spcBef>
              <a:spcAft>
                <a:spcPts val="1195"/>
              </a:spcAft>
            </a:pPr>
            <a:r>
              <a:rPr lang="en-GB" dirty="0" smtClean="0"/>
              <a:t>The </a:t>
            </a:r>
            <a:r>
              <a:rPr lang="en-GB" dirty="0"/>
              <a:t>central tunnel consul including any </a:t>
            </a:r>
            <a:r>
              <a:rPr lang="en-GB" dirty="0" smtClean="0"/>
              <a:t>void; the foot well, the side panel, the Internal </a:t>
            </a:r>
            <a:r>
              <a:rPr lang="en-GB" dirty="0"/>
              <a:t>side trim along the inside at the bottom of the door </a:t>
            </a:r>
            <a:r>
              <a:rPr lang="en-GB" dirty="0" smtClean="0"/>
              <a:t>frame, underneath </a:t>
            </a:r>
            <a:r>
              <a:rPr lang="en-GB" dirty="0"/>
              <a:t>the carpet and any </a:t>
            </a:r>
            <a:r>
              <a:rPr lang="en-GB" dirty="0" smtClean="0"/>
              <a:t>mat and the glove box</a:t>
            </a:r>
          </a:p>
          <a:p>
            <a:r>
              <a:rPr lang="en-GB" dirty="0" smtClean="0"/>
              <a:t>Check the driver’s and front passenger’s seat and </a:t>
            </a:r>
            <a:r>
              <a:rPr lang="en-GB" dirty="0"/>
              <a:t>surrounding </a:t>
            </a:r>
            <a:r>
              <a:rPr lang="en-GB" dirty="0" smtClean="0"/>
              <a:t>area, then systematically search the rear </a:t>
            </a:r>
            <a:r>
              <a:rPr lang="en-GB" dirty="0"/>
              <a:t>passenger </a:t>
            </a:r>
            <a:r>
              <a:rPr lang="en-GB" dirty="0" smtClean="0"/>
              <a:t>sections.</a:t>
            </a:r>
            <a:endParaRPr lang="en-GB" dirty="0"/>
          </a:p>
        </p:txBody>
      </p:sp>
    </p:spTree>
    <p:extLst>
      <p:ext uri="{BB962C8B-B14F-4D97-AF65-F5344CB8AC3E}">
        <p14:creationId xmlns:p14="http://schemas.microsoft.com/office/powerpoint/2010/main" val="17720431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63D61444-ECD7-44DC-900E-8D023F05AE37}" type="slidenum">
              <a:rPr lang="en-GB" altLang="en-US" sz="1200" b="0">
                <a:solidFill>
                  <a:schemeClr val="tx1"/>
                </a:solidFill>
                <a:latin typeface="Arial" pitchFamily="34" charset="0"/>
              </a:rPr>
              <a:pPr eaLnBrk="1" hangingPunct="1"/>
              <a:t>53</a:t>
            </a:fld>
            <a:endParaRPr lang="en-GB" altLang="en-US" sz="1200" b="0">
              <a:solidFill>
                <a:schemeClr val="tx1"/>
              </a:solidFill>
              <a:latin typeface="Arial" pitchFamily="34" charset="0"/>
            </a:endParaRPr>
          </a:p>
        </p:txBody>
      </p:sp>
      <p:sp>
        <p:nvSpPr>
          <p:cNvPr id="77827" name="Rectangle 2"/>
          <p:cNvSpPr>
            <a:spLocks noGrp="1" noRot="1" noChangeAspect="1" noChangeArrowheads="1" noTextEdit="1"/>
          </p:cNvSpPr>
          <p:nvPr>
            <p:ph type="sldImg"/>
          </p:nvPr>
        </p:nvSpPr>
        <p:spPr>
          <a:xfrm>
            <a:off x="2222500" y="233363"/>
            <a:ext cx="2095500" cy="1573212"/>
          </a:xfrm>
          <a:ln/>
        </p:spPr>
      </p:sp>
      <p:sp>
        <p:nvSpPr>
          <p:cNvPr id="77828" name="Rectangle 3"/>
          <p:cNvSpPr>
            <a:spLocks noGrp="1" noChangeArrowheads="1"/>
          </p:cNvSpPr>
          <p:nvPr>
            <p:ph type="body" idx="1"/>
          </p:nvPr>
        </p:nvSpPr>
        <p:spPr>
          <a:xfrm>
            <a:off x="451585" y="2020377"/>
            <a:ext cx="5767477" cy="7359306"/>
          </a:xfrm>
          <a:noFill/>
        </p:spPr>
        <p:txBody>
          <a:bodyPr/>
          <a:lstStyle/>
          <a:p>
            <a:r>
              <a:rPr lang="en-GB" b="1" i="0" u="none" strike="noStrike" kern="1200" baseline="0" dirty="0" smtClean="0">
                <a:solidFill>
                  <a:schemeClr val="tx1"/>
                </a:solidFill>
                <a:latin typeface="Arial" pitchFamily="34" charset="0"/>
                <a:ea typeface="ＭＳ Ｐゴシック" pitchFamily="-112" charset="-128"/>
                <a:cs typeface="+mn-cs"/>
              </a:rPr>
              <a:t>State:</a:t>
            </a:r>
          </a:p>
          <a:p>
            <a:r>
              <a:rPr lang="en-GB" dirty="0" smtClean="0">
                <a:cs typeface="+mn-cs"/>
              </a:rPr>
              <a:t>Next, carry out a v</a:t>
            </a:r>
            <a:r>
              <a:rPr lang="en-GB" b="0" i="0" u="none" strike="noStrike" kern="1200" baseline="0" dirty="0" smtClean="0">
                <a:solidFill>
                  <a:schemeClr val="tx1"/>
                </a:solidFill>
                <a:latin typeface="Arial" pitchFamily="34" charset="0"/>
                <a:ea typeface="ＭＳ Ｐゴシック" pitchFamily="-112" charset="-128"/>
                <a:cs typeface="+mn-cs"/>
              </a:rPr>
              <a:t>isual check of contents and internal structure of the boot.</a:t>
            </a:r>
            <a:r>
              <a:rPr lang="en-GB" b="0" i="0" u="none" strike="noStrike" kern="1200" dirty="0" smtClean="0">
                <a:solidFill>
                  <a:schemeClr val="tx1"/>
                </a:solidFill>
                <a:latin typeface="Arial" pitchFamily="34" charset="0"/>
                <a:ea typeface="ＭＳ Ｐゴシック" pitchFamily="-112" charset="-128"/>
                <a:cs typeface="+mn-cs"/>
              </a:rPr>
              <a:t>  </a:t>
            </a:r>
          </a:p>
          <a:p>
            <a:endParaRPr lang="en-GB" dirty="0">
              <a:cs typeface="+mn-cs"/>
            </a:endParaRPr>
          </a:p>
          <a:p>
            <a:r>
              <a:rPr lang="en-GB" b="0" i="0" u="none" strike="noStrike" kern="1200" dirty="0" smtClean="0">
                <a:solidFill>
                  <a:schemeClr val="tx1"/>
                </a:solidFill>
                <a:latin typeface="Arial" pitchFamily="34" charset="0"/>
                <a:ea typeface="ＭＳ Ｐゴシック" pitchFamily="-112" charset="-128"/>
                <a:cs typeface="+mn-cs"/>
              </a:rPr>
              <a:t>Check </a:t>
            </a: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for any new welding, paint, mastic, glue, under-seal or pop rivets</a:t>
            </a:r>
          </a:p>
          <a:p>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rtl="0"/>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Loose items within the boot are searched in situ and then placed outside the vehicle in a safe place</a:t>
            </a:r>
          </a:p>
          <a:p>
            <a:pPr rtl="0"/>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rtl="0"/>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Search the boot lid and any voids created in manufacture.</a:t>
            </a:r>
          </a:p>
          <a:p>
            <a:pPr rtl="0"/>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rtl="0"/>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Check the back of the rear seat(s), underneath the carpet,</a:t>
            </a:r>
            <a:r>
              <a:rPr lang="en-GB" b="0" i="0" u="none" strike="noStrike" kern="1200" dirty="0" smtClean="0">
                <a:solidFill>
                  <a:schemeClr val="tx1"/>
                </a:solidFill>
                <a:latin typeface="Arial" pitchFamily="34" charset="0"/>
                <a:ea typeface="ＭＳ Ｐゴシック" pitchFamily="-112" charset="-128"/>
                <a:cs typeface="ＭＳ Ｐゴシック" pitchFamily="-112" charset="-128"/>
              </a:rPr>
              <a:t> t</a:t>
            </a: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he spare tyre, and its housing, the fuel tank, to establish if it has been tampered with</a:t>
            </a:r>
            <a:r>
              <a:rPr lang="en-GB" dirty="0"/>
              <a:t> </a:t>
            </a:r>
            <a:r>
              <a:rPr lang="en-GB" dirty="0" smtClean="0"/>
              <a:t>and </a:t>
            </a: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rear light clusters.</a:t>
            </a:r>
          </a:p>
          <a:p>
            <a:pPr rtl="0"/>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rtl="0"/>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Return items that are not subject to further enquiry</a:t>
            </a:r>
          </a:p>
          <a:p>
            <a:pPr eaLnBrk="1" hangingPunct="1"/>
            <a:endParaRPr lang="en-GB" altLang="en-US" dirty="0" smtClean="0">
              <a:ea typeface="ＭＳ Ｐゴシック" pitchFamily="34" charset="-128"/>
            </a:endParaRPr>
          </a:p>
        </p:txBody>
      </p:sp>
    </p:spTree>
    <p:extLst>
      <p:ext uri="{BB962C8B-B14F-4D97-AF65-F5344CB8AC3E}">
        <p14:creationId xmlns:p14="http://schemas.microsoft.com/office/powerpoint/2010/main" val="11115087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04289433-E868-4681-AAB3-5C771841B2E1}" type="slidenum">
              <a:rPr lang="en-GB" altLang="en-US" sz="1200" b="0">
                <a:solidFill>
                  <a:schemeClr val="tx1"/>
                </a:solidFill>
                <a:latin typeface="Arial" pitchFamily="34" charset="0"/>
              </a:rPr>
              <a:pPr eaLnBrk="1" hangingPunct="1"/>
              <a:t>54</a:t>
            </a:fld>
            <a:endParaRPr lang="en-GB" altLang="en-US" sz="1200" b="0">
              <a:solidFill>
                <a:schemeClr val="tx1"/>
              </a:solidFill>
              <a:latin typeface="Arial" pitchFamily="34" charset="0"/>
            </a:endParaRPr>
          </a:p>
        </p:txBody>
      </p:sp>
      <p:sp>
        <p:nvSpPr>
          <p:cNvPr id="79875" name="Rectangle 2"/>
          <p:cNvSpPr>
            <a:spLocks noGrp="1" noRot="1" noChangeAspect="1" noChangeArrowheads="1" noTextEdit="1"/>
          </p:cNvSpPr>
          <p:nvPr>
            <p:ph type="sldImg"/>
          </p:nvPr>
        </p:nvSpPr>
        <p:spPr>
          <a:xfrm>
            <a:off x="2222500" y="306388"/>
            <a:ext cx="2095500" cy="1571625"/>
          </a:xfrm>
          <a:ln/>
        </p:spPr>
      </p:sp>
      <p:sp>
        <p:nvSpPr>
          <p:cNvPr id="79876" name="Rectangle 3"/>
          <p:cNvSpPr>
            <a:spLocks noGrp="1" noChangeArrowheads="1"/>
          </p:cNvSpPr>
          <p:nvPr>
            <p:ph type="body" idx="1"/>
          </p:nvPr>
        </p:nvSpPr>
        <p:spPr>
          <a:xfrm>
            <a:off x="451585" y="2377625"/>
            <a:ext cx="5767477" cy="7002058"/>
          </a:xfrm>
          <a:noFill/>
        </p:spPr>
        <p:txBody>
          <a:bodyPr/>
          <a:lstStyle/>
          <a:p>
            <a:r>
              <a:rPr lang="en-GB" b="1" dirty="0" smtClean="0"/>
              <a:t>State:</a:t>
            </a:r>
          </a:p>
          <a:p>
            <a:r>
              <a:rPr lang="en-GB" dirty="0"/>
              <a:t>It is not necessary for you to be an expert in the workings of the internal combustion engine </a:t>
            </a:r>
            <a:r>
              <a:rPr lang="en-GB" dirty="0" smtClean="0"/>
              <a:t> but ensure that you search areas that are easy to access, for example, air filters. battery boxes and fuse boxes.</a:t>
            </a:r>
            <a:endParaRPr lang="en-GB" dirty="0"/>
          </a:p>
        </p:txBody>
      </p:sp>
    </p:spTree>
    <p:extLst>
      <p:ext uri="{BB962C8B-B14F-4D97-AF65-F5344CB8AC3E}">
        <p14:creationId xmlns:p14="http://schemas.microsoft.com/office/powerpoint/2010/main" val="5745346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85F6A27C-731A-4EE6-8873-E29AF94612D4}" type="slidenum">
              <a:rPr lang="en-GB" altLang="en-US" sz="1200" b="0">
                <a:solidFill>
                  <a:schemeClr val="tx1"/>
                </a:solidFill>
                <a:latin typeface="Arial" pitchFamily="34" charset="0"/>
              </a:rPr>
              <a:pPr eaLnBrk="1" hangingPunct="1"/>
              <a:t>55</a:t>
            </a:fld>
            <a:endParaRPr lang="en-GB" altLang="en-US" sz="1200" b="0">
              <a:solidFill>
                <a:schemeClr val="tx1"/>
              </a:solidFill>
              <a:latin typeface="Arial" pitchFamily="34" charset="0"/>
            </a:endParaRPr>
          </a:p>
        </p:txBody>
      </p:sp>
      <p:sp>
        <p:nvSpPr>
          <p:cNvPr id="78851" name="Rectangle 2"/>
          <p:cNvSpPr>
            <a:spLocks noGrp="1" noRot="1" noChangeAspect="1" noChangeArrowheads="1" noTextEdit="1"/>
          </p:cNvSpPr>
          <p:nvPr>
            <p:ph type="sldImg"/>
          </p:nvPr>
        </p:nvSpPr>
        <p:spPr>
          <a:xfrm>
            <a:off x="2222500" y="233363"/>
            <a:ext cx="2095500" cy="1573212"/>
          </a:xfrm>
          <a:ln/>
        </p:spPr>
      </p:sp>
      <p:sp>
        <p:nvSpPr>
          <p:cNvPr id="78852" name="Rectangle 3"/>
          <p:cNvSpPr>
            <a:spLocks noGrp="1" noChangeArrowheads="1"/>
          </p:cNvSpPr>
          <p:nvPr>
            <p:ph type="body" idx="1"/>
          </p:nvPr>
        </p:nvSpPr>
        <p:spPr>
          <a:xfrm>
            <a:off x="451585" y="2020377"/>
            <a:ext cx="5767477" cy="7359306"/>
          </a:xfrm>
          <a:noFill/>
        </p:spPr>
        <p:txBody>
          <a:bodyPr/>
          <a:lstStyle/>
          <a:p>
            <a:r>
              <a:rPr lang="en-GB" dirty="0" smtClean="0"/>
              <a:t> </a:t>
            </a:r>
            <a:r>
              <a:rPr lang="en-GB" b="1" dirty="0" smtClean="0"/>
              <a:t>State:</a:t>
            </a:r>
          </a:p>
          <a:p>
            <a:r>
              <a:rPr lang="en-GB" dirty="0" smtClean="0"/>
              <a:t>If the driver is present position them so they can be observed without having access to the interior of the vehicle</a:t>
            </a:r>
          </a:p>
          <a:p>
            <a:endParaRPr lang="en-GB" dirty="0" smtClean="0"/>
          </a:p>
          <a:p>
            <a:r>
              <a:rPr lang="en-GB" dirty="0" smtClean="0"/>
              <a:t>Check the overall </a:t>
            </a:r>
            <a:r>
              <a:rPr lang="en-GB" dirty="0"/>
              <a:t>shape of the vehicle checked to confirm the outer wings and other alignments </a:t>
            </a:r>
            <a:r>
              <a:rPr lang="en-GB" dirty="0" smtClean="0"/>
              <a:t>match.</a:t>
            </a:r>
          </a:p>
          <a:p>
            <a:endParaRPr lang="en-GB" dirty="0"/>
          </a:p>
          <a:p>
            <a:r>
              <a:rPr lang="en-GB" dirty="0" smtClean="0"/>
              <a:t>The front of the vehicle is then searched with the searcher moving along one side checking the top and sides along to the rear of the vehicle.</a:t>
            </a:r>
          </a:p>
          <a:p>
            <a:endParaRPr lang="en-GB" dirty="0" smtClean="0"/>
          </a:p>
          <a:p>
            <a:r>
              <a:rPr lang="en-GB" dirty="0" smtClean="0"/>
              <a:t>The back </a:t>
            </a:r>
            <a:r>
              <a:rPr lang="en-GB" dirty="0"/>
              <a:t>is then searched and the searcher repeats the process in </a:t>
            </a:r>
            <a:r>
              <a:rPr lang="en-GB" dirty="0" smtClean="0"/>
              <a:t>reverse</a:t>
            </a:r>
          </a:p>
          <a:p>
            <a:endParaRPr lang="en-GB" dirty="0"/>
          </a:p>
          <a:p>
            <a:r>
              <a:rPr lang="en-GB" dirty="0" smtClean="0"/>
              <a:t>Look for:</a:t>
            </a:r>
          </a:p>
          <a:p>
            <a:r>
              <a:rPr lang="en-GB" dirty="0" smtClean="0"/>
              <a:t>Signs </a:t>
            </a:r>
            <a:r>
              <a:rPr lang="en-GB" dirty="0"/>
              <a:t>of recent welding or new underseal</a:t>
            </a:r>
          </a:p>
          <a:p>
            <a:r>
              <a:rPr lang="en-GB" dirty="0"/>
              <a:t>Screws or bolts that have been tampered with or renewed</a:t>
            </a:r>
          </a:p>
          <a:p>
            <a:r>
              <a:rPr lang="en-GB" dirty="0" smtClean="0"/>
              <a:t>New </a:t>
            </a:r>
            <a:r>
              <a:rPr lang="en-GB" dirty="0"/>
              <a:t>paint or a different </a:t>
            </a:r>
            <a:r>
              <a:rPr lang="en-GB" dirty="0" smtClean="0"/>
              <a:t>shade</a:t>
            </a:r>
          </a:p>
          <a:p>
            <a:endParaRPr lang="en-GB" dirty="0"/>
          </a:p>
          <a:p>
            <a:r>
              <a:rPr lang="en-GB" dirty="0" smtClean="0"/>
              <a:t>Check the windscreen </a:t>
            </a:r>
            <a:r>
              <a:rPr lang="en-GB" dirty="0"/>
              <a:t>wipers, looking inside the framework of the </a:t>
            </a:r>
            <a:r>
              <a:rPr lang="en-GB" dirty="0" smtClean="0"/>
              <a:t>arm, all </a:t>
            </a:r>
            <a:r>
              <a:rPr lang="en-GB" dirty="0"/>
              <a:t>light clusters, noting any </a:t>
            </a:r>
            <a:r>
              <a:rPr lang="en-GB" dirty="0" smtClean="0"/>
              <a:t>anomalies, voids </a:t>
            </a:r>
            <a:r>
              <a:rPr lang="en-GB" dirty="0"/>
              <a:t>both behind and inside bumpers and </a:t>
            </a:r>
            <a:r>
              <a:rPr lang="en-GB" dirty="0" smtClean="0"/>
              <a:t>over-riders, within </a:t>
            </a:r>
            <a:r>
              <a:rPr lang="en-GB" dirty="0"/>
              <a:t>wheel arches and behind wheel arch </a:t>
            </a:r>
            <a:r>
              <a:rPr lang="en-GB" dirty="0" smtClean="0"/>
              <a:t>liners, the </a:t>
            </a:r>
            <a:r>
              <a:rPr lang="en-GB" dirty="0"/>
              <a:t>void behind wheel trims and </a:t>
            </a:r>
            <a:r>
              <a:rPr lang="en-GB" dirty="0" smtClean="0"/>
              <a:t>hub-caps,  any spoilers’ bull </a:t>
            </a:r>
            <a:r>
              <a:rPr lang="en-GB" dirty="0"/>
              <a:t>bars, tow bars, bike and luggage </a:t>
            </a:r>
            <a:r>
              <a:rPr lang="en-GB" dirty="0" smtClean="0"/>
              <a:t>racks and fuel cap.</a:t>
            </a:r>
          </a:p>
          <a:p>
            <a:endParaRPr lang="en-GB" dirty="0" smtClean="0"/>
          </a:p>
          <a:p>
            <a:endParaRPr lang="en-GB" dirty="0"/>
          </a:p>
        </p:txBody>
      </p:sp>
    </p:spTree>
    <p:extLst>
      <p:ext uri="{BB962C8B-B14F-4D97-AF65-F5344CB8AC3E}">
        <p14:creationId xmlns:p14="http://schemas.microsoft.com/office/powerpoint/2010/main" val="259854193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30D1889B-E7F1-400E-9FD0-2591495B1757}" type="slidenum">
              <a:rPr lang="en-GB" altLang="en-US" sz="1200" b="0">
                <a:solidFill>
                  <a:schemeClr val="tx1"/>
                </a:solidFill>
                <a:latin typeface="Arial" pitchFamily="34" charset="0"/>
              </a:rPr>
              <a:pPr eaLnBrk="1" hangingPunct="1"/>
              <a:t>56</a:t>
            </a:fld>
            <a:endParaRPr lang="en-GB" altLang="en-US" sz="1200" b="0">
              <a:solidFill>
                <a:schemeClr val="tx1"/>
              </a:solidFill>
              <a:latin typeface="Arial" pitchFamily="34" charset="0"/>
            </a:endParaRPr>
          </a:p>
        </p:txBody>
      </p:sp>
      <p:sp>
        <p:nvSpPr>
          <p:cNvPr id="80899" name="Rectangle 2"/>
          <p:cNvSpPr>
            <a:spLocks noGrp="1" noRot="1" noChangeAspect="1" noChangeArrowheads="1" noTextEdit="1"/>
          </p:cNvSpPr>
          <p:nvPr>
            <p:ph type="sldImg"/>
          </p:nvPr>
        </p:nvSpPr>
        <p:spPr>
          <a:xfrm>
            <a:off x="2222500" y="306388"/>
            <a:ext cx="2095500" cy="1571625"/>
          </a:xfrm>
          <a:ln/>
        </p:spPr>
      </p:sp>
      <p:sp>
        <p:nvSpPr>
          <p:cNvPr id="80900" name="Rectangle 3"/>
          <p:cNvSpPr>
            <a:spLocks noGrp="1" noChangeArrowheads="1"/>
          </p:cNvSpPr>
          <p:nvPr>
            <p:ph type="body" idx="1"/>
          </p:nvPr>
        </p:nvSpPr>
        <p:spPr>
          <a:xfrm>
            <a:off x="451585" y="2163276"/>
            <a:ext cx="5767477" cy="7216407"/>
          </a:xfrm>
          <a:noFill/>
        </p:spPr>
        <p:txBody>
          <a:bodyPr/>
          <a:lstStyle/>
          <a:p>
            <a:r>
              <a:rPr lang="en-GB" b="1" i="0" u="none" strike="noStrike" kern="1200" baseline="0" dirty="0" smtClean="0">
                <a:solidFill>
                  <a:schemeClr val="tx1"/>
                </a:solidFill>
                <a:latin typeface="Arial" pitchFamily="34" charset="0"/>
                <a:ea typeface="ＭＳ Ｐゴシック" pitchFamily="-112" charset="-128"/>
                <a:cs typeface="+mn-cs"/>
              </a:rPr>
              <a:t>State:</a:t>
            </a:r>
          </a:p>
          <a:p>
            <a:r>
              <a:rPr lang="en-GB" dirty="0" smtClean="0">
                <a:cs typeface="+mn-cs"/>
              </a:rPr>
              <a:t>Check for s</a:t>
            </a:r>
            <a:r>
              <a:rPr lang="en-GB" b="0" i="0" u="none" strike="noStrike" kern="1200" baseline="0" dirty="0" smtClean="0">
                <a:solidFill>
                  <a:schemeClr val="tx1"/>
                </a:solidFill>
                <a:latin typeface="Arial" pitchFamily="34" charset="0"/>
                <a:ea typeface="ＭＳ Ｐゴシック" pitchFamily="-112" charset="-128"/>
                <a:cs typeface="+mn-cs"/>
              </a:rPr>
              <a:t>igns of new underseal or welding and c</a:t>
            </a:r>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ompare wheel nuts on existing wheels.</a:t>
            </a:r>
          </a:p>
          <a:p>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rPr>
              <a:t>Check wheels and tyres for signs of tampering.</a:t>
            </a:r>
          </a:p>
          <a:p>
            <a:endParaRPr lang="en-GB"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dirty="0" smtClean="0"/>
              <a:t>Search any voids/spaces that you are able to access</a:t>
            </a:r>
          </a:p>
          <a:p>
            <a:endParaRPr lang="en-GB" b="0"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325723241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90B940-3B26-4DBB-9CEC-DF067B8D5471}" type="slidenum">
              <a:rPr lang="en-GB" smtClean="0"/>
              <a:t>57</a:t>
            </a:fld>
            <a:endParaRPr lang="en-GB"/>
          </a:p>
        </p:txBody>
      </p:sp>
    </p:spTree>
    <p:extLst>
      <p:ext uri="{BB962C8B-B14F-4D97-AF65-F5344CB8AC3E}">
        <p14:creationId xmlns:p14="http://schemas.microsoft.com/office/powerpoint/2010/main" val="231483808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58</a:t>
            </a:fld>
            <a:endParaRPr lang="en-GB" altLang="en-US"/>
          </a:p>
        </p:txBody>
      </p:sp>
    </p:spTree>
    <p:extLst>
      <p:ext uri="{BB962C8B-B14F-4D97-AF65-F5344CB8AC3E}">
        <p14:creationId xmlns:p14="http://schemas.microsoft.com/office/powerpoint/2010/main" val="281291689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2222500" y="306388"/>
            <a:ext cx="2095500" cy="1571625"/>
          </a:xfrm>
          <a:ln/>
        </p:spPr>
      </p:sp>
      <p:sp>
        <p:nvSpPr>
          <p:cNvPr id="51203" name="Notes Placeholder 2"/>
          <p:cNvSpPr>
            <a:spLocks noGrp="1"/>
          </p:cNvSpPr>
          <p:nvPr>
            <p:ph type="body" idx="1"/>
          </p:nvPr>
        </p:nvSpPr>
        <p:spPr>
          <a:xfrm>
            <a:off x="665953" y="1948927"/>
            <a:ext cx="5338741" cy="7076905"/>
          </a:xfrm>
          <a:noFill/>
        </p:spPr>
        <p:txBody>
          <a:bodyPr/>
          <a:lstStyle/>
          <a:p>
            <a:r>
              <a:rPr lang="en-GB" altLang="en-US" b="1" dirty="0" smtClean="0">
                <a:ea typeface="ＭＳ Ｐゴシック" pitchFamily="34" charset="-128"/>
              </a:rPr>
              <a:t>State:  </a:t>
            </a:r>
          </a:p>
          <a:p>
            <a:r>
              <a:rPr lang="en-GB" altLang="en-US" dirty="0" smtClean="0">
                <a:ea typeface="ＭＳ Ｐゴシック" pitchFamily="34" charset="-128"/>
              </a:rPr>
              <a:t>Before we start we should define how police </a:t>
            </a:r>
            <a:r>
              <a:rPr lang="en-GB" altLang="en-US" dirty="0">
                <a:ea typeface="ＭＳ Ｐゴシック" pitchFamily="34" charset="-128"/>
              </a:rPr>
              <a:t>searches from ordinary searches </a:t>
            </a:r>
            <a:endParaRPr lang="en-GB" altLang="en-US" dirty="0" smtClean="0">
              <a:ea typeface="ＭＳ Ｐゴシック" pitchFamily="34" charset="-128"/>
            </a:endParaRPr>
          </a:p>
          <a:p>
            <a:r>
              <a:rPr lang="en-GB" altLang="en-US" dirty="0" smtClean="0">
                <a:ea typeface="ＭＳ Ｐゴシック" pitchFamily="34" charset="-128"/>
              </a:rPr>
              <a:t>As well as supporting general policing, searches aim to assist in the prevention or detection of crime, securing and preserving evidence and the location of missing persons.</a:t>
            </a:r>
          </a:p>
          <a:p>
            <a:r>
              <a:rPr lang="en-GB" altLang="en-US" dirty="0" smtClean="0">
                <a:ea typeface="ＭＳ Ｐゴシック" pitchFamily="34" charset="-128"/>
              </a:rPr>
              <a:t>Searches can be small or large and can also be used to locate a witness or suspect, weapons, tools, clothing, stolen property, or forensic evidence such as footprints or footwear, blood, etc.  </a:t>
            </a:r>
          </a:p>
          <a:p>
            <a:r>
              <a:rPr lang="en-GB" altLang="en-US" dirty="0" smtClean="0">
                <a:ea typeface="ＭＳ Ｐゴシック" pitchFamily="34" charset="-128"/>
              </a:rPr>
              <a:t>Think of a search you might carry out at the scene of a crime and how it would differ from a search for a missing child.</a:t>
            </a:r>
          </a:p>
          <a:p>
            <a:endParaRPr lang="en-GB" altLang="en-US" dirty="0" smtClean="0">
              <a:ea typeface="ＭＳ Ｐゴシック" pitchFamily="34" charset="-128"/>
            </a:endParaRPr>
          </a:p>
          <a:p>
            <a:endParaRPr lang="en-GB" altLang="en-US" dirty="0" smtClean="0">
              <a:ea typeface="ＭＳ Ｐゴシック" pitchFamily="34" charset="-128"/>
            </a:endParaRPr>
          </a:p>
          <a:p>
            <a:endParaRPr lang="en-GB" altLang="en-US" dirty="0" smtClean="0">
              <a:ea typeface="ＭＳ Ｐゴシック" pitchFamily="34" charset="-128"/>
            </a:endParaRPr>
          </a:p>
        </p:txBody>
      </p:sp>
      <p:sp>
        <p:nvSpPr>
          <p:cNvPr id="51204" name="Slide Number Placeholder 3"/>
          <p:cNvSpPr>
            <a:spLocks noGrp="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82E302C0-7B1C-4771-9177-E37B394DAA73}" type="slidenum">
              <a:rPr lang="en-GB" altLang="en-US" sz="1200" b="0">
                <a:solidFill>
                  <a:schemeClr val="tx1"/>
                </a:solidFill>
                <a:latin typeface="Arial" pitchFamily="34" charset="0"/>
              </a:rPr>
              <a:pPr eaLnBrk="1" hangingPunct="1"/>
              <a:t>59</a:t>
            </a:fld>
            <a:endParaRPr lang="en-GB" altLang="en-US" sz="1200" b="0">
              <a:solidFill>
                <a:schemeClr val="tx1"/>
              </a:solidFill>
              <a:latin typeface="Arial" pitchFamily="34" charset="0"/>
            </a:endParaRPr>
          </a:p>
        </p:txBody>
      </p:sp>
    </p:spTree>
    <p:extLst>
      <p:ext uri="{BB962C8B-B14F-4D97-AF65-F5344CB8AC3E}">
        <p14:creationId xmlns:p14="http://schemas.microsoft.com/office/powerpoint/2010/main" val="35488960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2222500" y="306388"/>
            <a:ext cx="1752600" cy="1316037"/>
          </a:xfrm>
          <a:ln/>
        </p:spPr>
      </p:sp>
      <p:sp>
        <p:nvSpPr>
          <p:cNvPr id="51203" name="Notes Placeholder 2"/>
          <p:cNvSpPr>
            <a:spLocks noGrp="1"/>
          </p:cNvSpPr>
          <p:nvPr>
            <p:ph type="body" idx="1"/>
          </p:nvPr>
        </p:nvSpPr>
        <p:spPr>
          <a:xfrm>
            <a:off x="451585" y="2234725"/>
            <a:ext cx="5767477" cy="7144958"/>
          </a:xfrm>
          <a:noFill/>
        </p:spPr>
        <p:txBody>
          <a:bodyPr/>
          <a:lstStyle/>
          <a:p>
            <a:pPr>
              <a:spcBef>
                <a:spcPts val="0"/>
              </a:spcBef>
              <a:spcAft>
                <a:spcPts val="1195"/>
              </a:spcAft>
            </a:pPr>
            <a:r>
              <a:rPr lang="en-GB" altLang="en-US" b="1" dirty="0" err="1" smtClean="0">
                <a:ea typeface="ＭＳ Ｐゴシック" pitchFamily="34" charset="-128"/>
              </a:rPr>
              <a:t>QTSelf</a:t>
            </a:r>
            <a:r>
              <a:rPr lang="en-GB" altLang="en-US" b="1" dirty="0" smtClean="0">
                <a:ea typeface="ＭＳ Ｐゴシック" pitchFamily="34" charset="-128"/>
              </a:rPr>
              <a:t>:  </a:t>
            </a:r>
            <a:r>
              <a:rPr lang="en-GB" altLang="en-US" dirty="0" smtClean="0">
                <a:ea typeface="ＭＳ Ｐゴシック" pitchFamily="34" charset="-128"/>
              </a:rPr>
              <a:t>What is meant by the term open area?</a:t>
            </a:r>
          </a:p>
          <a:p>
            <a:pPr>
              <a:spcBef>
                <a:spcPts val="0"/>
              </a:spcBef>
              <a:spcAft>
                <a:spcPts val="1195"/>
              </a:spcAft>
            </a:pPr>
            <a:r>
              <a:rPr lang="en-GB" altLang="en-US" dirty="0" smtClean="0">
                <a:ea typeface="ＭＳ Ｐゴシック" pitchFamily="34" charset="-128"/>
              </a:rPr>
              <a:t>Does this mean an area of moorland? </a:t>
            </a:r>
          </a:p>
          <a:p>
            <a:pPr>
              <a:spcBef>
                <a:spcPts val="0"/>
              </a:spcBef>
              <a:spcAft>
                <a:spcPts val="1195"/>
              </a:spcAft>
            </a:pPr>
            <a:r>
              <a:rPr lang="en-GB" altLang="en-US" dirty="0" smtClean="0">
                <a:ea typeface="ＭＳ Ｐゴシック" pitchFamily="34" charset="-128"/>
              </a:rPr>
              <a:t>What about a local park? </a:t>
            </a:r>
          </a:p>
          <a:p>
            <a:pPr>
              <a:spcBef>
                <a:spcPts val="0"/>
              </a:spcBef>
              <a:spcAft>
                <a:spcPts val="1195"/>
              </a:spcAft>
            </a:pPr>
            <a:r>
              <a:rPr lang="en-GB" altLang="en-US" dirty="0" smtClean="0">
                <a:ea typeface="ＭＳ Ｐゴシック" pitchFamily="34" charset="-128"/>
              </a:rPr>
              <a:t>What about the back garden of a house?  </a:t>
            </a:r>
          </a:p>
          <a:p>
            <a:pPr>
              <a:spcBef>
                <a:spcPts val="0"/>
              </a:spcBef>
              <a:spcAft>
                <a:spcPts val="1195"/>
              </a:spcAft>
            </a:pPr>
            <a:r>
              <a:rPr lang="en-GB" altLang="en-US" dirty="0" smtClean="0">
                <a:ea typeface="ＭＳ Ｐゴシック" pitchFamily="34" charset="-128"/>
              </a:rPr>
              <a:t>What about a car park?</a:t>
            </a:r>
          </a:p>
          <a:p>
            <a:pPr>
              <a:spcBef>
                <a:spcPts val="0"/>
              </a:spcBef>
              <a:spcAft>
                <a:spcPts val="1195"/>
              </a:spcAft>
            </a:pPr>
            <a:r>
              <a:rPr lang="en-GB" altLang="en-US" dirty="0" smtClean="0">
                <a:ea typeface="ＭＳ Ｐゴシック" pitchFamily="34" charset="-128"/>
              </a:rPr>
              <a:t>The main learning point is that an open area can be just about any area.</a:t>
            </a:r>
          </a:p>
          <a:p>
            <a:endParaRPr lang="en-GB" altLang="en-US" dirty="0" smtClean="0">
              <a:ea typeface="ＭＳ Ｐゴシック" pitchFamily="34" charset="-128"/>
            </a:endParaRPr>
          </a:p>
          <a:p>
            <a:endParaRPr lang="en-GB" altLang="en-US" dirty="0" smtClean="0">
              <a:ea typeface="ＭＳ Ｐゴシック" pitchFamily="34" charset="-128"/>
            </a:endParaRPr>
          </a:p>
        </p:txBody>
      </p:sp>
      <p:sp>
        <p:nvSpPr>
          <p:cNvPr id="51204" name="Slide Number Placeholder 3"/>
          <p:cNvSpPr>
            <a:spLocks noGrp="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82E302C0-7B1C-4771-9177-E37B394DAA73}" type="slidenum">
              <a:rPr lang="en-GB" altLang="en-US" sz="1200" b="0">
                <a:solidFill>
                  <a:schemeClr val="tx1"/>
                </a:solidFill>
                <a:latin typeface="Arial" pitchFamily="34" charset="0"/>
              </a:rPr>
              <a:pPr eaLnBrk="1" hangingPunct="1"/>
              <a:t>60</a:t>
            </a:fld>
            <a:endParaRPr lang="en-GB" altLang="en-US" sz="1200" b="0">
              <a:solidFill>
                <a:schemeClr val="tx1"/>
              </a:solidFill>
              <a:latin typeface="Arial" pitchFamily="34" charset="0"/>
            </a:endParaRPr>
          </a:p>
        </p:txBody>
      </p:sp>
    </p:spTree>
    <p:extLst>
      <p:ext uri="{BB962C8B-B14F-4D97-AF65-F5344CB8AC3E}">
        <p14:creationId xmlns:p14="http://schemas.microsoft.com/office/powerpoint/2010/main" val="354504662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2222500" y="306388"/>
            <a:ext cx="2095500" cy="1571625"/>
          </a:xfrm>
          <a:ln/>
        </p:spPr>
      </p:sp>
      <p:sp>
        <p:nvSpPr>
          <p:cNvPr id="52227" name="Notes Placeholder 2"/>
          <p:cNvSpPr>
            <a:spLocks noGrp="1"/>
          </p:cNvSpPr>
          <p:nvPr>
            <p:ph type="body" idx="1"/>
          </p:nvPr>
        </p:nvSpPr>
        <p:spPr>
          <a:xfrm>
            <a:off x="665953" y="1948927"/>
            <a:ext cx="5338741" cy="7076905"/>
          </a:xfrm>
          <a:noFill/>
        </p:spPr>
        <p:txBody>
          <a:bodyPr/>
          <a:lstStyle/>
          <a:p>
            <a:r>
              <a:rPr lang="en-GB" altLang="en-US" b="1" dirty="0" smtClean="0">
                <a:ea typeface="ＭＳ Ｐゴシック" pitchFamily="34" charset="-128"/>
              </a:rPr>
              <a:t>State:  </a:t>
            </a:r>
          </a:p>
          <a:p>
            <a:pPr>
              <a:spcBef>
                <a:spcPts val="0"/>
              </a:spcBef>
              <a:spcAft>
                <a:spcPts val="2390"/>
              </a:spcAft>
            </a:pPr>
            <a:r>
              <a:rPr lang="en-GB" altLang="en-US" dirty="0" smtClean="0">
                <a:ea typeface="ＭＳ Ｐゴシック" pitchFamily="34" charset="-128"/>
              </a:rPr>
              <a:t>There are a number of occasions when an officer might be expected to conduct a search.</a:t>
            </a:r>
          </a:p>
          <a:p>
            <a:pPr>
              <a:spcBef>
                <a:spcPts val="0"/>
              </a:spcBef>
              <a:spcAft>
                <a:spcPts val="2390"/>
              </a:spcAft>
            </a:pPr>
            <a:r>
              <a:rPr lang="en-GB" altLang="en-US" dirty="0" smtClean="0">
                <a:ea typeface="ＭＳ Ｐゴシック" pitchFamily="34" charset="-128"/>
              </a:rPr>
              <a:t>It could be as a response to information received during routine patrol – for example a report by a witness telling you that they have just seen a man hiding some property by the edge of the car park.  It could be that you are currently looking for a person wanted for theft from a shop.</a:t>
            </a:r>
          </a:p>
          <a:p>
            <a:pPr>
              <a:spcBef>
                <a:spcPts val="0"/>
              </a:spcBef>
              <a:spcAft>
                <a:spcPts val="2390"/>
              </a:spcAft>
            </a:pPr>
            <a:r>
              <a:rPr lang="en-GB" altLang="en-US" dirty="0" smtClean="0">
                <a:ea typeface="ＭＳ Ｐゴシック" pitchFamily="34" charset="-128"/>
              </a:rPr>
              <a:t>Furthermore the response to a standard bomb threat (one where it is not expected to find one) might require a search to negate the presence of any such device.</a:t>
            </a:r>
          </a:p>
          <a:p>
            <a:pPr>
              <a:spcBef>
                <a:spcPts val="0"/>
              </a:spcBef>
              <a:spcAft>
                <a:spcPts val="2390"/>
              </a:spcAft>
            </a:pPr>
            <a:r>
              <a:rPr lang="en-GB" altLang="en-US" dirty="0" smtClean="0">
                <a:ea typeface="ＭＳ Ｐゴシック" pitchFamily="34" charset="-128"/>
              </a:rPr>
              <a:t>There is also the need to conduct searches during a missing person inquiry but these searches are a different discipline and generally are led by a senior officer and you will be detailed as to your duties.</a:t>
            </a:r>
          </a:p>
          <a:p>
            <a:endParaRPr lang="en-GB" altLang="en-US" dirty="0" smtClean="0">
              <a:ea typeface="ＭＳ Ｐゴシック" pitchFamily="34" charset="-128"/>
            </a:endParaRPr>
          </a:p>
        </p:txBody>
      </p:sp>
      <p:sp>
        <p:nvSpPr>
          <p:cNvPr id="52228" name="Slide Number Placeholder 3"/>
          <p:cNvSpPr>
            <a:spLocks noGrp="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DA12C60D-9A2E-4027-A9AF-36B048D29B61}" type="slidenum">
              <a:rPr lang="en-GB" altLang="en-US" sz="1200" b="0">
                <a:solidFill>
                  <a:schemeClr val="tx1"/>
                </a:solidFill>
                <a:latin typeface="Arial" pitchFamily="34" charset="0"/>
              </a:rPr>
              <a:pPr eaLnBrk="1" hangingPunct="1"/>
              <a:t>61</a:t>
            </a:fld>
            <a:endParaRPr lang="en-GB" altLang="en-US" sz="1200" b="0">
              <a:solidFill>
                <a:schemeClr val="tx1"/>
              </a:solidFill>
              <a:latin typeface="Arial" pitchFamily="34" charset="0"/>
            </a:endParaRPr>
          </a:p>
        </p:txBody>
      </p:sp>
    </p:spTree>
    <p:extLst>
      <p:ext uri="{BB962C8B-B14F-4D97-AF65-F5344CB8AC3E}">
        <p14:creationId xmlns:p14="http://schemas.microsoft.com/office/powerpoint/2010/main" val="209085969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62</a:t>
            </a:fld>
            <a:endParaRPr lang="en-GB" altLang="en-US"/>
          </a:p>
        </p:txBody>
      </p:sp>
    </p:spTree>
    <p:extLst>
      <p:ext uri="{BB962C8B-B14F-4D97-AF65-F5344CB8AC3E}">
        <p14:creationId xmlns:p14="http://schemas.microsoft.com/office/powerpoint/2010/main" val="135254977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xfrm>
            <a:off x="2354263" y="207963"/>
            <a:ext cx="1908175" cy="1431925"/>
          </a:xfrm>
          <a:ln/>
        </p:spPr>
      </p:sp>
      <p:sp>
        <p:nvSpPr>
          <p:cNvPr id="54275" name="Rectangle 3"/>
          <p:cNvSpPr>
            <a:spLocks noGrp="1" noChangeArrowheads="1"/>
          </p:cNvSpPr>
          <p:nvPr>
            <p:ph type="body" idx="1"/>
          </p:nvPr>
        </p:nvSpPr>
        <p:spPr>
          <a:xfrm>
            <a:off x="510194" y="1806028"/>
            <a:ext cx="5794894" cy="7035508"/>
          </a:xfrm>
          <a:noFill/>
        </p:spPr>
        <p:txBody>
          <a:bodyPr/>
          <a:lstStyle/>
          <a:p>
            <a:r>
              <a:rPr lang="en-GB" altLang="en-US" b="1" dirty="0" smtClean="0">
                <a:ea typeface="ＭＳ Ｐゴシック" pitchFamily="34" charset="-128"/>
              </a:rPr>
              <a:t>State:</a:t>
            </a:r>
          </a:p>
          <a:p>
            <a:r>
              <a:rPr lang="en-GB" altLang="en-US" dirty="0" smtClean="0">
                <a:ea typeface="ＭＳ Ｐゴシック" pitchFamily="34" charset="-128"/>
              </a:rPr>
              <a:t>The important thing about conducting a search is to be methodical.  Start by defining the area you are proposing to search.  </a:t>
            </a:r>
          </a:p>
          <a:p>
            <a:r>
              <a:rPr lang="en-GB" altLang="en-US" dirty="0" smtClean="0">
                <a:ea typeface="ＭＳ Ｐゴシック" pitchFamily="34" charset="-128"/>
              </a:rPr>
              <a:t>This may be to establish the parameters of the search in accordance with the power or the authority that you are acting under, it may simply be the ‘back garden or back yard’  </a:t>
            </a:r>
            <a:r>
              <a:rPr lang="en-GB" altLang="en-US" b="1" dirty="0" smtClean="0">
                <a:ea typeface="ＭＳ Ｐゴシック" pitchFamily="34" charset="-128"/>
              </a:rPr>
              <a:t>BUT</a:t>
            </a:r>
            <a:r>
              <a:rPr lang="en-GB" altLang="en-US" dirty="0" smtClean="0">
                <a:ea typeface="ＭＳ Ｐゴシック" pitchFamily="34" charset="-128"/>
              </a:rPr>
              <a:t> you may need to confirm and debrief others on what you have done especially if it is a co-ordinated search – It is always worth considering drawing a sketch map that clearly outlines the area.</a:t>
            </a:r>
          </a:p>
          <a:p>
            <a:endParaRPr lang="en-GB" altLang="en-US" dirty="0" smtClean="0">
              <a:ea typeface="ＭＳ Ｐゴシック" pitchFamily="34" charset="-128"/>
            </a:endParaRPr>
          </a:p>
          <a:p>
            <a:r>
              <a:rPr lang="en-GB" altLang="en-US" dirty="0" smtClean="0">
                <a:ea typeface="ＭＳ Ｐゴシック" pitchFamily="34" charset="-128"/>
              </a:rPr>
              <a:t>Use definite features to provide some sort of boundary.</a:t>
            </a:r>
          </a:p>
          <a:p>
            <a:endParaRPr lang="en-GB" altLang="en-US" dirty="0" smtClean="0">
              <a:ea typeface="ＭＳ Ｐゴシック" pitchFamily="34" charset="-128"/>
            </a:endParaRPr>
          </a:p>
          <a:p>
            <a:r>
              <a:rPr lang="en-GB" altLang="en-US" b="1" dirty="0" smtClean="0">
                <a:ea typeface="ＭＳ Ｐゴシック" pitchFamily="34" charset="-128"/>
              </a:rPr>
              <a:t>QTS:  </a:t>
            </a:r>
            <a:r>
              <a:rPr lang="en-GB" altLang="en-US" dirty="0" smtClean="0">
                <a:ea typeface="ＭＳ Ｐゴシック" pitchFamily="34" charset="-128"/>
              </a:rPr>
              <a:t>In the picture on the screen,  if you were going to conduct a search following a routine ‘stop’ during which the suspect threw something away how would you determine the area? </a:t>
            </a:r>
          </a:p>
          <a:p>
            <a:r>
              <a:rPr lang="en-GB" altLang="en-US" b="1" dirty="0" smtClean="0">
                <a:ea typeface="ＭＳ Ｐゴシック" pitchFamily="34" charset="-128"/>
              </a:rPr>
              <a:t>A:  </a:t>
            </a:r>
            <a:r>
              <a:rPr lang="en-GB" altLang="en-US" dirty="0" smtClean="0">
                <a:ea typeface="ＭＳ Ｐゴシック" pitchFamily="34" charset="-128"/>
              </a:rPr>
              <a:t>It has to be the maximum distance a person could throw the item.  </a:t>
            </a:r>
          </a:p>
          <a:p>
            <a:endParaRPr lang="en-GB" altLang="en-US" dirty="0" smtClean="0">
              <a:ea typeface="ＭＳ Ｐゴシック" pitchFamily="34" charset="-128"/>
            </a:endParaRPr>
          </a:p>
          <a:p>
            <a:r>
              <a:rPr lang="en-GB" altLang="en-US" dirty="0" smtClean="0">
                <a:ea typeface="ＭＳ Ｐゴシック" pitchFamily="34" charset="-128"/>
              </a:rPr>
              <a:t>The signs, fences and road edges will help determine the boundaries although if it is necessary to extend deeper into the undergrowth you will have to use some obvious permanent feature.</a:t>
            </a:r>
          </a:p>
          <a:p>
            <a:endParaRPr lang="en-GB" altLang="en-US" dirty="0" smtClean="0">
              <a:ea typeface="ＭＳ Ｐゴシック" pitchFamily="34" charset="-128"/>
            </a:endParaRPr>
          </a:p>
        </p:txBody>
      </p:sp>
    </p:spTree>
    <p:extLst>
      <p:ext uri="{BB962C8B-B14F-4D97-AF65-F5344CB8AC3E}">
        <p14:creationId xmlns:p14="http://schemas.microsoft.com/office/powerpoint/2010/main" val="8267052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2120900" y="207963"/>
            <a:ext cx="2355850" cy="1768475"/>
          </a:xfrm>
          <a:ln/>
        </p:spPr>
      </p:sp>
      <p:sp>
        <p:nvSpPr>
          <p:cNvPr id="55299" name="Rectangle 3"/>
          <p:cNvSpPr>
            <a:spLocks noGrp="1" noChangeArrowheads="1"/>
          </p:cNvSpPr>
          <p:nvPr>
            <p:ph type="body" idx="1"/>
          </p:nvPr>
        </p:nvSpPr>
        <p:spPr>
          <a:xfrm>
            <a:off x="510194" y="2260397"/>
            <a:ext cx="5723372" cy="6933982"/>
          </a:xfrm>
          <a:noFill/>
        </p:spPr>
        <p:txBody>
          <a:bodyPr/>
          <a:lstStyle/>
          <a:p>
            <a:r>
              <a:rPr lang="en-GB" altLang="en-US" b="1" dirty="0" smtClean="0">
                <a:ea typeface="ＭＳ Ｐゴシック" pitchFamily="34" charset="-128"/>
              </a:rPr>
              <a:t>State:</a:t>
            </a:r>
          </a:p>
          <a:p>
            <a:pPr>
              <a:spcBef>
                <a:spcPts val="0"/>
              </a:spcBef>
              <a:spcAft>
                <a:spcPts val="1792"/>
              </a:spcAft>
            </a:pPr>
            <a:r>
              <a:rPr lang="en-GB" altLang="en-US" dirty="0" smtClean="0">
                <a:ea typeface="ＭＳ Ｐゴシック" pitchFamily="34" charset="-128"/>
              </a:rPr>
              <a:t>Permission may be required from the owner of the land, or other legal authority obtained in order to be able to conduct the search.</a:t>
            </a:r>
          </a:p>
          <a:p>
            <a:pPr>
              <a:spcBef>
                <a:spcPts val="0"/>
              </a:spcBef>
              <a:spcAft>
                <a:spcPts val="1792"/>
              </a:spcAft>
            </a:pPr>
            <a:r>
              <a:rPr lang="en-GB" altLang="en-US" dirty="0" smtClean="0">
                <a:ea typeface="ＭＳ Ｐゴシック" pitchFamily="34" charset="-128"/>
              </a:rPr>
              <a:t> It is the responsibility of the person authorising and/or conducting a search to ensure that it is conducted lawfully.  </a:t>
            </a:r>
          </a:p>
          <a:p>
            <a:pPr>
              <a:spcBef>
                <a:spcPts val="0"/>
              </a:spcBef>
              <a:spcAft>
                <a:spcPts val="1792"/>
              </a:spcAft>
            </a:pPr>
            <a:r>
              <a:rPr lang="en-GB" altLang="en-US" dirty="0" smtClean="0">
                <a:ea typeface="ＭＳ Ｐゴシック" pitchFamily="34" charset="-128"/>
              </a:rPr>
              <a:t>On many occasions it will be obvious that the proposed search area for example a back garden is covered by the terms of a search warrant or other authority but in some instances it may be that you require the permission of the owner.  </a:t>
            </a:r>
          </a:p>
        </p:txBody>
      </p:sp>
    </p:spTree>
    <p:extLst>
      <p:ext uri="{BB962C8B-B14F-4D97-AF65-F5344CB8AC3E}">
        <p14:creationId xmlns:p14="http://schemas.microsoft.com/office/powerpoint/2010/main" val="398609115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65</a:t>
            </a:fld>
            <a:endParaRPr lang="en-GB" altLang="en-US"/>
          </a:p>
        </p:txBody>
      </p:sp>
    </p:spTree>
    <p:extLst>
      <p:ext uri="{BB962C8B-B14F-4D97-AF65-F5344CB8AC3E}">
        <p14:creationId xmlns:p14="http://schemas.microsoft.com/office/powerpoint/2010/main" val="142117269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xfrm>
            <a:off x="2527300" y="92075"/>
            <a:ext cx="1616075" cy="1212850"/>
          </a:xfrm>
          <a:ln/>
        </p:spPr>
      </p:sp>
      <p:sp>
        <p:nvSpPr>
          <p:cNvPr id="56323" name="Notes Placeholder 2"/>
          <p:cNvSpPr>
            <a:spLocks noGrp="1"/>
          </p:cNvSpPr>
          <p:nvPr>
            <p:ph type="body" idx="1"/>
          </p:nvPr>
        </p:nvSpPr>
        <p:spPr>
          <a:xfrm>
            <a:off x="451585" y="1448780"/>
            <a:ext cx="5767477" cy="8073802"/>
          </a:xfrm>
          <a:noFill/>
        </p:spPr>
        <p:txBody>
          <a:bodyPr/>
          <a:lstStyle/>
          <a:p>
            <a:r>
              <a:rPr lang="en-GB" altLang="en-US" b="1" dirty="0" smtClean="0">
                <a:ea typeface="ＭＳ Ｐゴシック" pitchFamily="34" charset="-128"/>
              </a:rPr>
              <a:t>State:</a:t>
            </a:r>
          </a:p>
          <a:p>
            <a:r>
              <a:rPr lang="en-GB" altLang="en-US" dirty="0" smtClean="0">
                <a:ea typeface="ＭＳ Ｐゴシック" pitchFamily="34" charset="-128"/>
              </a:rPr>
              <a:t>Consider this scenario; a suspect was chased along this footpath and arrested.  </a:t>
            </a:r>
          </a:p>
          <a:p>
            <a:r>
              <a:rPr lang="en-GB" altLang="en-US" dirty="0" smtClean="0">
                <a:ea typeface="ＭＳ Ｐゴシック" pitchFamily="34" charset="-128"/>
              </a:rPr>
              <a:t>You suspect they have discarded evidence. After dealing with the suspect you decide to conduct a search. </a:t>
            </a:r>
          </a:p>
          <a:p>
            <a:r>
              <a:rPr lang="en-GB" altLang="en-US" dirty="0" smtClean="0">
                <a:ea typeface="ＭＳ Ｐゴシック" pitchFamily="34" charset="-128"/>
              </a:rPr>
              <a:t>You should consider what hazards are apparent, e.g. </a:t>
            </a:r>
          </a:p>
          <a:p>
            <a:r>
              <a:rPr lang="en-GB" altLang="en-US" dirty="0" smtClean="0">
                <a:ea typeface="ＭＳ Ｐゴシック" pitchFamily="34" charset="-128"/>
              </a:rPr>
              <a:t>The railway line</a:t>
            </a:r>
          </a:p>
          <a:p>
            <a:r>
              <a:rPr lang="en-GB" altLang="en-US" dirty="0" smtClean="0">
                <a:ea typeface="ＭＳ Ｐゴシック" pitchFamily="34" charset="-128"/>
              </a:rPr>
              <a:t>Water – the canal</a:t>
            </a:r>
          </a:p>
          <a:p>
            <a:pPr defTabSz="910509">
              <a:defRPr/>
            </a:pPr>
            <a:r>
              <a:rPr lang="en-GB" altLang="en-US" dirty="0" smtClean="0">
                <a:ea typeface="ＭＳ Ｐゴシック" pitchFamily="34" charset="-128"/>
              </a:rPr>
              <a:t>Steep banks</a:t>
            </a:r>
          </a:p>
          <a:p>
            <a:r>
              <a:rPr lang="en-GB" altLang="en-US" dirty="0" smtClean="0">
                <a:ea typeface="ＭＳ Ｐゴシック" pitchFamily="34" charset="-128"/>
              </a:rPr>
              <a:t>Slips, tripping and falling on the rough path </a:t>
            </a:r>
          </a:p>
          <a:p>
            <a:r>
              <a:rPr lang="en-GB" altLang="en-US" dirty="0" smtClean="0">
                <a:ea typeface="ＭＳ Ｐゴシック" pitchFamily="34" charset="-128"/>
              </a:rPr>
              <a:t>The vegetation</a:t>
            </a:r>
          </a:p>
          <a:p>
            <a:r>
              <a:rPr lang="en-GB" altLang="en-US" dirty="0" smtClean="0">
                <a:ea typeface="ＭＳ Ｐゴシック" pitchFamily="34" charset="-128"/>
              </a:rPr>
              <a:t>Both are equally important, the static assessment is carried out before the search takes place and the dynamic as the search progresses and may change as the search process develops.</a:t>
            </a:r>
          </a:p>
          <a:p>
            <a:r>
              <a:rPr lang="en-GB" altLang="en-US" dirty="0" smtClean="0">
                <a:ea typeface="ＭＳ Ｐゴシック" pitchFamily="34" charset="-128"/>
              </a:rPr>
              <a:t>One example is finding a weapon. </a:t>
            </a:r>
          </a:p>
          <a:p>
            <a:r>
              <a:rPr lang="en-GB" altLang="en-US" dirty="0" smtClean="0">
                <a:ea typeface="ＭＳ Ｐゴシック" pitchFamily="34" charset="-128"/>
              </a:rPr>
              <a:t>A dynamic risk assessment would suggest that If possible you leave the weapon where it is for specialists to come and deal with it.  </a:t>
            </a:r>
          </a:p>
          <a:p>
            <a:r>
              <a:rPr lang="en-GB" altLang="en-US" dirty="0" smtClean="0">
                <a:ea typeface="ＭＳ Ｐゴシック" pitchFamily="34" charset="-128"/>
              </a:rPr>
              <a:t>If it is not possible to leave it </a:t>
            </a:r>
            <a:r>
              <a:rPr lang="en-GB" altLang="en-US" sz="1500" dirty="0">
                <a:latin typeface="TimesNewRoman"/>
                <a:ea typeface="ＭＳ Ｐゴシック" pitchFamily="34" charset="-128"/>
              </a:rPr>
              <a:t>where it is your next assessment is how to most safely handle it.  Make sure you pick it up by the grip and don</a:t>
            </a:r>
            <a:r>
              <a:rPr lang="en-GB" altLang="en-US" sz="1500" dirty="0">
                <a:latin typeface="Arial"/>
                <a:ea typeface="ＭＳ Ｐゴシック" pitchFamily="34" charset="-128"/>
              </a:rPr>
              <a:t>’</a:t>
            </a:r>
            <a:r>
              <a:rPr lang="en-GB" altLang="en-US" sz="1500" dirty="0">
                <a:latin typeface="TimesNewRoman"/>
                <a:ea typeface="ＭＳ Ｐゴシック" pitchFamily="34" charset="-128"/>
              </a:rPr>
              <a:t>t go anywhere near the trigger!</a:t>
            </a:r>
          </a:p>
          <a:p>
            <a:endParaRPr lang="en-GB" altLang="en-US" dirty="0" smtClean="0">
              <a:ea typeface="ＭＳ Ｐゴシック" pitchFamily="34" charset="-128"/>
            </a:endParaRPr>
          </a:p>
          <a:p>
            <a:endParaRPr lang="en-GB" altLang="en-US" dirty="0" smtClean="0">
              <a:ea typeface="ＭＳ Ｐゴシック" pitchFamily="34" charset="-128"/>
            </a:endParaRPr>
          </a:p>
          <a:p>
            <a:endParaRPr lang="en-GB" altLang="en-US" dirty="0" smtClean="0">
              <a:ea typeface="ＭＳ Ｐゴシック" pitchFamily="34" charset="-128"/>
            </a:endParaRPr>
          </a:p>
        </p:txBody>
      </p:sp>
      <p:sp>
        <p:nvSpPr>
          <p:cNvPr id="56324" name="Slide Number Placeholder 3"/>
          <p:cNvSpPr>
            <a:spLocks noGrp="1"/>
          </p:cNvSpPr>
          <p:nvPr>
            <p:ph type="sldNum" sz="quarter" idx="5"/>
          </p:nvPr>
        </p:nvSpPr>
        <p:spPr>
          <a:noFill/>
        </p:spPr>
        <p:txBody>
          <a:bodyPr/>
          <a:lstStyle>
            <a:lvl1pPr defTabSz="904187" eaLnBrk="0" hangingPunct="0">
              <a:defRPr sz="3100" b="1">
                <a:solidFill>
                  <a:schemeClr val="bg1"/>
                </a:solidFill>
                <a:latin typeface="Verdana" pitchFamily="34" charset="0"/>
                <a:ea typeface="ＭＳ Ｐゴシック" pitchFamily="34" charset="-128"/>
              </a:defRPr>
            </a:lvl1pPr>
            <a:lvl2pPr marL="739789" indent="-284534" defTabSz="904187" eaLnBrk="0" hangingPunct="0">
              <a:defRPr sz="3100" b="1">
                <a:solidFill>
                  <a:schemeClr val="bg1"/>
                </a:solidFill>
                <a:latin typeface="Verdana" pitchFamily="34" charset="0"/>
                <a:ea typeface="ＭＳ Ｐゴシック" pitchFamily="34" charset="-128"/>
              </a:defRPr>
            </a:lvl2pPr>
            <a:lvl3pPr marL="1138136" indent="-227627" defTabSz="904187" eaLnBrk="0" hangingPunct="0">
              <a:defRPr sz="3100" b="1">
                <a:solidFill>
                  <a:schemeClr val="bg1"/>
                </a:solidFill>
                <a:latin typeface="Verdana" pitchFamily="34" charset="0"/>
                <a:ea typeface="ＭＳ Ｐゴシック" pitchFamily="34" charset="-128"/>
              </a:defRPr>
            </a:lvl3pPr>
            <a:lvl4pPr marL="1593391" indent="-227627" defTabSz="904187" eaLnBrk="0" hangingPunct="0">
              <a:defRPr sz="3100" b="1">
                <a:solidFill>
                  <a:schemeClr val="bg1"/>
                </a:solidFill>
                <a:latin typeface="Verdana" pitchFamily="34" charset="0"/>
                <a:ea typeface="ＭＳ Ｐゴシック" pitchFamily="34" charset="-128"/>
              </a:defRPr>
            </a:lvl4pPr>
            <a:lvl5pPr marL="2048645" indent="-227627" defTabSz="904187" eaLnBrk="0" hangingPunct="0">
              <a:defRPr sz="3100" b="1">
                <a:solidFill>
                  <a:schemeClr val="bg1"/>
                </a:solidFill>
                <a:latin typeface="Verdana" pitchFamily="34" charset="0"/>
                <a:ea typeface="ＭＳ Ｐゴシック" pitchFamily="34" charset="-128"/>
              </a:defRPr>
            </a:lvl5pPr>
            <a:lvl6pPr marL="2503900"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59154"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414409"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69663" indent="-227627" algn="ctr" defTabSz="904187"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0703C6C7-E0DA-4EA4-9EEC-C9C6E763E1DA}" type="slidenum">
              <a:rPr lang="en-GB" altLang="en-US" sz="1200" b="0">
                <a:solidFill>
                  <a:schemeClr val="tx1"/>
                </a:solidFill>
                <a:latin typeface="Arial" pitchFamily="34" charset="0"/>
              </a:rPr>
              <a:pPr eaLnBrk="1" hangingPunct="1"/>
              <a:t>66</a:t>
            </a:fld>
            <a:endParaRPr lang="en-GB" altLang="en-US" sz="1200" b="0">
              <a:solidFill>
                <a:schemeClr val="tx1"/>
              </a:solidFill>
              <a:latin typeface="Arial" pitchFamily="34" charset="0"/>
            </a:endParaRPr>
          </a:p>
        </p:txBody>
      </p:sp>
    </p:spTree>
    <p:extLst>
      <p:ext uri="{BB962C8B-B14F-4D97-AF65-F5344CB8AC3E}">
        <p14:creationId xmlns:p14="http://schemas.microsoft.com/office/powerpoint/2010/main" val="158424820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67</a:t>
            </a:fld>
            <a:endParaRPr lang="en-GB" altLang="en-US"/>
          </a:p>
        </p:txBody>
      </p:sp>
    </p:spTree>
    <p:extLst>
      <p:ext uri="{BB962C8B-B14F-4D97-AF65-F5344CB8AC3E}">
        <p14:creationId xmlns:p14="http://schemas.microsoft.com/office/powerpoint/2010/main" val="293058466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xfrm>
            <a:off x="2263775" y="306388"/>
            <a:ext cx="2033588" cy="1525587"/>
          </a:xfrm>
          <a:ln/>
        </p:spPr>
      </p:sp>
      <p:sp>
        <p:nvSpPr>
          <p:cNvPr id="57347" name="Rectangle 3"/>
          <p:cNvSpPr>
            <a:spLocks noGrp="1" noChangeArrowheads="1"/>
          </p:cNvSpPr>
          <p:nvPr>
            <p:ph type="body" idx="1"/>
          </p:nvPr>
        </p:nvSpPr>
        <p:spPr>
          <a:xfrm>
            <a:off x="367148" y="2047746"/>
            <a:ext cx="5651850" cy="6370064"/>
          </a:xfrm>
          <a:noFill/>
        </p:spPr>
        <p:txBody>
          <a:bodyPr/>
          <a:lstStyle/>
          <a:p>
            <a:r>
              <a:rPr lang="en-GB" altLang="en-US" b="1" dirty="0" smtClean="0">
                <a:ea typeface="ＭＳ Ｐゴシック" pitchFamily="34" charset="-128"/>
              </a:rPr>
              <a:t>State:</a:t>
            </a:r>
          </a:p>
          <a:p>
            <a:pPr>
              <a:spcBef>
                <a:spcPts val="0"/>
              </a:spcBef>
              <a:spcAft>
                <a:spcPts val="2390"/>
              </a:spcAft>
            </a:pPr>
            <a:r>
              <a:rPr lang="en-GB" altLang="en-US" dirty="0" smtClean="0">
                <a:ea typeface="ＭＳ Ｐゴシック" pitchFamily="34" charset="-128"/>
              </a:rPr>
              <a:t>Boundaries should be searched on both sides and throughout their width to include, for example, ditches.</a:t>
            </a:r>
          </a:p>
          <a:p>
            <a:pPr>
              <a:spcBef>
                <a:spcPts val="0"/>
              </a:spcBef>
              <a:spcAft>
                <a:spcPts val="2390"/>
              </a:spcAft>
            </a:pPr>
            <a:r>
              <a:rPr lang="en-GB" altLang="en-US" dirty="0" smtClean="0">
                <a:ea typeface="ＭＳ Ｐゴシック" pitchFamily="34" charset="-128"/>
              </a:rPr>
              <a:t>If the boundary is a hedge, it must be decided how far into it to search. Items that are capable of being blown by the wind may become entangled within any foliage.</a:t>
            </a:r>
          </a:p>
          <a:p>
            <a:pPr>
              <a:spcBef>
                <a:spcPts val="0"/>
              </a:spcBef>
              <a:spcAft>
                <a:spcPts val="2390"/>
              </a:spcAft>
            </a:pPr>
            <a:r>
              <a:rPr lang="en-GB" altLang="en-US" dirty="0" smtClean="0">
                <a:ea typeface="ＭＳ Ｐゴシック" pitchFamily="34" charset="-128"/>
              </a:rPr>
              <a:t>Overgrown areas are attractive places for items to be deposited or secreted.</a:t>
            </a:r>
          </a:p>
          <a:p>
            <a:endParaRPr lang="en-GB" altLang="en-US" sz="1800" dirty="0">
              <a:ea typeface="ＭＳ Ｐゴシック" pitchFamily="34" charset="-128"/>
            </a:endParaRPr>
          </a:p>
        </p:txBody>
      </p:sp>
    </p:spTree>
    <p:extLst>
      <p:ext uri="{BB962C8B-B14F-4D97-AF65-F5344CB8AC3E}">
        <p14:creationId xmlns:p14="http://schemas.microsoft.com/office/powerpoint/2010/main" val="14090348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xfrm>
            <a:off x="2659063" y="161925"/>
            <a:ext cx="1238250" cy="930275"/>
          </a:xfrm>
          <a:ln/>
        </p:spPr>
      </p:sp>
      <p:sp>
        <p:nvSpPr>
          <p:cNvPr id="62467" name="Rectangle 3"/>
          <p:cNvSpPr>
            <a:spLocks noGrp="1" noChangeArrowheads="1"/>
          </p:cNvSpPr>
          <p:nvPr>
            <p:ph type="body" idx="1"/>
          </p:nvPr>
        </p:nvSpPr>
        <p:spPr>
          <a:xfrm>
            <a:off x="307398" y="1305880"/>
            <a:ext cx="6055851" cy="8145252"/>
          </a:xfrm>
          <a:noFill/>
        </p:spPr>
        <p:txBody>
          <a:bodyPr/>
          <a:lstStyle/>
          <a:p>
            <a:r>
              <a:rPr lang="en-GB" altLang="en-US" b="1" dirty="0" smtClean="0">
                <a:ea typeface="ＭＳ Ｐゴシック" pitchFamily="34" charset="-128"/>
              </a:rPr>
              <a:t>State:</a:t>
            </a:r>
          </a:p>
          <a:p>
            <a:pPr>
              <a:spcBef>
                <a:spcPts val="0"/>
              </a:spcBef>
              <a:spcAft>
                <a:spcPts val="1792"/>
              </a:spcAft>
            </a:pPr>
            <a:r>
              <a:rPr lang="en-GB" altLang="en-US" dirty="0" smtClean="0">
                <a:ea typeface="ＭＳ Ｐゴシック" pitchFamily="34" charset="-128"/>
              </a:rPr>
              <a:t>At the conclusion of a search any items that have been moved should be returned to the original site and condition, and any access gates must be closed.</a:t>
            </a:r>
          </a:p>
          <a:p>
            <a:pPr>
              <a:spcBef>
                <a:spcPts val="0"/>
              </a:spcBef>
              <a:spcAft>
                <a:spcPts val="1792"/>
              </a:spcAft>
            </a:pPr>
            <a:r>
              <a:rPr lang="en-GB" altLang="en-US" dirty="0" smtClean="0">
                <a:ea typeface="ＭＳ Ｐゴシック" pitchFamily="34" charset="-128"/>
              </a:rPr>
              <a:t>Any evidence found must be seized and any intelligence retained in an appropriate manner to satisfy legal and procedural requirements. </a:t>
            </a:r>
          </a:p>
          <a:p>
            <a:pPr>
              <a:spcBef>
                <a:spcPts val="0"/>
              </a:spcBef>
              <a:spcAft>
                <a:spcPts val="1792"/>
              </a:spcAft>
            </a:pPr>
            <a:r>
              <a:rPr lang="en-GB" altLang="en-US" dirty="0" smtClean="0">
                <a:ea typeface="ＭＳ Ｐゴシック" pitchFamily="34" charset="-128"/>
              </a:rPr>
              <a:t>The person in charge of the search should review the original objective, to ensure that, wherever possible, this has been achieved and any developments or opportunities have been maximised. </a:t>
            </a:r>
          </a:p>
          <a:p>
            <a:pPr>
              <a:spcBef>
                <a:spcPts val="0"/>
              </a:spcBef>
              <a:spcAft>
                <a:spcPts val="1792"/>
              </a:spcAft>
            </a:pPr>
            <a:r>
              <a:rPr lang="en-GB" altLang="en-US" dirty="0" smtClean="0">
                <a:ea typeface="ＭＳ Ｐゴシック" pitchFamily="34" charset="-128"/>
              </a:rPr>
              <a:t>All tools, equipment and documentation used in the course of the search should be accounted for and recovered. </a:t>
            </a:r>
          </a:p>
          <a:p>
            <a:pPr>
              <a:spcBef>
                <a:spcPts val="0"/>
              </a:spcBef>
              <a:spcAft>
                <a:spcPts val="1792"/>
              </a:spcAft>
            </a:pPr>
            <a:r>
              <a:rPr lang="en-GB" altLang="en-US" dirty="0" smtClean="0">
                <a:ea typeface="ＭＳ Ｐゴシック" pitchFamily="34" charset="-128"/>
              </a:rPr>
              <a:t>Any item introduced into the area and subsequently discarded, including disposable gloves not required as evidence, hand cleansing materials and any refreshments and packaging should be placed in a refuse sack and removed from the area for later disposal. </a:t>
            </a:r>
          </a:p>
          <a:p>
            <a:pPr>
              <a:spcBef>
                <a:spcPts val="0"/>
              </a:spcBef>
              <a:spcAft>
                <a:spcPts val="1792"/>
              </a:spcAft>
            </a:pPr>
            <a:r>
              <a:rPr lang="en-GB" altLang="en-US" dirty="0" smtClean="0">
                <a:ea typeface="ＭＳ Ｐゴシック" pitchFamily="34" charset="-128"/>
              </a:rPr>
              <a:t>Full documentation should be completed.  This could be search records, pocket notebooks and any damage reports</a:t>
            </a:r>
          </a:p>
          <a:p>
            <a:r>
              <a:rPr lang="en-GB" altLang="en-US" dirty="0" smtClean="0">
                <a:ea typeface="ＭＳ Ｐゴシック" pitchFamily="34" charset="-128"/>
              </a:rPr>
              <a:t>One way of having a record of what was searched is to make a sketch plan and mark off the areas searched and the areas that had to be left or required specialist help</a:t>
            </a:r>
          </a:p>
        </p:txBody>
      </p:sp>
    </p:spTree>
    <p:extLst>
      <p:ext uri="{BB962C8B-B14F-4D97-AF65-F5344CB8AC3E}">
        <p14:creationId xmlns:p14="http://schemas.microsoft.com/office/powerpoint/2010/main" val="257084267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70</a:t>
            </a:fld>
            <a:endParaRPr lang="en-GB" altLang="en-US"/>
          </a:p>
        </p:txBody>
      </p:sp>
    </p:spTree>
    <p:extLst>
      <p:ext uri="{BB962C8B-B14F-4D97-AF65-F5344CB8AC3E}">
        <p14:creationId xmlns:p14="http://schemas.microsoft.com/office/powerpoint/2010/main" val="319345977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71</a:t>
            </a:fld>
            <a:endParaRPr lang="en-GB" altLang="en-US"/>
          </a:p>
        </p:txBody>
      </p:sp>
    </p:spTree>
    <p:extLst>
      <p:ext uri="{BB962C8B-B14F-4D97-AF65-F5344CB8AC3E}">
        <p14:creationId xmlns:p14="http://schemas.microsoft.com/office/powerpoint/2010/main" val="361306326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72</a:t>
            </a:fld>
            <a:endParaRPr lang="en-GB" altLang="en-US"/>
          </a:p>
        </p:txBody>
      </p:sp>
    </p:spTree>
    <p:extLst>
      <p:ext uri="{BB962C8B-B14F-4D97-AF65-F5344CB8AC3E}">
        <p14:creationId xmlns:p14="http://schemas.microsoft.com/office/powerpoint/2010/main" val="74213243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73</a:t>
            </a:fld>
            <a:endParaRPr lang="en-GB" altLang="en-US"/>
          </a:p>
        </p:txBody>
      </p:sp>
    </p:spTree>
    <p:extLst>
      <p:ext uri="{BB962C8B-B14F-4D97-AF65-F5344CB8AC3E}">
        <p14:creationId xmlns:p14="http://schemas.microsoft.com/office/powerpoint/2010/main" val="291866462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74</a:t>
            </a:fld>
            <a:endParaRPr lang="en-GB" altLang="en-US"/>
          </a:p>
        </p:txBody>
      </p:sp>
    </p:spTree>
    <p:extLst>
      <p:ext uri="{BB962C8B-B14F-4D97-AF65-F5344CB8AC3E}">
        <p14:creationId xmlns:p14="http://schemas.microsoft.com/office/powerpoint/2010/main" val="136294191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75</a:t>
            </a:fld>
            <a:endParaRPr lang="en-GB" altLang="en-US"/>
          </a:p>
        </p:txBody>
      </p:sp>
    </p:spTree>
    <p:extLst>
      <p:ext uri="{BB962C8B-B14F-4D97-AF65-F5344CB8AC3E}">
        <p14:creationId xmlns:p14="http://schemas.microsoft.com/office/powerpoint/2010/main" val="262418449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76</a:t>
            </a:fld>
            <a:endParaRPr lang="en-GB" altLang="en-US"/>
          </a:p>
        </p:txBody>
      </p:sp>
    </p:spTree>
    <p:extLst>
      <p:ext uri="{BB962C8B-B14F-4D97-AF65-F5344CB8AC3E}">
        <p14:creationId xmlns:p14="http://schemas.microsoft.com/office/powerpoint/2010/main" val="274727877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77</a:t>
            </a:fld>
            <a:endParaRPr lang="en-GB" altLang="en-US"/>
          </a:p>
        </p:txBody>
      </p:sp>
    </p:spTree>
    <p:extLst>
      <p:ext uri="{BB962C8B-B14F-4D97-AF65-F5344CB8AC3E}">
        <p14:creationId xmlns:p14="http://schemas.microsoft.com/office/powerpoint/2010/main" val="181148477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80FE372-7FF2-47E9-A178-5D53B7148D4F}" type="slidenum">
              <a:rPr lang="en-GB" altLang="en-US" smtClean="0"/>
              <a:pPr>
                <a:defRPr/>
              </a:pPr>
              <a:t>78</a:t>
            </a:fld>
            <a:endParaRPr lang="en-GB" altLang="en-US"/>
          </a:p>
        </p:txBody>
      </p:sp>
    </p:spTree>
    <p:extLst>
      <p:ext uri="{BB962C8B-B14F-4D97-AF65-F5344CB8AC3E}">
        <p14:creationId xmlns:p14="http://schemas.microsoft.com/office/powerpoint/2010/main" val="279900012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xfrm>
            <a:off x="900113" y="733425"/>
            <a:ext cx="4872037" cy="3656013"/>
          </a:xfrm>
          <a:ln/>
        </p:spPr>
      </p:sp>
      <p:sp>
        <p:nvSpPr>
          <p:cNvPr id="64515" name="Rectangle 3"/>
          <p:cNvSpPr>
            <a:spLocks noGrp="1" noChangeArrowheads="1"/>
          </p:cNvSpPr>
          <p:nvPr>
            <p:ph type="body" idx="1"/>
          </p:nvPr>
        </p:nvSpPr>
        <p:spPr>
          <a:xfrm>
            <a:off x="667542" y="4634207"/>
            <a:ext cx="5335563" cy="4390051"/>
          </a:xfrm>
          <a:noFill/>
        </p:spPr>
        <p:txBody>
          <a:bodyPr/>
          <a:lstStyle/>
          <a:p>
            <a:r>
              <a:rPr lang="en-GB" altLang="en-US" b="1" dirty="0" smtClean="0">
                <a:ea typeface="ＭＳ Ｐゴシック" pitchFamily="34" charset="-128"/>
              </a:rPr>
              <a:t>State:</a:t>
            </a:r>
          </a:p>
          <a:p>
            <a:r>
              <a:rPr lang="en-GB" altLang="en-US" dirty="0" smtClean="0">
                <a:ea typeface="ＭＳ Ｐゴシック" pitchFamily="34" charset="-128"/>
              </a:rPr>
              <a:t>Remember that searching is a physical activity; it is not just ‘having a look’. </a:t>
            </a:r>
          </a:p>
          <a:p>
            <a:r>
              <a:rPr lang="en-GB" altLang="en-US" dirty="0" smtClean="0">
                <a:ea typeface="ＭＳ Ｐゴシック" pitchFamily="34" charset="-128"/>
              </a:rPr>
              <a:t> If you need to move the dead branches or the slabs then you should do so, or you have not searched at all!</a:t>
            </a:r>
          </a:p>
        </p:txBody>
      </p:sp>
    </p:spTree>
    <p:extLst>
      <p:ext uri="{BB962C8B-B14F-4D97-AF65-F5344CB8AC3E}">
        <p14:creationId xmlns:p14="http://schemas.microsoft.com/office/powerpoint/2010/main" val="367208259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xfrm>
            <a:off x="2454275" y="233363"/>
            <a:ext cx="1808163" cy="1357312"/>
          </a:xfrm>
          <a:ln/>
        </p:spPr>
      </p:sp>
      <p:sp>
        <p:nvSpPr>
          <p:cNvPr id="37891" name="Rectangle 3"/>
          <p:cNvSpPr>
            <a:spLocks noGrp="1" noChangeArrowheads="1"/>
          </p:cNvSpPr>
          <p:nvPr>
            <p:ph type="body" idx="1"/>
          </p:nvPr>
        </p:nvSpPr>
        <p:spPr>
          <a:xfrm>
            <a:off x="307326" y="1734024"/>
            <a:ext cx="5982360" cy="7499806"/>
          </a:xfrm>
        </p:spPr>
        <p:txBody>
          <a:bodyPr/>
          <a:lstStyle/>
          <a:p>
            <a:pPr>
              <a:spcBef>
                <a:spcPts val="0"/>
              </a:spcBef>
              <a:spcAft>
                <a:spcPts val="1394"/>
              </a:spcAft>
            </a:pPr>
            <a:r>
              <a:rPr lang="en-GB" altLang="en-US" b="1" dirty="0" smtClean="0"/>
              <a:t>State:</a:t>
            </a:r>
          </a:p>
          <a:p>
            <a:pPr>
              <a:spcBef>
                <a:spcPts val="0"/>
              </a:spcBef>
              <a:spcAft>
                <a:spcPts val="1394"/>
              </a:spcAft>
            </a:pPr>
            <a:r>
              <a:rPr lang="en-GB" altLang="en-US" dirty="0" smtClean="0"/>
              <a:t>Reasonable force may be used when the occupier has refused entry, it is impossible to communicate with occupier, the premises are unoccupied or, the occupier is known to be absent or there are reasonable grounds to believe that it would frustrate the object of the search or endanger officers or other persons</a:t>
            </a:r>
          </a:p>
          <a:p>
            <a:pPr>
              <a:spcBef>
                <a:spcPts val="0"/>
              </a:spcBef>
              <a:spcAft>
                <a:spcPts val="1394"/>
              </a:spcAft>
            </a:pPr>
            <a:r>
              <a:rPr lang="en-GB" dirty="0" smtClean="0"/>
              <a:t>The responsibility for the use of Force is an individual decision, which may have to be justified in legal / disciplinary proceedings.</a:t>
            </a:r>
          </a:p>
          <a:p>
            <a:pPr>
              <a:spcBef>
                <a:spcPts val="0"/>
              </a:spcBef>
              <a:spcAft>
                <a:spcPts val="1394"/>
              </a:spcAft>
            </a:pPr>
            <a:r>
              <a:rPr lang="en-GB" b="1" dirty="0" smtClean="0"/>
              <a:t>The three core questions for police (as to when force may be used, and to what extent)</a:t>
            </a:r>
          </a:p>
          <a:p>
            <a:pPr>
              <a:spcBef>
                <a:spcPts val="0"/>
              </a:spcBef>
              <a:spcAft>
                <a:spcPts val="1394"/>
              </a:spcAft>
            </a:pPr>
            <a:r>
              <a:rPr lang="en-GB" dirty="0" smtClean="0"/>
              <a:t>1. Would the use of force have a lawful objective (e.g. Effecting a lawful arrest) and, if so, how immediate and grave is the threat posed?</a:t>
            </a:r>
          </a:p>
          <a:p>
            <a:pPr>
              <a:spcBef>
                <a:spcPts val="0"/>
              </a:spcBef>
              <a:spcAft>
                <a:spcPts val="1394"/>
              </a:spcAft>
            </a:pPr>
            <a:r>
              <a:rPr lang="en-GB" dirty="0" smtClean="0"/>
              <a:t>2. Are there any means, short of the use of force, capable of attaining the lawful objective identified?</a:t>
            </a:r>
          </a:p>
          <a:p>
            <a:pPr>
              <a:spcBef>
                <a:spcPts val="0"/>
              </a:spcBef>
              <a:spcAft>
                <a:spcPts val="1394"/>
              </a:spcAft>
            </a:pPr>
            <a:r>
              <a:rPr lang="en-GB" dirty="0" smtClean="0"/>
              <a:t>3. Having regard to the nature and gravity of the threat, and the potential for adverse consequences to arise from the use of force, what is the minimum level of force required to attain the objective identified, and would the use of that level of force be proportionate or excessive?</a:t>
            </a:r>
          </a:p>
          <a:p>
            <a:pPr>
              <a:spcBef>
                <a:spcPts val="0"/>
              </a:spcBef>
              <a:spcAft>
                <a:spcPts val="1394"/>
              </a:spcAft>
            </a:pPr>
            <a:r>
              <a:rPr lang="en-GB" dirty="0" smtClean="0"/>
              <a:t>An officer asking each of these three questions, and acting according to the answers, will be likely to identify the correct considerations governing the use of force, and therefore to be acting lawfully.</a:t>
            </a:r>
            <a:endParaRPr lang="en-US" altLang="en-US" dirty="0" smtClean="0">
              <a:latin typeface="Arial" pitchFamily="34" charset="0"/>
            </a:endParaRPr>
          </a:p>
        </p:txBody>
      </p:sp>
    </p:spTree>
    <p:extLst>
      <p:ext uri="{BB962C8B-B14F-4D97-AF65-F5344CB8AC3E}">
        <p14:creationId xmlns:p14="http://schemas.microsoft.com/office/powerpoint/2010/main" val="359370703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xfrm>
            <a:off x="2547938" y="233363"/>
            <a:ext cx="1593850" cy="1195387"/>
          </a:xfrm>
          <a:ln/>
        </p:spPr>
      </p:sp>
      <p:sp>
        <p:nvSpPr>
          <p:cNvPr id="81923" name="Rectangle 3"/>
          <p:cNvSpPr>
            <a:spLocks noGrp="1" noChangeArrowheads="1"/>
          </p:cNvSpPr>
          <p:nvPr>
            <p:ph type="body" idx="1"/>
          </p:nvPr>
        </p:nvSpPr>
        <p:spPr>
          <a:xfrm>
            <a:off x="451479" y="1662597"/>
            <a:ext cx="5766130" cy="7714087"/>
          </a:xfrm>
        </p:spPr>
        <p:txBody>
          <a:bodyPr/>
          <a:lstStyle/>
          <a:p>
            <a:pPr eaLnBrk="1" hangingPunct="1">
              <a:lnSpc>
                <a:spcPct val="120000"/>
              </a:lnSpc>
            </a:pPr>
            <a:r>
              <a:rPr lang="en-GB" altLang="en-US" b="1" dirty="0" smtClean="0"/>
              <a:t>State:</a:t>
            </a:r>
          </a:p>
          <a:p>
            <a:pPr eaLnBrk="1" hangingPunct="1">
              <a:lnSpc>
                <a:spcPct val="120000"/>
              </a:lnSpc>
            </a:pPr>
            <a:r>
              <a:rPr lang="en-GB" altLang="en-US" dirty="0" smtClean="0"/>
              <a:t>We will now work our way through an incident,</a:t>
            </a:r>
          </a:p>
          <a:p>
            <a:pPr eaLnBrk="1" hangingPunct="1">
              <a:lnSpc>
                <a:spcPct val="120000"/>
              </a:lnSpc>
            </a:pPr>
            <a:r>
              <a:rPr lang="en-GB" altLang="en-US" dirty="0" smtClean="0"/>
              <a:t>At 0330 one morning an anonymous telephone call is received by the control room.  The caller says,</a:t>
            </a:r>
          </a:p>
          <a:p>
            <a:pPr eaLnBrk="1" hangingPunct="1">
              <a:lnSpc>
                <a:spcPct val="120000"/>
              </a:lnSpc>
            </a:pPr>
            <a:r>
              <a:rPr lang="en-GB" altLang="en-US" dirty="0" smtClean="0"/>
              <a:t>“Tony Donavan went out with another man about half an hour ago in a white van.  They have just returned in the van and they are carrying black plastic bags into </a:t>
            </a:r>
            <a:r>
              <a:rPr lang="en-GB" altLang="en-US" dirty="0" err="1" smtClean="0"/>
              <a:t>Tony’s</a:t>
            </a:r>
            <a:r>
              <a:rPr lang="en-GB" altLang="en-US" dirty="0" smtClean="0"/>
              <a:t> house.   I don’t know what is in the bags but they appear to be full, but quite light.”</a:t>
            </a:r>
          </a:p>
          <a:p>
            <a:pPr eaLnBrk="1" hangingPunct="1">
              <a:lnSpc>
                <a:spcPct val="120000"/>
              </a:lnSpc>
            </a:pPr>
            <a:r>
              <a:rPr lang="en-GB" altLang="en-US" dirty="0" smtClean="0"/>
              <a:t>When asked by the operator the caller says, he does not know the second man.  He refuses to give his name because he describes Donavan as a nasty piece of work.</a:t>
            </a:r>
          </a:p>
          <a:p>
            <a:pPr>
              <a:spcBef>
                <a:spcPct val="20000"/>
              </a:spcBef>
              <a:spcAft>
                <a:spcPct val="0"/>
              </a:spcAft>
            </a:pPr>
            <a:endParaRPr lang="en-GB" altLang="en-US" dirty="0" smtClean="0"/>
          </a:p>
          <a:p>
            <a:pPr eaLnBrk="1" hangingPunct="1">
              <a:lnSpc>
                <a:spcPct val="120000"/>
              </a:lnSpc>
            </a:pPr>
            <a:r>
              <a:rPr lang="en-GB" altLang="en-US" dirty="0" smtClean="0"/>
              <a:t>Tony Donavan is a well known local burglar and drug dealer.  He is presently on bail to Crown Court for burglary offences, committed in local shops and garages.  He is known to live at 32, Bradley Drive, </a:t>
            </a:r>
            <a:r>
              <a:rPr lang="en-GB" altLang="en-US" dirty="0" err="1" smtClean="0"/>
              <a:t>Sandford</a:t>
            </a:r>
            <a:r>
              <a:rPr lang="en-GB" altLang="en-US" dirty="0" smtClean="0"/>
              <a:t>, with his wife and one year old son.  The house is a semi detached, built in the 1930s and owned by the local council.</a:t>
            </a:r>
          </a:p>
          <a:p>
            <a:pPr eaLnBrk="1" hangingPunct="1">
              <a:lnSpc>
                <a:spcPct val="120000"/>
              </a:lnSpc>
            </a:pPr>
            <a:r>
              <a:rPr lang="en-GB" altLang="en-US" dirty="0" smtClean="0"/>
              <a:t>The call was made from a telephone box on Bradley Drive.</a:t>
            </a:r>
          </a:p>
          <a:p>
            <a:endParaRPr lang="en-GB" altLang="en-US" dirty="0" smtClean="0">
              <a:latin typeface="Arial" pitchFamily="34" charset="0"/>
            </a:endParaRPr>
          </a:p>
          <a:p>
            <a:endParaRPr lang="en-GB" altLang="en-US" dirty="0" smtClean="0">
              <a:latin typeface="Arial" pitchFamily="34" charset="0"/>
            </a:endParaRPr>
          </a:p>
        </p:txBody>
      </p:sp>
    </p:spTree>
    <p:extLst>
      <p:ext uri="{BB962C8B-B14F-4D97-AF65-F5344CB8AC3E}">
        <p14:creationId xmlns:p14="http://schemas.microsoft.com/office/powerpoint/2010/main" val="41537598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xfrm>
            <a:off x="2455863" y="233363"/>
            <a:ext cx="1736725" cy="1303337"/>
          </a:xfrm>
          <a:ln/>
        </p:spPr>
      </p:sp>
      <p:sp>
        <p:nvSpPr>
          <p:cNvPr id="80899" name="Rectangle 3"/>
          <p:cNvSpPr>
            <a:spLocks noGrp="1" noChangeArrowheads="1"/>
          </p:cNvSpPr>
          <p:nvPr>
            <p:ph type="body" idx="1"/>
          </p:nvPr>
        </p:nvSpPr>
        <p:spPr>
          <a:xfrm>
            <a:off x="451480" y="1734024"/>
            <a:ext cx="5910284" cy="7288923"/>
          </a:xfrm>
        </p:spPr>
        <p:txBody>
          <a:bodyPr/>
          <a:lstStyle/>
          <a:p>
            <a:pPr eaLnBrk="1" hangingPunct="1">
              <a:lnSpc>
                <a:spcPct val="120000"/>
              </a:lnSpc>
              <a:spcBef>
                <a:spcPts val="0"/>
              </a:spcBef>
              <a:spcAft>
                <a:spcPts val="1195"/>
              </a:spcAft>
            </a:pPr>
            <a:r>
              <a:rPr lang="en-GB" altLang="en-US" b="1" dirty="0" smtClean="0"/>
              <a:t>State:  </a:t>
            </a:r>
            <a:r>
              <a:rPr lang="en-GB" altLang="en-US" dirty="0" smtClean="0"/>
              <a:t>The information is relayed to you because Bradley Drive is on your beat.</a:t>
            </a:r>
          </a:p>
          <a:p>
            <a:pPr eaLnBrk="1" hangingPunct="1">
              <a:lnSpc>
                <a:spcPct val="120000"/>
              </a:lnSpc>
              <a:spcBef>
                <a:spcPts val="0"/>
              </a:spcBef>
              <a:spcAft>
                <a:spcPts val="1195"/>
              </a:spcAft>
            </a:pPr>
            <a:r>
              <a:rPr lang="en-GB" altLang="en-US" dirty="0" smtClean="0"/>
              <a:t>You are able to see from the end of Bradley Drive that there is a dark vehicle outside Tony Donavan’s house.  The house is in darkness.</a:t>
            </a:r>
          </a:p>
          <a:p>
            <a:pPr eaLnBrk="1" hangingPunct="1">
              <a:lnSpc>
                <a:spcPct val="120000"/>
              </a:lnSpc>
            </a:pPr>
            <a:r>
              <a:rPr lang="en-GB" altLang="en-US" b="1" dirty="0" smtClean="0"/>
              <a:t>Possible options</a:t>
            </a:r>
          </a:p>
          <a:p>
            <a:pPr eaLnBrk="1" hangingPunct="1">
              <a:lnSpc>
                <a:spcPct val="120000"/>
              </a:lnSpc>
            </a:pPr>
            <a:r>
              <a:rPr lang="en-GB" altLang="en-US" dirty="0" smtClean="0"/>
              <a:t>Do nothing</a:t>
            </a:r>
          </a:p>
          <a:p>
            <a:pPr eaLnBrk="1" hangingPunct="1">
              <a:lnSpc>
                <a:spcPct val="120000"/>
              </a:lnSpc>
            </a:pPr>
            <a:r>
              <a:rPr lang="en-GB" altLang="en-US" dirty="0" smtClean="0"/>
              <a:t>Keep observations to see if anyone leaves with the suspect or leaves the property</a:t>
            </a:r>
          </a:p>
          <a:p>
            <a:pPr eaLnBrk="1" hangingPunct="1">
              <a:lnSpc>
                <a:spcPct val="120000"/>
              </a:lnSpc>
            </a:pPr>
            <a:r>
              <a:rPr lang="en-GB" altLang="en-US" dirty="0" smtClean="0"/>
              <a:t>Approach the house, inform the occupant of the allegation and ask for an explanation and for permission to search</a:t>
            </a:r>
          </a:p>
          <a:p>
            <a:pPr eaLnBrk="1" hangingPunct="1">
              <a:lnSpc>
                <a:spcPct val="120000"/>
              </a:lnSpc>
            </a:pPr>
            <a:r>
              <a:rPr lang="en-GB" altLang="en-US" dirty="0" smtClean="0"/>
              <a:t>Enter the premises using the power under Section 17(1)(b) PACE to arrest for an indictable offence</a:t>
            </a:r>
          </a:p>
          <a:p>
            <a:pPr eaLnBrk="1" hangingPunct="1">
              <a:lnSpc>
                <a:spcPct val="120000"/>
              </a:lnSpc>
            </a:pPr>
            <a:r>
              <a:rPr lang="en-GB" altLang="en-US" dirty="0" smtClean="0"/>
              <a:t>Apply to a magistrate for a warrant under Section 8 PACE to enter and search the premises</a:t>
            </a:r>
            <a:r>
              <a:rPr lang="en-GB" altLang="en-US" sz="400" b="1" dirty="0"/>
              <a:t>	</a:t>
            </a:r>
          </a:p>
          <a:p>
            <a:pPr eaLnBrk="1" hangingPunct="1">
              <a:lnSpc>
                <a:spcPct val="120000"/>
              </a:lnSpc>
            </a:pPr>
            <a:r>
              <a:rPr lang="en-GB" altLang="en-US" b="1" dirty="0" smtClean="0"/>
              <a:t>	</a:t>
            </a:r>
            <a:endParaRPr lang="en-GB" altLang="en-US" dirty="0" smtClean="0">
              <a:latin typeface="Arial" pitchFamily="34" charset="0"/>
            </a:endParaRPr>
          </a:p>
        </p:txBody>
      </p:sp>
    </p:spTree>
    <p:extLst>
      <p:ext uri="{BB962C8B-B14F-4D97-AF65-F5344CB8AC3E}">
        <p14:creationId xmlns:p14="http://schemas.microsoft.com/office/powerpoint/2010/main" val="162602722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xfrm>
            <a:off x="2667000" y="233363"/>
            <a:ext cx="1311275" cy="984250"/>
          </a:xfrm>
          <a:ln/>
        </p:spPr>
      </p:sp>
      <p:sp>
        <p:nvSpPr>
          <p:cNvPr id="82947" name="Rectangle 3"/>
          <p:cNvSpPr>
            <a:spLocks noGrp="1" noChangeArrowheads="1"/>
          </p:cNvSpPr>
          <p:nvPr>
            <p:ph type="body" idx="1"/>
          </p:nvPr>
        </p:nvSpPr>
        <p:spPr/>
        <p:txBody>
          <a:bodyPr/>
          <a:lstStyle/>
          <a:p>
            <a:r>
              <a:rPr lang="en-GB" altLang="en-US" b="1" dirty="0" smtClean="0"/>
              <a:t>QTS:  </a:t>
            </a:r>
            <a:r>
              <a:rPr lang="en-GB" altLang="en-US" dirty="0" smtClean="0"/>
              <a:t>What does this piece of information mean?</a:t>
            </a:r>
          </a:p>
          <a:p>
            <a:r>
              <a:rPr lang="en-GB" altLang="en-US" b="1" dirty="0" smtClean="0"/>
              <a:t>A:  I</a:t>
            </a:r>
            <a:r>
              <a:rPr lang="en-GB" altLang="en-US" dirty="0" smtClean="0"/>
              <a:t>t is likely that the plastic bags taken into Donavan’s house contained the cigarettes from this burglary.</a:t>
            </a:r>
            <a:r>
              <a:rPr lang="en-GB" altLang="en-US" b="1" dirty="0" smtClean="0"/>
              <a:t>	</a:t>
            </a:r>
          </a:p>
          <a:p>
            <a:endParaRPr lang="en-GB" altLang="en-US" b="1" dirty="0" smtClean="0"/>
          </a:p>
          <a:p>
            <a:r>
              <a:rPr lang="en-GB" altLang="en-US" b="1" dirty="0" smtClean="0"/>
              <a:t>QTS:  </a:t>
            </a:r>
            <a:r>
              <a:rPr lang="en-GB" altLang="en-US" dirty="0" smtClean="0"/>
              <a:t>What are you going to do with this information?</a:t>
            </a:r>
            <a:endParaRPr lang="en-GB" altLang="en-US" b="1" dirty="0" smtClean="0"/>
          </a:p>
          <a:p>
            <a:r>
              <a:rPr lang="en-GB" altLang="en-US" b="1" dirty="0" smtClean="0"/>
              <a:t>A:  U</a:t>
            </a:r>
            <a:r>
              <a:rPr lang="en-GB" altLang="en-US" dirty="0" smtClean="0"/>
              <a:t>sing Section 17(1)(b) PACE power to enter the property and arrest Donavan and the other suspect.  </a:t>
            </a:r>
          </a:p>
          <a:p>
            <a:endParaRPr lang="en-GB" altLang="en-US" dirty="0" smtClean="0"/>
          </a:p>
          <a:p>
            <a:r>
              <a:rPr lang="en-GB" altLang="en-US" b="1" dirty="0" smtClean="0"/>
              <a:t>QTS:  </a:t>
            </a:r>
            <a:r>
              <a:rPr lang="en-GB" altLang="en-US" dirty="0" smtClean="0"/>
              <a:t>Is there anything else you are considering?</a:t>
            </a:r>
            <a:endParaRPr lang="en-GB" altLang="en-US" b="1" dirty="0" smtClean="0"/>
          </a:p>
          <a:p>
            <a:r>
              <a:rPr lang="en-GB" altLang="en-US" b="1" dirty="0" smtClean="0"/>
              <a:t>A: </a:t>
            </a:r>
            <a:r>
              <a:rPr lang="en-GB" altLang="en-US" dirty="0" smtClean="0"/>
              <a:t>Search the house for the cigarettes under Section 18 of PACE.</a:t>
            </a:r>
          </a:p>
          <a:p>
            <a:r>
              <a:rPr lang="en-GB" altLang="en-US" b="1" dirty="0" smtClean="0"/>
              <a:t>	</a:t>
            </a:r>
            <a:endParaRPr lang="en-GB" altLang="en-US" dirty="0" smtClean="0">
              <a:latin typeface="Arial" pitchFamily="34" charset="0"/>
            </a:endParaRPr>
          </a:p>
        </p:txBody>
      </p:sp>
    </p:spTree>
    <p:extLst>
      <p:ext uri="{BB962C8B-B14F-4D97-AF65-F5344CB8AC3E}">
        <p14:creationId xmlns:p14="http://schemas.microsoft.com/office/powerpoint/2010/main" val="19214084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a:bodyPr>
          <a:lstStyle/>
          <a:p>
            <a:r>
              <a:rPr lang="en-GB" b="1" dirty="0" smtClean="0"/>
              <a:t>QTS:  </a:t>
            </a:r>
            <a:r>
              <a:rPr lang="en-GB" dirty="0" smtClean="0"/>
              <a:t>How long would you wait at the door?</a:t>
            </a:r>
          </a:p>
          <a:p>
            <a:endParaRPr lang="en-GB" b="1" dirty="0" smtClean="0"/>
          </a:p>
          <a:p>
            <a:r>
              <a:rPr lang="en-GB" b="1" dirty="0" smtClean="0"/>
              <a:t>A:   </a:t>
            </a:r>
            <a:r>
              <a:rPr lang="en-GB" dirty="0" smtClean="0"/>
              <a:t>Long enough to satisfy yourself that no-one will answer.</a:t>
            </a:r>
          </a:p>
          <a:p>
            <a:endParaRPr lang="en-GB" b="1" dirty="0" smtClean="0"/>
          </a:p>
          <a:p>
            <a:r>
              <a:rPr lang="en-GB" b="1" dirty="0" smtClean="0"/>
              <a:t>State:</a:t>
            </a:r>
          </a:p>
          <a:p>
            <a:r>
              <a:rPr lang="en-GB" dirty="0" smtClean="0"/>
              <a:t>The question of waiting will depend upon the circumstances you face.</a:t>
            </a:r>
          </a:p>
          <a:p>
            <a:endParaRPr lang="en-GB" dirty="0" smtClean="0"/>
          </a:p>
          <a:p>
            <a:r>
              <a:rPr lang="en-GB" dirty="0" smtClean="0"/>
              <a:t>For example, if you we going to search a property for drugs you would not want to give the occupiers the opportunity to dispose of the evidence.</a:t>
            </a:r>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84</a:t>
            </a:fld>
            <a:endParaRPr lang="en-GB" altLang="en-US"/>
          </a:p>
        </p:txBody>
      </p:sp>
    </p:spTree>
    <p:extLst>
      <p:ext uri="{BB962C8B-B14F-4D97-AF65-F5344CB8AC3E}">
        <p14:creationId xmlns:p14="http://schemas.microsoft.com/office/powerpoint/2010/main" val="1307055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a:bodyPr>
          <a:lstStyle/>
          <a:p>
            <a:pPr eaLnBrk="1" hangingPunct="1"/>
            <a:r>
              <a:rPr lang="en-GB" altLang="en-US" b="1" dirty="0" smtClean="0"/>
              <a:t>State:</a:t>
            </a:r>
          </a:p>
          <a:p>
            <a:pPr eaLnBrk="1" hangingPunct="1"/>
            <a:r>
              <a:rPr lang="en-GB" altLang="en-US" dirty="0" smtClean="0"/>
              <a:t>Donavan comes to the door and is arrested immediately  </a:t>
            </a:r>
          </a:p>
          <a:p>
            <a:pPr eaLnBrk="1" hangingPunct="1"/>
            <a:r>
              <a:rPr lang="en-GB" altLang="en-US" dirty="0" smtClean="0"/>
              <a:t>Donavan denies that there is another man in the house.  He says the only other people in the house are his wife and a family friend.</a:t>
            </a:r>
          </a:p>
          <a:p>
            <a:pPr eaLnBrk="1" hangingPunct="1"/>
            <a:endParaRPr lang="en-GB" altLang="en-US" dirty="0" smtClean="0"/>
          </a:p>
          <a:p>
            <a:pPr eaLnBrk="1" hangingPunct="1"/>
            <a:r>
              <a:rPr lang="en-GB" altLang="en-US" b="1" dirty="0" smtClean="0"/>
              <a:t>QTS:  </a:t>
            </a:r>
            <a:r>
              <a:rPr lang="en-GB" altLang="en-US" dirty="0" smtClean="0"/>
              <a:t>What are you going to do with the information Donovan has given you?  Do you have reasonable grounds to believe that the other suspect is still on the premises?</a:t>
            </a:r>
          </a:p>
          <a:p>
            <a:pPr eaLnBrk="1" hangingPunct="1"/>
            <a:endParaRPr lang="en-GB" altLang="en-US" dirty="0" smtClean="0"/>
          </a:p>
          <a:p>
            <a:pPr eaLnBrk="1" hangingPunct="1"/>
            <a:r>
              <a:rPr lang="en-GB" altLang="en-US" b="1" dirty="0" smtClean="0"/>
              <a:t>SEE NEXT SLIDE FOR ANSWERS</a:t>
            </a:r>
          </a:p>
          <a:p>
            <a:pPr eaLnBrk="1" hangingPunct="1"/>
            <a:endParaRPr lang="en-GB" altLang="en-US" b="1" dirty="0" smtClean="0"/>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85</a:t>
            </a:fld>
            <a:endParaRPr lang="en-GB" altLang="en-US"/>
          </a:p>
        </p:txBody>
      </p:sp>
    </p:spTree>
    <p:extLst>
      <p:ext uri="{BB962C8B-B14F-4D97-AF65-F5344CB8AC3E}">
        <p14:creationId xmlns:p14="http://schemas.microsoft.com/office/powerpoint/2010/main" val="377324112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a:xfrm>
            <a:off x="379402" y="1448317"/>
            <a:ext cx="5910284" cy="7574629"/>
          </a:xfrm>
        </p:spPr>
        <p:txBody>
          <a:bodyPr>
            <a:normAutofit/>
          </a:bodyPr>
          <a:lstStyle/>
          <a:p>
            <a:r>
              <a:rPr lang="en-GB" b="1" dirty="0" smtClean="0"/>
              <a:t>QTS:  </a:t>
            </a:r>
            <a:r>
              <a:rPr lang="en-GB" dirty="0" smtClean="0"/>
              <a:t>What will you do now?</a:t>
            </a:r>
          </a:p>
          <a:p>
            <a:r>
              <a:rPr lang="en-GB" b="1" dirty="0" smtClean="0"/>
              <a:t>A:  </a:t>
            </a:r>
            <a:r>
              <a:rPr lang="en-GB" dirty="0" smtClean="0"/>
              <a:t>Section 17 search for </a:t>
            </a:r>
            <a:r>
              <a:rPr lang="en-GB" dirty="0" err="1" smtClean="0"/>
              <a:t>Drydale</a:t>
            </a:r>
            <a:endParaRPr lang="en-GB" dirty="0" smtClean="0"/>
          </a:p>
          <a:p>
            <a:r>
              <a:rPr lang="en-GB" dirty="0" smtClean="0"/>
              <a:t>Take Donovan to custody.  If they choose this option:</a:t>
            </a:r>
          </a:p>
          <a:p>
            <a:r>
              <a:rPr lang="en-GB" b="1" dirty="0" smtClean="0"/>
              <a:t>QTS:  </a:t>
            </a:r>
            <a:r>
              <a:rPr lang="en-GB" dirty="0" smtClean="0"/>
              <a:t>What might happen if you leave the property?</a:t>
            </a:r>
          </a:p>
          <a:p>
            <a:r>
              <a:rPr lang="en-GB" b="1" dirty="0" smtClean="0"/>
              <a:t>A: </a:t>
            </a:r>
            <a:r>
              <a:rPr lang="en-GB" dirty="0" smtClean="0"/>
              <a:t>If the stolen property is on the premises and might be  CLADD.</a:t>
            </a:r>
          </a:p>
          <a:p>
            <a:endParaRPr lang="en-GB" b="1" dirty="0" smtClean="0"/>
          </a:p>
          <a:p>
            <a:r>
              <a:rPr lang="en-GB" b="1" dirty="0" smtClean="0"/>
              <a:t>A:  </a:t>
            </a:r>
            <a:r>
              <a:rPr lang="en-GB" dirty="0" smtClean="0"/>
              <a:t>Obtain warrant. If they choose this  option</a:t>
            </a:r>
          </a:p>
          <a:p>
            <a:r>
              <a:rPr lang="en-GB" b="1" dirty="0" smtClean="0"/>
              <a:t>QTS:  </a:t>
            </a:r>
            <a:r>
              <a:rPr lang="en-GB" dirty="0" smtClean="0"/>
              <a:t>What might happen if you leave the property?</a:t>
            </a:r>
          </a:p>
          <a:p>
            <a:r>
              <a:rPr lang="en-GB" b="1" dirty="0" smtClean="0"/>
              <a:t>A: </a:t>
            </a:r>
            <a:r>
              <a:rPr lang="en-GB" dirty="0" smtClean="0"/>
              <a:t>If the stolen property is on the premises and might be  CLADD.</a:t>
            </a:r>
          </a:p>
          <a:p>
            <a:endParaRPr lang="en-GB" b="1" dirty="0" smtClean="0"/>
          </a:p>
          <a:p>
            <a:r>
              <a:rPr lang="en-GB" b="1" dirty="0" smtClean="0"/>
              <a:t>A: </a:t>
            </a:r>
            <a:r>
              <a:rPr lang="en-GB" dirty="0" smtClean="0"/>
              <a:t>Section 18 search of the property. If they choose this  option</a:t>
            </a:r>
          </a:p>
          <a:p>
            <a:r>
              <a:rPr lang="en-GB" b="1" dirty="0" smtClean="0"/>
              <a:t>QTS: </a:t>
            </a:r>
            <a:r>
              <a:rPr lang="en-GB" dirty="0" smtClean="0"/>
              <a:t>Would you go for the Inspector’s authorisation</a:t>
            </a:r>
          </a:p>
          <a:p>
            <a:r>
              <a:rPr lang="en-GB" b="1" dirty="0" smtClean="0"/>
              <a:t>A:  </a:t>
            </a:r>
            <a:r>
              <a:rPr lang="en-GB" dirty="0" smtClean="0"/>
              <a:t>No same reason as above</a:t>
            </a:r>
          </a:p>
          <a:p>
            <a:endParaRPr lang="en-GB" b="1" dirty="0" smtClean="0"/>
          </a:p>
          <a:p>
            <a:r>
              <a:rPr lang="en-GB" b="1" dirty="0" smtClean="0"/>
              <a:t>DO THEY CONSIDER SEARCHING THE VEHICLE UNDER SECTION 18?</a:t>
            </a:r>
          </a:p>
          <a:p>
            <a:r>
              <a:rPr lang="en-GB" dirty="0" smtClean="0"/>
              <a:t>If they do </a:t>
            </a:r>
            <a:r>
              <a:rPr lang="en-GB" b="1" dirty="0" smtClean="0"/>
              <a:t>State:  </a:t>
            </a:r>
            <a:r>
              <a:rPr lang="en-GB" dirty="0" smtClean="0"/>
              <a:t>A sealed carton of cigarettes is found</a:t>
            </a:r>
          </a:p>
          <a:p>
            <a:endParaRPr lang="en-GB" dirty="0" smtClean="0"/>
          </a:p>
          <a:p>
            <a:r>
              <a:rPr lang="en-GB" b="1" dirty="0" smtClean="0"/>
              <a:t>QTS:  </a:t>
            </a:r>
            <a:r>
              <a:rPr lang="en-GB" dirty="0" smtClean="0"/>
              <a:t>What will you do with the pack?</a:t>
            </a:r>
          </a:p>
          <a:p>
            <a:r>
              <a:rPr lang="en-GB" b="1" dirty="0" smtClean="0"/>
              <a:t>A:  </a:t>
            </a:r>
            <a:r>
              <a:rPr lang="en-GB" dirty="0" smtClean="0"/>
              <a:t>Seal if in some form of container to save any forensic evidence.  The identifying number will be the finding officer’s  and the number 1 (the first piece of evidence in the chain for that officer.</a:t>
            </a:r>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86</a:t>
            </a:fld>
            <a:endParaRPr lang="en-GB" altLang="en-US"/>
          </a:p>
        </p:txBody>
      </p:sp>
    </p:spTree>
    <p:extLst>
      <p:ext uri="{BB962C8B-B14F-4D97-AF65-F5344CB8AC3E}">
        <p14:creationId xmlns:p14="http://schemas.microsoft.com/office/powerpoint/2010/main" val="383301737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a:xfrm>
            <a:off x="451478" y="1305463"/>
            <a:ext cx="5838207" cy="7717484"/>
          </a:xfrm>
        </p:spPr>
        <p:txBody>
          <a:bodyPr>
            <a:normAutofit/>
          </a:bodyPr>
          <a:lstStyle/>
          <a:p>
            <a:r>
              <a:rPr lang="en-GB" dirty="0" smtClean="0"/>
              <a:t> </a:t>
            </a:r>
          </a:p>
          <a:p>
            <a:r>
              <a:rPr lang="en-GB" b="1" dirty="0" smtClean="0"/>
              <a:t>State:</a:t>
            </a:r>
            <a:endParaRPr lang="en-GB" dirty="0" smtClean="0"/>
          </a:p>
          <a:p>
            <a:r>
              <a:rPr lang="en-GB" dirty="0" smtClean="0"/>
              <a:t>You carry out a search but you do not find:</a:t>
            </a:r>
          </a:p>
          <a:p>
            <a:r>
              <a:rPr lang="en-GB" dirty="0" smtClean="0"/>
              <a:t>The male/the black plastic bin bags </a:t>
            </a:r>
          </a:p>
          <a:p>
            <a:r>
              <a:rPr lang="en-GB" b="1" dirty="0" smtClean="0"/>
              <a:t>Whether they choose S17 or S18Show slide</a:t>
            </a:r>
          </a:p>
          <a:p>
            <a:r>
              <a:rPr lang="en-GB" dirty="0" smtClean="0"/>
              <a:t>You recognise one of the women as Shirley Wilson, girlfriend of</a:t>
            </a:r>
            <a:r>
              <a:rPr lang="en-GB" baseline="0" dirty="0" smtClean="0"/>
              <a:t> Simon </a:t>
            </a:r>
            <a:r>
              <a:rPr lang="en-GB" baseline="0" dirty="0" err="1" smtClean="0"/>
              <a:t>Drydale</a:t>
            </a:r>
            <a:r>
              <a:rPr lang="en-GB" baseline="0" dirty="0" smtClean="0"/>
              <a:t>, known associate of Donovan.</a:t>
            </a:r>
          </a:p>
          <a:p>
            <a:endParaRPr lang="en-GB" b="1" dirty="0" smtClean="0"/>
          </a:p>
          <a:p>
            <a:r>
              <a:rPr lang="en-GB" b="1" dirty="0" smtClean="0"/>
              <a:t>QTS:  </a:t>
            </a:r>
            <a:r>
              <a:rPr lang="en-GB" dirty="0" smtClean="0"/>
              <a:t>What do you want to do now?</a:t>
            </a:r>
          </a:p>
          <a:p>
            <a:r>
              <a:rPr lang="en-GB" b="1" dirty="0" smtClean="0"/>
              <a:t>A:  </a:t>
            </a:r>
            <a:r>
              <a:rPr lang="en-GB" dirty="0" smtClean="0"/>
              <a:t>Arrest the girls. If they choose this  option</a:t>
            </a:r>
          </a:p>
          <a:p>
            <a:r>
              <a:rPr lang="en-GB" b="1" dirty="0" smtClean="0"/>
              <a:t>QTS:  </a:t>
            </a:r>
            <a:r>
              <a:rPr lang="en-GB" dirty="0" smtClean="0"/>
              <a:t>What grounds do you have?  NONE</a:t>
            </a:r>
          </a:p>
          <a:p>
            <a:endParaRPr lang="en-GB" dirty="0" smtClean="0"/>
          </a:p>
          <a:p>
            <a:r>
              <a:rPr lang="en-GB" b="1" dirty="0" smtClean="0"/>
              <a:t>A:  </a:t>
            </a:r>
            <a:r>
              <a:rPr lang="en-GB" dirty="0" smtClean="0"/>
              <a:t>Search the two girls.  If they choose this  option</a:t>
            </a:r>
          </a:p>
          <a:p>
            <a:r>
              <a:rPr lang="en-GB" b="1" dirty="0" smtClean="0"/>
              <a:t>QTS:  </a:t>
            </a:r>
            <a:r>
              <a:rPr lang="en-GB" dirty="0" smtClean="0"/>
              <a:t>What power would you use?  If they say Section 1 – no power as it is not a public place.</a:t>
            </a: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87</a:t>
            </a:fld>
            <a:endParaRPr lang="en-GB" altLang="en-US"/>
          </a:p>
        </p:txBody>
      </p:sp>
    </p:spTree>
    <p:extLst>
      <p:ext uri="{BB962C8B-B14F-4D97-AF65-F5344CB8AC3E}">
        <p14:creationId xmlns:p14="http://schemas.microsoft.com/office/powerpoint/2010/main" val="297388847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xfrm>
            <a:off x="2047875" y="223838"/>
            <a:ext cx="2489200" cy="1868487"/>
          </a:xfrm>
          <a:ln/>
        </p:spPr>
      </p:sp>
      <p:sp>
        <p:nvSpPr>
          <p:cNvPr id="83971" name="Rectangle 3"/>
          <p:cNvSpPr>
            <a:spLocks noGrp="1" noChangeArrowheads="1"/>
          </p:cNvSpPr>
          <p:nvPr>
            <p:ph type="body" idx="1"/>
          </p:nvPr>
        </p:nvSpPr>
        <p:spPr>
          <a:xfrm>
            <a:off x="665797" y="2234011"/>
            <a:ext cx="5337495" cy="6788936"/>
          </a:xfrm>
        </p:spPr>
        <p:txBody>
          <a:bodyPr/>
          <a:lstStyle/>
          <a:p>
            <a:r>
              <a:rPr lang="en-GB" altLang="en-US" b="1" dirty="0" smtClean="0">
                <a:latin typeface="Arial" pitchFamily="34" charset="0"/>
              </a:rPr>
              <a:t>State:</a:t>
            </a:r>
          </a:p>
          <a:p>
            <a:r>
              <a:rPr lang="en-GB" altLang="en-US" dirty="0" smtClean="0"/>
              <a:t>During your search you saw that the back door to the property is open.</a:t>
            </a:r>
          </a:p>
          <a:p>
            <a:endParaRPr lang="en-GB" altLang="en-US" dirty="0" smtClean="0">
              <a:latin typeface="Arial" pitchFamily="34" charset="0"/>
            </a:endParaRPr>
          </a:p>
          <a:p>
            <a:r>
              <a:rPr lang="en-GB" altLang="en-US" dirty="0" smtClean="0"/>
              <a:t>You come to the conclusion that </a:t>
            </a:r>
            <a:r>
              <a:rPr lang="en-GB" altLang="en-US" dirty="0" err="1" smtClean="0"/>
              <a:t>Drydale</a:t>
            </a:r>
            <a:r>
              <a:rPr lang="en-GB" altLang="en-US" dirty="0" smtClean="0"/>
              <a:t> has escaped.</a:t>
            </a:r>
          </a:p>
          <a:p>
            <a:endParaRPr lang="en-GB" altLang="en-US" dirty="0" smtClean="0">
              <a:latin typeface="Arial" pitchFamily="34" charset="0"/>
            </a:endParaRPr>
          </a:p>
          <a:p>
            <a:r>
              <a:rPr lang="en-GB" altLang="en-US" dirty="0" smtClean="0"/>
              <a:t>You arrange for Donovan to be taken to custody as you still need to investigate this incident further.</a:t>
            </a:r>
          </a:p>
          <a:p>
            <a:endParaRPr lang="en-GB" altLang="en-US" dirty="0" smtClean="0">
              <a:latin typeface="Arial" pitchFamily="34" charset="0"/>
            </a:endParaRPr>
          </a:p>
          <a:p>
            <a:r>
              <a:rPr lang="en-GB" altLang="en-US" dirty="0" smtClean="0"/>
              <a:t>You check </a:t>
            </a:r>
            <a:r>
              <a:rPr lang="en-GB" altLang="en-US" dirty="0" err="1" smtClean="0"/>
              <a:t>Drydale</a:t>
            </a:r>
            <a:r>
              <a:rPr lang="en-GB" altLang="en-US" dirty="0" smtClean="0"/>
              <a:t> on PNC and the following information comes back</a:t>
            </a:r>
          </a:p>
          <a:p>
            <a:endParaRPr lang="en-GB" altLang="en-US" dirty="0" smtClean="0">
              <a:latin typeface="Arial" pitchFamily="34" charset="0"/>
            </a:endParaRPr>
          </a:p>
          <a:p>
            <a:r>
              <a:rPr lang="en-GB" altLang="en-US" b="1" dirty="0" smtClean="0"/>
              <a:t>Show details</a:t>
            </a:r>
          </a:p>
          <a:p>
            <a:endParaRPr lang="en-GB" altLang="en-US" b="1" dirty="0" smtClean="0">
              <a:latin typeface="Arial" pitchFamily="34" charset="0"/>
            </a:endParaRPr>
          </a:p>
          <a:p>
            <a:r>
              <a:rPr lang="en-GB" altLang="en-US" b="1" dirty="0" smtClean="0"/>
              <a:t>QTS:  </a:t>
            </a:r>
            <a:r>
              <a:rPr lang="en-GB" altLang="en-US" dirty="0" smtClean="0"/>
              <a:t>What are you going to do now?</a:t>
            </a:r>
            <a:endParaRPr lang="en-GB" altLang="en-US" b="1" dirty="0" smtClean="0">
              <a:latin typeface="Arial" pitchFamily="34" charset="0"/>
            </a:endParaRPr>
          </a:p>
        </p:txBody>
      </p:sp>
    </p:spTree>
    <p:extLst>
      <p:ext uri="{BB962C8B-B14F-4D97-AF65-F5344CB8AC3E}">
        <p14:creationId xmlns:p14="http://schemas.microsoft.com/office/powerpoint/2010/main" val="144899219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xfrm>
            <a:off x="2047875" y="223838"/>
            <a:ext cx="2489200" cy="1868487"/>
          </a:xfrm>
          <a:ln/>
        </p:spPr>
      </p:sp>
      <p:sp>
        <p:nvSpPr>
          <p:cNvPr id="83971" name="Rectangle 3"/>
          <p:cNvSpPr>
            <a:spLocks noGrp="1" noChangeArrowheads="1"/>
          </p:cNvSpPr>
          <p:nvPr>
            <p:ph type="body" idx="1"/>
          </p:nvPr>
        </p:nvSpPr>
        <p:spPr>
          <a:xfrm>
            <a:off x="665797" y="2234011"/>
            <a:ext cx="5337495" cy="6788936"/>
          </a:xfrm>
        </p:spPr>
        <p:txBody>
          <a:bodyPr/>
          <a:lstStyle/>
          <a:p>
            <a:r>
              <a:rPr lang="en-GB" altLang="en-US" b="1" dirty="0" smtClean="0">
                <a:latin typeface="Arial" pitchFamily="34" charset="0"/>
              </a:rPr>
              <a:t>QTS:  </a:t>
            </a:r>
            <a:r>
              <a:rPr lang="en-GB" altLang="en-US" dirty="0" smtClean="0">
                <a:latin typeface="Arial" pitchFamily="34" charset="0"/>
              </a:rPr>
              <a:t>Using the NDM as your guide what has led you to the decision you just made?</a:t>
            </a:r>
          </a:p>
          <a:p>
            <a:endParaRPr lang="en-GB" altLang="en-US" b="1" dirty="0" smtClean="0"/>
          </a:p>
          <a:p>
            <a:r>
              <a:rPr lang="en-GB" altLang="en-US" b="1" dirty="0" smtClean="0">
                <a:latin typeface="Arial" pitchFamily="34" charset="0"/>
              </a:rPr>
              <a:t>A:  </a:t>
            </a:r>
            <a:r>
              <a:rPr lang="en-GB" altLang="en-US" dirty="0" smtClean="0">
                <a:latin typeface="Arial" pitchFamily="34" charset="0"/>
              </a:rPr>
              <a:t>Answers could include:</a:t>
            </a:r>
          </a:p>
          <a:p>
            <a:endParaRPr lang="en-GB" altLang="en-US" b="1" dirty="0" smtClean="0"/>
          </a:p>
          <a:p>
            <a:r>
              <a:rPr lang="en-GB" altLang="en-US" dirty="0" smtClean="0">
                <a:latin typeface="Arial" pitchFamily="34" charset="0"/>
              </a:rPr>
              <a:t>They are looking for another male accomplice</a:t>
            </a:r>
          </a:p>
          <a:p>
            <a:r>
              <a:rPr lang="en-GB" altLang="en-US" dirty="0" smtClean="0"/>
              <a:t>The evidence is not at the property</a:t>
            </a:r>
          </a:p>
          <a:p>
            <a:r>
              <a:rPr lang="en-GB" altLang="en-US" dirty="0" smtClean="0">
                <a:latin typeface="Arial" pitchFamily="34" charset="0"/>
              </a:rPr>
              <a:t>The girlfriend of a known associate of Donovan is at the property </a:t>
            </a:r>
          </a:p>
          <a:p>
            <a:r>
              <a:rPr lang="en-GB" altLang="en-US" dirty="0" smtClean="0"/>
              <a:t>The hour of the morning that these two girls are awake</a:t>
            </a:r>
            <a:endParaRPr lang="en-GB" altLang="en-US" dirty="0" smtClean="0">
              <a:latin typeface="Arial" pitchFamily="34" charset="0"/>
            </a:endParaRPr>
          </a:p>
          <a:p>
            <a:endParaRPr lang="en-GB" altLang="en-US" dirty="0" smtClean="0">
              <a:latin typeface="Arial" pitchFamily="34" charset="0"/>
            </a:endParaRPr>
          </a:p>
          <a:p>
            <a:endParaRPr lang="en-GB" altLang="en-US" dirty="0" smtClean="0">
              <a:latin typeface="Arial" pitchFamily="34" charset="0"/>
            </a:endParaRPr>
          </a:p>
          <a:p>
            <a:r>
              <a:rPr lang="en-GB" altLang="en-US" b="1" dirty="0" smtClean="0"/>
              <a:t>QTS:  </a:t>
            </a:r>
            <a:r>
              <a:rPr lang="en-GB" altLang="en-US" dirty="0" smtClean="0"/>
              <a:t>What are you going to do now?</a:t>
            </a:r>
          </a:p>
          <a:p>
            <a:r>
              <a:rPr lang="en-GB" altLang="en-US" b="1" dirty="0" smtClean="0"/>
              <a:t>A:  </a:t>
            </a:r>
            <a:r>
              <a:rPr lang="en-GB" altLang="en-US" dirty="0" smtClean="0"/>
              <a:t>If students mention search </a:t>
            </a:r>
            <a:r>
              <a:rPr lang="en-GB" altLang="en-US" dirty="0" err="1" smtClean="0"/>
              <a:t>Staymor</a:t>
            </a:r>
            <a:r>
              <a:rPr lang="en-GB" altLang="en-US" dirty="0" smtClean="0"/>
              <a:t> for </a:t>
            </a:r>
            <a:r>
              <a:rPr lang="en-GB" altLang="en-US" dirty="0" err="1" smtClean="0"/>
              <a:t>Drydale</a:t>
            </a:r>
            <a:r>
              <a:rPr lang="en-GB" altLang="en-US" dirty="0" smtClean="0"/>
              <a:t> ask:</a:t>
            </a:r>
          </a:p>
          <a:p>
            <a:endParaRPr lang="en-GB" altLang="en-US" b="1" dirty="0" smtClean="0">
              <a:latin typeface="Arial" pitchFamily="34" charset="0"/>
            </a:endParaRPr>
          </a:p>
          <a:p>
            <a:r>
              <a:rPr lang="en-GB" altLang="en-US" b="1" dirty="0" smtClean="0"/>
              <a:t>QTS:  </a:t>
            </a:r>
            <a:r>
              <a:rPr lang="en-GB" altLang="en-US" dirty="0" smtClean="0"/>
              <a:t>What do S17 say you need for this power to be used?</a:t>
            </a:r>
          </a:p>
          <a:p>
            <a:r>
              <a:rPr lang="en-GB" altLang="en-US" b="1" dirty="0" smtClean="0"/>
              <a:t>A:  </a:t>
            </a:r>
            <a:r>
              <a:rPr lang="en-GB" altLang="en-US" dirty="0" smtClean="0"/>
              <a:t>Reasonable grounds to </a:t>
            </a:r>
            <a:r>
              <a:rPr lang="en-GB" altLang="en-US" b="1" dirty="0" smtClean="0"/>
              <a:t>BELIEVE </a:t>
            </a:r>
            <a:r>
              <a:rPr lang="en-GB" altLang="en-US" dirty="0" smtClean="0"/>
              <a:t>person will be on the </a:t>
            </a:r>
            <a:r>
              <a:rPr lang="en-GB" altLang="en-US" dirty="0" err="1" smtClean="0"/>
              <a:t>preimses</a:t>
            </a:r>
            <a:endParaRPr lang="en-GB" altLang="en-US" dirty="0" smtClean="0">
              <a:latin typeface="Arial" pitchFamily="34" charset="0"/>
            </a:endParaRPr>
          </a:p>
          <a:p>
            <a:endParaRPr lang="en-GB" altLang="en-US" b="1" dirty="0" smtClean="0">
              <a:latin typeface="Arial" pitchFamily="34" charset="0"/>
            </a:endParaRPr>
          </a:p>
          <a:p>
            <a:endParaRPr lang="en-GB" altLang="en-US" b="1" dirty="0" smtClean="0">
              <a:latin typeface="Arial" pitchFamily="34" charset="0"/>
            </a:endParaRPr>
          </a:p>
        </p:txBody>
      </p:sp>
    </p:spTree>
    <p:extLst>
      <p:ext uri="{BB962C8B-B14F-4D97-AF65-F5344CB8AC3E}">
        <p14:creationId xmlns:p14="http://schemas.microsoft.com/office/powerpoint/2010/main" val="221754923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a:bodyPr>
          <a:lstStyle/>
          <a:p>
            <a:pPr>
              <a:spcBef>
                <a:spcPct val="20000"/>
              </a:spcBef>
              <a:spcAft>
                <a:spcPct val="0"/>
              </a:spcAft>
            </a:pPr>
            <a:r>
              <a:rPr lang="en-GB" altLang="en-US" b="1" dirty="0" smtClean="0"/>
              <a:t>State:  </a:t>
            </a:r>
          </a:p>
          <a:p>
            <a:pPr>
              <a:spcBef>
                <a:spcPct val="20000"/>
              </a:spcBef>
              <a:spcAft>
                <a:spcPct val="0"/>
              </a:spcAft>
            </a:pPr>
            <a:r>
              <a:rPr lang="en-GB" altLang="en-US" dirty="0" smtClean="0"/>
              <a:t>You arrive at the </a:t>
            </a:r>
            <a:r>
              <a:rPr lang="en-GB" altLang="en-US" dirty="0" err="1" smtClean="0"/>
              <a:t>Staymor</a:t>
            </a:r>
            <a:r>
              <a:rPr lang="en-GB" altLang="en-US" dirty="0" smtClean="0"/>
              <a:t> and you are met by Mrs </a:t>
            </a:r>
            <a:r>
              <a:rPr lang="en-GB" altLang="en-US" dirty="0" err="1" smtClean="0"/>
              <a:t>Porritt</a:t>
            </a:r>
            <a:r>
              <a:rPr lang="en-GB" altLang="en-US" dirty="0" smtClean="0"/>
              <a:t>, the owner.</a:t>
            </a:r>
          </a:p>
          <a:p>
            <a:pPr>
              <a:spcBef>
                <a:spcPct val="20000"/>
              </a:spcBef>
              <a:spcAft>
                <a:spcPct val="0"/>
              </a:spcAft>
            </a:pPr>
            <a:endParaRPr lang="en-GB" altLang="en-US" dirty="0" smtClean="0"/>
          </a:p>
          <a:p>
            <a:pPr>
              <a:spcBef>
                <a:spcPct val="20000"/>
              </a:spcBef>
              <a:spcAft>
                <a:spcPct val="0"/>
              </a:spcAft>
            </a:pPr>
            <a:r>
              <a:rPr lang="en-GB" altLang="en-US" b="1" dirty="0" smtClean="0"/>
              <a:t>QTS:  </a:t>
            </a:r>
            <a:r>
              <a:rPr lang="en-GB" altLang="en-US" dirty="0" smtClean="0"/>
              <a:t>What do you tell her?</a:t>
            </a:r>
          </a:p>
          <a:p>
            <a:pPr>
              <a:spcBef>
                <a:spcPct val="20000"/>
              </a:spcBef>
              <a:spcAft>
                <a:spcPct val="0"/>
              </a:spcAft>
            </a:pPr>
            <a:r>
              <a:rPr lang="en-GB" altLang="en-US" b="1" dirty="0" smtClean="0"/>
              <a:t>A:  </a:t>
            </a:r>
            <a:r>
              <a:rPr lang="en-GB" altLang="en-US" dirty="0" smtClean="0"/>
              <a:t>Due to the hour it will be necessary to explain why the search needs to be carried out at that hour.  The student should consider the amount of information to be divulged, remembering that need to keep some information confidential.</a:t>
            </a:r>
          </a:p>
          <a:p>
            <a:pPr>
              <a:spcBef>
                <a:spcPct val="20000"/>
              </a:spcBef>
              <a:spcAft>
                <a:spcPct val="0"/>
              </a:spcAft>
            </a:pPr>
            <a:endParaRPr lang="en-GB" altLang="en-US" b="1" dirty="0" smtClean="0"/>
          </a:p>
          <a:p>
            <a:pPr>
              <a:spcBef>
                <a:spcPct val="20000"/>
              </a:spcBef>
              <a:spcAft>
                <a:spcPct val="0"/>
              </a:spcAft>
            </a:pPr>
            <a:r>
              <a:rPr lang="en-GB" altLang="en-US" b="1" dirty="0" smtClean="0"/>
              <a:t>State:  </a:t>
            </a:r>
          </a:p>
          <a:p>
            <a:pPr>
              <a:spcBef>
                <a:spcPct val="20000"/>
              </a:spcBef>
              <a:spcAft>
                <a:spcPct val="0"/>
              </a:spcAft>
            </a:pPr>
            <a:r>
              <a:rPr lang="en-GB" altLang="en-US" dirty="0" smtClean="0"/>
              <a:t>Remember at this stage you only have the suspicion of his involvement.  He is still innocent!</a:t>
            </a:r>
            <a:endParaRPr lang="en-GB" altLang="en-US" b="1" dirty="0" smtClean="0"/>
          </a:p>
          <a:p>
            <a:pPr>
              <a:spcBef>
                <a:spcPct val="20000"/>
              </a:spcBef>
              <a:spcAft>
                <a:spcPct val="0"/>
              </a:spcAft>
            </a:pPr>
            <a:endParaRPr lang="en-GB" altLang="en-US" dirty="0" smtClean="0"/>
          </a:p>
          <a:p>
            <a:pPr>
              <a:spcBef>
                <a:spcPct val="20000"/>
              </a:spcBef>
              <a:spcAft>
                <a:spcPct val="0"/>
              </a:spcAft>
            </a:pPr>
            <a:endParaRPr lang="en-GB" altLang="en-US" dirty="0" smtClean="0"/>
          </a:p>
          <a:p>
            <a:pPr>
              <a:spcBef>
                <a:spcPct val="20000"/>
              </a:spcBef>
              <a:spcAft>
                <a:spcPct val="0"/>
              </a:spcAft>
            </a:pPr>
            <a:r>
              <a:rPr lang="en-GB" altLang="en-US" dirty="0" smtClean="0"/>
              <a:t>Mrs </a:t>
            </a:r>
            <a:r>
              <a:rPr lang="en-GB" altLang="en-US" dirty="0" err="1" smtClean="0"/>
              <a:t>Porritt</a:t>
            </a:r>
            <a:r>
              <a:rPr lang="en-GB" altLang="en-US" dirty="0" smtClean="0"/>
              <a:t> tells you she has heard somebody go into </a:t>
            </a:r>
            <a:r>
              <a:rPr lang="en-GB" altLang="en-US" dirty="0" err="1" smtClean="0"/>
              <a:t>Drydale’s</a:t>
            </a:r>
            <a:r>
              <a:rPr lang="en-GB" altLang="en-US" dirty="0" smtClean="0"/>
              <a:t> bedsit. </a:t>
            </a:r>
          </a:p>
          <a:p>
            <a:pPr>
              <a:spcBef>
                <a:spcPct val="20000"/>
              </a:spcBef>
              <a:spcAft>
                <a:spcPct val="0"/>
              </a:spcAft>
            </a:pPr>
            <a:endParaRPr lang="en-GB" altLang="en-US" dirty="0" smtClean="0"/>
          </a:p>
          <a:p>
            <a:pPr>
              <a:spcBef>
                <a:spcPct val="20000"/>
              </a:spcBef>
              <a:spcAft>
                <a:spcPct val="0"/>
              </a:spcAft>
            </a:pPr>
            <a:r>
              <a:rPr lang="en-GB" altLang="en-US" dirty="0" smtClean="0"/>
              <a:t>The </a:t>
            </a:r>
            <a:r>
              <a:rPr lang="en-GB" altLang="en-US" dirty="0" err="1" smtClean="0"/>
              <a:t>Staymor</a:t>
            </a:r>
            <a:r>
              <a:rPr lang="en-GB" altLang="en-US" dirty="0" smtClean="0"/>
              <a:t> has nine bedsits on three floors. On each floor is a bathroom and a TV lounge that the occupants of the landing are expected to share. </a:t>
            </a:r>
          </a:p>
          <a:p>
            <a:pPr>
              <a:spcBef>
                <a:spcPct val="20000"/>
              </a:spcBef>
              <a:spcAft>
                <a:spcPct val="0"/>
              </a:spcAft>
            </a:pPr>
            <a:endParaRPr lang="en-GB" altLang="en-US" dirty="0" smtClean="0"/>
          </a:p>
          <a:p>
            <a:pPr>
              <a:spcBef>
                <a:spcPct val="20000"/>
              </a:spcBef>
              <a:spcAft>
                <a:spcPct val="0"/>
              </a:spcAft>
            </a:pPr>
            <a:r>
              <a:rPr lang="en-GB" altLang="en-US" b="1" dirty="0" smtClean="0"/>
              <a:t>QTS:  </a:t>
            </a:r>
            <a:r>
              <a:rPr lang="en-GB" altLang="en-US" dirty="0" smtClean="0"/>
              <a:t>What will you do now?</a:t>
            </a:r>
          </a:p>
          <a:p>
            <a:pPr>
              <a:spcBef>
                <a:spcPct val="20000"/>
              </a:spcBef>
              <a:spcAft>
                <a:spcPct val="0"/>
              </a:spcAft>
            </a:pPr>
            <a:r>
              <a:rPr lang="en-GB" altLang="en-US" b="1" dirty="0" smtClean="0"/>
              <a:t>A:  </a:t>
            </a:r>
            <a:r>
              <a:rPr lang="en-GB" altLang="en-US" dirty="0" smtClean="0"/>
              <a:t>Search Dryden’s room and any rooms which are communal.</a:t>
            </a:r>
            <a:endParaRPr lang="en-GB" altLang="en-US" b="1" dirty="0" smtClean="0"/>
          </a:p>
          <a:p>
            <a:pPr>
              <a:spcBef>
                <a:spcPct val="20000"/>
              </a:spcBef>
              <a:spcAft>
                <a:spcPct val="0"/>
              </a:spcAft>
            </a:pPr>
            <a:endParaRPr lang="en-GB" altLang="en-US" dirty="0" smtClean="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90</a:t>
            </a:fld>
            <a:endParaRPr lang="en-GB" altLang="en-US"/>
          </a:p>
        </p:txBody>
      </p:sp>
    </p:spTree>
    <p:extLst>
      <p:ext uri="{BB962C8B-B14F-4D97-AF65-F5344CB8AC3E}">
        <p14:creationId xmlns:p14="http://schemas.microsoft.com/office/powerpoint/2010/main" val="143357436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a:bodyPr>
          <a:lstStyle/>
          <a:p>
            <a:pPr defTabSz="910236">
              <a:defRPr/>
            </a:pPr>
            <a:r>
              <a:rPr lang="en-GB" altLang="en-US" b="1" dirty="0" smtClean="0"/>
              <a:t>State:</a:t>
            </a:r>
          </a:p>
          <a:p>
            <a:pPr defTabSz="910236">
              <a:defRPr/>
            </a:pPr>
            <a:r>
              <a:rPr lang="en-GB" altLang="en-US" dirty="0" err="1" smtClean="0"/>
              <a:t>Drydale</a:t>
            </a:r>
            <a:r>
              <a:rPr lang="en-GB" altLang="en-US" dirty="0" smtClean="0"/>
              <a:t> is not in his room.</a:t>
            </a:r>
          </a:p>
          <a:p>
            <a:pPr defTabSz="910236">
              <a:defRPr/>
            </a:pPr>
            <a:endParaRPr lang="en-GB" altLang="en-US" dirty="0" smtClean="0"/>
          </a:p>
          <a:p>
            <a:pPr defTabSz="910236">
              <a:defRPr/>
            </a:pPr>
            <a:r>
              <a:rPr lang="en-GB" altLang="en-US" b="1" dirty="0" smtClean="0"/>
              <a:t>QTS:  </a:t>
            </a:r>
            <a:r>
              <a:rPr lang="en-GB" altLang="en-US" dirty="0" smtClean="0"/>
              <a:t>What will you do now?</a:t>
            </a:r>
          </a:p>
          <a:p>
            <a:pPr defTabSz="910236">
              <a:defRPr/>
            </a:pPr>
            <a:r>
              <a:rPr lang="en-GB" altLang="en-US" b="1" dirty="0" smtClean="0"/>
              <a:t>A:  </a:t>
            </a:r>
            <a:r>
              <a:rPr lang="en-GB" altLang="en-US" dirty="0" smtClean="0"/>
              <a:t>leave it.  Section 17 only allows power to enter to arrest.  All the other powers require an arrest to be made first.  A warrant will have to be obtained to search further.</a:t>
            </a:r>
            <a:br>
              <a:rPr lang="en-GB" altLang="en-US" dirty="0" smtClean="0"/>
            </a:br>
            <a:endParaRPr lang="en-GB" altLang="en-US" dirty="0" smtClean="0"/>
          </a:p>
          <a:p>
            <a:pPr defTabSz="910236">
              <a:defRPr/>
            </a:pPr>
            <a:r>
              <a:rPr lang="en-GB" altLang="en-US" b="1" dirty="0" smtClean="0"/>
              <a:t>State:</a:t>
            </a:r>
          </a:p>
          <a:p>
            <a:pPr defTabSz="910236">
              <a:defRPr/>
            </a:pPr>
            <a:r>
              <a:rPr lang="en-GB" altLang="en-US" dirty="0" smtClean="0"/>
              <a:t>As you are leaving </a:t>
            </a:r>
            <a:r>
              <a:rPr lang="en-GB" altLang="en-US" dirty="0" err="1" smtClean="0"/>
              <a:t>Drydale’s</a:t>
            </a:r>
            <a:r>
              <a:rPr lang="en-GB" altLang="en-US" dirty="0" smtClean="0"/>
              <a:t> room, Mrs </a:t>
            </a:r>
            <a:r>
              <a:rPr lang="en-GB" altLang="en-US" dirty="0" err="1" smtClean="0"/>
              <a:t>Porritt</a:t>
            </a:r>
            <a:r>
              <a:rPr lang="en-GB" altLang="en-US" dirty="0" smtClean="0"/>
              <a:t> tells you about another guest, David </a:t>
            </a:r>
            <a:r>
              <a:rPr lang="en-GB" altLang="en-US" dirty="0" err="1" smtClean="0"/>
              <a:t>Mancrief</a:t>
            </a:r>
            <a:r>
              <a:rPr lang="en-GB" altLang="en-US" dirty="0" smtClean="0"/>
              <a:t>, who has room number five.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91</a:t>
            </a:fld>
            <a:endParaRPr lang="en-GB" altLang="en-US"/>
          </a:p>
        </p:txBody>
      </p:sp>
    </p:spTree>
    <p:extLst>
      <p:ext uri="{BB962C8B-B14F-4D97-AF65-F5344CB8AC3E}">
        <p14:creationId xmlns:p14="http://schemas.microsoft.com/office/powerpoint/2010/main" val="1617364589"/>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a:bodyPr>
          <a:lstStyle/>
          <a:p>
            <a:pPr>
              <a:lnSpc>
                <a:spcPct val="90000"/>
              </a:lnSpc>
              <a:spcBef>
                <a:spcPct val="20000"/>
              </a:spcBef>
              <a:spcAft>
                <a:spcPct val="0"/>
              </a:spcAft>
            </a:pPr>
            <a:r>
              <a:rPr lang="en-GB" altLang="en-US" b="1" dirty="0" smtClean="0"/>
              <a:t>State:</a:t>
            </a:r>
          </a:p>
          <a:p>
            <a:pPr>
              <a:lnSpc>
                <a:spcPct val="90000"/>
              </a:lnSpc>
              <a:spcBef>
                <a:spcPct val="20000"/>
              </a:spcBef>
              <a:spcAft>
                <a:spcPct val="0"/>
              </a:spcAft>
            </a:pPr>
            <a:r>
              <a:rPr lang="en-GB" altLang="en-US" dirty="0" smtClean="0"/>
              <a:t>Mrs </a:t>
            </a:r>
            <a:r>
              <a:rPr lang="en-GB" altLang="en-US" dirty="0" err="1" smtClean="0"/>
              <a:t>Porritt</a:t>
            </a:r>
            <a:r>
              <a:rPr lang="en-GB" altLang="en-US" dirty="0" smtClean="0"/>
              <a:t> tells you that </a:t>
            </a:r>
            <a:r>
              <a:rPr lang="en-GB" altLang="en-US" dirty="0" err="1" smtClean="0"/>
              <a:t>Drydale</a:t>
            </a:r>
            <a:r>
              <a:rPr lang="en-GB" altLang="en-US" dirty="0" smtClean="0"/>
              <a:t> and </a:t>
            </a:r>
            <a:r>
              <a:rPr lang="en-GB" altLang="en-US" dirty="0" err="1" smtClean="0"/>
              <a:t>Mancrief</a:t>
            </a:r>
            <a:r>
              <a:rPr lang="en-GB" altLang="en-US" dirty="0" smtClean="0"/>
              <a:t> are always in each other’s rooms, but </a:t>
            </a:r>
            <a:r>
              <a:rPr lang="en-GB" altLang="en-US" dirty="0" err="1" smtClean="0"/>
              <a:t>Mancrief</a:t>
            </a:r>
            <a:r>
              <a:rPr lang="en-GB" altLang="en-US" dirty="0" smtClean="0"/>
              <a:t> is not in today - he is away on holiday. </a:t>
            </a:r>
          </a:p>
          <a:p>
            <a:pPr>
              <a:lnSpc>
                <a:spcPct val="90000"/>
              </a:lnSpc>
              <a:spcBef>
                <a:spcPct val="20000"/>
              </a:spcBef>
              <a:spcAft>
                <a:spcPct val="0"/>
              </a:spcAft>
            </a:pPr>
            <a:r>
              <a:rPr lang="en-GB" altLang="en-US" dirty="0" smtClean="0"/>
              <a:t>Just as you are finishing in </a:t>
            </a:r>
            <a:r>
              <a:rPr lang="en-GB" altLang="en-US" dirty="0" err="1" smtClean="0"/>
              <a:t>Drydale’s</a:t>
            </a:r>
            <a:r>
              <a:rPr lang="en-GB" altLang="en-US" dirty="0" smtClean="0"/>
              <a:t> room you hear a loud thud from room five. </a:t>
            </a:r>
          </a:p>
          <a:p>
            <a:pPr>
              <a:lnSpc>
                <a:spcPct val="90000"/>
              </a:lnSpc>
              <a:spcBef>
                <a:spcPct val="20000"/>
              </a:spcBef>
              <a:spcAft>
                <a:spcPct val="0"/>
              </a:spcAft>
            </a:pPr>
            <a:endParaRPr lang="en-GB" dirty="0" smtClean="0"/>
          </a:p>
          <a:p>
            <a:pPr>
              <a:lnSpc>
                <a:spcPct val="90000"/>
              </a:lnSpc>
              <a:spcBef>
                <a:spcPct val="20000"/>
              </a:spcBef>
              <a:spcAft>
                <a:spcPct val="0"/>
              </a:spcAft>
            </a:pPr>
            <a:r>
              <a:rPr lang="en-GB" b="1" dirty="0" smtClean="0"/>
              <a:t>QTS:  </a:t>
            </a:r>
            <a:r>
              <a:rPr lang="en-GB" dirty="0" smtClean="0"/>
              <a:t>What are you going to do?</a:t>
            </a:r>
          </a:p>
          <a:p>
            <a:pPr>
              <a:lnSpc>
                <a:spcPct val="90000"/>
              </a:lnSpc>
              <a:spcBef>
                <a:spcPct val="20000"/>
              </a:spcBef>
              <a:spcAft>
                <a:spcPct val="0"/>
              </a:spcAft>
            </a:pPr>
            <a:r>
              <a:rPr lang="en-GB" b="1" dirty="0" smtClean="0"/>
              <a:t>A:  </a:t>
            </a:r>
            <a:r>
              <a:rPr lang="en-GB" dirty="0" smtClean="0"/>
              <a:t>Search </a:t>
            </a:r>
            <a:r>
              <a:rPr lang="en-GB" dirty="0" err="1" smtClean="0"/>
              <a:t>Mancrief’s</a:t>
            </a:r>
            <a:r>
              <a:rPr lang="en-GB" dirty="0" smtClean="0"/>
              <a:t> room.</a:t>
            </a:r>
          </a:p>
          <a:p>
            <a:pPr>
              <a:lnSpc>
                <a:spcPct val="90000"/>
              </a:lnSpc>
              <a:spcBef>
                <a:spcPct val="20000"/>
              </a:spcBef>
              <a:spcAft>
                <a:spcPct val="0"/>
              </a:spcAft>
            </a:pPr>
            <a:endParaRPr lang="en-GB" b="1" dirty="0" smtClean="0"/>
          </a:p>
          <a:p>
            <a:pPr>
              <a:lnSpc>
                <a:spcPct val="90000"/>
              </a:lnSpc>
              <a:spcBef>
                <a:spcPct val="20000"/>
              </a:spcBef>
              <a:spcAft>
                <a:spcPct val="0"/>
              </a:spcAft>
            </a:pPr>
            <a:r>
              <a:rPr lang="en-GB" b="1" dirty="0" smtClean="0"/>
              <a:t>QTS:  </a:t>
            </a:r>
            <a:r>
              <a:rPr lang="en-GB" dirty="0" smtClean="0"/>
              <a:t>What power allows you to do this?</a:t>
            </a:r>
          </a:p>
          <a:p>
            <a:pPr>
              <a:lnSpc>
                <a:spcPct val="90000"/>
              </a:lnSpc>
              <a:spcBef>
                <a:spcPct val="20000"/>
              </a:spcBef>
              <a:spcAft>
                <a:spcPct val="0"/>
              </a:spcAft>
            </a:pPr>
            <a:r>
              <a:rPr lang="en-GB" b="1" dirty="0" smtClean="0"/>
              <a:t>A:  </a:t>
            </a:r>
            <a:r>
              <a:rPr lang="en-GB" dirty="0" smtClean="0"/>
              <a:t>Section 17.</a:t>
            </a:r>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92</a:t>
            </a:fld>
            <a:endParaRPr lang="en-GB" altLang="en-US"/>
          </a:p>
        </p:txBody>
      </p:sp>
    </p:spTree>
    <p:extLst>
      <p:ext uri="{BB962C8B-B14F-4D97-AF65-F5344CB8AC3E}">
        <p14:creationId xmlns:p14="http://schemas.microsoft.com/office/powerpoint/2010/main" val="235732305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lnSpcReduction="10000"/>
          </a:bodyPr>
          <a:lstStyle/>
          <a:p>
            <a:pPr>
              <a:spcBef>
                <a:spcPct val="20000"/>
              </a:spcBef>
              <a:spcAft>
                <a:spcPct val="0"/>
              </a:spcAft>
            </a:pPr>
            <a:r>
              <a:rPr lang="en-GB" altLang="en-US" b="1" dirty="0" smtClean="0"/>
              <a:t>State:</a:t>
            </a:r>
          </a:p>
          <a:p>
            <a:pPr>
              <a:spcBef>
                <a:spcPct val="20000"/>
              </a:spcBef>
              <a:spcAft>
                <a:spcPct val="0"/>
              </a:spcAft>
            </a:pPr>
            <a:r>
              <a:rPr lang="en-GB" altLang="en-US" dirty="0" smtClean="0"/>
              <a:t>You knock on the door but there is no answer.  Mrs </a:t>
            </a:r>
            <a:r>
              <a:rPr lang="en-GB" altLang="en-US" dirty="0" err="1" smtClean="0"/>
              <a:t>Porritt</a:t>
            </a:r>
            <a:r>
              <a:rPr lang="en-GB" altLang="en-US" dirty="0" smtClean="0"/>
              <a:t> lets you into </a:t>
            </a:r>
            <a:r>
              <a:rPr lang="en-GB" altLang="en-US" dirty="0" err="1" smtClean="0"/>
              <a:t>Mancrief’s</a:t>
            </a:r>
            <a:r>
              <a:rPr lang="en-GB" altLang="en-US" dirty="0" smtClean="0"/>
              <a:t> room where you find </a:t>
            </a:r>
            <a:r>
              <a:rPr lang="en-GB" altLang="en-US" dirty="0" err="1" smtClean="0"/>
              <a:t>Drydale</a:t>
            </a:r>
            <a:r>
              <a:rPr lang="en-GB" altLang="en-US" dirty="0" smtClean="0"/>
              <a:t> hiding in a closet.</a:t>
            </a:r>
          </a:p>
          <a:p>
            <a:pPr>
              <a:spcBef>
                <a:spcPct val="20000"/>
              </a:spcBef>
              <a:spcAft>
                <a:spcPct val="0"/>
              </a:spcAft>
            </a:pPr>
            <a:r>
              <a:rPr lang="en-GB" altLang="en-US" b="1" dirty="0" smtClean="0"/>
              <a:t>QTS:  </a:t>
            </a:r>
            <a:r>
              <a:rPr lang="en-GB" altLang="en-US" dirty="0" smtClean="0"/>
              <a:t>What are you going to do now?</a:t>
            </a:r>
          </a:p>
          <a:p>
            <a:pPr>
              <a:spcBef>
                <a:spcPct val="20000"/>
              </a:spcBef>
              <a:spcAft>
                <a:spcPct val="0"/>
              </a:spcAft>
            </a:pPr>
            <a:r>
              <a:rPr lang="en-GB" altLang="en-US" b="1" dirty="0" smtClean="0"/>
              <a:t>A:  </a:t>
            </a:r>
            <a:r>
              <a:rPr lang="en-GB" altLang="en-US" dirty="0" smtClean="0"/>
              <a:t>Arrest Dryden, possibly search him under S32 PACE</a:t>
            </a:r>
          </a:p>
          <a:p>
            <a:pPr>
              <a:spcBef>
                <a:spcPct val="20000"/>
              </a:spcBef>
              <a:spcAft>
                <a:spcPct val="0"/>
              </a:spcAft>
            </a:pPr>
            <a:r>
              <a:rPr lang="en-GB" altLang="en-US" b="1" dirty="0" smtClean="0"/>
              <a:t>QTS:  </a:t>
            </a:r>
            <a:r>
              <a:rPr lang="en-GB" altLang="en-US" dirty="0" smtClean="0"/>
              <a:t>What else can you do?</a:t>
            </a:r>
          </a:p>
          <a:p>
            <a:pPr>
              <a:spcBef>
                <a:spcPct val="20000"/>
              </a:spcBef>
              <a:spcAft>
                <a:spcPct val="0"/>
              </a:spcAft>
            </a:pPr>
            <a:r>
              <a:rPr lang="en-GB" altLang="en-US" b="1" dirty="0" smtClean="0"/>
              <a:t>A:  </a:t>
            </a:r>
            <a:r>
              <a:rPr lang="en-GB" altLang="en-US" dirty="0" smtClean="0"/>
              <a:t>Search </a:t>
            </a:r>
            <a:r>
              <a:rPr lang="en-GB" altLang="en-US" dirty="0" err="1" smtClean="0"/>
              <a:t>Mancrief’s</a:t>
            </a:r>
            <a:r>
              <a:rPr lang="en-GB" altLang="en-US" dirty="0" smtClean="0"/>
              <a:t> room.</a:t>
            </a:r>
          </a:p>
          <a:p>
            <a:pPr>
              <a:spcBef>
                <a:spcPct val="20000"/>
              </a:spcBef>
              <a:spcAft>
                <a:spcPct val="0"/>
              </a:spcAft>
            </a:pPr>
            <a:r>
              <a:rPr lang="en-GB" altLang="en-US" b="1" dirty="0" smtClean="0"/>
              <a:t>QTS:  </a:t>
            </a:r>
            <a:r>
              <a:rPr lang="en-GB" altLang="en-US" dirty="0" smtClean="0"/>
              <a:t>Under what authority?</a:t>
            </a:r>
          </a:p>
          <a:p>
            <a:pPr>
              <a:spcBef>
                <a:spcPct val="20000"/>
              </a:spcBef>
              <a:spcAft>
                <a:spcPct val="0"/>
              </a:spcAft>
            </a:pPr>
            <a:r>
              <a:rPr lang="en-GB" altLang="en-US" b="1" dirty="0" smtClean="0"/>
              <a:t>A:  </a:t>
            </a:r>
            <a:r>
              <a:rPr lang="en-GB" altLang="en-US" dirty="0" smtClean="0"/>
              <a:t>Section 32 PACE. </a:t>
            </a:r>
          </a:p>
          <a:p>
            <a:pPr>
              <a:spcBef>
                <a:spcPct val="20000"/>
              </a:spcBef>
              <a:spcAft>
                <a:spcPct val="0"/>
              </a:spcAft>
            </a:pPr>
            <a:r>
              <a:rPr lang="en-GB" altLang="en-US" b="1" dirty="0" smtClean="0"/>
              <a:t>State:</a:t>
            </a:r>
          </a:p>
          <a:p>
            <a:pPr>
              <a:spcBef>
                <a:spcPct val="20000"/>
              </a:spcBef>
              <a:spcAft>
                <a:spcPct val="0"/>
              </a:spcAft>
            </a:pPr>
            <a:r>
              <a:rPr lang="en-GB" altLang="en-US" dirty="0" smtClean="0"/>
              <a:t>You do not find the black bags in </a:t>
            </a:r>
            <a:r>
              <a:rPr lang="en-GB" altLang="en-US" dirty="0" err="1" smtClean="0"/>
              <a:t>Mancrief’s</a:t>
            </a:r>
            <a:r>
              <a:rPr lang="en-GB" altLang="en-US" dirty="0" smtClean="0"/>
              <a:t> room.</a:t>
            </a:r>
          </a:p>
          <a:p>
            <a:pPr>
              <a:spcBef>
                <a:spcPct val="20000"/>
              </a:spcBef>
              <a:spcAft>
                <a:spcPct val="0"/>
              </a:spcAft>
            </a:pPr>
            <a:r>
              <a:rPr lang="en-GB" altLang="en-US" b="1" dirty="0" smtClean="0"/>
              <a:t>QTS:  </a:t>
            </a:r>
            <a:r>
              <a:rPr lang="en-GB" altLang="en-US" dirty="0" smtClean="0"/>
              <a:t>What will you do now?</a:t>
            </a:r>
          </a:p>
          <a:p>
            <a:pPr>
              <a:spcBef>
                <a:spcPct val="20000"/>
              </a:spcBef>
              <a:spcAft>
                <a:spcPct val="0"/>
              </a:spcAft>
            </a:pPr>
            <a:r>
              <a:rPr lang="en-GB" altLang="en-US" b="1" dirty="0" smtClean="0"/>
              <a:t>A:  </a:t>
            </a:r>
            <a:r>
              <a:rPr lang="en-GB" altLang="en-US" dirty="0" smtClean="0"/>
              <a:t>Search Dryden’s room under S18.</a:t>
            </a:r>
          </a:p>
          <a:p>
            <a:pPr>
              <a:spcBef>
                <a:spcPct val="20000"/>
              </a:spcBef>
              <a:spcAft>
                <a:spcPct val="0"/>
              </a:spcAft>
            </a:pPr>
            <a:r>
              <a:rPr lang="en-GB" altLang="en-US" b="1" dirty="0" smtClean="0"/>
              <a:t>QTS:  </a:t>
            </a:r>
            <a:r>
              <a:rPr lang="en-GB" altLang="en-US" dirty="0" smtClean="0"/>
              <a:t>What do you need for this search to take place?</a:t>
            </a:r>
          </a:p>
          <a:p>
            <a:pPr>
              <a:spcBef>
                <a:spcPct val="20000"/>
              </a:spcBef>
              <a:spcAft>
                <a:spcPct val="0"/>
              </a:spcAft>
            </a:pPr>
            <a:r>
              <a:rPr lang="en-GB" altLang="en-US" b="1" dirty="0" smtClean="0"/>
              <a:t>A:  </a:t>
            </a:r>
            <a:r>
              <a:rPr lang="en-GB" altLang="en-US" dirty="0" smtClean="0"/>
              <a:t>Authority of an Inspector.</a:t>
            </a:r>
            <a:endParaRPr lang="en-GB" altLang="en-US" b="1" dirty="0" smtClean="0"/>
          </a:p>
          <a:p>
            <a:pPr>
              <a:spcBef>
                <a:spcPct val="20000"/>
              </a:spcBef>
              <a:spcAft>
                <a:spcPct val="0"/>
              </a:spcAft>
            </a:pPr>
            <a:r>
              <a:rPr lang="en-GB" altLang="en-US" b="1" dirty="0" smtClean="0"/>
              <a:t>QTS:  </a:t>
            </a:r>
            <a:r>
              <a:rPr lang="en-GB" altLang="en-US" dirty="0" smtClean="0"/>
              <a:t>Can you justify not taking Dryden to custody first?</a:t>
            </a:r>
          </a:p>
          <a:p>
            <a:pPr>
              <a:spcBef>
                <a:spcPct val="20000"/>
              </a:spcBef>
            </a:pPr>
            <a:r>
              <a:rPr lang="en-GB" altLang="en-US" b="1" dirty="0" smtClean="0"/>
              <a:t>A:  </a:t>
            </a:r>
            <a:r>
              <a:rPr lang="en-GB" altLang="en-US" dirty="0" smtClean="0"/>
              <a:t>Only if </a:t>
            </a:r>
            <a:r>
              <a:rPr lang="en-GB" dirty="0" smtClean="0"/>
              <a:t>his presence is necessary for the effective investigation of the offence.  This should only be done in exceptional circumstances and the guidance of a supervisor should be sought.  In this case, unless you believe that someone else might come and remove the evidence (does anyone but the Landlady have a key?) you may well take him to custody first.</a:t>
            </a:r>
          </a:p>
          <a:p>
            <a:pPr>
              <a:spcBef>
                <a:spcPct val="20000"/>
              </a:spcBef>
            </a:pPr>
            <a:endParaRPr lang="en-GB" altLang="en-US" b="1" dirty="0" smtClean="0"/>
          </a:p>
          <a:p>
            <a:pPr>
              <a:spcBef>
                <a:spcPct val="20000"/>
              </a:spcBef>
              <a:spcAft>
                <a:spcPct val="0"/>
              </a:spcAft>
            </a:pPr>
            <a:r>
              <a:rPr lang="en-GB" altLang="en-US" dirty="0" smtClean="0"/>
              <a:t>On searching Dryden you find a set of Yale keys.  None of them fit the door to Dryden’s room or the front door.</a:t>
            </a:r>
          </a:p>
          <a:p>
            <a:pPr>
              <a:spcBef>
                <a:spcPct val="20000"/>
              </a:spcBef>
              <a:spcAft>
                <a:spcPct val="0"/>
              </a:spcAft>
            </a:pPr>
            <a:endParaRPr lang="en-GB" altLang="en-US" dirty="0" smtClean="0"/>
          </a:p>
          <a:p>
            <a:pPr>
              <a:spcBef>
                <a:spcPct val="20000"/>
              </a:spcBef>
              <a:spcAft>
                <a:spcPct val="0"/>
              </a:spcAft>
            </a:pPr>
            <a:endParaRPr lang="en-GB" altLang="en-US" dirty="0" smtClean="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93</a:t>
            </a:fld>
            <a:endParaRPr lang="en-GB" altLang="en-US"/>
          </a:p>
        </p:txBody>
      </p:sp>
    </p:spTree>
    <p:extLst>
      <p:ext uri="{BB962C8B-B14F-4D97-AF65-F5344CB8AC3E}">
        <p14:creationId xmlns:p14="http://schemas.microsoft.com/office/powerpoint/2010/main" val="323059851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3" name="Notes Placeholder 2"/>
          <p:cNvSpPr>
            <a:spLocks noGrp="1"/>
          </p:cNvSpPr>
          <p:nvPr>
            <p:ph type="body" idx="1"/>
          </p:nvPr>
        </p:nvSpPr>
        <p:spPr/>
        <p:txBody>
          <a:bodyPr>
            <a:normAutofit/>
          </a:bodyPr>
          <a:lstStyle/>
          <a:p>
            <a:r>
              <a:rPr lang="en-GB" b="1" dirty="0" smtClean="0"/>
              <a:t>QTS:  </a:t>
            </a:r>
            <a:r>
              <a:rPr lang="en-GB" dirty="0" smtClean="0"/>
              <a:t>What are you going to do now?</a:t>
            </a:r>
          </a:p>
          <a:p>
            <a:endParaRPr lang="en-GB" dirty="0" smtClean="0"/>
          </a:p>
          <a:p>
            <a:r>
              <a:rPr lang="en-GB" b="1" dirty="0" smtClean="0"/>
              <a:t>If students say ‘ask about the key’ remind them that this will constitute an interview.  </a:t>
            </a:r>
          </a:p>
          <a:p>
            <a:r>
              <a:rPr lang="en-GB" b="1" dirty="0" smtClean="0"/>
              <a:t>State:</a:t>
            </a:r>
          </a:p>
          <a:p>
            <a:r>
              <a:rPr lang="en-GB" dirty="0" smtClean="0"/>
              <a:t>You would need to take him to custody and ask the question under formal interview.</a:t>
            </a:r>
          </a:p>
          <a:p>
            <a:endParaRPr lang="en-GB" dirty="0" smtClean="0"/>
          </a:p>
          <a:p>
            <a:pPr>
              <a:spcBef>
                <a:spcPct val="20000"/>
              </a:spcBef>
            </a:pPr>
            <a:r>
              <a:rPr lang="en-GB" dirty="0" smtClean="0"/>
              <a:t>During interview Dryden </a:t>
            </a:r>
            <a:r>
              <a:rPr lang="en-GB" altLang="en-US" dirty="0" smtClean="0"/>
              <a:t>says that he is a self-employed painter and decorator and that he keeps his ‘gear’ in a lock-up garage off Princess Street. </a:t>
            </a:r>
          </a:p>
          <a:p>
            <a:endParaRPr lang="en-GB" dirty="0" smtClean="0"/>
          </a:p>
          <a:p>
            <a:r>
              <a:rPr lang="en-GB" b="1" dirty="0" smtClean="0"/>
              <a:t>QTS:  </a:t>
            </a:r>
            <a:r>
              <a:rPr lang="en-GB" dirty="0" smtClean="0"/>
              <a:t>What are you going to do?</a:t>
            </a:r>
          </a:p>
          <a:p>
            <a:r>
              <a:rPr lang="en-GB" b="1" dirty="0" smtClean="0"/>
              <a:t>A:  </a:t>
            </a:r>
            <a:r>
              <a:rPr lang="en-GB" dirty="0" smtClean="0"/>
              <a:t>Get an inspector’s authority to search both room and lockup.</a:t>
            </a:r>
            <a:endParaRPr lang="en-GB" b="1" dirty="0" smtClean="0"/>
          </a:p>
          <a:p>
            <a:pPr>
              <a:spcBef>
                <a:spcPct val="20000"/>
              </a:spcBef>
              <a:spcAft>
                <a:spcPct val="0"/>
              </a:spcAft>
            </a:pPr>
            <a:endParaRPr lang="en-GB" altLang="en-US" dirty="0" smtClean="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94</a:t>
            </a:fld>
            <a:endParaRPr lang="en-GB" altLang="en-US"/>
          </a:p>
        </p:txBody>
      </p:sp>
    </p:spTree>
    <p:extLst>
      <p:ext uri="{BB962C8B-B14F-4D97-AF65-F5344CB8AC3E}">
        <p14:creationId xmlns:p14="http://schemas.microsoft.com/office/powerpoint/2010/main" val="240671298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4475" y="271463"/>
            <a:ext cx="1100138" cy="825500"/>
          </a:xfrm>
        </p:spPr>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95</a:t>
            </a:fld>
            <a:endParaRPr lang="en-GB" altLang="en-US"/>
          </a:p>
        </p:txBody>
      </p:sp>
      <p:sp>
        <p:nvSpPr>
          <p:cNvPr id="5" name="Notes Placeholder 2"/>
          <p:cNvSpPr txBox="1">
            <a:spLocks/>
          </p:cNvSpPr>
          <p:nvPr/>
        </p:nvSpPr>
        <p:spPr bwMode="auto">
          <a:xfrm>
            <a:off x="595633" y="1448316"/>
            <a:ext cx="5766130" cy="8071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422" tIns="45211" rIns="90422" bIns="45211" numCol="1" anchor="t" anchorCtr="0" compatLnSpc="1">
            <a:prstTxWarp prst="textNoShape">
              <a:avLst/>
            </a:prstTxWarp>
            <a:normAutofit/>
          </a:bodyPr>
          <a:lstStyle/>
          <a:p>
            <a:pPr defTabSz="910236" eaLnBrk="0" hangingPunct="0">
              <a:spcBef>
                <a:spcPct val="30000"/>
              </a:spcBef>
              <a:defRPr/>
            </a:pPr>
            <a:r>
              <a:rPr lang="en-GB" sz="1600" dirty="0">
                <a:solidFill>
                  <a:schemeClr val="tx1"/>
                </a:solidFill>
                <a:latin typeface="Arial" pitchFamily="34" charset="0"/>
                <a:ea typeface="ＭＳ Ｐゴシック" pitchFamily="-112" charset="-128"/>
                <a:cs typeface="ＭＳ Ｐゴシック" pitchFamily="-112" charset="-128"/>
              </a:rPr>
              <a:t>QTS:  </a:t>
            </a:r>
            <a:r>
              <a:rPr lang="en-GB" sz="1600" b="0" dirty="0">
                <a:solidFill>
                  <a:schemeClr val="tx1"/>
                </a:solidFill>
                <a:latin typeface="Arial" pitchFamily="34" charset="0"/>
                <a:ea typeface="ＭＳ Ｐゴシック" pitchFamily="-112" charset="-128"/>
                <a:cs typeface="ＭＳ Ｐゴシック" pitchFamily="-112" charset="-128"/>
              </a:rPr>
              <a:t>What are you going to do now?</a:t>
            </a:r>
          </a:p>
          <a:p>
            <a:pPr defTabSz="910236" eaLnBrk="0" hangingPunct="0">
              <a:spcBef>
                <a:spcPct val="30000"/>
              </a:spcBef>
              <a:defRPr/>
            </a:pPr>
            <a:r>
              <a:rPr lang="en-GB" sz="1600" dirty="0">
                <a:solidFill>
                  <a:schemeClr val="tx1"/>
                </a:solidFill>
                <a:latin typeface="Arial" pitchFamily="34" charset="0"/>
                <a:ea typeface="ＭＳ Ｐゴシック" pitchFamily="-112" charset="-128"/>
                <a:cs typeface="ＭＳ Ｐゴシック" pitchFamily="-112" charset="-128"/>
              </a:rPr>
              <a:t>A:  </a:t>
            </a:r>
            <a:r>
              <a:rPr lang="en-GB" sz="1600" b="0" dirty="0">
                <a:solidFill>
                  <a:schemeClr val="tx1"/>
                </a:solidFill>
                <a:latin typeface="Arial" pitchFamily="34" charset="0"/>
                <a:ea typeface="ＭＳ Ｐゴシック" pitchFamily="-112" charset="-128"/>
                <a:cs typeface="ＭＳ Ｐゴシック" pitchFamily="-112" charset="-128"/>
              </a:rPr>
              <a:t>Seize all the items</a:t>
            </a:r>
          </a:p>
          <a:p>
            <a:pPr defTabSz="910236" eaLnBrk="0" hangingPunct="0">
              <a:spcBef>
                <a:spcPct val="30000"/>
              </a:spcBef>
              <a:defRPr/>
            </a:pPr>
            <a:endParaRPr lang="en-GB" sz="1600" b="0" dirty="0">
              <a:solidFill>
                <a:schemeClr val="tx1"/>
              </a:solidFill>
              <a:latin typeface="Arial" pitchFamily="34" charset="0"/>
              <a:ea typeface="ＭＳ Ｐゴシック" pitchFamily="-112" charset="-128"/>
              <a:cs typeface="ＭＳ Ｐゴシック" pitchFamily="-112" charset="-128"/>
            </a:endParaRPr>
          </a:p>
          <a:p>
            <a:pPr defTabSz="910236" eaLnBrk="0" hangingPunct="0">
              <a:spcBef>
                <a:spcPct val="30000"/>
              </a:spcBef>
              <a:defRPr/>
            </a:pPr>
            <a:r>
              <a:rPr lang="en-GB" sz="1600" dirty="0">
                <a:solidFill>
                  <a:schemeClr val="tx1"/>
                </a:solidFill>
                <a:latin typeface="Arial" pitchFamily="34" charset="0"/>
                <a:ea typeface="ＭＳ Ｐゴシック" pitchFamily="-112" charset="-128"/>
                <a:cs typeface="ＭＳ Ｐゴシック" pitchFamily="-112" charset="-128"/>
              </a:rPr>
              <a:t>QTS: </a:t>
            </a:r>
            <a:r>
              <a:rPr lang="en-GB" sz="1600" b="0" dirty="0">
                <a:solidFill>
                  <a:schemeClr val="tx1"/>
                </a:solidFill>
                <a:latin typeface="Arial" pitchFamily="34" charset="0"/>
                <a:ea typeface="ＭＳ Ｐゴシック" pitchFamily="-112" charset="-128"/>
                <a:cs typeface="ＭＳ Ｐゴシック" pitchFamily="-112" charset="-128"/>
              </a:rPr>
              <a:t>Bag and tag the items seized and make a full PNB entry of your actions.</a:t>
            </a:r>
            <a:endParaRPr lang="en-GB" sz="1600" dirty="0">
              <a:solidFill>
                <a:schemeClr val="tx1"/>
              </a:solidFill>
              <a:latin typeface="Arial" pitchFamily="34" charset="0"/>
              <a:ea typeface="ＭＳ Ｐゴシック" pitchFamily="-112" charset="-128"/>
              <a:cs typeface="ＭＳ Ｐゴシック" pitchFamily="-112" charset="-128"/>
            </a:endParaRPr>
          </a:p>
          <a:p>
            <a:pPr defTabSz="910236" eaLnBrk="0" hangingPunct="0">
              <a:spcBef>
                <a:spcPct val="30000"/>
              </a:spcBef>
              <a:defRPr/>
            </a:pPr>
            <a:endParaRPr lang="en-GB" sz="1600" b="0" dirty="0">
              <a:solidFill>
                <a:schemeClr val="tx1"/>
              </a:solidFill>
              <a:latin typeface="Arial" pitchFamily="34" charset="0"/>
              <a:ea typeface="ＭＳ Ｐゴシック" pitchFamily="-112" charset="-128"/>
              <a:cs typeface="ＭＳ Ｐゴシック" pitchFamily="-112" charset="-128"/>
            </a:endParaRPr>
          </a:p>
          <a:p>
            <a:pPr defTabSz="910236" eaLnBrk="0" hangingPunct="0">
              <a:spcBef>
                <a:spcPct val="20000"/>
              </a:spcBef>
              <a:defRPr/>
            </a:pPr>
            <a:endParaRPr lang="en-GB" altLang="en-US" sz="1600" b="0" dirty="0">
              <a:solidFill>
                <a:schemeClr val="tx1"/>
              </a:solidFill>
              <a:latin typeface="Arial" pitchFamily="34"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32221278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xfrm>
            <a:off x="2262188" y="233363"/>
            <a:ext cx="2327275" cy="1746250"/>
          </a:xfrm>
          <a:ln/>
        </p:spPr>
      </p:sp>
      <p:sp>
        <p:nvSpPr>
          <p:cNvPr id="69635" name="Rectangle 3"/>
          <p:cNvSpPr>
            <a:spLocks noGrp="1" noChangeArrowheads="1"/>
          </p:cNvSpPr>
          <p:nvPr>
            <p:ph type="body" idx="1"/>
          </p:nvPr>
        </p:nvSpPr>
        <p:spPr>
          <a:xfrm>
            <a:off x="595634" y="2162585"/>
            <a:ext cx="5261593" cy="6453592"/>
          </a:xfrm>
          <a:noFill/>
        </p:spPr>
        <p:txBody>
          <a:bodyPr/>
          <a:lstStyle/>
          <a:p>
            <a:pPr>
              <a:spcBef>
                <a:spcPts val="495"/>
              </a:spcBef>
              <a:spcAft>
                <a:spcPts val="495"/>
              </a:spcAft>
            </a:pPr>
            <a:r>
              <a:rPr lang="en-GB" altLang="en-US" b="1" dirty="0" smtClean="0">
                <a:latin typeface="Arial" pitchFamily="34" charset="0"/>
              </a:rPr>
              <a:t>State:</a:t>
            </a:r>
          </a:p>
          <a:p>
            <a:r>
              <a:rPr lang="en-GB" dirty="0" smtClean="0"/>
              <a:t>When the extent or complexity of a search mean it is likely to take a long time, the officer in charge of the search may consider using the seize and sift powers inserted into S &amp; PACE by the CJPA 2001</a:t>
            </a:r>
          </a:p>
          <a:p>
            <a:r>
              <a:rPr lang="en-GB" altLang="en-US" dirty="0" smtClean="0">
                <a:latin typeface="Arial" pitchFamily="34" charset="0"/>
              </a:rPr>
              <a:t>This power can be used when it is not reasonably practical to do it any other way.</a:t>
            </a:r>
          </a:p>
          <a:p>
            <a:pPr>
              <a:spcBef>
                <a:spcPts val="495"/>
              </a:spcBef>
              <a:spcAft>
                <a:spcPts val="495"/>
              </a:spcAft>
            </a:pPr>
            <a:r>
              <a:rPr lang="en-GB" altLang="en-US" dirty="0" smtClean="0">
                <a:latin typeface="Arial" pitchFamily="34" charset="0"/>
              </a:rPr>
              <a:t>What is reasonably practicable will be different in each case but will include the time it would take to separate material and also the risk of accidentally altering or damaging anything.</a:t>
            </a:r>
          </a:p>
          <a:p>
            <a:pPr>
              <a:spcBef>
                <a:spcPts val="495"/>
              </a:spcBef>
              <a:spcAft>
                <a:spcPts val="495"/>
              </a:spcAft>
            </a:pPr>
            <a:r>
              <a:rPr lang="en-GB" altLang="en-US" dirty="0" smtClean="0">
                <a:latin typeface="Arial" pitchFamily="34" charset="0"/>
              </a:rPr>
              <a:t> Where legally privileged material forms part of the 'whole thing' then this too can be seized and section 19(6) of PACE does not apply.</a:t>
            </a:r>
            <a:br>
              <a:rPr lang="en-GB" altLang="en-US" dirty="0" smtClean="0">
                <a:latin typeface="Arial" pitchFamily="34" charset="0"/>
              </a:rPr>
            </a:br>
            <a:endParaRPr lang="en-GB" altLang="en-US" dirty="0" smtClean="0">
              <a:latin typeface="Arial" pitchFamily="34" charset="0"/>
            </a:endParaRPr>
          </a:p>
          <a:p>
            <a:endParaRPr lang="en-GB" altLang="en-US" dirty="0" smtClean="0">
              <a:latin typeface="Arial" pitchFamily="34" charset="0"/>
            </a:endParaRPr>
          </a:p>
        </p:txBody>
      </p:sp>
    </p:spTree>
    <p:extLst>
      <p:ext uri="{BB962C8B-B14F-4D97-AF65-F5344CB8AC3E}">
        <p14:creationId xmlns:p14="http://schemas.microsoft.com/office/powerpoint/2010/main" val="3582024996"/>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xfrm>
            <a:off x="2252663" y="233363"/>
            <a:ext cx="2325687" cy="1746250"/>
          </a:xfrm>
          <a:ln/>
        </p:spPr>
      </p:sp>
      <p:sp>
        <p:nvSpPr>
          <p:cNvPr id="71683" name="Rectangle 3"/>
          <p:cNvSpPr>
            <a:spLocks noGrp="1" noChangeArrowheads="1"/>
          </p:cNvSpPr>
          <p:nvPr>
            <p:ph type="body" idx="1"/>
          </p:nvPr>
        </p:nvSpPr>
        <p:spPr>
          <a:xfrm>
            <a:off x="889632" y="2091159"/>
            <a:ext cx="4889827" cy="6525019"/>
          </a:xfrm>
          <a:noFill/>
        </p:spPr>
        <p:txBody>
          <a:bodyPr/>
          <a:lstStyle/>
          <a:p>
            <a:r>
              <a:rPr lang="en-GB" altLang="en-US" b="1" dirty="0" smtClean="0">
                <a:latin typeface="Arial" pitchFamily="34" charset="0"/>
              </a:rPr>
              <a:t>State:</a:t>
            </a:r>
          </a:p>
          <a:p>
            <a:r>
              <a:rPr lang="en-GB" altLang="en-US" dirty="0" smtClean="0">
                <a:latin typeface="Arial" pitchFamily="34" charset="0"/>
              </a:rPr>
              <a:t>Section 289 of the Proceeds of Crime Act 2002 provides a search power to seize cash that is the proceeds of unlawful conduct or intended for use in unlawful conduct. </a:t>
            </a:r>
          </a:p>
          <a:p>
            <a:endParaRPr lang="en-GB" altLang="en-US" dirty="0" smtClean="0">
              <a:latin typeface="Arial" pitchFamily="34" charset="0"/>
            </a:endParaRPr>
          </a:p>
          <a:p>
            <a:r>
              <a:rPr lang="en-GB" altLang="en-US" dirty="0" smtClean="0">
                <a:latin typeface="Arial" pitchFamily="34" charset="0"/>
              </a:rPr>
              <a:t>The minimum amount is £1,000.</a:t>
            </a:r>
            <a:br>
              <a:rPr lang="en-GB" altLang="en-US" dirty="0" smtClean="0">
                <a:latin typeface="Arial" pitchFamily="34" charset="0"/>
              </a:rPr>
            </a:br>
            <a:endParaRPr lang="en-GB" altLang="en-US" dirty="0" smtClean="0">
              <a:latin typeface="Arial" pitchFamily="34" charset="0"/>
            </a:endParaRPr>
          </a:p>
          <a:p>
            <a:pPr algn="just">
              <a:buClr>
                <a:srgbClr val="F1F46A"/>
              </a:buClr>
            </a:pPr>
            <a:r>
              <a:rPr lang="en-GB" altLang="en-US" dirty="0" smtClean="0">
                <a:latin typeface="Arial" pitchFamily="34" charset="0"/>
              </a:rPr>
              <a:t>The law allows constable to seize cash exceeding £1,000 when found on premises when there are reasonable grounds for suspecting it is the proceeds of crime or is to be used for a criminal activity.</a:t>
            </a:r>
          </a:p>
          <a:p>
            <a:endParaRPr lang="en-GB" altLang="en-US" dirty="0" smtClean="0">
              <a:latin typeface="Arial" pitchFamily="34" charset="0"/>
            </a:endParaRPr>
          </a:p>
          <a:p>
            <a:r>
              <a:rPr lang="en-GB" altLang="en-US" dirty="0" smtClean="0">
                <a:latin typeface="Arial" pitchFamily="34" charset="0"/>
              </a:rPr>
              <a:t>If the person is eventually convicted of an offence the courts can decide if the money found was as a result of a criminal activity or criminal lifestyle and can make an order to have that money confiscated.</a:t>
            </a:r>
          </a:p>
          <a:p>
            <a:r>
              <a:rPr lang="en-GB" altLang="en-US" dirty="0" smtClean="0"/>
              <a:t>If you find cash less than the value of £1000 and you can link it to the consequences of a crime then you can seize it.</a:t>
            </a:r>
          </a:p>
        </p:txBody>
      </p:sp>
    </p:spTree>
    <p:extLst>
      <p:ext uri="{BB962C8B-B14F-4D97-AF65-F5344CB8AC3E}">
        <p14:creationId xmlns:p14="http://schemas.microsoft.com/office/powerpoint/2010/main" val="131182839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2740025" y="250825"/>
            <a:ext cx="1236663" cy="928688"/>
          </a:xfrm>
          <a:ln/>
        </p:spPr>
      </p:sp>
      <p:sp>
        <p:nvSpPr>
          <p:cNvPr id="30723" name="Notes Placeholder 2"/>
          <p:cNvSpPr>
            <a:spLocks noGrp="1"/>
          </p:cNvSpPr>
          <p:nvPr>
            <p:ph type="body" idx="1"/>
          </p:nvPr>
        </p:nvSpPr>
        <p:spPr>
          <a:xfrm>
            <a:off x="509369" y="1269562"/>
            <a:ext cx="5703617" cy="72062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spcBef>
                <a:spcPct val="0"/>
              </a:spcBef>
              <a:buFont typeface="Wingdings" pitchFamily="2" charset="2"/>
              <a:buNone/>
            </a:pPr>
            <a:r>
              <a:rPr lang="en-GB" altLang="en-US" b="1" dirty="0" smtClean="0">
                <a:latin typeface="Arial" charset="0"/>
                <a:ea typeface="ＭＳ Ｐゴシック" pitchFamily="34" charset="-128"/>
              </a:rPr>
              <a:t>State:</a:t>
            </a:r>
          </a:p>
          <a:p>
            <a:pPr algn="just">
              <a:spcBef>
                <a:spcPct val="0"/>
              </a:spcBef>
              <a:buFont typeface="Wingdings" pitchFamily="2" charset="2"/>
              <a:buNone/>
            </a:pPr>
            <a:endParaRPr lang="en-GB" altLang="en-US" u="sng" dirty="0">
              <a:latin typeface="Arial" charset="0"/>
              <a:ea typeface="ＭＳ Ｐゴシック" pitchFamily="34" charset="-128"/>
            </a:endParaRPr>
          </a:p>
          <a:p>
            <a:pPr algn="just">
              <a:spcBef>
                <a:spcPct val="0"/>
              </a:spcBef>
            </a:pPr>
            <a:r>
              <a:rPr lang="en-GB" altLang="en-US" dirty="0" smtClean="0">
                <a:latin typeface="Arial" charset="0"/>
                <a:ea typeface="ＭＳ Ｐゴシック" pitchFamily="34" charset="-128"/>
              </a:rPr>
              <a:t>As has previously been discussed, as with most things that police officers do, there is a significant amount of legislation that governs how individuals are dealt with.</a:t>
            </a:r>
          </a:p>
          <a:p>
            <a:pPr algn="just">
              <a:spcBef>
                <a:spcPct val="0"/>
              </a:spcBef>
            </a:pPr>
            <a:endParaRPr lang="en-GB" altLang="en-US" dirty="0">
              <a:latin typeface="Arial" charset="0"/>
              <a:ea typeface="ＭＳ Ｐゴシック" pitchFamily="34" charset="-128"/>
            </a:endParaRPr>
          </a:p>
          <a:p>
            <a:pPr algn="just">
              <a:spcBef>
                <a:spcPct val="0"/>
              </a:spcBef>
            </a:pPr>
            <a:r>
              <a:rPr lang="en-GB" altLang="en-US" dirty="0" smtClean="0">
                <a:latin typeface="Arial" charset="0"/>
                <a:ea typeface="ＭＳ Ｐゴシック" pitchFamily="34" charset="-128"/>
              </a:rPr>
              <a:t>This includes:</a:t>
            </a:r>
          </a:p>
          <a:p>
            <a:pPr algn="just">
              <a:spcBef>
                <a:spcPct val="0"/>
              </a:spcBef>
            </a:pPr>
            <a:endParaRPr lang="en-GB" altLang="en-US" dirty="0">
              <a:latin typeface="Arial" charset="0"/>
              <a:ea typeface="ＭＳ Ｐゴシック" pitchFamily="34" charset="-128"/>
            </a:endParaRPr>
          </a:p>
          <a:p>
            <a:pPr algn="just">
              <a:spcBef>
                <a:spcPct val="0"/>
              </a:spcBef>
            </a:pPr>
            <a:r>
              <a:rPr lang="en-GB" altLang="en-US" dirty="0" smtClean="0">
                <a:latin typeface="Arial" charset="0"/>
                <a:ea typeface="ＭＳ Ｐゴシック" pitchFamily="34" charset="-128"/>
              </a:rPr>
              <a:t>Equality Act 2010</a:t>
            </a:r>
          </a:p>
          <a:p>
            <a:pPr algn="just">
              <a:spcBef>
                <a:spcPct val="0"/>
              </a:spcBef>
            </a:pPr>
            <a:r>
              <a:rPr lang="en-GB" altLang="en-US" dirty="0" smtClean="0">
                <a:latin typeface="Arial" charset="0"/>
                <a:ea typeface="ＭＳ Ｐゴシック" pitchFamily="34" charset="-128"/>
              </a:rPr>
              <a:t>European Convention of Human Rights 2003</a:t>
            </a:r>
          </a:p>
          <a:p>
            <a:pPr algn="just">
              <a:spcBef>
                <a:spcPct val="0"/>
              </a:spcBef>
            </a:pPr>
            <a:r>
              <a:rPr lang="en-GB" altLang="en-US" dirty="0" smtClean="0">
                <a:latin typeface="Arial" charset="0"/>
                <a:ea typeface="ＭＳ Ｐゴシック" pitchFamily="34" charset="-128"/>
              </a:rPr>
              <a:t>Children Act 2004</a:t>
            </a:r>
          </a:p>
          <a:p>
            <a:pPr algn="just">
              <a:spcBef>
                <a:spcPct val="0"/>
              </a:spcBef>
            </a:pPr>
            <a:r>
              <a:rPr lang="en-GB" altLang="en-US" dirty="0" smtClean="0">
                <a:latin typeface="Arial" charset="0"/>
                <a:ea typeface="ＭＳ Ｐゴシック" pitchFamily="34" charset="-128"/>
              </a:rPr>
              <a:t>Race Relations Amendment Act 2000</a:t>
            </a:r>
          </a:p>
          <a:p>
            <a:pPr algn="just">
              <a:spcBef>
                <a:spcPct val="0"/>
              </a:spcBef>
            </a:pPr>
            <a:r>
              <a:rPr lang="en-GB" altLang="en-US" dirty="0" smtClean="0">
                <a:latin typeface="Arial" charset="0"/>
                <a:ea typeface="ＭＳ Ｐゴシック" pitchFamily="34" charset="-128"/>
              </a:rPr>
              <a:t>Health and Safety at Work Act 1974</a:t>
            </a:r>
          </a:p>
          <a:p>
            <a:pPr algn="just">
              <a:spcBef>
                <a:spcPct val="0"/>
              </a:spcBef>
            </a:pPr>
            <a:r>
              <a:rPr lang="en-GB" altLang="en-US" dirty="0" smtClean="0">
                <a:latin typeface="Arial" charset="0"/>
                <a:ea typeface="ＭＳ Ｐゴシック" pitchFamily="34" charset="-128"/>
              </a:rPr>
              <a:t>Police and Criminal Evidence Act 1984</a:t>
            </a:r>
          </a:p>
          <a:p>
            <a:endParaRPr lang="en-GB" altLang="en-US" dirty="0" smtClean="0">
              <a:latin typeface="Arial" charset="0"/>
              <a:ea typeface="ＭＳ Ｐゴシック" pitchFamily="34" charset="-128"/>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100" b="1">
                <a:solidFill>
                  <a:schemeClr val="bg1"/>
                </a:solidFill>
                <a:latin typeface="Verdana" pitchFamily="34" charset="0"/>
                <a:ea typeface="ＭＳ Ｐゴシック" pitchFamily="34" charset="-128"/>
              </a:defRPr>
            </a:lvl1pPr>
            <a:lvl2pPr marL="734680" indent="-282570" eaLnBrk="0" hangingPunct="0">
              <a:defRPr sz="3100" b="1">
                <a:solidFill>
                  <a:schemeClr val="bg1"/>
                </a:solidFill>
                <a:latin typeface="Verdana" pitchFamily="34" charset="0"/>
                <a:ea typeface="ＭＳ Ｐゴシック" pitchFamily="34" charset="-128"/>
              </a:defRPr>
            </a:lvl2pPr>
            <a:lvl3pPr marL="1130278" indent="-226056" eaLnBrk="0" hangingPunct="0">
              <a:defRPr sz="3100" b="1">
                <a:solidFill>
                  <a:schemeClr val="bg1"/>
                </a:solidFill>
                <a:latin typeface="Verdana" pitchFamily="34" charset="0"/>
                <a:ea typeface="ＭＳ Ｐゴシック" pitchFamily="34" charset="-128"/>
              </a:defRPr>
            </a:lvl3pPr>
            <a:lvl4pPr marL="1582388" indent="-226056" eaLnBrk="0" hangingPunct="0">
              <a:defRPr sz="3100" b="1">
                <a:solidFill>
                  <a:schemeClr val="bg1"/>
                </a:solidFill>
                <a:latin typeface="Verdana" pitchFamily="34" charset="0"/>
                <a:ea typeface="ＭＳ Ｐゴシック" pitchFamily="34" charset="-128"/>
              </a:defRPr>
            </a:lvl4pPr>
            <a:lvl5pPr marL="2034500" indent="-226056" eaLnBrk="0" hangingPunct="0">
              <a:defRPr sz="3100" b="1">
                <a:solidFill>
                  <a:schemeClr val="bg1"/>
                </a:solidFill>
                <a:latin typeface="Verdana" pitchFamily="34" charset="0"/>
                <a:ea typeface="ＭＳ Ｐゴシック" pitchFamily="34" charset="-128"/>
              </a:defRPr>
            </a:lvl5pPr>
            <a:lvl6pPr marL="2486611"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38722"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390834"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42945"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40AC580E-71B8-4A00-A4ED-8C92521D27A1}" type="slidenum">
              <a:rPr lang="en-GB" altLang="en-US" sz="1200" b="0">
                <a:solidFill>
                  <a:schemeClr val="tx1"/>
                </a:solidFill>
                <a:latin typeface="Arial" charset="0"/>
              </a:rPr>
              <a:pPr eaLnBrk="1" hangingPunct="1"/>
              <a:t>98</a:t>
            </a:fld>
            <a:endParaRPr lang="en-GB" altLang="en-US" sz="1200" b="0">
              <a:solidFill>
                <a:schemeClr val="tx1"/>
              </a:solidFill>
              <a:latin typeface="Arial" charset="0"/>
            </a:endParaRPr>
          </a:p>
        </p:txBody>
      </p:sp>
    </p:spTree>
    <p:extLst>
      <p:ext uri="{BB962C8B-B14F-4D97-AF65-F5344CB8AC3E}">
        <p14:creationId xmlns:p14="http://schemas.microsoft.com/office/powerpoint/2010/main" val="18025348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2171700" y="606425"/>
            <a:ext cx="2489200" cy="1868488"/>
          </a:xfrm>
          <a:ln/>
        </p:spPr>
      </p:sp>
      <p:sp>
        <p:nvSpPr>
          <p:cNvPr id="31747" name="Notes Placeholder 2"/>
          <p:cNvSpPr>
            <a:spLocks noGrp="1"/>
          </p:cNvSpPr>
          <p:nvPr>
            <p:ph type="body" idx="1"/>
          </p:nvPr>
        </p:nvSpPr>
        <p:spPr>
          <a:xfrm>
            <a:off x="482736" y="2599601"/>
            <a:ext cx="5703617" cy="63523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ea typeface="ＭＳ Ｐゴシック" pitchFamily="34" charset="-128"/>
              </a:rPr>
              <a:t>State:</a:t>
            </a:r>
          </a:p>
          <a:p>
            <a:r>
              <a:rPr lang="en-GB" altLang="en-US" dirty="0" smtClean="0">
                <a:latin typeface="Arial" charset="0"/>
                <a:ea typeface="ＭＳ Ｐゴシック" pitchFamily="34" charset="-128"/>
              </a:rPr>
              <a:t>You are now going to watch a DVD clip.</a:t>
            </a:r>
          </a:p>
          <a:p>
            <a:endParaRPr lang="en-GB" altLang="en-US" dirty="0">
              <a:latin typeface="Arial" charset="0"/>
              <a:ea typeface="ＭＳ Ｐゴシック" pitchFamily="34" charset="-128"/>
            </a:endParaRPr>
          </a:p>
          <a:p>
            <a:r>
              <a:rPr lang="en-GB" altLang="en-US" dirty="0" smtClean="0">
                <a:latin typeface="Arial" charset="0"/>
                <a:ea typeface="ＭＳ Ｐゴシック" pitchFamily="34" charset="-128"/>
              </a:rPr>
              <a:t>I want you to consider what your actions might be at the end of each section.</a:t>
            </a:r>
          </a:p>
          <a:p>
            <a:r>
              <a:rPr lang="en-GB" altLang="en-US" dirty="0" smtClean="0">
                <a:latin typeface="Arial" charset="0"/>
                <a:ea typeface="ＭＳ Ｐゴシック" pitchFamily="34" charset="-128"/>
              </a:rPr>
              <a:t>Remember you will have to justify every action that you intend to take.</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Trainer play students the ‘Stop &amp; Search – Car Park Scenario’ DVD</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After each section, i.e. a, b, c &amp; d,</a:t>
            </a:r>
          </a:p>
          <a:p>
            <a:r>
              <a:rPr lang="en-GB" altLang="en-US" b="1" dirty="0" smtClean="0">
                <a:latin typeface="Arial" charset="0"/>
                <a:ea typeface="ＭＳ Ｐゴシック" pitchFamily="34" charset="-128"/>
              </a:rPr>
              <a:t>QTS:  </a:t>
            </a:r>
          </a:p>
          <a:p>
            <a:r>
              <a:rPr lang="en-GB" altLang="en-US" dirty="0" smtClean="0">
                <a:latin typeface="Arial" charset="0"/>
                <a:ea typeface="ＭＳ Ｐゴシック" pitchFamily="34" charset="-128"/>
              </a:rPr>
              <a:t>What are you thinking?</a:t>
            </a:r>
          </a:p>
          <a:p>
            <a:r>
              <a:rPr lang="en-GB" altLang="en-US" dirty="0" smtClean="0">
                <a:latin typeface="Arial" charset="0"/>
                <a:ea typeface="ＭＳ Ｐゴシック" pitchFamily="34" charset="-128"/>
              </a:rPr>
              <a:t>What would you do?</a:t>
            </a:r>
          </a:p>
          <a:p>
            <a:r>
              <a:rPr lang="en-GB" altLang="en-US" dirty="0" smtClean="0">
                <a:latin typeface="Arial" charset="0"/>
                <a:ea typeface="ＭＳ Ｐゴシック" pitchFamily="34" charset="-128"/>
              </a:rPr>
              <a:t>How can you justify this?</a:t>
            </a:r>
          </a:p>
          <a:p>
            <a:r>
              <a:rPr lang="en-GB" altLang="en-US" dirty="0" smtClean="0">
                <a:latin typeface="Arial" charset="0"/>
                <a:ea typeface="ＭＳ Ｐゴシック" pitchFamily="34" charset="-128"/>
              </a:rPr>
              <a:t>What powers are available to you?</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100" b="1">
                <a:solidFill>
                  <a:schemeClr val="bg1"/>
                </a:solidFill>
                <a:latin typeface="Verdana" pitchFamily="34" charset="0"/>
                <a:ea typeface="ＭＳ Ｐゴシック" pitchFamily="34" charset="-128"/>
              </a:defRPr>
            </a:lvl1pPr>
            <a:lvl2pPr marL="734680" indent="-282570" eaLnBrk="0" hangingPunct="0">
              <a:defRPr sz="3100" b="1">
                <a:solidFill>
                  <a:schemeClr val="bg1"/>
                </a:solidFill>
                <a:latin typeface="Verdana" pitchFamily="34" charset="0"/>
                <a:ea typeface="ＭＳ Ｐゴシック" pitchFamily="34" charset="-128"/>
              </a:defRPr>
            </a:lvl2pPr>
            <a:lvl3pPr marL="1130278" indent="-226056" eaLnBrk="0" hangingPunct="0">
              <a:defRPr sz="3100" b="1">
                <a:solidFill>
                  <a:schemeClr val="bg1"/>
                </a:solidFill>
                <a:latin typeface="Verdana" pitchFamily="34" charset="0"/>
                <a:ea typeface="ＭＳ Ｐゴシック" pitchFamily="34" charset="-128"/>
              </a:defRPr>
            </a:lvl3pPr>
            <a:lvl4pPr marL="1582388" indent="-226056" eaLnBrk="0" hangingPunct="0">
              <a:defRPr sz="3100" b="1">
                <a:solidFill>
                  <a:schemeClr val="bg1"/>
                </a:solidFill>
                <a:latin typeface="Verdana" pitchFamily="34" charset="0"/>
                <a:ea typeface="ＭＳ Ｐゴシック" pitchFamily="34" charset="-128"/>
              </a:defRPr>
            </a:lvl4pPr>
            <a:lvl5pPr marL="2034500" indent="-226056" eaLnBrk="0" hangingPunct="0">
              <a:defRPr sz="3100" b="1">
                <a:solidFill>
                  <a:schemeClr val="bg1"/>
                </a:solidFill>
                <a:latin typeface="Verdana" pitchFamily="34" charset="0"/>
                <a:ea typeface="ＭＳ Ｐゴシック" pitchFamily="34" charset="-128"/>
              </a:defRPr>
            </a:lvl5pPr>
            <a:lvl6pPr marL="2486611"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6pPr>
            <a:lvl7pPr marL="2938722"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7pPr>
            <a:lvl8pPr marL="3390834"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8pPr>
            <a:lvl9pPr marL="3842945" indent="-226056" eaLnBrk="0" fontAlgn="base" hangingPunct="0">
              <a:spcBef>
                <a:spcPct val="0"/>
              </a:spcBef>
              <a:spcAft>
                <a:spcPct val="0"/>
              </a:spcAft>
              <a:defRPr sz="3100" b="1">
                <a:solidFill>
                  <a:schemeClr val="bg1"/>
                </a:solidFill>
                <a:latin typeface="Verdana" pitchFamily="34" charset="0"/>
                <a:ea typeface="ＭＳ Ｐゴシック" pitchFamily="34" charset="-128"/>
              </a:defRPr>
            </a:lvl9pPr>
          </a:lstStyle>
          <a:p>
            <a:pPr eaLnBrk="1" hangingPunct="1"/>
            <a:fld id="{A9D39D68-4DDF-4DBD-8FB9-459A19D36720}" type="slidenum">
              <a:rPr lang="en-GB" altLang="en-US" sz="1200" b="0">
                <a:solidFill>
                  <a:schemeClr val="tx1"/>
                </a:solidFill>
                <a:latin typeface="Arial" charset="0"/>
              </a:rPr>
              <a:pPr eaLnBrk="1" hangingPunct="1"/>
              <a:t>99</a:t>
            </a:fld>
            <a:endParaRPr lang="en-GB" altLang="en-US" sz="1200" b="0">
              <a:solidFill>
                <a:schemeClr val="tx1"/>
              </a:solidFill>
              <a:latin typeface="Arial" charset="0"/>
            </a:endParaRPr>
          </a:p>
        </p:txBody>
      </p:sp>
    </p:spTree>
    <p:extLst>
      <p:ext uri="{BB962C8B-B14F-4D97-AF65-F5344CB8AC3E}">
        <p14:creationId xmlns:p14="http://schemas.microsoft.com/office/powerpoint/2010/main" val="331756533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5.jpeg"/><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5.xml"/><Relationship Id="rId1" Type="http://schemas.openxmlformats.org/officeDocument/2006/relationships/tags" Target="../tags/tag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812805" y="6272785"/>
            <a:ext cx="4745736" cy="365125"/>
          </a:xfrm>
        </p:spPr>
        <p:txBody>
          <a:bodyPr/>
          <a:lstStyle/>
          <a:p>
            <a:pPr>
              <a:defRPr/>
            </a:pPr>
            <a:endParaRPr lang="en-US" alt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pPr>
              <a:defRPr/>
            </a:pPr>
            <a:fld id="{783944F7-86D2-4438-B917-EBCE8C24B9E0}" type="slidenum">
              <a:rPr lang="en-GB" altLang="en-US" smtClean="0"/>
              <a:pPr>
                <a:defRPr/>
              </a:pPr>
              <a:t>‹#›</a:t>
            </a:fld>
            <a:endParaRPr lang="en-GB" altLang="en-US"/>
          </a:p>
        </p:txBody>
      </p:sp>
      <p:pic>
        <p:nvPicPr>
          <p:cNvPr id="13" name="Picture 2" descr="PowerpointPresentation.jpg"/>
          <p:cNvPicPr>
            <a:picLocks noChangeAspect="1"/>
          </p:cNvPicPr>
          <p:nvPr userDrawn="1"/>
        </p:nvPicPr>
        <p:blipFill>
          <a:blip r:embed="rId6"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hc"/>
          <p:cNvSpPr txBox="1">
            <a:spLocks noChangeArrowheads="1"/>
          </p:cNvSpPr>
          <p:nvPr userDrawn="1"/>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
        <p:nvSpPr>
          <p:cNvPr id="15" name="fc"/>
          <p:cNvSpPr txBox="1">
            <a:spLocks noChangeArrowheads="1"/>
          </p:cNvSpPr>
          <p:nvPr userDrawn="1"/>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Tree>
    <p:extLst>
      <p:ext uri="{BB962C8B-B14F-4D97-AF65-F5344CB8AC3E}">
        <p14:creationId xmlns:p14="http://schemas.microsoft.com/office/powerpoint/2010/main" val="1793040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D6BC42F-EA91-460E-9436-9A6C9B1CB0C6}" type="datetimeFigureOut">
              <a:rPr lang="en-US" smtClean="0"/>
              <a:t>11/7/2017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0327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823D4350-0632-4F67-B357-AFC21C62564D}" type="datetimeFigureOut">
              <a:rPr lang="en-US" smtClean="0"/>
              <a:t>11/7/2017</a:t>
            </a:fld>
            <a:endParaRPr lang="en-US" dirty="0"/>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US" dirty="0"/>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23113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7A8BAE4A-4811-49DA-AC4A-ABC611D9FC9E}" type="slidenum">
              <a:rPr lang="en-GB" altLang="en-US" smtClean="0"/>
              <a:pPr>
                <a:defRPr/>
              </a:pPr>
              <a:t>‹#›</a:t>
            </a:fld>
            <a:endParaRPr lang="en-GB" altLang="en-US"/>
          </a:p>
        </p:txBody>
      </p:sp>
      <p:sp>
        <p:nvSpPr>
          <p:cNvPr id="8" name="hc"/>
          <p:cNvSpPr txBox="1">
            <a:spLocks noChangeArrowheads="1"/>
          </p:cNvSpPr>
          <p:nvPr userDrawn="1">
            <p:custDataLst>
              <p:tags r:id="rId1"/>
            </p:custDataLst>
          </p:nvPr>
        </p:nvSpPr>
        <p:spPr bwMode="auto">
          <a:xfrm>
            <a:off x="0" y="0"/>
            <a:ext cx="914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endParaRPr lang="en-US" altLang="en-US" sz="1200">
              <a:solidFill>
                <a:srgbClr val="FF0000"/>
              </a:solidFill>
              <a:latin typeface="Calibri" pitchFamily="34" charset="0"/>
            </a:endParaRPr>
          </a:p>
        </p:txBody>
      </p:sp>
      <p:sp>
        <p:nvSpPr>
          <p:cNvPr id="9" name="fc"/>
          <p:cNvSpPr txBox="1">
            <a:spLocks noChangeArrowheads="1"/>
          </p:cNvSpPr>
          <p:nvPr userDrawn="1">
            <p:custDataLst>
              <p:tags r:id="rId2"/>
            </p:custDataLst>
          </p:nvPr>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algn="ctr"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4110791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4956CED-B3EE-49D9-9922-CBB48E543356}" type="datetimeFigureOut">
              <a:rPr lang="en-US" smtClean="0"/>
              <a:t>11/7/2017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50044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3F9237B0-CC05-45CB-9D8E-44851499E325}" type="datetimeFigureOut">
              <a:rPr lang="en-US" smtClean="0"/>
              <a:t>11/7/2017</a:t>
            </a:fld>
            <a:endParaRPr lang="en-US" dirty="0"/>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05439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B41777-83B6-4CFA-89A1-52400FB2059F}" type="datetimeFigureOut">
              <a:rPr lang="en-US" smtClean="0"/>
              <a:t>11/7/2017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2115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6F6AA2A1-C9A8-42DC-AF5F-29D58FE3A81E}" type="datetimeFigureOut">
              <a:rPr lang="en-US" smtClean="0"/>
              <a:t>11/7/2017</a:t>
            </a:fld>
            <a:endParaRPr lang="en-US" dirty="0"/>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4092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18FC28B6-2144-4760-B3DF-18C646FA52B1}" type="datetimeFigureOut">
              <a:rPr lang="en-US" smtClean="0"/>
              <a:t>11/7/2017</a:t>
            </a:fld>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59246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45B24B-F41A-4540-8EEC-C29B4F79802D}" type="datetimeFigureOut">
              <a:rPr lang="en-US" smtClean="0"/>
              <a:t>11/7/2017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39424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BF989E-5397-49EE-B0F5-E72D9FFD7EC0}" type="datetimeFigureOut">
              <a:rPr lang="en-US" smtClean="0"/>
              <a:t>11/7/2017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40375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3.png"/><Relationship Id="rId2" Type="http://schemas.openxmlformats.org/officeDocument/2006/relationships/slideLayout" Target="../slideLayouts/slideLayout2.xml"/><Relationship Id="rId16"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251F38EA-B09F-4C97-9264-D1353869D1EA}" type="datetimeFigureOut">
              <a:rPr lang="en-US" smtClean="0"/>
              <a:t>11/7/2017</a:t>
            </a:fld>
            <a:endParaRPr lang="en-US" dirty="0"/>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4FAB73BC-B049-4115-A692-8D63A059BFB8}" type="slidenum">
              <a:rPr lang="en-US" smtClean="0"/>
              <a:pPr/>
              <a:t>‹#›</a:t>
            </a:fld>
            <a:endParaRPr lang="en-US" dirty="0"/>
          </a:p>
        </p:txBody>
      </p:sp>
      <p:sp>
        <p:nvSpPr>
          <p:cNvPr id="10" name="hc"/>
          <p:cNvSpPr txBox="1">
            <a:spLocks noChangeArrowheads="1"/>
          </p:cNvSpPr>
          <p:nvPr userDrawn="1">
            <p:custDataLst>
              <p:tags r:id="rId13"/>
            </p:custDataLst>
          </p:nvPr>
        </p:nvSpPr>
        <p:spPr bwMode="auto">
          <a:xfrm>
            <a:off x="0" y="0"/>
            <a:ext cx="914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
        <p:nvSpPr>
          <p:cNvPr id="11" name="fc"/>
          <p:cNvSpPr txBox="1">
            <a:spLocks noChangeArrowheads="1"/>
          </p:cNvSpPr>
          <p:nvPr userDrawn="1">
            <p:custDataLst>
              <p:tags r:id="rId14"/>
            </p:custDataLst>
          </p:nvPr>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Tree>
    <p:extLst>
      <p:ext uri="{BB962C8B-B14F-4D97-AF65-F5344CB8AC3E}">
        <p14:creationId xmlns:p14="http://schemas.microsoft.com/office/powerpoint/2010/main" val="252384882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200" b="0" kern="1200" cap="all"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9.jpg"/><Relationship Id="rId5" Type="http://schemas.openxmlformats.org/officeDocument/2006/relationships/image" Target="../media/image8.jpg"/><Relationship Id="rId10" Type="http://schemas.openxmlformats.org/officeDocument/2006/relationships/image" Target="../media/image13.jpg"/><Relationship Id="rId4" Type="http://schemas.openxmlformats.org/officeDocument/2006/relationships/image" Target="../media/image7.png"/><Relationship Id="rId9"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tags" Target="../tags/tag8.xml"/><Relationship Id="rId7" Type="http://schemas.openxmlformats.org/officeDocument/2006/relationships/image" Target="../media/image14.pn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tags" Target="../tags/tag12.xml"/><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tags" Target="../tags/tag16.xml"/><Relationship Id="rId5" Type="http://schemas.openxmlformats.org/officeDocument/2006/relationships/image" Target="../media/image19.pn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tags" Target="../tags/tag18.xml"/><Relationship Id="rId5" Type="http://schemas.openxmlformats.org/officeDocument/2006/relationships/image" Target="../media/image20.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tags" Target="../tags/tag22.xml"/><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notesSlide" Target="../notesSlides/notesSlide10.xml"/><Relationship Id="rId5" Type="http://schemas.openxmlformats.org/officeDocument/2006/relationships/slideLayout" Target="../slideLayouts/slideLayout2.xml"/><Relationship Id="rId4" Type="http://schemas.openxmlformats.org/officeDocument/2006/relationships/tags" Target="../tags/tag23.xml"/></Relationships>
</file>

<file path=ppt/slides/_rels/slide18.xml.rels><?xml version="1.0" encoding="UTF-8" standalone="yes"?>
<Relationships xmlns="http://schemas.openxmlformats.org/package/2006/relationships"><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image" Target="../media/image21.jpe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27.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8" Type="http://schemas.openxmlformats.org/officeDocument/2006/relationships/tags" Target="../tags/tag35.xml"/><Relationship Id="rId13" Type="http://schemas.openxmlformats.org/officeDocument/2006/relationships/image" Target="../media/image23.jpeg"/><Relationship Id="rId3" Type="http://schemas.openxmlformats.org/officeDocument/2006/relationships/tags" Target="../tags/tag30.xml"/><Relationship Id="rId7" Type="http://schemas.openxmlformats.org/officeDocument/2006/relationships/tags" Target="../tags/tag34.xml"/><Relationship Id="rId12" Type="http://schemas.openxmlformats.org/officeDocument/2006/relationships/image" Target="../media/image22.jpeg"/><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11" Type="http://schemas.openxmlformats.org/officeDocument/2006/relationships/notesSlide" Target="../notesSlides/notesSlide13.xml"/><Relationship Id="rId5" Type="http://schemas.openxmlformats.org/officeDocument/2006/relationships/tags" Target="../tags/tag32.xml"/><Relationship Id="rId10" Type="http://schemas.openxmlformats.org/officeDocument/2006/relationships/slideLayout" Target="../slideLayouts/slideLayout2.xml"/><Relationship Id="rId4" Type="http://schemas.openxmlformats.org/officeDocument/2006/relationships/tags" Target="../tags/tag31.xml"/><Relationship Id="rId9" Type="http://schemas.openxmlformats.org/officeDocument/2006/relationships/tags" Target="../tags/tag36.xml"/><Relationship Id="rId14" Type="http://schemas.openxmlformats.org/officeDocument/2006/relationships/image" Target="../media/image24.jpeg"/></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slideLayout" Target="../slideLayouts/slideLayout2.xml"/><Relationship Id="rId7" Type="http://schemas.openxmlformats.org/officeDocument/2006/relationships/image" Target="../media/image27.jpeg"/><Relationship Id="rId2" Type="http://schemas.openxmlformats.org/officeDocument/2006/relationships/tags" Target="../tags/tag38.xml"/><Relationship Id="rId1" Type="http://schemas.openxmlformats.org/officeDocument/2006/relationships/tags" Target="../tags/tag37.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39.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40.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41.xml"/><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3.xml"/><Relationship Id="rId1" Type="http://schemas.openxmlformats.org/officeDocument/2006/relationships/tags" Target="../tags/tag42.xml"/><Relationship Id="rId5" Type="http://schemas.openxmlformats.org/officeDocument/2006/relationships/image" Target="../media/image29.png"/><Relationship Id="rId4" Type="http://schemas.openxmlformats.org/officeDocument/2006/relationships/notesSlide" Target="../notesSlides/notesSlide18.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5.xml"/><Relationship Id="rId1" Type="http://schemas.openxmlformats.org/officeDocument/2006/relationships/tags" Target="../tags/tag44.xml"/><Relationship Id="rId5" Type="http://schemas.openxmlformats.org/officeDocument/2006/relationships/image" Target="../media/image30.png"/><Relationship Id="rId4"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7.xml"/><Relationship Id="rId1" Type="http://schemas.openxmlformats.org/officeDocument/2006/relationships/tags" Target="../tags/tag46.xml"/><Relationship Id="rId5" Type="http://schemas.openxmlformats.org/officeDocument/2006/relationships/image" Target="../media/image30.png"/><Relationship Id="rId4" Type="http://schemas.openxmlformats.org/officeDocument/2006/relationships/notesSlide" Target="../notesSlides/notesSlide20.xml"/></Relationships>
</file>

<file path=ppt/slides/_rels/slide28.xml.rels><?xml version="1.0" encoding="UTF-8" standalone="yes"?>
<Relationships xmlns="http://schemas.openxmlformats.org/package/2006/relationships"><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tags" Target="../tags/tag48.xml"/><Relationship Id="rId6" Type="http://schemas.openxmlformats.org/officeDocument/2006/relationships/image" Target="../media/image31.jpeg"/><Relationship Id="rId5" Type="http://schemas.openxmlformats.org/officeDocument/2006/relationships/notesSlide" Target="../notesSlides/notesSlide21.xml"/><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51.xml"/><Relationship Id="rId4" Type="http://schemas.openxmlformats.org/officeDocument/2006/relationships/image" Target="../media/image32.jpeg"/></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png"/></Relationships>
</file>

<file path=ppt/slides/_rels/slide38.xml.rels><?xml version="1.0" encoding="UTF-8" standalone="yes"?>
<Relationships xmlns="http://schemas.openxmlformats.org/package/2006/relationships"><Relationship Id="rId3" Type="http://schemas.openxmlformats.org/officeDocument/2006/relationships/image" Target="../media/image46.gif"/><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3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4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image" Target="../media/image53.jpeg"/></Relationships>
</file>

<file path=ppt/slides/_rels/slide4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55.jpeg"/></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59.jpe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tags" Target="../tags/tag54.xml"/><Relationship Id="rId7" Type="http://schemas.openxmlformats.org/officeDocument/2006/relationships/notesSlide" Target="../notesSlides/notesSlide42.xml"/><Relationship Id="rId2" Type="http://schemas.openxmlformats.org/officeDocument/2006/relationships/tags" Target="../tags/tag53.xml"/><Relationship Id="rId1" Type="http://schemas.openxmlformats.org/officeDocument/2006/relationships/tags" Target="../tags/tag52.xml"/><Relationship Id="rId6" Type="http://schemas.openxmlformats.org/officeDocument/2006/relationships/slideLayout" Target="../slideLayouts/slideLayout2.xml"/><Relationship Id="rId11" Type="http://schemas.openxmlformats.org/officeDocument/2006/relationships/image" Target="../media/image63.jpeg"/><Relationship Id="rId5" Type="http://schemas.openxmlformats.org/officeDocument/2006/relationships/tags" Target="../tags/tag56.xml"/><Relationship Id="rId10" Type="http://schemas.openxmlformats.org/officeDocument/2006/relationships/image" Target="../media/image62.jpeg"/><Relationship Id="rId4" Type="http://schemas.openxmlformats.org/officeDocument/2006/relationships/tags" Target="../tags/tag55.xml"/><Relationship Id="rId9" Type="http://schemas.openxmlformats.org/officeDocument/2006/relationships/image" Target="../media/image61.jpe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notesSlide" Target="../notesSlides/notesSlide44.xml"/><Relationship Id="rId13" Type="http://schemas.openxmlformats.org/officeDocument/2006/relationships/image" Target="../media/image68.jpeg"/><Relationship Id="rId3" Type="http://schemas.openxmlformats.org/officeDocument/2006/relationships/tags" Target="../tags/tag59.xml"/><Relationship Id="rId7" Type="http://schemas.openxmlformats.org/officeDocument/2006/relationships/slideLayout" Target="../slideLayouts/slideLayout7.xml"/><Relationship Id="rId12" Type="http://schemas.openxmlformats.org/officeDocument/2006/relationships/image" Target="../media/image67.jpeg"/><Relationship Id="rId2" Type="http://schemas.openxmlformats.org/officeDocument/2006/relationships/tags" Target="../tags/tag58.xml"/><Relationship Id="rId1" Type="http://schemas.openxmlformats.org/officeDocument/2006/relationships/tags" Target="../tags/tag57.xml"/><Relationship Id="rId6" Type="http://schemas.openxmlformats.org/officeDocument/2006/relationships/tags" Target="../tags/tag62.xml"/><Relationship Id="rId11" Type="http://schemas.openxmlformats.org/officeDocument/2006/relationships/image" Target="../media/image66.png"/><Relationship Id="rId5" Type="http://schemas.openxmlformats.org/officeDocument/2006/relationships/tags" Target="../tags/tag61.xml"/><Relationship Id="rId10" Type="http://schemas.openxmlformats.org/officeDocument/2006/relationships/image" Target="../media/image65.png"/><Relationship Id="rId4" Type="http://schemas.openxmlformats.org/officeDocument/2006/relationships/tags" Target="../tags/tag60.xml"/><Relationship Id="rId9" Type="http://schemas.openxmlformats.org/officeDocument/2006/relationships/image" Target="../media/image64.jpeg"/></Relationships>
</file>

<file path=ppt/slides/_rels/slide52.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tags" Target="../tags/tag65.xml"/><Relationship Id="rId7" Type="http://schemas.openxmlformats.org/officeDocument/2006/relationships/notesSlide" Target="../notesSlides/notesSlide45.xml"/><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slideLayout" Target="../slideLayouts/slideLayout6.xml"/><Relationship Id="rId11" Type="http://schemas.openxmlformats.org/officeDocument/2006/relationships/image" Target="../media/image72.jpeg"/><Relationship Id="rId5" Type="http://schemas.openxmlformats.org/officeDocument/2006/relationships/tags" Target="../tags/tag67.xml"/><Relationship Id="rId10" Type="http://schemas.openxmlformats.org/officeDocument/2006/relationships/image" Target="../media/image71.jpeg"/><Relationship Id="rId4" Type="http://schemas.openxmlformats.org/officeDocument/2006/relationships/tags" Target="../tags/tag66.xml"/><Relationship Id="rId9" Type="http://schemas.openxmlformats.org/officeDocument/2006/relationships/image" Target="../media/image70.jpeg"/></Relationships>
</file>

<file path=ppt/slides/_rels/slide53.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tags" Target="../tags/tag70.xml"/><Relationship Id="rId7" Type="http://schemas.openxmlformats.org/officeDocument/2006/relationships/notesSlide" Target="../notesSlides/notesSlide46.xml"/><Relationship Id="rId12" Type="http://schemas.openxmlformats.org/officeDocument/2006/relationships/image" Target="../media/image77.jpeg"/><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slideLayout" Target="../slideLayouts/slideLayout6.xml"/><Relationship Id="rId11" Type="http://schemas.openxmlformats.org/officeDocument/2006/relationships/image" Target="../media/image76.jpeg"/><Relationship Id="rId5" Type="http://schemas.openxmlformats.org/officeDocument/2006/relationships/tags" Target="../tags/tag72.xml"/><Relationship Id="rId10" Type="http://schemas.openxmlformats.org/officeDocument/2006/relationships/image" Target="../media/image75.jpeg"/><Relationship Id="rId4" Type="http://schemas.openxmlformats.org/officeDocument/2006/relationships/tags" Target="../tags/tag71.xml"/><Relationship Id="rId9" Type="http://schemas.openxmlformats.org/officeDocument/2006/relationships/image" Target="../media/image74.png"/></Relationships>
</file>

<file path=ppt/slides/_rels/slide54.xml.rels><?xml version="1.0" encoding="UTF-8" standalone="yes"?>
<Relationships xmlns="http://schemas.openxmlformats.org/package/2006/relationships"><Relationship Id="rId8" Type="http://schemas.openxmlformats.org/officeDocument/2006/relationships/notesSlide" Target="../notesSlides/notesSlide47.xml"/><Relationship Id="rId13" Type="http://schemas.openxmlformats.org/officeDocument/2006/relationships/image" Target="../media/image82.png"/><Relationship Id="rId3" Type="http://schemas.openxmlformats.org/officeDocument/2006/relationships/tags" Target="../tags/tag75.xml"/><Relationship Id="rId7" Type="http://schemas.openxmlformats.org/officeDocument/2006/relationships/slideLayout" Target="../slideLayouts/slideLayout6.xml"/><Relationship Id="rId12" Type="http://schemas.openxmlformats.org/officeDocument/2006/relationships/image" Target="../media/image81.png"/><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tags" Target="../tags/tag78.xml"/><Relationship Id="rId11" Type="http://schemas.openxmlformats.org/officeDocument/2006/relationships/image" Target="../media/image80.jpeg"/><Relationship Id="rId5" Type="http://schemas.openxmlformats.org/officeDocument/2006/relationships/tags" Target="../tags/tag77.xml"/><Relationship Id="rId10" Type="http://schemas.openxmlformats.org/officeDocument/2006/relationships/image" Target="../media/image79.jpeg"/><Relationship Id="rId4" Type="http://schemas.openxmlformats.org/officeDocument/2006/relationships/tags" Target="../tags/tag76.xml"/><Relationship Id="rId9" Type="http://schemas.openxmlformats.org/officeDocument/2006/relationships/image" Target="../media/image78.jpe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6.xml"/><Relationship Id="rId1" Type="http://schemas.openxmlformats.org/officeDocument/2006/relationships/tags" Target="../tags/tag79.xml"/><Relationship Id="rId4" Type="http://schemas.openxmlformats.org/officeDocument/2006/relationships/image" Target="../media/image83.jpe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6.xml"/><Relationship Id="rId1" Type="http://schemas.openxmlformats.org/officeDocument/2006/relationships/tags" Target="../tags/tag80.xml"/><Relationship Id="rId4" Type="http://schemas.openxmlformats.org/officeDocument/2006/relationships/image" Target="../media/image84.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tags" Target="../tags/tag83.xml"/><Relationship Id="rId2" Type="http://schemas.openxmlformats.org/officeDocument/2006/relationships/tags" Target="../tags/tag82.xml"/><Relationship Id="rId1" Type="http://schemas.openxmlformats.org/officeDocument/2006/relationships/tags" Target="../tags/tag81.xml"/><Relationship Id="rId6" Type="http://schemas.openxmlformats.org/officeDocument/2006/relationships/image" Target="../media/image85.jpeg"/><Relationship Id="rId5" Type="http://schemas.openxmlformats.org/officeDocument/2006/relationships/notesSlide" Target="../notesSlides/notesSlide52.xml"/><Relationship Id="rId4"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8" Type="http://schemas.openxmlformats.org/officeDocument/2006/relationships/image" Target="../media/image87.jpeg"/><Relationship Id="rId3" Type="http://schemas.openxmlformats.org/officeDocument/2006/relationships/tags" Target="../tags/tag86.xml"/><Relationship Id="rId7" Type="http://schemas.openxmlformats.org/officeDocument/2006/relationships/image" Target="../media/image86.jpeg"/><Relationship Id="rId2" Type="http://schemas.openxmlformats.org/officeDocument/2006/relationships/tags" Target="../tags/tag85.xml"/><Relationship Id="rId1" Type="http://schemas.openxmlformats.org/officeDocument/2006/relationships/tags" Target="../tags/tag84.xml"/><Relationship Id="rId6" Type="http://schemas.openxmlformats.org/officeDocument/2006/relationships/notesSlide" Target="../notesSlides/notesSlide53.xml"/><Relationship Id="rId5" Type="http://schemas.openxmlformats.org/officeDocument/2006/relationships/slideLayout" Target="../slideLayouts/slideLayout4.xml"/><Relationship Id="rId4" Type="http://schemas.openxmlformats.org/officeDocument/2006/relationships/tags" Target="../tags/tag87.xml"/></Relationships>
</file>

<file path=ppt/slides/_rels/slide61.xml.rels><?xml version="1.0" encoding="UTF-8" standalone="yes"?>
<Relationships xmlns="http://schemas.openxmlformats.org/package/2006/relationships"><Relationship Id="rId8" Type="http://schemas.openxmlformats.org/officeDocument/2006/relationships/notesSlide" Target="../notesSlides/notesSlide54.xml"/><Relationship Id="rId3" Type="http://schemas.openxmlformats.org/officeDocument/2006/relationships/tags" Target="../tags/tag90.xml"/><Relationship Id="rId7" Type="http://schemas.openxmlformats.org/officeDocument/2006/relationships/slideLayout" Target="../slideLayouts/slideLayout4.xml"/><Relationship Id="rId2" Type="http://schemas.openxmlformats.org/officeDocument/2006/relationships/tags" Target="../tags/tag89.xml"/><Relationship Id="rId1" Type="http://schemas.openxmlformats.org/officeDocument/2006/relationships/tags" Target="../tags/tag88.xml"/><Relationship Id="rId6" Type="http://schemas.openxmlformats.org/officeDocument/2006/relationships/tags" Target="../tags/tag93.xml"/><Relationship Id="rId5" Type="http://schemas.openxmlformats.org/officeDocument/2006/relationships/tags" Target="../tags/tag92.xml"/><Relationship Id="rId4" Type="http://schemas.openxmlformats.org/officeDocument/2006/relationships/tags" Target="../tags/tag91.xml"/><Relationship Id="rId9" Type="http://schemas.openxmlformats.org/officeDocument/2006/relationships/image" Target="../media/image88.jpe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95.xml"/><Relationship Id="rId1" Type="http://schemas.openxmlformats.org/officeDocument/2006/relationships/tags" Target="../tags/tag94.xml"/><Relationship Id="rId5" Type="http://schemas.openxmlformats.org/officeDocument/2006/relationships/image" Target="../media/image89.jpeg"/><Relationship Id="rId4" Type="http://schemas.openxmlformats.org/officeDocument/2006/relationships/notesSlide" Target="../notesSlides/notesSlide56.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97.xml"/><Relationship Id="rId1" Type="http://schemas.openxmlformats.org/officeDocument/2006/relationships/tags" Target="../tags/tag96.xml"/><Relationship Id="rId5" Type="http://schemas.openxmlformats.org/officeDocument/2006/relationships/image" Target="../media/image90.jpeg"/><Relationship Id="rId4" Type="http://schemas.openxmlformats.org/officeDocument/2006/relationships/notesSlide" Target="../notesSlides/notesSlide5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image" Target="../media/image92.jpeg"/><Relationship Id="rId3" Type="http://schemas.openxmlformats.org/officeDocument/2006/relationships/tags" Target="../tags/tag100.xml"/><Relationship Id="rId7" Type="http://schemas.openxmlformats.org/officeDocument/2006/relationships/image" Target="../media/image91.jpeg"/><Relationship Id="rId2" Type="http://schemas.openxmlformats.org/officeDocument/2006/relationships/tags" Target="../tags/tag99.xml"/><Relationship Id="rId1" Type="http://schemas.openxmlformats.org/officeDocument/2006/relationships/tags" Target="../tags/tag98.xml"/><Relationship Id="rId6" Type="http://schemas.openxmlformats.org/officeDocument/2006/relationships/notesSlide" Target="../notesSlides/notesSlide59.xml"/><Relationship Id="rId5" Type="http://schemas.openxmlformats.org/officeDocument/2006/relationships/slideLayout" Target="../slideLayouts/slideLayout4.xml"/><Relationship Id="rId4" Type="http://schemas.openxmlformats.org/officeDocument/2006/relationships/tags" Target="../tags/tag10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tags" Target="../tags/tag104.xml"/><Relationship Id="rId2" Type="http://schemas.openxmlformats.org/officeDocument/2006/relationships/tags" Target="../tags/tag103.xml"/><Relationship Id="rId1" Type="http://schemas.openxmlformats.org/officeDocument/2006/relationships/tags" Target="../tags/tag102.xml"/><Relationship Id="rId6" Type="http://schemas.openxmlformats.org/officeDocument/2006/relationships/image" Target="../media/image93.jpeg"/><Relationship Id="rId5" Type="http://schemas.openxmlformats.org/officeDocument/2006/relationships/notesSlide" Target="../notesSlides/notesSlide61.xml"/><Relationship Id="rId4"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06.xml"/><Relationship Id="rId1" Type="http://schemas.openxmlformats.org/officeDocument/2006/relationships/tags" Target="../tags/tag105.xml"/><Relationship Id="rId5" Type="http://schemas.openxmlformats.org/officeDocument/2006/relationships/image" Target="../media/image94.jpeg"/><Relationship Id="rId4" Type="http://schemas.openxmlformats.org/officeDocument/2006/relationships/notesSlide" Target="../notesSlides/notesSlide62.xml"/></Relationships>
</file>

<file path=ppt/slides/_rels/slide70.xml.rels><?xml version="1.0" encoding="UTF-8" standalone="yes"?>
<Relationships xmlns="http://schemas.openxmlformats.org/package/2006/relationships"><Relationship Id="rId3" Type="http://schemas.openxmlformats.org/officeDocument/2006/relationships/image" Target="../media/image95.jpg"/><Relationship Id="rId2" Type="http://schemas.openxmlformats.org/officeDocument/2006/relationships/notesSlide" Target="../notesSlides/notesSlide63.xml"/><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96.JPG"/><Relationship Id="rId2" Type="http://schemas.openxmlformats.org/officeDocument/2006/relationships/notesSlide" Target="../notesSlides/notesSlide68.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tags" Target="../tags/tag107.xml"/><Relationship Id="rId4" Type="http://schemas.openxmlformats.org/officeDocument/2006/relationships/image" Target="../media/image97.png"/></Relationships>
</file>

<file path=ppt/slides/_rels/slide80.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87.xml"/><Relationship Id="rId1" Type="http://schemas.openxmlformats.org/officeDocument/2006/relationships/slideLayout" Target="../slideLayouts/slideLayout2.xml"/><Relationship Id="rId4" Type="http://schemas.openxmlformats.org/officeDocument/2006/relationships/image" Target="../media/image109.jpeg"/></Relationships>
</file>

<file path=ppt/slides/_rels/slide9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89.xml"/><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90.xml"/><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tags" Target="../tags/tag110.xml"/><Relationship Id="rId2" Type="http://schemas.openxmlformats.org/officeDocument/2006/relationships/tags" Target="../tags/tag109.xml"/><Relationship Id="rId1" Type="http://schemas.openxmlformats.org/officeDocument/2006/relationships/tags" Target="../tags/tag108.xml"/><Relationship Id="rId6" Type="http://schemas.openxmlformats.org/officeDocument/2006/relationships/image" Target="../media/image31.jpeg"/><Relationship Id="rId5" Type="http://schemas.openxmlformats.org/officeDocument/2006/relationships/notesSlide" Target="../notesSlides/notesSlide91.xml"/><Relationship Id="rId4"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12.xml"/><Relationship Id="rId1" Type="http://schemas.openxmlformats.org/officeDocument/2006/relationships/tags" Target="../tags/tag111.xml"/><Relationship Id="rId5" Type="http://schemas.openxmlformats.org/officeDocument/2006/relationships/image" Target="../media/image111.jpeg"/><Relationship Id="rId4" Type="http://schemas.openxmlformats.org/officeDocument/2006/relationships/notesSlide" Target="../notesSlides/notesSlide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on last week….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949825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characteristics of </a:t>
            </a:r>
            <a:r>
              <a:rPr lang="en-GB" b="1" dirty="0" smtClean="0"/>
              <a:t>Crime </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sz="2400" dirty="0"/>
              <a:t>Crime </a:t>
            </a:r>
            <a:r>
              <a:rPr lang="en-GB" sz="2400" dirty="0"/>
              <a:t>can be placed into three broad categories: </a:t>
            </a:r>
          </a:p>
          <a:p>
            <a:endParaRPr lang="en-GB" sz="2400" dirty="0"/>
          </a:p>
          <a:p>
            <a:r>
              <a:rPr lang="en-GB" sz="2400" dirty="0"/>
              <a:t>Property </a:t>
            </a:r>
            <a:r>
              <a:rPr lang="en-GB" sz="2400" dirty="0"/>
              <a:t>crime </a:t>
            </a:r>
          </a:p>
          <a:p>
            <a:r>
              <a:rPr lang="en-GB" sz="2400" dirty="0"/>
              <a:t>Crimes </a:t>
            </a:r>
            <a:r>
              <a:rPr lang="en-GB" sz="2400" dirty="0"/>
              <a:t>against the person </a:t>
            </a:r>
          </a:p>
          <a:p>
            <a:r>
              <a:rPr lang="en-GB" sz="2400" dirty="0"/>
              <a:t>Crimes </a:t>
            </a:r>
            <a:r>
              <a:rPr lang="en-GB" sz="2400" dirty="0"/>
              <a:t>against society, (sometimes referred to as victimless crimes by the media). </a:t>
            </a:r>
          </a:p>
          <a:p>
            <a:endParaRPr lang="en-GB" dirty="0"/>
          </a:p>
        </p:txBody>
      </p:sp>
    </p:spTree>
    <p:extLst>
      <p:ext uri="{BB962C8B-B14F-4D97-AF65-F5344CB8AC3E}">
        <p14:creationId xmlns:p14="http://schemas.microsoft.com/office/powerpoint/2010/main" val="4271383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Investigative Principles </a:t>
            </a:r>
            <a:endParaRPr lang="en-GB" dirty="0"/>
          </a:p>
        </p:txBody>
      </p:sp>
      <p:sp>
        <p:nvSpPr>
          <p:cNvPr id="3" name="Content Placeholder 2"/>
          <p:cNvSpPr>
            <a:spLocks noGrp="1"/>
          </p:cNvSpPr>
          <p:nvPr>
            <p:ph idx="1"/>
          </p:nvPr>
        </p:nvSpPr>
        <p:spPr>
          <a:xfrm>
            <a:off x="685800" y="1772816"/>
            <a:ext cx="7772400" cy="4536504"/>
          </a:xfrm>
        </p:spPr>
        <p:txBody>
          <a:bodyPr>
            <a:normAutofit/>
          </a:bodyPr>
          <a:lstStyle/>
          <a:p>
            <a:endParaRPr lang="en-GB" sz="2400" dirty="0" smtClean="0"/>
          </a:p>
          <a:p>
            <a:r>
              <a:rPr lang="en-GB" sz="2400" dirty="0" smtClean="0">
                <a:solidFill>
                  <a:srgbClr val="FF0000"/>
                </a:solidFill>
              </a:rPr>
              <a:t>Investigations </a:t>
            </a:r>
            <a:r>
              <a:rPr lang="en-GB" sz="2400" dirty="0">
                <a:solidFill>
                  <a:srgbClr val="FF0000"/>
                </a:solidFill>
              </a:rPr>
              <a:t>conducted in ways which are ethical and encourage public </a:t>
            </a:r>
            <a:r>
              <a:rPr lang="en-GB" sz="2400" dirty="0" smtClean="0">
                <a:solidFill>
                  <a:srgbClr val="FF0000"/>
                </a:solidFill>
              </a:rPr>
              <a:t>support,</a:t>
            </a:r>
            <a:endParaRPr lang="en-GB" sz="2400" dirty="0">
              <a:solidFill>
                <a:srgbClr val="FF0000"/>
              </a:solidFill>
            </a:endParaRPr>
          </a:p>
          <a:p>
            <a:r>
              <a:rPr lang="en-GB" sz="2400" dirty="0" smtClean="0">
                <a:solidFill>
                  <a:srgbClr val="FF0000"/>
                </a:solidFill>
              </a:rPr>
              <a:t>Investigators </a:t>
            </a:r>
            <a:r>
              <a:rPr lang="en-GB" sz="2400" dirty="0">
                <a:solidFill>
                  <a:srgbClr val="FF0000"/>
                </a:solidFill>
              </a:rPr>
              <a:t>should conduct an effective </a:t>
            </a:r>
            <a:r>
              <a:rPr lang="en-GB" sz="2400" dirty="0" smtClean="0">
                <a:solidFill>
                  <a:srgbClr val="FF0000"/>
                </a:solidFill>
              </a:rPr>
              <a:t>investigation, </a:t>
            </a:r>
            <a:endParaRPr lang="en-GB" sz="2400" dirty="0">
              <a:solidFill>
                <a:srgbClr val="FF0000"/>
              </a:solidFill>
            </a:endParaRPr>
          </a:p>
          <a:p>
            <a:r>
              <a:rPr lang="en-GB" sz="2400" dirty="0" smtClean="0">
                <a:solidFill>
                  <a:srgbClr val="FF0000"/>
                </a:solidFill>
              </a:rPr>
              <a:t>The </a:t>
            </a:r>
            <a:r>
              <a:rPr lang="en-GB" sz="2400" dirty="0">
                <a:solidFill>
                  <a:srgbClr val="FF0000"/>
                </a:solidFill>
              </a:rPr>
              <a:t>exercise of legal powers should not be oppressive and should be </a:t>
            </a:r>
            <a:r>
              <a:rPr lang="en-GB" sz="2400" dirty="0" smtClean="0">
                <a:solidFill>
                  <a:srgbClr val="FF0000"/>
                </a:solidFill>
              </a:rPr>
              <a:t>proportionate, </a:t>
            </a:r>
            <a:endParaRPr lang="en-GB" sz="2400" dirty="0">
              <a:solidFill>
                <a:srgbClr val="FF0000"/>
              </a:solidFill>
            </a:endParaRPr>
          </a:p>
          <a:p>
            <a:r>
              <a:rPr lang="en-GB" sz="2400" dirty="0" smtClean="0">
                <a:solidFill>
                  <a:srgbClr val="FF0000"/>
                </a:solidFill>
              </a:rPr>
              <a:t>Investigations </a:t>
            </a:r>
            <a:r>
              <a:rPr lang="en-GB" sz="2400" dirty="0">
                <a:solidFill>
                  <a:srgbClr val="FF0000"/>
                </a:solidFill>
              </a:rPr>
              <a:t>should be carried out as transparently as possible, in particular, victims, witnesses and suspects should be kept updated with developments in the case. </a:t>
            </a:r>
          </a:p>
          <a:p>
            <a:endParaRPr lang="en-GB" dirty="0"/>
          </a:p>
        </p:txBody>
      </p:sp>
    </p:spTree>
    <p:extLst>
      <p:ext uri="{BB962C8B-B14F-4D97-AF65-F5344CB8AC3E}">
        <p14:creationId xmlns:p14="http://schemas.microsoft.com/office/powerpoint/2010/main" val="3524240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a:t>
            </a:r>
            <a:r>
              <a:rPr lang="en-GB" dirty="0" smtClean="0"/>
              <a:t>Mind-set </a:t>
            </a:r>
            <a:r>
              <a:rPr lang="en-GB" dirty="0"/>
              <a:t/>
            </a:r>
            <a:br>
              <a:rPr lang="en-GB" dirty="0"/>
            </a:br>
            <a:endParaRPr lang="en-GB" dirty="0"/>
          </a:p>
        </p:txBody>
      </p:sp>
      <p:sp>
        <p:nvSpPr>
          <p:cNvPr id="3" name="Content Placeholder 2"/>
          <p:cNvSpPr>
            <a:spLocks noGrp="1"/>
          </p:cNvSpPr>
          <p:nvPr>
            <p:ph idx="1"/>
          </p:nvPr>
        </p:nvSpPr>
        <p:spPr>
          <a:xfrm>
            <a:off x="685800" y="1484784"/>
            <a:ext cx="8092404" cy="4752528"/>
          </a:xfrm>
        </p:spPr>
        <p:txBody>
          <a:bodyPr>
            <a:normAutofit/>
          </a:bodyPr>
          <a:lstStyle/>
          <a:p>
            <a:endParaRPr lang="en-GB" sz="2800" dirty="0" smtClean="0"/>
          </a:p>
          <a:p>
            <a:endParaRPr lang="en-GB" sz="2800" dirty="0"/>
          </a:p>
          <a:p>
            <a:r>
              <a:rPr lang="en-GB" sz="2800" dirty="0" smtClean="0">
                <a:solidFill>
                  <a:srgbClr val="FF0000"/>
                </a:solidFill>
              </a:rPr>
              <a:t>Before </a:t>
            </a:r>
            <a:r>
              <a:rPr lang="en-GB" sz="2800" dirty="0">
                <a:solidFill>
                  <a:srgbClr val="FF0000"/>
                </a:solidFill>
              </a:rPr>
              <a:t>examining the stages of an investigation, it is useful to consider the way in which an investigation is </a:t>
            </a:r>
            <a:r>
              <a:rPr lang="en-GB" sz="2800" dirty="0">
                <a:solidFill>
                  <a:srgbClr val="FF0000"/>
                </a:solidFill>
              </a:rPr>
              <a:t>approached</a:t>
            </a:r>
            <a:r>
              <a:rPr lang="en-GB" sz="2800" dirty="0">
                <a:solidFill>
                  <a:srgbClr val="FF0000"/>
                </a:solidFill>
              </a:rPr>
              <a:t> </a:t>
            </a:r>
            <a:r>
              <a:rPr lang="en-GB" sz="2800" dirty="0">
                <a:solidFill>
                  <a:srgbClr val="FF0000"/>
                </a:solidFill>
              </a:rPr>
              <a:t>known </a:t>
            </a:r>
            <a:r>
              <a:rPr lang="en-GB" sz="2800" dirty="0">
                <a:solidFill>
                  <a:srgbClr val="FF0000"/>
                </a:solidFill>
              </a:rPr>
              <a:t>as the investigative </a:t>
            </a:r>
            <a:r>
              <a:rPr lang="en-GB" sz="2800" dirty="0">
                <a:solidFill>
                  <a:srgbClr val="FF0000"/>
                </a:solidFill>
              </a:rPr>
              <a:t>mind-set, this brings </a:t>
            </a:r>
            <a:r>
              <a:rPr lang="en-GB" sz="2800" dirty="0">
                <a:solidFill>
                  <a:srgbClr val="FF0000"/>
                </a:solidFill>
              </a:rPr>
              <a:t>some order to the way in which </a:t>
            </a:r>
            <a:r>
              <a:rPr lang="en-GB" sz="2800" dirty="0">
                <a:solidFill>
                  <a:srgbClr val="FF0000"/>
                </a:solidFill>
              </a:rPr>
              <a:t>material is examined and decisions are made: </a:t>
            </a:r>
          </a:p>
          <a:p>
            <a:pPr marL="0" indent="0">
              <a:buNone/>
            </a:pPr>
            <a:endParaRPr lang="en-GB" dirty="0"/>
          </a:p>
        </p:txBody>
      </p:sp>
    </p:spTree>
    <p:extLst>
      <p:ext uri="{BB962C8B-B14F-4D97-AF65-F5344CB8AC3E}">
        <p14:creationId xmlns:p14="http://schemas.microsoft.com/office/powerpoint/2010/main" val="14097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a:t>
            </a:r>
            <a:r>
              <a:rPr lang="en-GB" dirty="0" smtClean="0"/>
              <a:t>Mind-set </a:t>
            </a:r>
            <a:r>
              <a:rPr lang="en-GB" dirty="0"/>
              <a:t/>
            </a:r>
            <a:br>
              <a:rPr lang="en-GB" dirty="0"/>
            </a:br>
            <a:endParaRPr lang="en-GB" dirty="0"/>
          </a:p>
        </p:txBody>
      </p:sp>
      <p:sp>
        <p:nvSpPr>
          <p:cNvPr id="3" name="Content Placeholder 2"/>
          <p:cNvSpPr>
            <a:spLocks noGrp="1"/>
          </p:cNvSpPr>
          <p:nvPr>
            <p:ph idx="1"/>
          </p:nvPr>
        </p:nvSpPr>
        <p:spPr>
          <a:xfrm>
            <a:off x="685800" y="1484784"/>
            <a:ext cx="8092404" cy="4752528"/>
          </a:xfrm>
        </p:spPr>
        <p:txBody>
          <a:bodyPr>
            <a:normAutofit/>
          </a:bodyPr>
          <a:lstStyle/>
          <a:p>
            <a:pPr marL="0" indent="0">
              <a:buNone/>
            </a:pPr>
            <a:endParaRPr lang="en-GB" sz="2100" dirty="0"/>
          </a:p>
          <a:p>
            <a:pPr marL="0" indent="0">
              <a:buNone/>
            </a:pPr>
            <a:r>
              <a:rPr lang="en-GB" sz="2800" dirty="0">
                <a:solidFill>
                  <a:srgbClr val="FF0000"/>
                </a:solidFill>
              </a:rPr>
              <a:t>It </a:t>
            </a:r>
            <a:r>
              <a:rPr lang="en-GB" sz="2800" dirty="0">
                <a:solidFill>
                  <a:srgbClr val="FF0000"/>
                </a:solidFill>
              </a:rPr>
              <a:t>can be broken down into the five following principles: </a:t>
            </a:r>
          </a:p>
          <a:p>
            <a:r>
              <a:rPr lang="en-GB" sz="2800" dirty="0">
                <a:solidFill>
                  <a:srgbClr val="FF0000"/>
                </a:solidFill>
              </a:rPr>
              <a:t>Understanding </a:t>
            </a:r>
            <a:r>
              <a:rPr lang="en-GB" sz="2800" dirty="0">
                <a:solidFill>
                  <a:srgbClr val="FF0000"/>
                </a:solidFill>
              </a:rPr>
              <a:t>the source of material </a:t>
            </a:r>
          </a:p>
          <a:p>
            <a:r>
              <a:rPr lang="en-GB" sz="2800" dirty="0">
                <a:solidFill>
                  <a:srgbClr val="FF0000"/>
                </a:solidFill>
              </a:rPr>
              <a:t>Planning </a:t>
            </a:r>
            <a:r>
              <a:rPr lang="en-GB" sz="2800" dirty="0">
                <a:solidFill>
                  <a:srgbClr val="FF0000"/>
                </a:solidFill>
              </a:rPr>
              <a:t>and preparation of the investigation </a:t>
            </a:r>
          </a:p>
          <a:p>
            <a:r>
              <a:rPr lang="en-GB" sz="2800" dirty="0">
                <a:solidFill>
                  <a:srgbClr val="FF0000"/>
                </a:solidFill>
              </a:rPr>
              <a:t>Examination </a:t>
            </a:r>
            <a:r>
              <a:rPr lang="en-GB" sz="2800" dirty="0">
                <a:solidFill>
                  <a:srgbClr val="FF0000"/>
                </a:solidFill>
              </a:rPr>
              <a:t>of material </a:t>
            </a:r>
          </a:p>
          <a:p>
            <a:r>
              <a:rPr lang="en-GB" sz="2800" dirty="0">
                <a:solidFill>
                  <a:srgbClr val="FF0000"/>
                </a:solidFill>
              </a:rPr>
              <a:t>Recording </a:t>
            </a:r>
            <a:r>
              <a:rPr lang="en-GB" sz="2800" dirty="0">
                <a:solidFill>
                  <a:srgbClr val="FF0000"/>
                </a:solidFill>
              </a:rPr>
              <a:t>and collation of information </a:t>
            </a:r>
          </a:p>
          <a:p>
            <a:r>
              <a:rPr lang="en-GB" sz="2800" dirty="0">
                <a:solidFill>
                  <a:srgbClr val="FF0000"/>
                </a:solidFill>
              </a:rPr>
              <a:t>Evaluation </a:t>
            </a:r>
            <a:r>
              <a:rPr lang="en-GB" sz="2800" dirty="0">
                <a:solidFill>
                  <a:srgbClr val="FF0000"/>
                </a:solidFill>
              </a:rPr>
              <a:t>of the material. </a:t>
            </a:r>
          </a:p>
          <a:p>
            <a:endParaRPr lang="en-GB" dirty="0"/>
          </a:p>
        </p:txBody>
      </p:sp>
    </p:spTree>
    <p:extLst>
      <p:ext uri="{BB962C8B-B14F-4D97-AF65-F5344CB8AC3E}">
        <p14:creationId xmlns:p14="http://schemas.microsoft.com/office/powerpoint/2010/main" val="3728469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Suspect </a:t>
            </a:r>
            <a:r>
              <a:rPr lang="en-GB" dirty="0" smtClean="0"/>
              <a:t>Management/Strategy </a:t>
            </a:r>
            <a:r>
              <a:rPr lang="en-GB" dirty="0"/>
              <a:t/>
            </a:r>
            <a:br>
              <a:rPr lang="en-GB" dirty="0"/>
            </a:br>
            <a:endParaRPr lang="en-GB" dirty="0"/>
          </a:p>
        </p:txBody>
      </p:sp>
      <p:sp>
        <p:nvSpPr>
          <p:cNvPr id="3" name="Content Placeholder 2"/>
          <p:cNvSpPr>
            <a:spLocks noGrp="1"/>
          </p:cNvSpPr>
          <p:nvPr>
            <p:ph idx="1"/>
          </p:nvPr>
        </p:nvSpPr>
        <p:spPr>
          <a:xfrm>
            <a:off x="685800" y="1628800"/>
            <a:ext cx="8092404" cy="4219550"/>
          </a:xfrm>
        </p:spPr>
        <p:txBody>
          <a:bodyPr>
            <a:normAutofit fontScale="92500" lnSpcReduction="10000"/>
          </a:bodyPr>
          <a:lstStyle/>
          <a:p>
            <a:r>
              <a:rPr lang="en-GB" sz="2400" dirty="0">
                <a:solidFill>
                  <a:srgbClr val="FF0000"/>
                </a:solidFill>
              </a:rPr>
              <a:t>Early Identification</a:t>
            </a:r>
            <a:endParaRPr lang="en-GB" sz="2400" dirty="0">
              <a:solidFill>
                <a:srgbClr val="FF0000"/>
              </a:solidFill>
            </a:endParaRPr>
          </a:p>
          <a:p>
            <a:r>
              <a:rPr lang="en-GB" sz="2400" dirty="0">
                <a:solidFill>
                  <a:srgbClr val="FF0000"/>
                </a:solidFill>
              </a:rPr>
              <a:t>Conduct </a:t>
            </a:r>
            <a:r>
              <a:rPr lang="en-GB" sz="2400" dirty="0">
                <a:solidFill>
                  <a:srgbClr val="FF0000"/>
                </a:solidFill>
              </a:rPr>
              <a:t>background checks on identified suspects to include: </a:t>
            </a:r>
          </a:p>
          <a:p>
            <a:r>
              <a:rPr lang="en-GB" sz="2400" dirty="0">
                <a:solidFill>
                  <a:srgbClr val="FF0000"/>
                </a:solidFill>
              </a:rPr>
              <a:t>The </a:t>
            </a:r>
            <a:r>
              <a:rPr lang="en-GB" sz="2400" dirty="0">
                <a:solidFill>
                  <a:srgbClr val="FF0000"/>
                </a:solidFill>
              </a:rPr>
              <a:t>suspect’s propensity to violence or to use firearms </a:t>
            </a:r>
          </a:p>
          <a:p>
            <a:r>
              <a:rPr lang="en-GB" sz="2400" dirty="0">
                <a:solidFill>
                  <a:srgbClr val="FF0000"/>
                </a:solidFill>
              </a:rPr>
              <a:t>Known </a:t>
            </a:r>
            <a:r>
              <a:rPr lang="en-GB" sz="2400" dirty="0">
                <a:solidFill>
                  <a:srgbClr val="FF0000"/>
                </a:solidFill>
              </a:rPr>
              <a:t>premises, vehicles and associates </a:t>
            </a:r>
          </a:p>
          <a:p>
            <a:r>
              <a:rPr lang="en-GB" sz="2400" dirty="0">
                <a:solidFill>
                  <a:srgbClr val="FF0000"/>
                </a:solidFill>
              </a:rPr>
              <a:t>Previous </a:t>
            </a:r>
            <a:r>
              <a:rPr lang="en-GB" sz="2400" dirty="0">
                <a:solidFill>
                  <a:srgbClr val="FF0000"/>
                </a:solidFill>
              </a:rPr>
              <a:t>criminal convictions or arrests </a:t>
            </a:r>
          </a:p>
          <a:p>
            <a:r>
              <a:rPr lang="en-GB" sz="2400" dirty="0">
                <a:solidFill>
                  <a:srgbClr val="FF0000"/>
                </a:solidFill>
              </a:rPr>
              <a:t>Any </a:t>
            </a:r>
            <a:r>
              <a:rPr lang="en-GB" sz="2400" dirty="0">
                <a:solidFill>
                  <a:srgbClr val="FF0000"/>
                </a:solidFill>
              </a:rPr>
              <a:t>known modus operandi (MO)? </a:t>
            </a:r>
          </a:p>
          <a:p>
            <a:r>
              <a:rPr lang="en-GB" sz="2400" dirty="0">
                <a:solidFill>
                  <a:srgbClr val="FF0000"/>
                </a:solidFill>
              </a:rPr>
              <a:t>Habitual </a:t>
            </a:r>
            <a:r>
              <a:rPr lang="en-GB" sz="2400" dirty="0">
                <a:solidFill>
                  <a:srgbClr val="FF0000"/>
                </a:solidFill>
              </a:rPr>
              <a:t>behaviour associated with the suspect e.g. gambling or drug misuse </a:t>
            </a:r>
          </a:p>
          <a:p>
            <a:r>
              <a:rPr lang="en-GB" sz="2400" dirty="0">
                <a:solidFill>
                  <a:srgbClr val="FF0000"/>
                </a:solidFill>
              </a:rPr>
              <a:t>Intelligence </a:t>
            </a:r>
            <a:r>
              <a:rPr lang="en-GB" sz="2400" dirty="0">
                <a:solidFill>
                  <a:srgbClr val="FF0000"/>
                </a:solidFill>
              </a:rPr>
              <a:t>regarding their previous behaviour in interviews </a:t>
            </a:r>
          </a:p>
          <a:p>
            <a:endParaRPr lang="en-GB" dirty="0"/>
          </a:p>
        </p:txBody>
      </p:sp>
    </p:spTree>
    <p:extLst>
      <p:ext uri="{BB962C8B-B14F-4D97-AF65-F5344CB8AC3E}">
        <p14:creationId xmlns:p14="http://schemas.microsoft.com/office/powerpoint/2010/main" val="2023700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a:t>
            </a:r>
            <a:r>
              <a:rPr lang="en-GB" dirty="0" smtClean="0"/>
              <a:t>Strategies </a:t>
            </a:r>
            <a:r>
              <a:rPr lang="en-GB" dirty="0"/>
              <a:t/>
            </a:r>
            <a:br>
              <a:rPr lang="en-GB" dirty="0"/>
            </a:br>
            <a:endParaRPr lang="en-GB" dirty="0"/>
          </a:p>
        </p:txBody>
      </p:sp>
      <p:sp>
        <p:nvSpPr>
          <p:cNvPr id="3" name="Content Placeholder 2"/>
          <p:cNvSpPr>
            <a:spLocks noGrp="1"/>
          </p:cNvSpPr>
          <p:nvPr>
            <p:ph idx="1"/>
          </p:nvPr>
        </p:nvSpPr>
        <p:spPr>
          <a:xfrm>
            <a:off x="685800" y="1412776"/>
            <a:ext cx="8092404" cy="4372074"/>
          </a:xfrm>
        </p:spPr>
        <p:txBody>
          <a:bodyPr>
            <a:normAutofit lnSpcReduction="10000"/>
          </a:bodyPr>
          <a:lstStyle/>
          <a:p>
            <a:r>
              <a:rPr lang="en-GB" sz="2400" dirty="0">
                <a:solidFill>
                  <a:srgbClr val="FF0000"/>
                </a:solidFill>
              </a:rPr>
              <a:t>An </a:t>
            </a:r>
            <a:r>
              <a:rPr lang="en-GB" sz="2400" dirty="0">
                <a:solidFill>
                  <a:srgbClr val="FF0000"/>
                </a:solidFill>
              </a:rPr>
              <a:t>investigative strategy is a plan that sets out the appropriate actions needed to further the investigation. These may include: </a:t>
            </a:r>
          </a:p>
          <a:p>
            <a:r>
              <a:rPr lang="en-GB" sz="2400" dirty="0">
                <a:solidFill>
                  <a:srgbClr val="FF0000"/>
                </a:solidFill>
              </a:rPr>
              <a:t>Identifying </a:t>
            </a:r>
            <a:r>
              <a:rPr lang="en-GB" sz="2400" dirty="0">
                <a:solidFill>
                  <a:srgbClr val="FF0000"/>
                </a:solidFill>
              </a:rPr>
              <a:t>a line of enquiry to pursue </a:t>
            </a:r>
          </a:p>
          <a:p>
            <a:r>
              <a:rPr lang="en-GB" sz="2400" dirty="0">
                <a:solidFill>
                  <a:srgbClr val="FF0000"/>
                </a:solidFill>
              </a:rPr>
              <a:t>Determining </a:t>
            </a:r>
            <a:r>
              <a:rPr lang="en-GB" sz="2400" dirty="0">
                <a:solidFill>
                  <a:srgbClr val="FF0000"/>
                </a:solidFill>
              </a:rPr>
              <a:t>the objective of pursuing a particular line of enquiry </a:t>
            </a:r>
          </a:p>
          <a:p>
            <a:r>
              <a:rPr lang="en-GB" sz="2400" dirty="0">
                <a:solidFill>
                  <a:srgbClr val="FF0000"/>
                </a:solidFill>
              </a:rPr>
              <a:t>Identifying </a:t>
            </a:r>
            <a:r>
              <a:rPr lang="en-GB" sz="2400" dirty="0">
                <a:solidFill>
                  <a:srgbClr val="FF0000"/>
                </a:solidFill>
              </a:rPr>
              <a:t>the investigative action(s) necessary to efficiently achieve that objective taking into account resources, priorities and proportionality </a:t>
            </a:r>
          </a:p>
          <a:p>
            <a:r>
              <a:rPr lang="en-GB" sz="2400" dirty="0">
                <a:solidFill>
                  <a:srgbClr val="FF0000"/>
                </a:solidFill>
              </a:rPr>
              <a:t>Conducting </a:t>
            </a:r>
            <a:r>
              <a:rPr lang="en-GB" sz="2400" dirty="0">
                <a:solidFill>
                  <a:srgbClr val="FF0000"/>
                </a:solidFill>
              </a:rPr>
              <a:t>the investigative action and gathering the maximum amount of material, which may generate further lines of enquiry. </a:t>
            </a:r>
          </a:p>
          <a:p>
            <a:endParaRPr lang="en-GB" dirty="0"/>
          </a:p>
        </p:txBody>
      </p:sp>
    </p:spTree>
    <p:extLst>
      <p:ext uri="{BB962C8B-B14F-4D97-AF65-F5344CB8AC3E}">
        <p14:creationId xmlns:p14="http://schemas.microsoft.com/office/powerpoint/2010/main" val="133248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8224" y="3423683"/>
            <a:ext cx="2400300" cy="1737360"/>
          </a:xfrm>
        </p:spPr>
        <p:txBody>
          <a:bodyPr>
            <a:noAutofit/>
          </a:bodyPr>
          <a:lstStyle/>
          <a:p>
            <a:r>
              <a:rPr lang="en-GB" sz="4400" dirty="0" smtClean="0"/>
              <a:t>Police searches </a:t>
            </a:r>
            <a:br>
              <a:rPr lang="en-GB" sz="4400" dirty="0" smtClean="0"/>
            </a:br>
            <a:r>
              <a:rPr lang="en-GB" sz="4400" dirty="0" smtClean="0"/>
              <a:t>principles powers and systems</a:t>
            </a:r>
            <a:endParaRPr lang="en-GB" sz="4400" dirty="0"/>
          </a:p>
        </p:txBody>
      </p:sp>
      <p:pic>
        <p:nvPicPr>
          <p:cNvPr id="8" name="Picture Placeholder 7"/>
          <p:cNvPicPr>
            <a:picLocks noGrp="1" noChangeAspect="1"/>
          </p:cNvPicPr>
          <p:nvPr>
            <p:ph type="pic" idx="1"/>
          </p:nvPr>
        </p:nvPicPr>
        <p:blipFill>
          <a:blip r:embed="rId3">
            <a:extLst>
              <a:ext uri="{28A0092B-C50C-407E-A947-70E740481C1C}">
                <a14:useLocalDpi xmlns:a14="http://schemas.microsoft.com/office/drawing/2010/main" val="0"/>
              </a:ext>
            </a:extLst>
          </a:blip>
          <a:srcRect l="16002" r="16002"/>
          <a:stretch>
            <a:fillRect/>
          </a:stretch>
        </p:blipFill>
        <p:spPr>
          <a:xfrm>
            <a:off x="237722" y="1015282"/>
            <a:ext cx="2590774" cy="2852936"/>
          </a:xfrm>
        </p:spPr>
      </p:pic>
      <p:pic>
        <p:nvPicPr>
          <p:cNvPr id="9" name="Picture 8"/>
          <p:cNvPicPr>
            <a:picLocks noChangeAspect="1"/>
          </p:cNvPicPr>
          <p:nvPr/>
        </p:nvPicPr>
        <p:blipFill>
          <a:blip r:embed="rId4"/>
          <a:stretch>
            <a:fillRect/>
          </a:stretch>
        </p:blipFill>
        <p:spPr>
          <a:xfrm>
            <a:off x="876133" y="2880284"/>
            <a:ext cx="3326327" cy="2018964"/>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7722" y="128025"/>
            <a:ext cx="2920292" cy="1803123"/>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76532" y="3314185"/>
            <a:ext cx="3094831" cy="1585063"/>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7722" y="4437112"/>
            <a:ext cx="3185713" cy="2241798"/>
          </a:xfrm>
          <a:prstGeom prst="rect">
            <a:avLst/>
          </a:prstGeom>
        </p:spPr>
      </p:pic>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56014" y="4698647"/>
            <a:ext cx="2857500" cy="2066925"/>
          </a:xfrm>
          <a:prstGeom prst="rect">
            <a:avLst/>
          </a:prstGeom>
        </p:spPr>
      </p:pic>
      <p:pic>
        <p:nvPicPr>
          <p:cNvPr id="14" name="Picture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68726" y="169231"/>
            <a:ext cx="2516071" cy="1999954"/>
          </a:xfrm>
          <a:prstGeom prst="rect">
            <a:avLst/>
          </a:prstGeom>
        </p:spPr>
      </p:pic>
      <p:pic>
        <p:nvPicPr>
          <p:cNvPr id="17" name="Picture 16"/>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368726" y="1786652"/>
            <a:ext cx="2715614" cy="1527533"/>
          </a:xfrm>
          <a:prstGeom prst="rect">
            <a:avLst/>
          </a:prstGeom>
        </p:spPr>
      </p:pic>
    </p:spTree>
    <p:extLst>
      <p:ext uri="{BB962C8B-B14F-4D97-AF65-F5344CB8AC3E}">
        <p14:creationId xmlns:p14="http://schemas.microsoft.com/office/powerpoint/2010/main" val="1177539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4" descr="\\Client\G$\CKP Images\Searching Individuals\Stephen Lawrence enquiry.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7134" y="403620"/>
            <a:ext cx="2808312"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extBox 1"/>
          <p:cNvSpPr txBox="1">
            <a:spLocks noChangeArrowheads="1"/>
          </p:cNvSpPr>
          <p:nvPr>
            <p:custDataLst>
              <p:tags r:id="rId1"/>
            </p:custDataLst>
          </p:nvPr>
        </p:nvSpPr>
        <p:spPr bwMode="auto">
          <a:xfrm>
            <a:off x="3239964" y="404813"/>
            <a:ext cx="6011986"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dirty="0" smtClean="0">
                <a:solidFill>
                  <a:srgbClr val="0033CC"/>
                </a:solidFill>
              </a:rPr>
              <a:t>Rec. </a:t>
            </a:r>
            <a:r>
              <a:rPr lang="en-GB" altLang="en-US" sz="3200" dirty="0">
                <a:solidFill>
                  <a:srgbClr val="0033CC"/>
                </a:solidFill>
              </a:rPr>
              <a:t>60</a:t>
            </a:r>
            <a:r>
              <a:rPr lang="en-GB" altLang="en-US" sz="3200" b="0" dirty="0">
                <a:solidFill>
                  <a:schemeClr val="tx1"/>
                </a:solidFill>
              </a:rPr>
              <a:t>: stop and search powers should remain</a:t>
            </a:r>
          </a:p>
        </p:txBody>
      </p:sp>
      <p:sp>
        <p:nvSpPr>
          <p:cNvPr id="4101" name="TextBox 3"/>
          <p:cNvSpPr txBox="1">
            <a:spLocks noChangeArrowheads="1"/>
          </p:cNvSpPr>
          <p:nvPr>
            <p:custDataLst>
              <p:tags r:id="rId2"/>
            </p:custDataLst>
          </p:nvPr>
        </p:nvSpPr>
        <p:spPr bwMode="auto">
          <a:xfrm>
            <a:off x="3059832" y="1700808"/>
            <a:ext cx="5688881"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just" eaLnBrk="1" hangingPunct="1">
              <a:lnSpc>
                <a:spcPct val="80000"/>
              </a:lnSpc>
              <a:spcBef>
                <a:spcPct val="50000"/>
              </a:spcBef>
              <a:buFontTx/>
              <a:buNone/>
            </a:pPr>
            <a:r>
              <a:rPr lang="en-GB" altLang="en-US" sz="3200" dirty="0" smtClean="0">
                <a:solidFill>
                  <a:srgbClr val="0033CC"/>
                </a:solidFill>
              </a:rPr>
              <a:t>Rec.61</a:t>
            </a:r>
            <a:r>
              <a:rPr lang="en-GB" altLang="en-US" sz="3200" b="0" dirty="0">
                <a:solidFill>
                  <a:schemeClr val="tx1"/>
                </a:solidFill>
              </a:rPr>
              <a:t>: a record must be made of all stops and searches and a copy must be given to the person stopped</a:t>
            </a:r>
          </a:p>
        </p:txBody>
      </p:sp>
      <p:sp>
        <p:nvSpPr>
          <p:cNvPr id="4102" name="TextBox 4"/>
          <p:cNvSpPr txBox="1">
            <a:spLocks noChangeArrowheads="1"/>
          </p:cNvSpPr>
          <p:nvPr>
            <p:custDataLst>
              <p:tags r:id="rId3"/>
            </p:custDataLst>
          </p:nvPr>
        </p:nvSpPr>
        <p:spPr bwMode="auto">
          <a:xfrm>
            <a:off x="251520" y="3933825"/>
            <a:ext cx="8497193" cy="1274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just" eaLnBrk="1" hangingPunct="1">
              <a:lnSpc>
                <a:spcPct val="80000"/>
              </a:lnSpc>
              <a:spcBef>
                <a:spcPct val="50000"/>
              </a:spcBef>
              <a:buFontTx/>
              <a:buNone/>
            </a:pPr>
            <a:r>
              <a:rPr lang="en-GB" altLang="en-US" sz="3200" dirty="0" smtClean="0">
                <a:solidFill>
                  <a:srgbClr val="0033CC"/>
                </a:solidFill>
              </a:rPr>
              <a:t>Rec.62</a:t>
            </a:r>
            <a:r>
              <a:rPr lang="en-GB" altLang="en-US" sz="3200" b="0" dirty="0">
                <a:solidFill>
                  <a:schemeClr val="tx1"/>
                </a:solidFill>
              </a:rPr>
              <a:t>: search records should be monitored and the information should be analysed and published</a:t>
            </a:r>
          </a:p>
        </p:txBody>
      </p:sp>
      <p:sp>
        <p:nvSpPr>
          <p:cNvPr id="4103" name="TextBox 5"/>
          <p:cNvSpPr txBox="1">
            <a:spLocks noChangeArrowheads="1"/>
          </p:cNvSpPr>
          <p:nvPr>
            <p:custDataLst>
              <p:tags r:id="rId4"/>
            </p:custDataLst>
          </p:nvPr>
        </p:nvSpPr>
        <p:spPr bwMode="auto">
          <a:xfrm>
            <a:off x="251520" y="5445125"/>
            <a:ext cx="8352730" cy="1274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just" eaLnBrk="1" hangingPunct="1">
              <a:lnSpc>
                <a:spcPct val="80000"/>
              </a:lnSpc>
              <a:spcBef>
                <a:spcPct val="50000"/>
              </a:spcBef>
              <a:buFontTx/>
              <a:buNone/>
            </a:pPr>
            <a:r>
              <a:rPr lang="en-GB" altLang="en-US" sz="3200" dirty="0" smtClean="0">
                <a:solidFill>
                  <a:srgbClr val="0033CC"/>
                </a:solidFill>
              </a:rPr>
              <a:t>Rec.63</a:t>
            </a:r>
            <a:r>
              <a:rPr lang="en-GB" altLang="en-US" sz="3200" b="0" dirty="0">
                <a:solidFill>
                  <a:schemeClr val="tx1"/>
                </a:solidFill>
              </a:rPr>
              <a:t>: the Police Authorities have a duty to raise public awareness on stops and searches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fade">
                                      <p:cBhvr>
                                        <p:cTn id="7" dur="500"/>
                                        <p:tgtEl>
                                          <p:spTgt spid="410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01"/>
                                        </p:tgtEl>
                                        <p:attrNameLst>
                                          <p:attrName>style.visibility</p:attrName>
                                        </p:attrNameLst>
                                      </p:cBhvr>
                                      <p:to>
                                        <p:strVal val="visible"/>
                                      </p:to>
                                    </p:set>
                                    <p:animEffect transition="in" filter="fade">
                                      <p:cBhvr>
                                        <p:cTn id="12" dur="500"/>
                                        <p:tgtEl>
                                          <p:spTgt spid="410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02"/>
                                        </p:tgtEl>
                                        <p:attrNameLst>
                                          <p:attrName>style.visibility</p:attrName>
                                        </p:attrNameLst>
                                      </p:cBhvr>
                                      <p:to>
                                        <p:strVal val="visible"/>
                                      </p:to>
                                    </p:set>
                                    <p:animEffect transition="in" filter="fade">
                                      <p:cBhvr>
                                        <p:cTn id="17" dur="500"/>
                                        <p:tgtEl>
                                          <p:spTgt spid="410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103"/>
                                        </p:tgtEl>
                                        <p:attrNameLst>
                                          <p:attrName>style.visibility</p:attrName>
                                        </p:attrNameLst>
                                      </p:cBhvr>
                                      <p:to>
                                        <p:strVal val="visible"/>
                                      </p:to>
                                    </p:set>
                                    <p:animEffect transition="in" filter="fade">
                                      <p:cBhvr>
                                        <p:cTn id="22" dur="500"/>
                                        <p:tgtEl>
                                          <p:spTgt spid="4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0" grpId="0"/>
      <p:bldP spid="4101" grpId="0"/>
      <p:bldP spid="4102" grpId="0"/>
      <p:bldP spid="410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3" descr="\\Client\G$\CKP Images\NIM\Law 2.png"/>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3"/>
          <p:cNvSpPr>
            <a:spLocks noChangeArrowheads="1"/>
          </p:cNvSpPr>
          <p:nvPr>
            <p:custDataLst>
              <p:tags r:id="rId1"/>
            </p:custDataLst>
          </p:nvPr>
        </p:nvSpPr>
        <p:spPr bwMode="auto">
          <a:xfrm>
            <a:off x="928277" y="1556792"/>
            <a:ext cx="7273925"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ts val="0"/>
              </a:spcBef>
              <a:spcAft>
                <a:spcPts val="3600"/>
              </a:spcAft>
              <a:buFontTx/>
              <a:buNone/>
            </a:pPr>
            <a:r>
              <a:rPr lang="en-GB" altLang="en-US" sz="3200" dirty="0">
                <a:solidFill>
                  <a:schemeClr val="tx1"/>
                </a:solidFill>
              </a:rPr>
              <a:t>A police constable may </a:t>
            </a:r>
            <a:r>
              <a:rPr lang="en-GB" altLang="en-US" sz="3200" dirty="0">
                <a:solidFill>
                  <a:srgbClr val="FF0000"/>
                </a:solidFill>
              </a:rPr>
              <a:t>detain</a:t>
            </a:r>
            <a:r>
              <a:rPr lang="en-GB" altLang="en-US" sz="3200" dirty="0">
                <a:solidFill>
                  <a:schemeClr val="tx1"/>
                </a:solidFill>
              </a:rPr>
              <a:t> in order to search</a:t>
            </a:r>
            <a:r>
              <a:rPr lang="en-GB" altLang="en-US" sz="3200" i="1" dirty="0">
                <a:solidFill>
                  <a:schemeClr val="tx1"/>
                </a:solidFill>
              </a:rPr>
              <a:t> </a:t>
            </a:r>
          </a:p>
          <a:p>
            <a:pPr algn="ctr" eaLnBrk="1" hangingPunct="1">
              <a:spcBef>
                <a:spcPts val="0"/>
              </a:spcBef>
              <a:spcAft>
                <a:spcPts val="3600"/>
              </a:spcAft>
              <a:buFontTx/>
              <a:buNone/>
            </a:pPr>
            <a:r>
              <a:rPr lang="en-GB" altLang="en-US" sz="3200" dirty="0">
                <a:solidFill>
                  <a:schemeClr val="tx1"/>
                </a:solidFill>
              </a:rPr>
              <a:t>any person or vehicle or anything which is in or on a vehicle, </a:t>
            </a:r>
          </a:p>
          <a:p>
            <a:pPr algn="ctr" eaLnBrk="1" hangingPunct="1">
              <a:spcBef>
                <a:spcPts val="0"/>
              </a:spcBef>
              <a:spcAft>
                <a:spcPts val="3600"/>
              </a:spcAft>
              <a:buFontTx/>
              <a:buNone/>
            </a:pPr>
            <a:r>
              <a:rPr lang="en-GB" altLang="en-US" sz="3200" dirty="0">
                <a:solidFill>
                  <a:schemeClr val="tx1"/>
                </a:solidFill>
              </a:rPr>
              <a:t>in any </a:t>
            </a:r>
            <a:r>
              <a:rPr lang="en-GB" altLang="en-US" sz="3200" dirty="0">
                <a:solidFill>
                  <a:srgbClr val="FF0000"/>
                </a:solidFill>
              </a:rPr>
              <a:t>place to which the public has access </a:t>
            </a:r>
          </a:p>
        </p:txBody>
      </p:sp>
      <p:sp>
        <p:nvSpPr>
          <p:cNvPr id="2" name="TextBox 1"/>
          <p:cNvSpPr txBox="1"/>
          <p:nvPr/>
        </p:nvSpPr>
        <p:spPr>
          <a:xfrm>
            <a:off x="1" y="260648"/>
            <a:ext cx="9143999" cy="461665"/>
          </a:xfrm>
          <a:prstGeom prst="rect">
            <a:avLst/>
          </a:prstGeom>
          <a:noFill/>
        </p:spPr>
        <p:txBody>
          <a:bodyPr wrap="square" rtlCol="0">
            <a:spAutoFit/>
          </a:bodyPr>
          <a:lstStyle/>
          <a:p>
            <a:pPr algn="ctr"/>
            <a:r>
              <a:rPr lang="en-GB" sz="2400" dirty="0" smtClean="0">
                <a:solidFill>
                  <a:srgbClr val="0033CC"/>
                </a:solidFill>
              </a:rPr>
              <a:t>Sec 1(2) Police &amp; Criminal Evidence Act 1984</a:t>
            </a:r>
            <a:endParaRPr lang="en-GB" sz="2400" dirty="0">
              <a:solidFill>
                <a:srgbClr val="0033CC"/>
              </a:solidFill>
            </a:endParaRPr>
          </a:p>
        </p:txBody>
      </p:sp>
    </p:spTree>
    <p:extLst>
      <p:ext uri="{BB962C8B-B14F-4D97-AF65-F5344CB8AC3E}">
        <p14:creationId xmlns:p14="http://schemas.microsoft.com/office/powerpoint/2010/main" val="23192814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3" descr="\\Client\G$\CKP Images\NIM\Law 2.png"/>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3"/>
          <p:cNvSpPr>
            <a:spLocks noChangeArrowheads="1"/>
          </p:cNvSpPr>
          <p:nvPr>
            <p:custDataLst>
              <p:tags r:id="rId1"/>
            </p:custDataLst>
          </p:nvPr>
        </p:nvSpPr>
        <p:spPr bwMode="auto">
          <a:xfrm>
            <a:off x="575557" y="908720"/>
            <a:ext cx="7992888" cy="5678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ts val="0"/>
              </a:spcBef>
              <a:spcAft>
                <a:spcPts val="1800"/>
              </a:spcAft>
              <a:buFontTx/>
              <a:buNone/>
            </a:pPr>
            <a:r>
              <a:rPr lang="en-GB" altLang="en-US" sz="3200" dirty="0" smtClean="0">
                <a:solidFill>
                  <a:schemeClr val="tx1"/>
                </a:solidFill>
              </a:rPr>
              <a:t>if </a:t>
            </a:r>
            <a:r>
              <a:rPr lang="en-GB" altLang="en-US" sz="3200" dirty="0">
                <a:solidFill>
                  <a:schemeClr val="tx1"/>
                </a:solidFill>
              </a:rPr>
              <a:t>he or she has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rgbClr val="FF0000"/>
                </a:solidFill>
              </a:rPr>
              <a:t>reasonable </a:t>
            </a:r>
            <a:r>
              <a:rPr lang="en-GB" altLang="en-US" sz="3200" dirty="0">
                <a:solidFill>
                  <a:srgbClr val="FF0000"/>
                </a:solidFill>
              </a:rPr>
              <a:t>grounds for suspecting</a:t>
            </a:r>
            <a:r>
              <a:rPr lang="en-GB" altLang="en-US" sz="3200" dirty="0">
                <a:solidFill>
                  <a:schemeClr val="tx1"/>
                </a:solidFill>
              </a:rPr>
              <a:t> </a:t>
            </a:r>
          </a:p>
          <a:p>
            <a:pPr algn="ctr" eaLnBrk="1" hangingPunct="1">
              <a:spcBef>
                <a:spcPts val="0"/>
              </a:spcBef>
              <a:spcAft>
                <a:spcPts val="1800"/>
              </a:spcAft>
              <a:buFontTx/>
              <a:buNone/>
            </a:pPr>
            <a:r>
              <a:rPr lang="en-GB" altLang="en-US" sz="3200" dirty="0">
                <a:solidFill>
                  <a:schemeClr val="tx1"/>
                </a:solidFill>
              </a:rPr>
              <a:t>that stolen or prohibited </a:t>
            </a:r>
            <a:r>
              <a:rPr lang="en-GB" altLang="en-US" sz="3200" dirty="0" smtClean="0">
                <a:solidFill>
                  <a:schemeClr val="tx1"/>
                </a:solidFill>
              </a:rPr>
              <a:t>articles, </a:t>
            </a:r>
          </a:p>
          <a:p>
            <a:pPr algn="ctr" eaLnBrk="1" hangingPunct="1">
              <a:spcBef>
                <a:spcPts val="0"/>
              </a:spcBef>
              <a:spcAft>
                <a:spcPts val="1800"/>
              </a:spcAft>
              <a:buFontTx/>
              <a:buNone/>
            </a:pPr>
            <a:r>
              <a:rPr lang="en-GB" altLang="en-US" sz="3200" dirty="0" smtClean="0">
                <a:solidFill>
                  <a:schemeClr val="tx1"/>
                </a:solidFill>
              </a:rPr>
              <a:t>prohibited fireworks </a:t>
            </a:r>
            <a:r>
              <a:rPr lang="en-GB" altLang="en-US" sz="3200" dirty="0">
                <a:solidFill>
                  <a:schemeClr val="tx1"/>
                </a:solidFill>
              </a:rPr>
              <a:t>or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bladed </a:t>
            </a:r>
            <a:r>
              <a:rPr lang="en-GB" altLang="en-US" sz="3200" dirty="0">
                <a:solidFill>
                  <a:schemeClr val="tx1"/>
                </a:solidFill>
              </a:rPr>
              <a:t>or sharply pointed </a:t>
            </a:r>
            <a:r>
              <a:rPr lang="en-GB" altLang="en-US" sz="3200" dirty="0" smtClean="0">
                <a:solidFill>
                  <a:schemeClr val="tx1"/>
                </a:solidFill>
              </a:rPr>
              <a:t>articles </a:t>
            </a:r>
            <a:r>
              <a:rPr lang="en-GB" altLang="en-US" sz="3200" dirty="0">
                <a:solidFill>
                  <a:schemeClr val="tx1"/>
                </a:solidFill>
              </a:rPr>
              <a:t>will be found.</a:t>
            </a:r>
          </a:p>
          <a:p>
            <a:pPr algn="ctr" eaLnBrk="1" hangingPunct="1">
              <a:spcBef>
                <a:spcPts val="0"/>
              </a:spcBef>
              <a:spcAft>
                <a:spcPts val="1800"/>
              </a:spcAft>
              <a:buFontTx/>
              <a:buNone/>
            </a:pPr>
            <a:r>
              <a:rPr lang="en-GB" altLang="en-US" sz="3200" dirty="0" smtClean="0">
                <a:solidFill>
                  <a:schemeClr val="tx1"/>
                </a:solidFill>
              </a:rPr>
              <a:t>Any </a:t>
            </a:r>
            <a:r>
              <a:rPr lang="en-GB" altLang="en-US" sz="3200" dirty="0">
                <a:solidFill>
                  <a:schemeClr val="tx1"/>
                </a:solidFill>
              </a:rPr>
              <a:t>such article found during a search may be seized. </a:t>
            </a:r>
          </a:p>
        </p:txBody>
      </p:sp>
      <p:sp>
        <p:nvSpPr>
          <p:cNvPr id="4" name="TextBox 3"/>
          <p:cNvSpPr txBox="1"/>
          <p:nvPr/>
        </p:nvSpPr>
        <p:spPr>
          <a:xfrm>
            <a:off x="1" y="260648"/>
            <a:ext cx="9143999" cy="461665"/>
          </a:xfrm>
          <a:prstGeom prst="rect">
            <a:avLst/>
          </a:prstGeom>
          <a:noFill/>
        </p:spPr>
        <p:txBody>
          <a:bodyPr wrap="square" rtlCol="0">
            <a:spAutoFit/>
          </a:bodyPr>
          <a:lstStyle/>
          <a:p>
            <a:pPr algn="ctr"/>
            <a:r>
              <a:rPr lang="en-GB" sz="2400" dirty="0" smtClean="0">
                <a:solidFill>
                  <a:srgbClr val="0033CC"/>
                </a:solidFill>
              </a:rPr>
              <a:t>Sec 1(2) Police &amp; Criminal Evidence Act 1984</a:t>
            </a:r>
            <a:endParaRPr lang="en-GB" sz="2400" dirty="0">
              <a:solidFill>
                <a:srgbClr val="0033CC"/>
              </a:solidFill>
            </a:endParaRPr>
          </a:p>
        </p:txBody>
      </p:sp>
    </p:spTree>
    <p:extLst>
      <p:ext uri="{BB962C8B-B14F-4D97-AF65-F5344CB8AC3E}">
        <p14:creationId xmlns:p14="http://schemas.microsoft.com/office/powerpoint/2010/main" val="28000316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500"/>
                                        <p:tgtEl>
                                          <p:spTgt spid="512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123">
                                            <p:txEl>
                                              <p:pRg st="1" end="1"/>
                                            </p:txEl>
                                          </p:spTgt>
                                        </p:tgtEl>
                                        <p:attrNameLst>
                                          <p:attrName>style.visibility</p:attrName>
                                        </p:attrNameLst>
                                      </p:cBhvr>
                                      <p:to>
                                        <p:strVal val="visible"/>
                                      </p:to>
                                    </p:set>
                                    <p:animEffect transition="in" filter="fade">
                                      <p:cBhvr>
                                        <p:cTn id="10" dur="500"/>
                                        <p:tgtEl>
                                          <p:spTgt spid="512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animEffect transition="in" filter="fade">
                                      <p:cBhvr>
                                        <p:cTn id="15" dur="500"/>
                                        <p:tgtEl>
                                          <p:spTgt spid="512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123">
                                            <p:txEl>
                                              <p:pRg st="3" end="3"/>
                                            </p:txEl>
                                          </p:spTgt>
                                        </p:tgtEl>
                                        <p:attrNameLst>
                                          <p:attrName>style.visibility</p:attrName>
                                        </p:attrNameLst>
                                      </p:cBhvr>
                                      <p:to>
                                        <p:strVal val="visible"/>
                                      </p:to>
                                    </p:set>
                                    <p:animEffect transition="in" filter="fade">
                                      <p:cBhvr>
                                        <p:cTn id="18" dur="500"/>
                                        <p:tgtEl>
                                          <p:spTgt spid="512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123">
                                            <p:txEl>
                                              <p:pRg st="4" end="4"/>
                                            </p:txEl>
                                          </p:spTgt>
                                        </p:tgtEl>
                                        <p:attrNameLst>
                                          <p:attrName>style.visibility</p:attrName>
                                        </p:attrNameLst>
                                      </p:cBhvr>
                                      <p:to>
                                        <p:strVal val="visible"/>
                                      </p:to>
                                    </p:set>
                                    <p:animEffect transition="in" filter="fade">
                                      <p:cBhvr>
                                        <p:cTn id="21" dur="500"/>
                                        <p:tgtEl>
                                          <p:spTgt spid="512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123">
                                            <p:txEl>
                                              <p:pRg st="5" end="5"/>
                                            </p:txEl>
                                          </p:spTgt>
                                        </p:tgtEl>
                                        <p:attrNameLst>
                                          <p:attrName>style.visibility</p:attrName>
                                        </p:attrNameLst>
                                      </p:cBhvr>
                                      <p:to>
                                        <p:strVal val="visible"/>
                                      </p:to>
                                    </p:set>
                                    <p:animEffect transition="in" filter="fade">
                                      <p:cBhvr>
                                        <p:cTn id="24" dur="500"/>
                                        <p:tgtEl>
                                          <p:spTgt spid="51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lient\G$\CKP Images\NIM\Question 1.png"/>
          <p:cNvPicPr>
            <a:picLocks noChangeAspect="1" noChangeArrowheads="1"/>
          </p:cNvPicPr>
          <p:nvPr>
            <p:custDataLst>
              <p:tags r:id="rId1"/>
            </p:custDataLst>
          </p:nvPr>
        </p:nvPicPr>
        <p:blipFill>
          <a:blip r:embed="rId5" cstate="print">
            <a:extLst>
              <a:ext uri="{28A0092B-C50C-407E-A947-70E740481C1C}">
                <a14:useLocalDpi xmlns:a14="http://schemas.microsoft.com/office/drawing/2010/main" val="0"/>
              </a:ext>
            </a:extLst>
          </a:blip>
          <a:srcRect/>
          <a:stretch>
            <a:fillRect/>
          </a:stretch>
        </p:blipFill>
        <p:spPr bwMode="auto">
          <a:xfrm>
            <a:off x="2292333" y="332656"/>
            <a:ext cx="4572000" cy="3429000"/>
          </a:xfrm>
          <a:prstGeom prst="rect">
            <a:avLst/>
          </a:prstGeom>
          <a:noFill/>
          <a:ln>
            <a:noFill/>
          </a:ln>
          <a:effectLst>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Box 3"/>
          <p:cNvSpPr txBox="1">
            <a:spLocks noChangeArrowheads="1"/>
          </p:cNvSpPr>
          <p:nvPr>
            <p:custDataLst>
              <p:tags r:id="rId2"/>
            </p:custDataLst>
          </p:nvPr>
        </p:nvSpPr>
        <p:spPr bwMode="auto">
          <a:xfrm>
            <a:off x="1152498" y="3501008"/>
            <a:ext cx="6851667"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4000" dirty="0">
                <a:solidFill>
                  <a:srgbClr val="0033CC"/>
                </a:solidFill>
              </a:rPr>
              <a:t>Reasonable grounds to suspect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 descr="\\Client\G$\CKP Images\Searching Individuals\Reasonable 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1758"/>
          <a:stretch/>
        </p:blipFill>
        <p:spPr bwMode="auto">
          <a:xfrm>
            <a:off x="827584" y="1052736"/>
            <a:ext cx="4930284"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Box 3"/>
          <p:cNvSpPr txBox="1">
            <a:spLocks noChangeArrowheads="1"/>
          </p:cNvSpPr>
          <p:nvPr>
            <p:custDataLst>
              <p:tags r:id="rId1"/>
            </p:custDataLst>
          </p:nvPr>
        </p:nvSpPr>
        <p:spPr bwMode="auto">
          <a:xfrm>
            <a:off x="3419376" y="2902292"/>
            <a:ext cx="3744912" cy="1723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spcAft>
                <a:spcPts val="1200"/>
              </a:spcAft>
              <a:buFontTx/>
              <a:buNone/>
            </a:pPr>
            <a:r>
              <a:rPr lang="en-GB" altLang="en-US" sz="4800" b="0" dirty="0">
                <a:solidFill>
                  <a:schemeClr val="tx1"/>
                </a:solidFill>
              </a:rPr>
              <a:t>Fair</a:t>
            </a:r>
          </a:p>
          <a:p>
            <a:pPr eaLnBrk="1" hangingPunct="1">
              <a:spcBef>
                <a:spcPct val="0"/>
              </a:spcBef>
              <a:spcAft>
                <a:spcPts val="1200"/>
              </a:spcAft>
              <a:buFontTx/>
              <a:buNone/>
            </a:pPr>
            <a:r>
              <a:rPr lang="en-GB" altLang="en-US" sz="4800" b="0" dirty="0">
                <a:solidFill>
                  <a:schemeClr val="tx1"/>
                </a:solidFill>
              </a:rPr>
              <a:t> </a:t>
            </a:r>
            <a:r>
              <a:rPr lang="en-GB" altLang="en-US" sz="4800" b="0" dirty="0" smtClean="0">
                <a:solidFill>
                  <a:schemeClr val="tx1"/>
                </a:solidFill>
              </a:rPr>
              <a:t>  Sensible</a:t>
            </a:r>
            <a:endParaRPr lang="en-GB" altLang="en-US" sz="4800" b="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
                                        <p:tgtEl>
                                          <p:spTgt spid="71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4431" y="1716534"/>
            <a:ext cx="6417809" cy="3440658"/>
          </a:xfrm>
          <a:prstGeom prst="rect">
            <a:avLst/>
          </a:prstGeom>
        </p:spPr>
      </p:pic>
      <p:sp>
        <p:nvSpPr>
          <p:cNvPr id="8195" name="TextBox 3"/>
          <p:cNvSpPr txBox="1">
            <a:spLocks noChangeArrowheads="1"/>
          </p:cNvSpPr>
          <p:nvPr>
            <p:custDataLst>
              <p:tags r:id="rId1"/>
            </p:custDataLst>
          </p:nvPr>
        </p:nvSpPr>
        <p:spPr bwMode="auto">
          <a:xfrm>
            <a:off x="4788024" y="1894755"/>
            <a:ext cx="3600450"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a:solidFill>
                  <a:schemeClr val="tx1"/>
                </a:solidFill>
              </a:rPr>
              <a:t>A feeling </a:t>
            </a:r>
            <a:r>
              <a:rPr lang="en-GB" altLang="en-US" sz="3200" dirty="0" smtClean="0">
                <a:solidFill>
                  <a:schemeClr val="tx1"/>
                </a:solidFill>
              </a:rPr>
              <a:t>or </a:t>
            </a:r>
            <a:r>
              <a:rPr lang="en-GB" altLang="en-US" sz="3200" dirty="0">
                <a:solidFill>
                  <a:schemeClr val="tx1"/>
                </a:solidFill>
              </a:rPr>
              <a:t>belief that someone is guilty of a crime or offence</a:t>
            </a:r>
          </a:p>
        </p:txBody>
      </p:sp>
      <p:sp>
        <p:nvSpPr>
          <p:cNvPr id="3" name="TextBox 2"/>
          <p:cNvSpPr txBox="1"/>
          <p:nvPr/>
        </p:nvSpPr>
        <p:spPr>
          <a:xfrm>
            <a:off x="2267744" y="476672"/>
            <a:ext cx="4464496" cy="584775"/>
          </a:xfrm>
          <a:prstGeom prst="rect">
            <a:avLst/>
          </a:prstGeom>
          <a:noFill/>
        </p:spPr>
        <p:txBody>
          <a:bodyPr wrap="square" rtlCol="0">
            <a:spAutoFit/>
          </a:bodyPr>
          <a:lstStyle/>
          <a:p>
            <a:r>
              <a:rPr lang="en-GB" dirty="0" smtClean="0">
                <a:solidFill>
                  <a:srgbClr val="0033CC"/>
                </a:solidFill>
              </a:rPr>
              <a:t>Suspicion/Suspect</a:t>
            </a:r>
            <a:endParaRPr lang="en-GB" dirty="0">
              <a:solidFill>
                <a:srgbClr val="0033CC"/>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3" descr="\\Client\G$\CKP Images\NIM\Levels of Operation 2.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19475" y="0"/>
            <a:ext cx="4824413" cy="511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Box 3"/>
          <p:cNvSpPr txBox="1">
            <a:spLocks noChangeArrowheads="1"/>
          </p:cNvSpPr>
          <p:nvPr>
            <p:custDataLst>
              <p:tags r:id="rId1"/>
            </p:custDataLst>
          </p:nvPr>
        </p:nvSpPr>
        <p:spPr bwMode="auto">
          <a:xfrm>
            <a:off x="2555875" y="116632"/>
            <a:ext cx="38163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a:solidFill>
                  <a:srgbClr val="0033CC"/>
                </a:solidFill>
              </a:rPr>
              <a:t>Levels</a:t>
            </a:r>
          </a:p>
        </p:txBody>
      </p:sp>
      <p:sp>
        <p:nvSpPr>
          <p:cNvPr id="9220" name="TextBox 4"/>
          <p:cNvSpPr txBox="1">
            <a:spLocks noChangeArrowheads="1"/>
          </p:cNvSpPr>
          <p:nvPr>
            <p:custDataLst>
              <p:tags r:id="rId2"/>
            </p:custDataLst>
          </p:nvPr>
        </p:nvSpPr>
        <p:spPr bwMode="auto">
          <a:xfrm>
            <a:off x="971550" y="1628775"/>
            <a:ext cx="453707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dirty="0" smtClean="0">
                <a:solidFill>
                  <a:schemeClr val="tx1"/>
                </a:solidFill>
              </a:rPr>
              <a:t>Know</a:t>
            </a: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a:p>
            <a:pPr eaLnBrk="1" hangingPunct="1">
              <a:spcBef>
                <a:spcPct val="0"/>
              </a:spcBef>
              <a:buFontTx/>
              <a:buNone/>
            </a:pPr>
            <a:r>
              <a:rPr lang="en-GB" altLang="en-US" sz="3200" dirty="0" smtClean="0">
                <a:solidFill>
                  <a:schemeClr val="tx1"/>
                </a:solidFill>
              </a:rPr>
              <a:t>Believe</a:t>
            </a: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a:p>
            <a:pPr eaLnBrk="1" hangingPunct="1">
              <a:spcBef>
                <a:spcPct val="0"/>
              </a:spcBef>
              <a:buFontTx/>
              <a:buNone/>
            </a:pPr>
            <a:r>
              <a:rPr lang="en-GB" altLang="en-US" sz="3200" dirty="0" smtClean="0">
                <a:solidFill>
                  <a:schemeClr val="tx1"/>
                </a:solidFill>
              </a:rPr>
              <a:t>Suspect</a:t>
            </a:r>
            <a:endParaRPr lang="en-GB" altLang="en-US" sz="32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3" descr="\\Client\G$\CKP Images\Searching Individuals\Can be used.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850" y="1268413"/>
            <a:ext cx="3195638"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4"/>
          <p:cNvSpPr txBox="1">
            <a:spLocks noChangeArrowheads="1"/>
          </p:cNvSpPr>
          <p:nvPr>
            <p:custDataLst>
              <p:tags r:id="rId1"/>
            </p:custDataLst>
          </p:nvPr>
        </p:nvSpPr>
        <p:spPr bwMode="auto">
          <a:xfrm>
            <a:off x="971550" y="333375"/>
            <a:ext cx="76327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rgbClr val="0033CC"/>
                </a:solidFill>
              </a:rPr>
              <a:t>The following </a:t>
            </a:r>
            <a:r>
              <a:rPr lang="en-GB" altLang="en-US" sz="3200" u="sng">
                <a:solidFill>
                  <a:srgbClr val="00CC00"/>
                </a:solidFill>
              </a:rPr>
              <a:t>can</a:t>
            </a:r>
            <a:r>
              <a:rPr lang="en-GB" altLang="en-US" sz="3200">
                <a:solidFill>
                  <a:srgbClr val="0033CC"/>
                </a:solidFill>
              </a:rPr>
              <a:t> be used</a:t>
            </a:r>
          </a:p>
        </p:txBody>
      </p:sp>
      <p:sp>
        <p:nvSpPr>
          <p:cNvPr id="11268" name="TextBox 5"/>
          <p:cNvSpPr txBox="1">
            <a:spLocks noChangeArrowheads="1"/>
          </p:cNvSpPr>
          <p:nvPr>
            <p:custDataLst>
              <p:tags r:id="rId2"/>
            </p:custDataLst>
          </p:nvPr>
        </p:nvSpPr>
        <p:spPr bwMode="auto">
          <a:xfrm>
            <a:off x="3995738" y="1285875"/>
            <a:ext cx="4752975"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a:solidFill>
                  <a:schemeClr val="tx1"/>
                </a:solidFill>
              </a:rPr>
              <a:t>Behaviour</a:t>
            </a:r>
          </a:p>
          <a:p>
            <a:pPr eaLnBrk="1" hangingPunct="1">
              <a:spcBef>
                <a:spcPct val="0"/>
              </a:spcBef>
              <a:buFontTx/>
              <a:buNone/>
            </a:pPr>
            <a:endParaRPr lang="en-GB" altLang="en-US" sz="3200">
              <a:solidFill>
                <a:schemeClr val="tx1"/>
              </a:solidFill>
            </a:endParaRPr>
          </a:p>
          <a:p>
            <a:pPr eaLnBrk="1" hangingPunct="1">
              <a:spcBef>
                <a:spcPct val="0"/>
              </a:spcBef>
              <a:buFontTx/>
              <a:buNone/>
            </a:pPr>
            <a:endParaRPr lang="en-GB" altLang="en-US" sz="3200">
              <a:solidFill>
                <a:schemeClr val="tx1"/>
              </a:solidFill>
            </a:endParaRPr>
          </a:p>
          <a:p>
            <a:pPr eaLnBrk="1" hangingPunct="1">
              <a:spcBef>
                <a:spcPct val="0"/>
              </a:spcBef>
              <a:buFontTx/>
              <a:buNone/>
            </a:pPr>
            <a:r>
              <a:rPr lang="en-GB" altLang="en-US" sz="3200">
                <a:solidFill>
                  <a:schemeClr val="tx1"/>
                </a:solidFill>
              </a:rPr>
              <a:t>Location</a:t>
            </a:r>
          </a:p>
          <a:p>
            <a:pPr eaLnBrk="1" hangingPunct="1">
              <a:spcBef>
                <a:spcPct val="0"/>
              </a:spcBef>
              <a:buFontTx/>
              <a:buNone/>
            </a:pPr>
            <a:endParaRPr lang="en-GB" altLang="en-US" sz="3200">
              <a:solidFill>
                <a:schemeClr val="tx1"/>
              </a:solidFill>
            </a:endParaRPr>
          </a:p>
          <a:p>
            <a:pPr eaLnBrk="1" hangingPunct="1">
              <a:spcBef>
                <a:spcPct val="0"/>
              </a:spcBef>
              <a:buFontTx/>
              <a:buNone/>
            </a:pPr>
            <a:endParaRPr lang="en-GB" altLang="en-US" sz="3200">
              <a:solidFill>
                <a:schemeClr val="tx1"/>
              </a:solidFill>
            </a:endParaRPr>
          </a:p>
          <a:p>
            <a:pPr eaLnBrk="1" hangingPunct="1">
              <a:spcBef>
                <a:spcPct val="0"/>
              </a:spcBef>
              <a:buFontTx/>
              <a:buNone/>
            </a:pPr>
            <a:r>
              <a:rPr lang="en-GB" altLang="en-US" sz="3200">
                <a:solidFill>
                  <a:schemeClr val="tx1"/>
                </a:solidFill>
              </a:rPr>
              <a:t>Time/Place</a:t>
            </a:r>
          </a:p>
          <a:p>
            <a:pPr eaLnBrk="1" hangingPunct="1">
              <a:spcBef>
                <a:spcPct val="0"/>
              </a:spcBef>
              <a:buFontTx/>
              <a:buNone/>
            </a:pPr>
            <a:endParaRPr lang="en-GB" altLang="en-US" sz="3200">
              <a:solidFill>
                <a:schemeClr val="tx1"/>
              </a:solidFill>
            </a:endParaRPr>
          </a:p>
          <a:p>
            <a:pPr eaLnBrk="1" hangingPunct="1">
              <a:spcBef>
                <a:spcPct val="0"/>
              </a:spcBef>
              <a:buFontTx/>
              <a:buNone/>
            </a:pPr>
            <a:endParaRPr lang="en-GB" altLang="en-US" sz="3200">
              <a:solidFill>
                <a:schemeClr val="tx1"/>
              </a:solidFill>
            </a:endParaRPr>
          </a:p>
          <a:p>
            <a:pPr eaLnBrk="1" hangingPunct="1">
              <a:spcBef>
                <a:spcPct val="0"/>
              </a:spcBef>
              <a:buFontTx/>
              <a:buNone/>
            </a:pPr>
            <a:r>
              <a:rPr lang="en-GB" altLang="en-US" sz="3200">
                <a:solidFill>
                  <a:schemeClr val="tx1"/>
                </a:solidFill>
              </a:rPr>
              <a:t>Intelligence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8">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268">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26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Box 4"/>
          <p:cNvSpPr txBox="1">
            <a:spLocks noChangeArrowheads="1"/>
          </p:cNvSpPr>
          <p:nvPr>
            <p:custDataLst>
              <p:tags r:id="rId1"/>
            </p:custDataLst>
          </p:nvPr>
        </p:nvSpPr>
        <p:spPr bwMode="auto">
          <a:xfrm>
            <a:off x="971550" y="333375"/>
            <a:ext cx="76327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a:solidFill>
                  <a:srgbClr val="0033CC"/>
                </a:solidFill>
              </a:rPr>
              <a:t>The following </a:t>
            </a:r>
            <a:r>
              <a:rPr lang="en-GB" altLang="en-US" sz="3200" u="sng" dirty="0">
                <a:solidFill>
                  <a:srgbClr val="FF0000"/>
                </a:solidFill>
              </a:rPr>
              <a:t>cannot</a:t>
            </a:r>
            <a:r>
              <a:rPr lang="en-GB" altLang="en-US" sz="3200" dirty="0">
                <a:solidFill>
                  <a:srgbClr val="0033CC"/>
                </a:solidFill>
              </a:rPr>
              <a:t> be used</a:t>
            </a:r>
          </a:p>
        </p:txBody>
      </p:sp>
      <p:sp>
        <p:nvSpPr>
          <p:cNvPr id="13315" name="TextBox 5"/>
          <p:cNvSpPr txBox="1">
            <a:spLocks noChangeArrowheads="1"/>
          </p:cNvSpPr>
          <p:nvPr>
            <p:custDataLst>
              <p:tags r:id="rId2"/>
            </p:custDataLst>
          </p:nvPr>
        </p:nvSpPr>
        <p:spPr bwMode="auto">
          <a:xfrm>
            <a:off x="3419475" y="1052513"/>
            <a:ext cx="5724525"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a:solidFill>
                  <a:schemeClr val="tx1"/>
                </a:solidFill>
              </a:rPr>
              <a:t>Colour</a:t>
            </a:r>
          </a:p>
          <a:p>
            <a:pPr eaLnBrk="1" hangingPunct="1">
              <a:spcBef>
                <a:spcPct val="0"/>
              </a:spcBef>
              <a:buFontTx/>
              <a:buNone/>
            </a:pPr>
            <a:endParaRPr lang="en-GB" altLang="en-US" sz="3200">
              <a:solidFill>
                <a:schemeClr val="tx1"/>
              </a:solidFill>
            </a:endParaRPr>
          </a:p>
          <a:p>
            <a:pPr eaLnBrk="1" hangingPunct="1">
              <a:spcBef>
                <a:spcPct val="0"/>
              </a:spcBef>
              <a:buFontTx/>
              <a:buNone/>
            </a:pPr>
            <a:r>
              <a:rPr lang="en-GB" altLang="en-US" sz="3200">
                <a:solidFill>
                  <a:schemeClr val="tx1"/>
                </a:solidFill>
              </a:rPr>
              <a:t>Age</a:t>
            </a:r>
          </a:p>
          <a:p>
            <a:pPr eaLnBrk="1" hangingPunct="1">
              <a:spcBef>
                <a:spcPct val="0"/>
              </a:spcBef>
              <a:buFontTx/>
              <a:buNone/>
            </a:pPr>
            <a:endParaRPr lang="en-GB" altLang="en-US" sz="3200">
              <a:solidFill>
                <a:schemeClr val="tx1"/>
              </a:solidFill>
            </a:endParaRPr>
          </a:p>
          <a:p>
            <a:pPr eaLnBrk="1" hangingPunct="1">
              <a:spcBef>
                <a:spcPct val="0"/>
              </a:spcBef>
              <a:buFontTx/>
              <a:buNone/>
            </a:pPr>
            <a:r>
              <a:rPr lang="en-GB" altLang="en-US" sz="3200">
                <a:solidFill>
                  <a:schemeClr val="tx1"/>
                </a:solidFill>
              </a:rPr>
              <a:t>Hairstyle</a:t>
            </a:r>
          </a:p>
          <a:p>
            <a:pPr eaLnBrk="1" hangingPunct="1">
              <a:spcBef>
                <a:spcPct val="0"/>
              </a:spcBef>
              <a:buFontTx/>
              <a:buNone/>
            </a:pPr>
            <a:endParaRPr lang="en-GB" altLang="en-US" sz="3200">
              <a:solidFill>
                <a:schemeClr val="tx1"/>
              </a:solidFill>
            </a:endParaRPr>
          </a:p>
          <a:p>
            <a:pPr eaLnBrk="1" hangingPunct="1">
              <a:spcBef>
                <a:spcPct val="0"/>
              </a:spcBef>
              <a:buFontTx/>
              <a:buNone/>
            </a:pPr>
            <a:r>
              <a:rPr lang="en-GB" altLang="en-US" sz="3200">
                <a:solidFill>
                  <a:schemeClr val="tx1"/>
                </a:solidFill>
              </a:rPr>
              <a:t>Clothing</a:t>
            </a:r>
          </a:p>
          <a:p>
            <a:pPr eaLnBrk="1" hangingPunct="1">
              <a:spcBef>
                <a:spcPct val="0"/>
              </a:spcBef>
              <a:buFontTx/>
              <a:buNone/>
            </a:pPr>
            <a:endParaRPr lang="en-GB" altLang="en-US" sz="3200">
              <a:solidFill>
                <a:schemeClr val="tx1"/>
              </a:solidFill>
            </a:endParaRPr>
          </a:p>
          <a:p>
            <a:pPr eaLnBrk="1" hangingPunct="1">
              <a:spcBef>
                <a:spcPct val="0"/>
              </a:spcBef>
              <a:buFontTx/>
              <a:buNone/>
            </a:pPr>
            <a:r>
              <a:rPr lang="en-GB" altLang="en-US" sz="3200">
                <a:solidFill>
                  <a:schemeClr val="tx1"/>
                </a:solidFill>
              </a:rPr>
              <a:t>Previous convictions</a:t>
            </a:r>
          </a:p>
        </p:txBody>
      </p:sp>
      <p:sp>
        <p:nvSpPr>
          <p:cNvPr id="3" name="Multiply 2"/>
          <p:cNvSpPr/>
          <p:nvPr>
            <p:custDataLst>
              <p:tags r:id="rId3"/>
            </p:custDataLst>
          </p:nvPr>
        </p:nvSpPr>
        <p:spPr>
          <a:xfrm>
            <a:off x="19050" y="1477963"/>
            <a:ext cx="3419475" cy="367347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TextBox 4"/>
          <p:cNvSpPr txBox="1">
            <a:spLocks noChangeArrowheads="1"/>
          </p:cNvSpPr>
          <p:nvPr>
            <p:custDataLst>
              <p:tags r:id="rId4"/>
            </p:custDataLst>
          </p:nvPr>
        </p:nvSpPr>
        <p:spPr bwMode="auto">
          <a:xfrm>
            <a:off x="251520" y="5877272"/>
            <a:ext cx="878497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smtClean="0">
                <a:solidFill>
                  <a:srgbClr val="0033CC"/>
                </a:solidFill>
              </a:rPr>
              <a:t>Unless supported by intelligence</a:t>
            </a:r>
            <a:endParaRPr lang="en-GB" altLang="en-US" sz="3200" dirty="0">
              <a:solidFill>
                <a:srgbClr val="0033CC"/>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extBox 3"/>
          <p:cNvSpPr txBox="1">
            <a:spLocks noChangeArrowheads="1"/>
          </p:cNvSpPr>
          <p:nvPr>
            <p:custDataLst>
              <p:tags r:id="rId1"/>
            </p:custDataLst>
          </p:nvPr>
        </p:nvSpPr>
        <p:spPr bwMode="auto">
          <a:xfrm>
            <a:off x="0" y="98425"/>
            <a:ext cx="9144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r>
              <a:rPr lang="en-GB" altLang="en-US" sz="2800">
                <a:solidFill>
                  <a:srgbClr val="FF0000"/>
                </a:solidFill>
              </a:rPr>
              <a:t>Remember</a:t>
            </a:r>
            <a:r>
              <a:rPr lang="en-GB" altLang="en-US" sz="2800">
                <a:solidFill>
                  <a:srgbClr val="0033CC"/>
                </a:solidFill>
              </a:rPr>
              <a:t> -What can you give evidence of?</a:t>
            </a:r>
          </a:p>
        </p:txBody>
      </p:sp>
      <p:sp>
        <p:nvSpPr>
          <p:cNvPr id="5" name="TextBox 4"/>
          <p:cNvSpPr txBox="1">
            <a:spLocks noChangeArrowheads="1"/>
          </p:cNvSpPr>
          <p:nvPr>
            <p:custDataLst>
              <p:tags r:id="rId2"/>
            </p:custDataLst>
          </p:nvPr>
        </p:nvSpPr>
        <p:spPr bwMode="auto">
          <a:xfrm>
            <a:off x="395288" y="1052513"/>
            <a:ext cx="3529012" cy="551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r>
              <a:rPr lang="en-GB" altLang="en-US">
                <a:solidFill>
                  <a:srgbClr val="0033CC"/>
                </a:solidFill>
              </a:rPr>
              <a:t>S</a:t>
            </a:r>
            <a:r>
              <a:rPr lang="en-GB" altLang="en-US">
                <a:solidFill>
                  <a:schemeClr val="tx1"/>
                </a:solidFill>
              </a:rPr>
              <a:t>een</a:t>
            </a:r>
          </a:p>
          <a:p>
            <a:pPr eaLnBrk="1" hangingPunct="1"/>
            <a:endParaRPr lang="en-GB" altLang="en-US">
              <a:solidFill>
                <a:schemeClr val="tx1"/>
              </a:solidFill>
            </a:endParaRPr>
          </a:p>
          <a:p>
            <a:pPr eaLnBrk="1" hangingPunct="1"/>
            <a:r>
              <a:rPr lang="en-GB" altLang="en-US">
                <a:solidFill>
                  <a:srgbClr val="0033CC"/>
                </a:solidFill>
              </a:rPr>
              <a:t>H</a:t>
            </a:r>
            <a:r>
              <a:rPr lang="en-GB" altLang="en-US">
                <a:solidFill>
                  <a:schemeClr val="tx1"/>
                </a:solidFill>
              </a:rPr>
              <a:t>eard</a:t>
            </a:r>
          </a:p>
          <a:p>
            <a:pPr eaLnBrk="1" hangingPunct="1"/>
            <a:endParaRPr lang="en-GB" altLang="en-US">
              <a:solidFill>
                <a:schemeClr val="tx1"/>
              </a:solidFill>
            </a:endParaRPr>
          </a:p>
          <a:p>
            <a:pPr eaLnBrk="1" hangingPunct="1"/>
            <a:r>
              <a:rPr lang="en-GB" altLang="en-US">
                <a:solidFill>
                  <a:srgbClr val="0033CC"/>
                </a:solidFill>
              </a:rPr>
              <a:t>A</a:t>
            </a:r>
            <a:r>
              <a:rPr lang="en-GB" altLang="en-US">
                <a:solidFill>
                  <a:schemeClr val="tx1"/>
                </a:solidFill>
              </a:rPr>
              <a:t>ctions</a:t>
            </a:r>
          </a:p>
          <a:p>
            <a:pPr eaLnBrk="1" hangingPunct="1"/>
            <a:endParaRPr lang="en-GB" altLang="en-US">
              <a:solidFill>
                <a:schemeClr val="tx1"/>
              </a:solidFill>
            </a:endParaRPr>
          </a:p>
          <a:p>
            <a:pPr eaLnBrk="1" hangingPunct="1"/>
            <a:r>
              <a:rPr lang="en-GB" altLang="en-US">
                <a:solidFill>
                  <a:srgbClr val="0033CC"/>
                </a:solidFill>
              </a:rPr>
              <a:t>C</a:t>
            </a:r>
            <a:r>
              <a:rPr lang="en-GB" altLang="en-US">
                <a:solidFill>
                  <a:schemeClr val="tx1"/>
                </a:solidFill>
              </a:rPr>
              <a:t>onversations</a:t>
            </a:r>
          </a:p>
          <a:p>
            <a:pPr eaLnBrk="1" hangingPunct="1"/>
            <a:endParaRPr lang="en-GB" altLang="en-US">
              <a:solidFill>
                <a:schemeClr val="tx1"/>
              </a:solidFill>
            </a:endParaRPr>
          </a:p>
          <a:p>
            <a:pPr eaLnBrk="1" hangingPunct="1"/>
            <a:r>
              <a:rPr lang="en-GB" altLang="en-US">
                <a:solidFill>
                  <a:srgbClr val="0033CC"/>
                </a:solidFill>
              </a:rPr>
              <a:t>K</a:t>
            </a:r>
            <a:r>
              <a:rPr lang="en-GB" altLang="en-US">
                <a:solidFill>
                  <a:schemeClr val="tx1"/>
                </a:solidFill>
              </a:rPr>
              <a:t>nowledge</a:t>
            </a:r>
          </a:p>
          <a:p>
            <a:pPr eaLnBrk="1" hangingPunct="1"/>
            <a:endParaRPr lang="en-GB" altLang="en-US">
              <a:solidFill>
                <a:schemeClr val="tx1"/>
              </a:solidFill>
            </a:endParaRPr>
          </a:p>
          <a:p>
            <a:pPr eaLnBrk="1" hangingPunct="1"/>
            <a:r>
              <a:rPr lang="en-GB" altLang="en-US">
                <a:solidFill>
                  <a:srgbClr val="0033CC"/>
                </a:solidFill>
              </a:rPr>
              <a:t>S</a:t>
            </a:r>
            <a:r>
              <a:rPr lang="en-GB" altLang="en-US">
                <a:solidFill>
                  <a:schemeClr val="tx1"/>
                </a:solidFill>
              </a:rPr>
              <a:t>mell</a:t>
            </a:r>
          </a:p>
        </p:txBody>
      </p:sp>
      <p:pic>
        <p:nvPicPr>
          <p:cNvPr id="4" name="Picture 3"/>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41967"/>
          <a:stretch/>
        </p:blipFill>
        <p:spPr>
          <a:xfrm>
            <a:off x="4793308" y="1772816"/>
            <a:ext cx="4046718" cy="3833849"/>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3" descr="\\Client\G$\CKP Images\NIM\Law 2.png"/>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3"/>
          <p:cNvSpPr>
            <a:spLocks noChangeArrowheads="1"/>
          </p:cNvSpPr>
          <p:nvPr>
            <p:custDataLst>
              <p:tags r:id="rId1"/>
            </p:custDataLst>
          </p:nvPr>
        </p:nvSpPr>
        <p:spPr bwMode="auto">
          <a:xfrm>
            <a:off x="575557" y="404664"/>
            <a:ext cx="7992888" cy="5678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ts val="0"/>
              </a:spcBef>
              <a:spcAft>
                <a:spcPts val="1800"/>
              </a:spcAft>
              <a:buFontTx/>
              <a:buNone/>
            </a:pPr>
            <a:r>
              <a:rPr lang="en-GB" altLang="en-US" sz="3200" dirty="0" smtClean="0">
                <a:solidFill>
                  <a:schemeClr val="tx1"/>
                </a:solidFill>
              </a:rPr>
              <a:t>if </a:t>
            </a:r>
            <a:r>
              <a:rPr lang="en-GB" altLang="en-US" sz="3200" dirty="0">
                <a:solidFill>
                  <a:schemeClr val="tx1"/>
                </a:solidFill>
              </a:rPr>
              <a:t>he or she has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reasonable </a:t>
            </a:r>
            <a:r>
              <a:rPr lang="en-GB" altLang="en-US" sz="3200" dirty="0">
                <a:solidFill>
                  <a:schemeClr val="tx1"/>
                </a:solidFill>
              </a:rPr>
              <a:t>grounds for suspecting </a:t>
            </a:r>
          </a:p>
          <a:p>
            <a:pPr algn="ctr" eaLnBrk="1" hangingPunct="1">
              <a:spcBef>
                <a:spcPts val="0"/>
              </a:spcBef>
              <a:spcAft>
                <a:spcPts val="1800"/>
              </a:spcAft>
              <a:buFontTx/>
              <a:buNone/>
            </a:pPr>
            <a:r>
              <a:rPr lang="en-GB" altLang="en-US" sz="3200" dirty="0">
                <a:solidFill>
                  <a:srgbClr val="FF0000"/>
                </a:solidFill>
              </a:rPr>
              <a:t>that stolen or prohibited </a:t>
            </a:r>
            <a:r>
              <a:rPr lang="en-GB" altLang="en-US" sz="3200" dirty="0" smtClean="0">
                <a:solidFill>
                  <a:srgbClr val="FF0000"/>
                </a:solidFill>
              </a:rPr>
              <a:t>articles, </a:t>
            </a:r>
          </a:p>
          <a:p>
            <a:pPr algn="ctr" eaLnBrk="1" hangingPunct="1">
              <a:spcBef>
                <a:spcPts val="0"/>
              </a:spcBef>
              <a:spcAft>
                <a:spcPts val="1800"/>
              </a:spcAft>
              <a:buFontTx/>
              <a:buNone/>
            </a:pPr>
            <a:r>
              <a:rPr lang="en-GB" altLang="en-US" sz="3200" dirty="0" smtClean="0">
                <a:solidFill>
                  <a:schemeClr val="tx1"/>
                </a:solidFill>
              </a:rPr>
              <a:t>prohibited fireworks </a:t>
            </a:r>
            <a:r>
              <a:rPr lang="en-GB" altLang="en-US" sz="3200" dirty="0">
                <a:solidFill>
                  <a:schemeClr val="tx1"/>
                </a:solidFill>
              </a:rPr>
              <a:t>or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bladed </a:t>
            </a:r>
            <a:r>
              <a:rPr lang="en-GB" altLang="en-US" sz="3200" dirty="0">
                <a:solidFill>
                  <a:schemeClr val="tx1"/>
                </a:solidFill>
              </a:rPr>
              <a:t>or sharply pointed </a:t>
            </a:r>
            <a:r>
              <a:rPr lang="en-GB" altLang="en-US" sz="3200" dirty="0" smtClean="0">
                <a:solidFill>
                  <a:schemeClr val="tx1"/>
                </a:solidFill>
              </a:rPr>
              <a:t>articles </a:t>
            </a:r>
            <a:r>
              <a:rPr lang="en-GB" altLang="en-US" sz="3200" dirty="0">
                <a:solidFill>
                  <a:schemeClr val="tx1"/>
                </a:solidFill>
              </a:rPr>
              <a:t>will be found.</a:t>
            </a:r>
          </a:p>
          <a:p>
            <a:pPr algn="ctr" eaLnBrk="1" hangingPunct="1">
              <a:spcBef>
                <a:spcPts val="0"/>
              </a:spcBef>
              <a:spcAft>
                <a:spcPts val="1800"/>
              </a:spcAft>
              <a:buFontTx/>
              <a:buNone/>
            </a:pPr>
            <a:r>
              <a:rPr lang="en-GB" altLang="en-US" sz="3200" dirty="0" smtClean="0">
                <a:solidFill>
                  <a:schemeClr val="tx1"/>
                </a:solidFill>
              </a:rPr>
              <a:t>Any </a:t>
            </a:r>
            <a:r>
              <a:rPr lang="en-GB" altLang="en-US" sz="3200" dirty="0">
                <a:solidFill>
                  <a:schemeClr val="tx1"/>
                </a:solidFill>
              </a:rPr>
              <a:t>such article found during a search may be seized. </a:t>
            </a:r>
          </a:p>
        </p:txBody>
      </p:sp>
    </p:spTree>
    <p:extLst>
      <p:ext uri="{BB962C8B-B14F-4D97-AF65-F5344CB8AC3E}">
        <p14:creationId xmlns:p14="http://schemas.microsoft.com/office/powerpoint/2010/main" val="1185225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5123">
                                            <p:txEl>
                                              <p:pRg st="3" end="3"/>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5123">
                                            <p:txEl>
                                              <p:pRg st="4" end="4"/>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509778" y="116632"/>
            <a:ext cx="8229600" cy="549275"/>
          </a:xfrm>
        </p:spPr>
        <p:txBody>
          <a:bodyPr>
            <a:normAutofit fontScale="90000"/>
          </a:bodyPr>
          <a:lstStyle/>
          <a:p>
            <a:r>
              <a:rPr lang="en-GB" b="1" dirty="0" smtClean="0">
                <a:solidFill>
                  <a:srgbClr val="0033CC"/>
                </a:solidFill>
              </a:rPr>
              <a:t>Prohibited articles</a:t>
            </a:r>
            <a:endParaRPr lang="en-GB" b="1" dirty="0">
              <a:solidFill>
                <a:srgbClr val="0033CC"/>
              </a:solidFill>
            </a:endParaRPr>
          </a:p>
        </p:txBody>
      </p:sp>
      <p:sp>
        <p:nvSpPr>
          <p:cNvPr id="3" name="Content Placeholder 2"/>
          <p:cNvSpPr>
            <a:spLocks noGrp="1"/>
          </p:cNvSpPr>
          <p:nvPr>
            <p:ph idx="1"/>
            <p:custDataLst>
              <p:tags r:id="rId2"/>
            </p:custDataLst>
          </p:nvPr>
        </p:nvSpPr>
        <p:spPr>
          <a:xfrm>
            <a:off x="35496" y="836712"/>
            <a:ext cx="6696744" cy="1007765"/>
          </a:xfrm>
        </p:spPr>
        <p:txBody>
          <a:bodyPr/>
          <a:lstStyle/>
          <a:p>
            <a:pPr marL="0" indent="0">
              <a:spcBef>
                <a:spcPts val="0"/>
              </a:spcBef>
              <a:spcAft>
                <a:spcPts val="4800"/>
              </a:spcAft>
              <a:buNone/>
            </a:pPr>
            <a:r>
              <a:rPr lang="en-GB" sz="3200" dirty="0" smtClean="0">
                <a:solidFill>
                  <a:schemeClr val="tx1"/>
                </a:solidFill>
              </a:rPr>
              <a:t>Any offensive weapon:</a:t>
            </a:r>
          </a:p>
        </p:txBody>
      </p:sp>
      <p:pic>
        <p:nvPicPr>
          <p:cNvPr id="6" name="Picture 5"/>
          <p:cNvPicPr>
            <a:picLocks noChangeAspect="1"/>
          </p:cNvPicPr>
          <p:nvPr>
            <p:custDataLst>
              <p:tags r:id="rId3"/>
            </p:custDataLst>
          </p:nvPr>
        </p:nvPicPr>
        <p:blipFill rotWithShape="1">
          <a:blip r:embed="rId12" cstate="print">
            <a:extLst>
              <a:ext uri="{28A0092B-C50C-407E-A947-70E740481C1C}">
                <a14:useLocalDpi xmlns:a14="http://schemas.microsoft.com/office/drawing/2010/main" val="0"/>
              </a:ext>
            </a:extLst>
          </a:blip>
          <a:srcRect l="9753" r="34715"/>
          <a:stretch/>
        </p:blipFill>
        <p:spPr>
          <a:xfrm>
            <a:off x="2627785" y="5085184"/>
            <a:ext cx="1665270" cy="1495639"/>
          </a:xfrm>
          <a:prstGeom prst="rect">
            <a:avLst/>
          </a:prstGeom>
          <a:ln>
            <a:noFill/>
          </a:ln>
          <a:effectLst>
            <a:softEdge rad="112500"/>
          </a:effectLst>
        </p:spPr>
      </p:pic>
      <p:pic>
        <p:nvPicPr>
          <p:cNvPr id="7" name="Picture 6"/>
          <p:cNvPicPr>
            <a:picLocks noChangeAspect="1"/>
          </p:cNvPicPr>
          <p:nvPr>
            <p:custDataLst>
              <p:tags r:id="rId4"/>
            </p:custDataLst>
          </p:nvPr>
        </p:nvPicPr>
        <p:blipFill rotWithShape="1">
          <a:blip r:embed="rId13" cstate="print">
            <a:extLst>
              <a:ext uri="{28A0092B-C50C-407E-A947-70E740481C1C}">
                <a14:useLocalDpi xmlns:a14="http://schemas.microsoft.com/office/drawing/2010/main" val="0"/>
              </a:ext>
            </a:extLst>
          </a:blip>
          <a:srcRect l="14897"/>
          <a:stretch/>
        </p:blipFill>
        <p:spPr>
          <a:xfrm>
            <a:off x="2483768" y="1811835"/>
            <a:ext cx="1645543" cy="1447800"/>
          </a:xfrm>
          <a:prstGeom prst="rect">
            <a:avLst/>
          </a:prstGeom>
          <a:ln>
            <a:noFill/>
          </a:ln>
          <a:effectLst>
            <a:softEdge rad="112500"/>
          </a:effectLst>
        </p:spPr>
      </p:pic>
      <p:pic>
        <p:nvPicPr>
          <p:cNvPr id="8" name="Picture 7"/>
          <p:cNvPicPr>
            <a:picLocks noChangeAspect="1"/>
          </p:cNvPicPr>
          <p:nvPr>
            <p:custDataLst>
              <p:tags r:id="rId5"/>
            </p:custDataLst>
          </p:nvPr>
        </p:nvPicPr>
        <p:blipFill>
          <a:blip r:embed="rId14" cstate="print">
            <a:extLst>
              <a:ext uri="{28A0092B-C50C-407E-A947-70E740481C1C}">
                <a14:useLocalDpi xmlns:a14="http://schemas.microsoft.com/office/drawing/2010/main" val="0"/>
              </a:ext>
            </a:extLst>
          </a:blip>
          <a:stretch>
            <a:fillRect/>
          </a:stretch>
        </p:blipFill>
        <p:spPr>
          <a:xfrm>
            <a:off x="2483768" y="3389730"/>
            <a:ext cx="1809286" cy="1560007"/>
          </a:xfrm>
          <a:prstGeom prst="rect">
            <a:avLst/>
          </a:prstGeom>
          <a:ln>
            <a:noFill/>
          </a:ln>
          <a:effectLst>
            <a:softEdge rad="112500"/>
          </a:effectLst>
        </p:spPr>
      </p:pic>
      <p:sp>
        <p:nvSpPr>
          <p:cNvPr id="9" name="Content Placeholder 2"/>
          <p:cNvSpPr txBox="1">
            <a:spLocks/>
          </p:cNvSpPr>
          <p:nvPr>
            <p:custDataLst>
              <p:tags r:id="rId6"/>
            </p:custDataLst>
          </p:nvPr>
        </p:nvSpPr>
        <p:spPr bwMode="auto">
          <a:xfrm>
            <a:off x="4624578" y="908720"/>
            <a:ext cx="3835854" cy="514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ts val="0"/>
              </a:spcBef>
              <a:spcAft>
                <a:spcPts val="4800"/>
              </a:spcAft>
              <a:buFontTx/>
              <a:buNone/>
            </a:pPr>
            <a:endParaRPr lang="en-GB" sz="3200" b="0" kern="0" dirty="0" smtClean="0">
              <a:solidFill>
                <a:schemeClr val="tx1"/>
              </a:solidFill>
            </a:endParaRPr>
          </a:p>
          <a:p>
            <a:pPr marL="0" indent="0">
              <a:spcBef>
                <a:spcPts val="0"/>
              </a:spcBef>
              <a:spcAft>
                <a:spcPts val="4800"/>
              </a:spcAft>
              <a:buFontTx/>
              <a:buNone/>
            </a:pPr>
            <a:endParaRPr lang="en-GB" b="0" kern="0" dirty="0" smtClean="0">
              <a:solidFill>
                <a:schemeClr val="tx1"/>
              </a:solidFill>
            </a:endParaRPr>
          </a:p>
          <a:p>
            <a:pPr marL="0" indent="0" algn="ctr">
              <a:spcBef>
                <a:spcPts val="0"/>
              </a:spcBef>
              <a:spcAft>
                <a:spcPts val="4800"/>
              </a:spcAft>
              <a:buFontTx/>
              <a:buNone/>
            </a:pPr>
            <a:r>
              <a:rPr lang="en-GB" sz="3200" kern="0" dirty="0" smtClean="0">
                <a:solidFill>
                  <a:srgbClr val="0033CC"/>
                </a:solidFill>
              </a:rPr>
              <a:t>Sec 1 Prevention of Crime Act 1953</a:t>
            </a:r>
          </a:p>
        </p:txBody>
      </p:sp>
      <p:sp>
        <p:nvSpPr>
          <p:cNvPr id="4" name="TextBox 3"/>
          <p:cNvSpPr txBox="1"/>
          <p:nvPr>
            <p:custDataLst>
              <p:tags r:id="rId7"/>
            </p:custDataLst>
          </p:nvPr>
        </p:nvSpPr>
        <p:spPr>
          <a:xfrm>
            <a:off x="565878" y="2243347"/>
            <a:ext cx="1279517" cy="584775"/>
          </a:xfrm>
          <a:prstGeom prst="rect">
            <a:avLst/>
          </a:prstGeom>
          <a:noFill/>
        </p:spPr>
        <p:txBody>
          <a:bodyPr wrap="none" rtlCol="0">
            <a:spAutoFit/>
          </a:bodyPr>
          <a:lstStyle/>
          <a:p>
            <a:r>
              <a:rPr lang="en-GB" b="0" dirty="0" smtClean="0">
                <a:solidFill>
                  <a:schemeClr val="tx1"/>
                </a:solidFill>
              </a:rPr>
              <a:t>Made</a:t>
            </a:r>
            <a:endParaRPr lang="en-GB" b="0" dirty="0">
              <a:solidFill>
                <a:schemeClr val="tx1"/>
              </a:solidFill>
            </a:endParaRPr>
          </a:p>
        </p:txBody>
      </p:sp>
      <p:sp>
        <p:nvSpPr>
          <p:cNvPr id="10" name="TextBox 9"/>
          <p:cNvSpPr txBox="1"/>
          <p:nvPr>
            <p:custDataLst>
              <p:tags r:id="rId8"/>
            </p:custDataLst>
          </p:nvPr>
        </p:nvSpPr>
        <p:spPr>
          <a:xfrm>
            <a:off x="539551" y="3877345"/>
            <a:ext cx="1888659" cy="584775"/>
          </a:xfrm>
          <a:prstGeom prst="rect">
            <a:avLst/>
          </a:prstGeom>
          <a:noFill/>
        </p:spPr>
        <p:txBody>
          <a:bodyPr wrap="none" rtlCol="0">
            <a:spAutoFit/>
          </a:bodyPr>
          <a:lstStyle/>
          <a:p>
            <a:r>
              <a:rPr lang="en-GB" b="0" dirty="0" smtClean="0">
                <a:solidFill>
                  <a:schemeClr val="tx1"/>
                </a:solidFill>
              </a:rPr>
              <a:t>Adapted</a:t>
            </a:r>
            <a:endParaRPr lang="en-GB" b="0" dirty="0">
              <a:solidFill>
                <a:schemeClr val="tx1"/>
              </a:solidFill>
            </a:endParaRPr>
          </a:p>
        </p:txBody>
      </p:sp>
      <p:sp>
        <p:nvSpPr>
          <p:cNvPr id="11" name="TextBox 10"/>
          <p:cNvSpPr txBox="1"/>
          <p:nvPr>
            <p:custDataLst>
              <p:tags r:id="rId9"/>
            </p:custDataLst>
          </p:nvPr>
        </p:nvSpPr>
        <p:spPr>
          <a:xfrm>
            <a:off x="539552" y="5229200"/>
            <a:ext cx="2042547" cy="584775"/>
          </a:xfrm>
          <a:prstGeom prst="rect">
            <a:avLst/>
          </a:prstGeom>
          <a:noFill/>
        </p:spPr>
        <p:txBody>
          <a:bodyPr wrap="none" rtlCol="0">
            <a:spAutoFit/>
          </a:bodyPr>
          <a:lstStyle/>
          <a:p>
            <a:r>
              <a:rPr lang="en-GB" b="0" dirty="0" smtClean="0">
                <a:solidFill>
                  <a:schemeClr val="tx1"/>
                </a:solidFill>
              </a:rPr>
              <a:t>Intended</a:t>
            </a:r>
            <a:endParaRPr lang="en-GB" b="0" dirty="0">
              <a:solidFill>
                <a:schemeClr val="tx1"/>
              </a:solidFill>
            </a:endParaRPr>
          </a:p>
        </p:txBody>
      </p:sp>
    </p:spTree>
    <p:extLst>
      <p:ext uri="{BB962C8B-B14F-4D97-AF65-F5344CB8AC3E}">
        <p14:creationId xmlns:p14="http://schemas.microsoft.com/office/powerpoint/2010/main" val="346677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9">
                                            <p:txEl>
                                              <p:pRg st="2" end="2"/>
                                            </p:txEl>
                                          </p:spTgt>
                                        </p:tgtEl>
                                        <p:attrNameLst>
                                          <p:attrName>style.visibility</p:attrName>
                                        </p:attrNameLst>
                                      </p:cBhvr>
                                      <p:to>
                                        <p:strVal val="visible"/>
                                      </p:to>
                                    </p:set>
                                    <p:animEffect transition="in" filter="fade">
                                      <p:cBhvr>
                                        <p:cTn id="36"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build="p"/>
      <p:bldP spid="4" grpId="0"/>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2836762">
            <a:off x="2066557" y="4679920"/>
            <a:ext cx="3816721" cy="1368622"/>
          </a:xfrm>
          <a:prstGeom prst="rect">
            <a:avLst/>
          </a:prstGeom>
        </p:spPr>
      </p:pic>
      <p:sp>
        <p:nvSpPr>
          <p:cNvPr id="2" name="Title 1"/>
          <p:cNvSpPr>
            <a:spLocks noGrp="1"/>
          </p:cNvSpPr>
          <p:nvPr>
            <p:ph type="title"/>
            <p:custDataLst>
              <p:tags r:id="rId1"/>
            </p:custDataLst>
          </p:nvPr>
        </p:nvSpPr>
        <p:spPr>
          <a:xfrm>
            <a:off x="467544" y="116632"/>
            <a:ext cx="8229600" cy="549275"/>
          </a:xfrm>
        </p:spPr>
        <p:txBody>
          <a:bodyPr>
            <a:normAutofit fontScale="90000"/>
          </a:bodyPr>
          <a:lstStyle/>
          <a:p>
            <a:r>
              <a:rPr lang="en-GB" b="1" dirty="0" smtClean="0">
                <a:solidFill>
                  <a:srgbClr val="0033CC"/>
                </a:solidFill>
              </a:rPr>
              <a:t>Prohibited articles</a:t>
            </a:r>
            <a:endParaRPr lang="en-GB" b="1" dirty="0">
              <a:solidFill>
                <a:srgbClr val="0033CC"/>
              </a:solidFill>
            </a:endParaRPr>
          </a:p>
        </p:txBody>
      </p:sp>
      <p:sp>
        <p:nvSpPr>
          <p:cNvPr id="3" name="Content Placeholder 2"/>
          <p:cNvSpPr>
            <a:spLocks noGrp="1"/>
          </p:cNvSpPr>
          <p:nvPr>
            <p:ph idx="1"/>
            <p:custDataLst>
              <p:tags r:id="rId2"/>
            </p:custDataLst>
          </p:nvPr>
        </p:nvSpPr>
        <p:spPr>
          <a:xfrm>
            <a:off x="247576" y="741182"/>
            <a:ext cx="8568952" cy="2231901"/>
          </a:xfrm>
        </p:spPr>
        <p:txBody>
          <a:bodyPr/>
          <a:lstStyle/>
          <a:p>
            <a:pPr marL="0" indent="0">
              <a:buNone/>
            </a:pPr>
            <a:r>
              <a:rPr lang="en-GB" sz="2800" dirty="0" smtClean="0">
                <a:solidFill>
                  <a:schemeClr val="tx1"/>
                </a:solidFill>
              </a:rPr>
              <a:t>Any article used in connection with</a:t>
            </a:r>
          </a:p>
          <a:p>
            <a:pPr marL="0" indent="0">
              <a:buNone/>
            </a:pPr>
            <a:endParaRPr lang="en-GB" sz="2800" dirty="0">
              <a:solidFill>
                <a:schemeClr val="tx1"/>
              </a:solidFill>
            </a:endParaRPr>
          </a:p>
          <a:p>
            <a:pPr marL="0" indent="0">
              <a:buNone/>
            </a:pPr>
            <a:r>
              <a:rPr lang="en-GB" sz="2800" dirty="0" smtClean="0">
                <a:solidFill>
                  <a:schemeClr val="tx1"/>
                </a:solidFill>
              </a:rPr>
              <a:t>Burglary, TWOC, Fraud, Criminal Damage</a:t>
            </a:r>
          </a:p>
        </p:txBody>
      </p:sp>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452320" y="4196866"/>
            <a:ext cx="1368152" cy="2334730"/>
          </a:xfrm>
          <a:prstGeom prst="rect">
            <a:avLst/>
          </a:prstGeom>
        </p:spPr>
      </p:pic>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08441" y="2973083"/>
            <a:ext cx="2211831" cy="2003408"/>
          </a:xfrm>
          <a:prstGeom prst="rect">
            <a:avLst/>
          </a:prstGeom>
        </p:spPr>
      </p:pic>
      <p:pic>
        <p:nvPicPr>
          <p:cNvPr id="6" name="Picture 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64335" y="2996952"/>
            <a:ext cx="2003409" cy="2003409"/>
          </a:xfrm>
          <a:prstGeom prst="rect">
            <a:avLst/>
          </a:prstGeom>
        </p:spPr>
      </p:pic>
    </p:spTree>
    <p:extLst>
      <p:ext uri="{BB962C8B-B14F-4D97-AF65-F5344CB8AC3E}">
        <p14:creationId xmlns:p14="http://schemas.microsoft.com/office/powerpoint/2010/main" val="93999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nodeType="with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3" descr="\\Client\G$\CKP Images\NIM\Law 2.png"/>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3"/>
          <p:cNvSpPr>
            <a:spLocks noChangeArrowheads="1"/>
          </p:cNvSpPr>
          <p:nvPr>
            <p:custDataLst>
              <p:tags r:id="rId1"/>
            </p:custDataLst>
          </p:nvPr>
        </p:nvSpPr>
        <p:spPr bwMode="auto">
          <a:xfrm>
            <a:off x="575557" y="404664"/>
            <a:ext cx="7992888" cy="5678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ts val="0"/>
              </a:spcBef>
              <a:spcAft>
                <a:spcPts val="1800"/>
              </a:spcAft>
              <a:buFontTx/>
              <a:buNone/>
            </a:pPr>
            <a:r>
              <a:rPr lang="en-GB" altLang="en-US" sz="3200" dirty="0" smtClean="0">
                <a:solidFill>
                  <a:schemeClr val="tx1"/>
                </a:solidFill>
              </a:rPr>
              <a:t>if </a:t>
            </a:r>
            <a:r>
              <a:rPr lang="en-GB" altLang="en-US" sz="3200" dirty="0">
                <a:solidFill>
                  <a:schemeClr val="tx1"/>
                </a:solidFill>
              </a:rPr>
              <a:t>he or she has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reasonable </a:t>
            </a:r>
            <a:r>
              <a:rPr lang="en-GB" altLang="en-US" sz="3200" dirty="0">
                <a:solidFill>
                  <a:schemeClr val="tx1"/>
                </a:solidFill>
              </a:rPr>
              <a:t>grounds for suspecting </a:t>
            </a:r>
          </a:p>
          <a:p>
            <a:pPr algn="ctr" eaLnBrk="1" hangingPunct="1">
              <a:spcBef>
                <a:spcPts val="0"/>
              </a:spcBef>
              <a:spcAft>
                <a:spcPts val="1800"/>
              </a:spcAft>
              <a:buFontTx/>
              <a:buNone/>
            </a:pPr>
            <a:r>
              <a:rPr lang="en-GB" altLang="en-US" sz="3200" dirty="0">
                <a:solidFill>
                  <a:schemeClr val="tx1"/>
                </a:solidFill>
              </a:rPr>
              <a:t>that stolen or prohibited article,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rgbClr val="FF0000"/>
                </a:solidFill>
              </a:rPr>
              <a:t>prohibited </a:t>
            </a:r>
            <a:r>
              <a:rPr lang="en-GB" altLang="en-US" sz="3200" dirty="0">
                <a:solidFill>
                  <a:srgbClr val="FF0000"/>
                </a:solidFill>
              </a:rPr>
              <a:t>firework or </a:t>
            </a:r>
            <a:endParaRPr lang="en-GB" altLang="en-US" sz="3200" dirty="0" smtClean="0">
              <a:solidFill>
                <a:srgbClr val="FF0000"/>
              </a:solidFill>
            </a:endParaRPr>
          </a:p>
          <a:p>
            <a:pPr algn="ctr" eaLnBrk="1" hangingPunct="1">
              <a:spcBef>
                <a:spcPts val="0"/>
              </a:spcBef>
              <a:spcAft>
                <a:spcPts val="1800"/>
              </a:spcAft>
              <a:buFontTx/>
              <a:buNone/>
            </a:pPr>
            <a:r>
              <a:rPr lang="en-GB" altLang="en-US" sz="3200" dirty="0" smtClean="0">
                <a:solidFill>
                  <a:schemeClr val="tx1"/>
                </a:solidFill>
              </a:rPr>
              <a:t>bladed </a:t>
            </a:r>
            <a:r>
              <a:rPr lang="en-GB" altLang="en-US" sz="3200" dirty="0">
                <a:solidFill>
                  <a:schemeClr val="tx1"/>
                </a:solidFill>
              </a:rPr>
              <a:t>or sharply pointed article will be found.</a:t>
            </a:r>
          </a:p>
          <a:p>
            <a:pPr algn="ctr" eaLnBrk="1" hangingPunct="1">
              <a:spcBef>
                <a:spcPts val="0"/>
              </a:spcBef>
              <a:spcAft>
                <a:spcPts val="1800"/>
              </a:spcAft>
              <a:buFontTx/>
              <a:buNone/>
            </a:pPr>
            <a:r>
              <a:rPr lang="en-GB" altLang="en-US" sz="3200" dirty="0" smtClean="0">
                <a:solidFill>
                  <a:schemeClr val="tx1"/>
                </a:solidFill>
              </a:rPr>
              <a:t>Any </a:t>
            </a:r>
            <a:r>
              <a:rPr lang="en-GB" altLang="en-US" sz="3200" dirty="0">
                <a:solidFill>
                  <a:schemeClr val="tx1"/>
                </a:solidFill>
              </a:rPr>
              <a:t>such article found during a search may be seized. </a:t>
            </a:r>
          </a:p>
        </p:txBody>
      </p:sp>
    </p:spTree>
    <p:extLst>
      <p:ext uri="{BB962C8B-B14F-4D97-AF65-F5344CB8AC3E}">
        <p14:creationId xmlns:p14="http://schemas.microsoft.com/office/powerpoint/2010/main" val="2176330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3" descr="\\Client\G$\CKP Images\NIM\Law 2.png"/>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3"/>
          <p:cNvSpPr>
            <a:spLocks noChangeArrowheads="1"/>
          </p:cNvSpPr>
          <p:nvPr>
            <p:custDataLst>
              <p:tags r:id="rId1"/>
            </p:custDataLst>
          </p:nvPr>
        </p:nvSpPr>
        <p:spPr bwMode="auto">
          <a:xfrm>
            <a:off x="575557" y="404664"/>
            <a:ext cx="7992888" cy="5678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ts val="0"/>
              </a:spcBef>
              <a:spcAft>
                <a:spcPts val="1800"/>
              </a:spcAft>
              <a:buFontTx/>
              <a:buNone/>
            </a:pPr>
            <a:r>
              <a:rPr lang="en-GB" altLang="en-US" sz="3200" dirty="0" smtClean="0">
                <a:solidFill>
                  <a:schemeClr val="tx1"/>
                </a:solidFill>
              </a:rPr>
              <a:t>if </a:t>
            </a:r>
            <a:r>
              <a:rPr lang="en-GB" altLang="en-US" sz="3200" dirty="0">
                <a:solidFill>
                  <a:schemeClr val="tx1"/>
                </a:solidFill>
              </a:rPr>
              <a:t>he or she has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reasonable </a:t>
            </a:r>
            <a:r>
              <a:rPr lang="en-GB" altLang="en-US" sz="3200" dirty="0">
                <a:solidFill>
                  <a:schemeClr val="tx1"/>
                </a:solidFill>
              </a:rPr>
              <a:t>grounds for suspecting </a:t>
            </a:r>
          </a:p>
          <a:p>
            <a:pPr algn="ctr" eaLnBrk="1" hangingPunct="1">
              <a:spcBef>
                <a:spcPts val="0"/>
              </a:spcBef>
              <a:spcAft>
                <a:spcPts val="1800"/>
              </a:spcAft>
              <a:buFontTx/>
              <a:buNone/>
            </a:pPr>
            <a:r>
              <a:rPr lang="en-GB" altLang="en-US" sz="3200" dirty="0">
                <a:solidFill>
                  <a:schemeClr val="tx1"/>
                </a:solidFill>
              </a:rPr>
              <a:t>that stolen or prohibited article,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prohibited </a:t>
            </a:r>
            <a:r>
              <a:rPr lang="en-GB" altLang="en-US" sz="3200" dirty="0">
                <a:solidFill>
                  <a:schemeClr val="tx1"/>
                </a:solidFill>
              </a:rPr>
              <a:t>firework or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rgbClr val="FF0000"/>
                </a:solidFill>
              </a:rPr>
              <a:t>bladed </a:t>
            </a:r>
            <a:r>
              <a:rPr lang="en-GB" altLang="en-US" sz="3200" dirty="0">
                <a:solidFill>
                  <a:srgbClr val="FF0000"/>
                </a:solidFill>
              </a:rPr>
              <a:t>or sharply pointed article will be found.</a:t>
            </a:r>
          </a:p>
          <a:p>
            <a:pPr algn="ctr" eaLnBrk="1" hangingPunct="1">
              <a:spcBef>
                <a:spcPts val="0"/>
              </a:spcBef>
              <a:spcAft>
                <a:spcPts val="1800"/>
              </a:spcAft>
              <a:buFontTx/>
              <a:buNone/>
            </a:pPr>
            <a:r>
              <a:rPr lang="en-GB" altLang="en-US" sz="3200" dirty="0" smtClean="0">
                <a:solidFill>
                  <a:schemeClr val="tx1"/>
                </a:solidFill>
              </a:rPr>
              <a:t>Any </a:t>
            </a:r>
            <a:r>
              <a:rPr lang="en-GB" altLang="en-US" sz="3200" dirty="0">
                <a:solidFill>
                  <a:schemeClr val="tx1"/>
                </a:solidFill>
              </a:rPr>
              <a:t>such article found during a search may be seized. </a:t>
            </a:r>
          </a:p>
        </p:txBody>
      </p:sp>
    </p:spTree>
    <p:extLst>
      <p:ext uri="{BB962C8B-B14F-4D97-AF65-F5344CB8AC3E}">
        <p14:creationId xmlns:p14="http://schemas.microsoft.com/office/powerpoint/2010/main" val="322731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3" descr="\\Client\G$\CKP Images\NIM\Law 2.png"/>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3"/>
          <p:cNvSpPr>
            <a:spLocks noChangeArrowheads="1"/>
          </p:cNvSpPr>
          <p:nvPr>
            <p:custDataLst>
              <p:tags r:id="rId1"/>
            </p:custDataLst>
          </p:nvPr>
        </p:nvSpPr>
        <p:spPr bwMode="auto">
          <a:xfrm>
            <a:off x="575557" y="404664"/>
            <a:ext cx="7992888" cy="5678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ts val="0"/>
              </a:spcBef>
              <a:spcAft>
                <a:spcPts val="1800"/>
              </a:spcAft>
              <a:buFontTx/>
              <a:buNone/>
            </a:pPr>
            <a:r>
              <a:rPr lang="en-GB" altLang="en-US" sz="3200" dirty="0" smtClean="0">
                <a:solidFill>
                  <a:schemeClr val="tx1"/>
                </a:solidFill>
              </a:rPr>
              <a:t>if </a:t>
            </a:r>
            <a:r>
              <a:rPr lang="en-GB" altLang="en-US" sz="3200" dirty="0">
                <a:solidFill>
                  <a:schemeClr val="tx1"/>
                </a:solidFill>
              </a:rPr>
              <a:t>he or she has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reasonable </a:t>
            </a:r>
            <a:r>
              <a:rPr lang="en-GB" altLang="en-US" sz="3200" dirty="0">
                <a:solidFill>
                  <a:schemeClr val="tx1"/>
                </a:solidFill>
              </a:rPr>
              <a:t>grounds for suspecting </a:t>
            </a:r>
          </a:p>
          <a:p>
            <a:pPr algn="ctr" eaLnBrk="1" hangingPunct="1">
              <a:spcBef>
                <a:spcPts val="0"/>
              </a:spcBef>
              <a:spcAft>
                <a:spcPts val="1800"/>
              </a:spcAft>
              <a:buFontTx/>
              <a:buNone/>
            </a:pPr>
            <a:r>
              <a:rPr lang="en-GB" altLang="en-US" sz="3200" dirty="0">
                <a:solidFill>
                  <a:schemeClr val="tx1"/>
                </a:solidFill>
              </a:rPr>
              <a:t>that stolen or prohibited article,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chemeClr val="tx1"/>
                </a:solidFill>
              </a:rPr>
              <a:t>prohibited </a:t>
            </a:r>
            <a:r>
              <a:rPr lang="en-GB" altLang="en-US" sz="3200" dirty="0">
                <a:solidFill>
                  <a:schemeClr val="tx1"/>
                </a:solidFill>
              </a:rPr>
              <a:t>firework or </a:t>
            </a:r>
            <a:endParaRPr lang="en-GB" altLang="en-US" sz="3200" dirty="0" smtClean="0">
              <a:solidFill>
                <a:schemeClr val="tx1"/>
              </a:solidFill>
            </a:endParaRPr>
          </a:p>
          <a:p>
            <a:pPr algn="ctr" eaLnBrk="1" hangingPunct="1">
              <a:spcBef>
                <a:spcPts val="0"/>
              </a:spcBef>
              <a:spcAft>
                <a:spcPts val="1800"/>
              </a:spcAft>
              <a:buFontTx/>
              <a:buNone/>
            </a:pPr>
            <a:r>
              <a:rPr lang="en-GB" altLang="en-US" sz="3200" dirty="0" smtClean="0">
                <a:solidFill>
                  <a:srgbClr val="FF0000"/>
                </a:solidFill>
              </a:rPr>
              <a:t>bladed </a:t>
            </a:r>
            <a:r>
              <a:rPr lang="en-GB" altLang="en-US" sz="3200" dirty="0">
                <a:solidFill>
                  <a:srgbClr val="FF0000"/>
                </a:solidFill>
              </a:rPr>
              <a:t>or sharply pointed article will be found.</a:t>
            </a:r>
          </a:p>
          <a:p>
            <a:pPr algn="ctr" eaLnBrk="1" hangingPunct="1">
              <a:spcBef>
                <a:spcPts val="0"/>
              </a:spcBef>
              <a:spcAft>
                <a:spcPts val="1800"/>
              </a:spcAft>
              <a:buFontTx/>
              <a:buNone/>
            </a:pPr>
            <a:r>
              <a:rPr lang="en-GB" altLang="en-US" sz="3200" dirty="0" smtClean="0">
                <a:solidFill>
                  <a:schemeClr val="tx1"/>
                </a:solidFill>
              </a:rPr>
              <a:t>Any </a:t>
            </a:r>
            <a:r>
              <a:rPr lang="en-GB" altLang="en-US" sz="3200" dirty="0">
                <a:solidFill>
                  <a:schemeClr val="tx1"/>
                </a:solidFill>
              </a:rPr>
              <a:t>such article found during a search may be seized. </a:t>
            </a:r>
          </a:p>
        </p:txBody>
      </p:sp>
    </p:spTree>
    <p:extLst>
      <p:ext uri="{BB962C8B-B14F-4D97-AF65-F5344CB8AC3E}">
        <p14:creationId xmlns:p14="http://schemas.microsoft.com/office/powerpoint/2010/main" val="10428650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3" descr="\\Client\R$\SWPKDIVLDSEPF\Shared\Pre-join\Images\evaluate.jpg"/>
          <p:cNvPicPr>
            <a:picLocks noChangeAspect="1" noChangeArrowheads="1"/>
          </p:cNvPicPr>
          <p:nvPr/>
        </p:nvPicPr>
        <p:blipFill>
          <a:blip r:embed="rId5" cstate="print">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a:spLocks noChangeArrowheads="1"/>
          </p:cNvSpPr>
          <p:nvPr>
            <p:custDataLst>
              <p:tags r:id="rId1"/>
            </p:custDataLst>
          </p:nvPr>
        </p:nvSpPr>
        <p:spPr bwMode="auto">
          <a:xfrm>
            <a:off x="206601" y="615454"/>
            <a:ext cx="8856663" cy="5693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spcAft>
                <a:spcPts val="2400"/>
              </a:spcAft>
            </a:pPr>
            <a:r>
              <a:rPr lang="en-GB" altLang="en-US" sz="2800" dirty="0">
                <a:solidFill>
                  <a:srgbClr val="FF0000"/>
                </a:solidFill>
              </a:rPr>
              <a:t>G</a:t>
            </a:r>
            <a:r>
              <a:rPr lang="en-GB" altLang="en-US" sz="2800" b="0" dirty="0">
                <a:solidFill>
                  <a:schemeClr val="tx1"/>
                </a:solidFill>
              </a:rPr>
              <a:t> – grounds for search</a:t>
            </a:r>
          </a:p>
          <a:p>
            <a:pPr eaLnBrk="1" hangingPunct="1">
              <a:spcAft>
                <a:spcPts val="2400"/>
              </a:spcAft>
            </a:pPr>
            <a:r>
              <a:rPr lang="en-GB" altLang="en-US" sz="2800" dirty="0" smtClean="0">
                <a:solidFill>
                  <a:srgbClr val="FF0000"/>
                </a:solidFill>
              </a:rPr>
              <a:t>O</a:t>
            </a:r>
            <a:r>
              <a:rPr lang="en-GB" altLang="en-US" sz="2800" b="0" dirty="0" smtClean="0">
                <a:solidFill>
                  <a:schemeClr val="tx1"/>
                </a:solidFill>
              </a:rPr>
              <a:t> </a:t>
            </a:r>
            <a:r>
              <a:rPr lang="en-GB" altLang="en-US" sz="2800" b="0" dirty="0">
                <a:solidFill>
                  <a:schemeClr val="tx1"/>
                </a:solidFill>
              </a:rPr>
              <a:t>– object or purpose of search</a:t>
            </a:r>
          </a:p>
          <a:p>
            <a:pPr eaLnBrk="1" hangingPunct="1">
              <a:spcAft>
                <a:spcPts val="2400"/>
              </a:spcAft>
            </a:pPr>
            <a:r>
              <a:rPr lang="en-GB" altLang="en-US" sz="2800" dirty="0" smtClean="0">
                <a:solidFill>
                  <a:srgbClr val="FF0000"/>
                </a:solidFill>
              </a:rPr>
              <a:t>W</a:t>
            </a:r>
            <a:r>
              <a:rPr lang="en-GB" altLang="en-US" sz="2800" b="0" dirty="0" smtClean="0">
                <a:solidFill>
                  <a:schemeClr val="tx1"/>
                </a:solidFill>
              </a:rPr>
              <a:t> </a:t>
            </a:r>
            <a:r>
              <a:rPr lang="en-GB" altLang="en-US" sz="2800" b="0" dirty="0">
                <a:solidFill>
                  <a:schemeClr val="tx1"/>
                </a:solidFill>
              </a:rPr>
              <a:t>– warrant card (if in plain clothes)</a:t>
            </a:r>
          </a:p>
          <a:p>
            <a:pPr eaLnBrk="1" hangingPunct="1">
              <a:spcAft>
                <a:spcPts val="2400"/>
              </a:spcAft>
            </a:pPr>
            <a:r>
              <a:rPr lang="en-GB" altLang="en-US" sz="2800" dirty="0" smtClean="0">
                <a:solidFill>
                  <a:srgbClr val="FF0000"/>
                </a:solidFill>
              </a:rPr>
              <a:t>I</a:t>
            </a:r>
            <a:r>
              <a:rPr lang="en-GB" altLang="en-US" sz="2800" b="0" dirty="0" smtClean="0">
                <a:solidFill>
                  <a:schemeClr val="tx1"/>
                </a:solidFill>
              </a:rPr>
              <a:t> </a:t>
            </a:r>
            <a:r>
              <a:rPr lang="en-GB" altLang="en-US" sz="2800" b="0" dirty="0">
                <a:solidFill>
                  <a:schemeClr val="tx1"/>
                </a:solidFill>
              </a:rPr>
              <a:t>– identity of officer</a:t>
            </a:r>
          </a:p>
          <a:p>
            <a:pPr eaLnBrk="1" hangingPunct="1">
              <a:spcAft>
                <a:spcPts val="2400"/>
              </a:spcAft>
            </a:pPr>
            <a:r>
              <a:rPr lang="en-GB" altLang="en-US" sz="2800" dirty="0" smtClean="0">
                <a:solidFill>
                  <a:srgbClr val="FF0000"/>
                </a:solidFill>
              </a:rPr>
              <a:t>S</a:t>
            </a:r>
            <a:r>
              <a:rPr lang="en-GB" altLang="en-US" sz="2800" b="0" dirty="0" smtClean="0">
                <a:solidFill>
                  <a:schemeClr val="tx1"/>
                </a:solidFill>
              </a:rPr>
              <a:t> </a:t>
            </a:r>
            <a:r>
              <a:rPr lang="en-GB" altLang="en-US" sz="2800" b="0" dirty="0">
                <a:solidFill>
                  <a:schemeClr val="tx1"/>
                </a:solidFill>
              </a:rPr>
              <a:t>– station to which attached</a:t>
            </a:r>
          </a:p>
          <a:p>
            <a:pPr eaLnBrk="1" hangingPunct="1">
              <a:spcAft>
                <a:spcPts val="2400"/>
              </a:spcAft>
            </a:pPr>
            <a:r>
              <a:rPr lang="en-GB" altLang="en-US" sz="2800" dirty="0" smtClean="0">
                <a:solidFill>
                  <a:srgbClr val="FF0000"/>
                </a:solidFill>
              </a:rPr>
              <a:t>E</a:t>
            </a:r>
            <a:r>
              <a:rPr lang="en-GB" altLang="en-US" sz="2800" b="0" dirty="0" smtClean="0">
                <a:solidFill>
                  <a:schemeClr val="tx1"/>
                </a:solidFill>
              </a:rPr>
              <a:t> </a:t>
            </a:r>
            <a:r>
              <a:rPr lang="en-GB" altLang="en-US" sz="2800" b="0" dirty="0">
                <a:solidFill>
                  <a:schemeClr val="tx1"/>
                </a:solidFill>
              </a:rPr>
              <a:t>– entitlement to copy of record</a:t>
            </a:r>
          </a:p>
          <a:p>
            <a:pPr eaLnBrk="1" hangingPunct="1">
              <a:spcAft>
                <a:spcPts val="2400"/>
              </a:spcAft>
            </a:pPr>
            <a:r>
              <a:rPr lang="en-GB" altLang="en-US" sz="2800" dirty="0" smtClean="0">
                <a:solidFill>
                  <a:srgbClr val="FF0000"/>
                </a:solidFill>
              </a:rPr>
              <a:t>L</a:t>
            </a:r>
            <a:r>
              <a:rPr lang="en-GB" altLang="en-US" sz="2800" b="0" dirty="0" smtClean="0">
                <a:solidFill>
                  <a:schemeClr val="tx1"/>
                </a:solidFill>
              </a:rPr>
              <a:t> </a:t>
            </a:r>
            <a:r>
              <a:rPr lang="en-GB" altLang="en-US" sz="2800" b="0" dirty="0">
                <a:solidFill>
                  <a:schemeClr val="tx1"/>
                </a:solidFill>
              </a:rPr>
              <a:t>– legal power used</a:t>
            </a:r>
          </a:p>
          <a:p>
            <a:pPr eaLnBrk="1" hangingPunct="1">
              <a:spcAft>
                <a:spcPts val="2400"/>
              </a:spcAft>
            </a:pPr>
            <a:r>
              <a:rPr lang="en-GB" altLang="en-US" sz="2800" dirty="0" smtClean="0">
                <a:solidFill>
                  <a:srgbClr val="FF0000"/>
                </a:solidFill>
              </a:rPr>
              <a:t>Y</a:t>
            </a:r>
            <a:r>
              <a:rPr lang="en-GB" altLang="en-US" sz="2800" b="0" dirty="0" smtClean="0">
                <a:solidFill>
                  <a:schemeClr val="tx1"/>
                </a:solidFill>
              </a:rPr>
              <a:t> </a:t>
            </a:r>
            <a:r>
              <a:rPr lang="en-GB" altLang="en-US" sz="2800" b="0" dirty="0">
                <a:solidFill>
                  <a:schemeClr val="tx1"/>
                </a:solidFill>
              </a:rPr>
              <a:t>– you are detained for purpose of search</a:t>
            </a:r>
          </a:p>
        </p:txBody>
      </p:sp>
      <p:sp>
        <p:nvSpPr>
          <p:cNvPr id="15364" name="TextBox 6"/>
          <p:cNvSpPr txBox="1">
            <a:spLocks noChangeArrowheads="1"/>
          </p:cNvSpPr>
          <p:nvPr>
            <p:custDataLst>
              <p:tags r:id="rId2"/>
            </p:custDataLst>
          </p:nvPr>
        </p:nvSpPr>
        <p:spPr bwMode="auto">
          <a:xfrm>
            <a:off x="2051050" y="0"/>
            <a:ext cx="55451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r>
              <a:rPr lang="en-GB" altLang="en-US" sz="2800">
                <a:solidFill>
                  <a:srgbClr val="0033CC"/>
                </a:solidFill>
              </a:rPr>
              <a:t>Information to be given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16648" r="3646"/>
          <a:stretch/>
        </p:blipFill>
        <p:spPr>
          <a:xfrm>
            <a:off x="2946400" y="1138348"/>
            <a:ext cx="6197600" cy="4666916"/>
          </a:xfrm>
          <a:prstGeom prst="rect">
            <a:avLst/>
          </a:prstGeom>
        </p:spPr>
      </p:pic>
      <p:sp>
        <p:nvSpPr>
          <p:cNvPr id="2" name="Title 1"/>
          <p:cNvSpPr>
            <a:spLocks noGrp="1"/>
          </p:cNvSpPr>
          <p:nvPr>
            <p:ph type="title"/>
            <p:custDataLst>
              <p:tags r:id="rId1"/>
            </p:custDataLst>
          </p:nvPr>
        </p:nvSpPr>
        <p:spPr/>
        <p:txBody>
          <a:bodyPr/>
          <a:lstStyle/>
          <a:p>
            <a:r>
              <a:rPr lang="en-GB" b="1" dirty="0" smtClean="0">
                <a:solidFill>
                  <a:srgbClr val="0033CC"/>
                </a:solidFill>
              </a:rPr>
              <a:t>Conduct of the search</a:t>
            </a:r>
            <a:endParaRPr lang="en-GB" b="1" dirty="0">
              <a:solidFill>
                <a:srgbClr val="0033CC"/>
              </a:solidFill>
            </a:endParaRPr>
          </a:p>
        </p:txBody>
      </p:sp>
      <p:sp>
        <p:nvSpPr>
          <p:cNvPr id="3" name="Content Placeholder 2"/>
          <p:cNvSpPr>
            <a:spLocks noGrp="1"/>
          </p:cNvSpPr>
          <p:nvPr>
            <p:ph idx="1"/>
            <p:custDataLst>
              <p:tags r:id="rId2"/>
            </p:custDataLst>
          </p:nvPr>
        </p:nvSpPr>
        <p:spPr>
          <a:xfrm>
            <a:off x="457200" y="1700808"/>
            <a:ext cx="2962672" cy="4425355"/>
          </a:xfrm>
        </p:spPr>
        <p:txBody>
          <a:bodyPr/>
          <a:lstStyle/>
          <a:p>
            <a:pPr marL="0" indent="0">
              <a:spcBef>
                <a:spcPts val="0"/>
              </a:spcBef>
              <a:spcAft>
                <a:spcPts val="5400"/>
              </a:spcAft>
              <a:buNone/>
            </a:pPr>
            <a:r>
              <a:rPr lang="en-GB" sz="3200" dirty="0" smtClean="0">
                <a:solidFill>
                  <a:schemeClr val="tx1"/>
                </a:solidFill>
              </a:rPr>
              <a:t>Co-operation</a:t>
            </a:r>
          </a:p>
          <a:p>
            <a:pPr marL="0" indent="0">
              <a:spcBef>
                <a:spcPts val="0"/>
              </a:spcBef>
              <a:spcAft>
                <a:spcPts val="5400"/>
              </a:spcAft>
              <a:buNone/>
            </a:pPr>
            <a:r>
              <a:rPr lang="en-GB" sz="3200" dirty="0" smtClean="0">
                <a:solidFill>
                  <a:schemeClr val="tx1"/>
                </a:solidFill>
              </a:rPr>
              <a:t>Relevant</a:t>
            </a:r>
          </a:p>
          <a:p>
            <a:pPr marL="0" indent="0">
              <a:spcBef>
                <a:spcPts val="0"/>
              </a:spcBef>
              <a:spcAft>
                <a:spcPts val="5400"/>
              </a:spcAft>
              <a:buNone/>
            </a:pPr>
            <a:r>
              <a:rPr lang="en-GB" sz="3200" dirty="0" smtClean="0">
                <a:solidFill>
                  <a:schemeClr val="tx1"/>
                </a:solidFill>
              </a:rPr>
              <a:t>Extent </a:t>
            </a:r>
            <a:r>
              <a:rPr lang="en-GB" sz="3200" dirty="0" smtClean="0">
                <a:solidFill>
                  <a:srgbClr val="FF0000"/>
                </a:solidFill>
              </a:rPr>
              <a:t>(J.O.G)</a:t>
            </a:r>
          </a:p>
          <a:p>
            <a:pPr marL="0" indent="0">
              <a:spcBef>
                <a:spcPts val="0"/>
              </a:spcBef>
              <a:spcAft>
                <a:spcPts val="5400"/>
              </a:spcAft>
              <a:buNone/>
            </a:pPr>
            <a:r>
              <a:rPr lang="en-GB" sz="3200" dirty="0" smtClean="0">
                <a:solidFill>
                  <a:schemeClr val="tx1"/>
                </a:solidFill>
              </a:rPr>
              <a:t>More thorough</a:t>
            </a:r>
          </a:p>
        </p:txBody>
      </p:sp>
    </p:spTree>
    <p:extLst>
      <p:ext uri="{BB962C8B-B14F-4D97-AF65-F5344CB8AC3E}">
        <p14:creationId xmlns:p14="http://schemas.microsoft.com/office/powerpoint/2010/main" val="102966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16648" r="3646"/>
          <a:stretch/>
        </p:blipFill>
        <p:spPr>
          <a:xfrm>
            <a:off x="2946400" y="1138348"/>
            <a:ext cx="6197600" cy="4666916"/>
          </a:xfrm>
          <a:prstGeom prst="rect">
            <a:avLst/>
          </a:prstGeom>
        </p:spPr>
      </p:pic>
      <p:sp>
        <p:nvSpPr>
          <p:cNvPr id="2" name="Title 1"/>
          <p:cNvSpPr>
            <a:spLocks noGrp="1"/>
          </p:cNvSpPr>
          <p:nvPr>
            <p:ph type="title"/>
            <p:custDataLst>
              <p:tags r:id="rId1"/>
            </p:custDataLst>
          </p:nvPr>
        </p:nvSpPr>
        <p:spPr/>
        <p:txBody>
          <a:bodyPr/>
          <a:lstStyle/>
          <a:p>
            <a:r>
              <a:rPr lang="en-GB" b="1" dirty="0" smtClean="0">
                <a:solidFill>
                  <a:srgbClr val="0033CC"/>
                </a:solidFill>
              </a:rPr>
              <a:t>Conduct of the search</a:t>
            </a:r>
            <a:endParaRPr lang="en-GB" b="1" dirty="0">
              <a:solidFill>
                <a:srgbClr val="0033CC"/>
              </a:solidFill>
            </a:endParaRPr>
          </a:p>
        </p:txBody>
      </p:sp>
      <p:sp>
        <p:nvSpPr>
          <p:cNvPr id="3" name="Content Placeholder 2"/>
          <p:cNvSpPr>
            <a:spLocks noGrp="1"/>
          </p:cNvSpPr>
          <p:nvPr>
            <p:ph idx="1"/>
            <p:custDataLst>
              <p:tags r:id="rId2"/>
            </p:custDataLst>
          </p:nvPr>
        </p:nvSpPr>
        <p:spPr>
          <a:xfrm>
            <a:off x="457200" y="2093976"/>
            <a:ext cx="2962672" cy="4032187"/>
          </a:xfrm>
        </p:spPr>
        <p:txBody>
          <a:bodyPr/>
          <a:lstStyle/>
          <a:p>
            <a:pPr marL="0" indent="0">
              <a:spcBef>
                <a:spcPts val="0"/>
              </a:spcBef>
              <a:spcAft>
                <a:spcPts val="5400"/>
              </a:spcAft>
              <a:buNone/>
            </a:pPr>
            <a:r>
              <a:rPr lang="en-GB" sz="3200" dirty="0" smtClean="0">
                <a:solidFill>
                  <a:schemeClr val="tx1"/>
                </a:solidFill>
              </a:rPr>
              <a:t>Same sex</a:t>
            </a:r>
          </a:p>
          <a:p>
            <a:pPr marL="0" indent="0">
              <a:spcBef>
                <a:spcPts val="0"/>
              </a:spcBef>
              <a:spcAft>
                <a:spcPts val="5400"/>
              </a:spcAft>
              <a:buNone/>
            </a:pPr>
            <a:r>
              <a:rPr lang="en-GB" sz="3200" dirty="0" smtClean="0">
                <a:solidFill>
                  <a:schemeClr val="tx1"/>
                </a:solidFill>
              </a:rPr>
              <a:t>Pockets, collars, socks &amp; shoes</a:t>
            </a:r>
          </a:p>
          <a:p>
            <a:pPr marL="0" indent="0">
              <a:spcBef>
                <a:spcPts val="0"/>
              </a:spcBef>
              <a:spcAft>
                <a:spcPts val="5400"/>
              </a:spcAft>
              <a:buNone/>
            </a:pPr>
            <a:r>
              <a:rPr lang="en-GB" sz="3200" dirty="0" smtClean="0">
                <a:solidFill>
                  <a:schemeClr val="tx1"/>
                </a:solidFill>
              </a:rPr>
              <a:t>Hair</a:t>
            </a:r>
          </a:p>
        </p:txBody>
      </p:sp>
    </p:spTree>
    <p:extLst>
      <p:ext uri="{BB962C8B-B14F-4D97-AF65-F5344CB8AC3E}">
        <p14:creationId xmlns:p14="http://schemas.microsoft.com/office/powerpoint/2010/main" val="286999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Box 3"/>
          <p:cNvSpPr txBox="1">
            <a:spLocks noChangeArrowheads="1"/>
          </p:cNvSpPr>
          <p:nvPr>
            <p:custDataLst>
              <p:tags r:id="rId1"/>
            </p:custDataLst>
          </p:nvPr>
        </p:nvSpPr>
        <p:spPr bwMode="auto">
          <a:xfrm>
            <a:off x="1547813" y="188913"/>
            <a:ext cx="63373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r>
              <a:rPr lang="en-GB" altLang="en-US">
                <a:solidFill>
                  <a:srgbClr val="0033CC"/>
                </a:solidFill>
              </a:rPr>
              <a:t>Needs of the individual</a:t>
            </a:r>
          </a:p>
        </p:txBody>
      </p:sp>
      <p:sp>
        <p:nvSpPr>
          <p:cNvPr id="5" name="TextBox 4"/>
          <p:cNvSpPr txBox="1">
            <a:spLocks noChangeArrowheads="1"/>
          </p:cNvSpPr>
          <p:nvPr>
            <p:custDataLst>
              <p:tags r:id="rId2"/>
            </p:custDataLst>
          </p:nvPr>
        </p:nvSpPr>
        <p:spPr bwMode="auto">
          <a:xfrm>
            <a:off x="179512" y="1905794"/>
            <a:ext cx="604867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r>
              <a:rPr lang="en-GB" altLang="en-US" b="0" dirty="0">
                <a:solidFill>
                  <a:schemeClr val="tx1"/>
                </a:solidFill>
              </a:rPr>
              <a:t>Respect and courtesy</a:t>
            </a:r>
          </a:p>
          <a:p>
            <a:pPr eaLnBrk="1" hangingPunct="1"/>
            <a:endParaRPr lang="en-GB" altLang="en-US" b="0" dirty="0">
              <a:solidFill>
                <a:schemeClr val="tx1"/>
              </a:solidFill>
            </a:endParaRPr>
          </a:p>
          <a:p>
            <a:pPr eaLnBrk="1" hangingPunct="1"/>
            <a:r>
              <a:rPr lang="en-GB" altLang="en-US" b="0" dirty="0">
                <a:solidFill>
                  <a:schemeClr val="tx1"/>
                </a:solidFill>
              </a:rPr>
              <a:t>Minimise embarrassment</a:t>
            </a:r>
          </a:p>
          <a:p>
            <a:pPr eaLnBrk="1" hangingPunct="1"/>
            <a:endParaRPr lang="en-GB" altLang="en-US" b="0" dirty="0">
              <a:solidFill>
                <a:schemeClr val="tx1"/>
              </a:solidFill>
            </a:endParaRPr>
          </a:p>
          <a:p>
            <a:pPr eaLnBrk="1" hangingPunct="1"/>
            <a:r>
              <a:rPr lang="en-GB" altLang="en-US" b="0" dirty="0">
                <a:solidFill>
                  <a:schemeClr val="tx1"/>
                </a:solidFill>
              </a:rPr>
              <a:t>Treat as individual</a:t>
            </a:r>
          </a:p>
          <a:p>
            <a:pPr eaLnBrk="1" hangingPunct="1"/>
            <a:endParaRPr lang="en-GB" altLang="en-US" b="0" dirty="0">
              <a:solidFill>
                <a:schemeClr val="tx1"/>
              </a:solidFill>
            </a:endParaRPr>
          </a:p>
          <a:p>
            <a:pPr eaLnBrk="1" hangingPunct="1"/>
            <a:r>
              <a:rPr lang="en-GB" altLang="en-US" b="0" dirty="0">
                <a:solidFill>
                  <a:schemeClr val="tx1"/>
                </a:solidFill>
              </a:rPr>
              <a:t>Aware of individual needs</a:t>
            </a:r>
          </a:p>
        </p:txBody>
      </p:sp>
      <p:pic>
        <p:nvPicPr>
          <p:cNvPr id="4" name="Picture 3"/>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39164" r="12393"/>
          <a:stretch/>
        </p:blipFill>
        <p:spPr>
          <a:xfrm>
            <a:off x="5111451" y="1844417"/>
            <a:ext cx="3492997" cy="3744416"/>
          </a:xfrm>
          <a:prstGeom prst="rect">
            <a:avLst/>
          </a:prstGeom>
          <a:effectLst>
            <a:softEdge rad="6350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33CC"/>
                </a:solidFill>
              </a:rPr>
              <a:t>Risks</a:t>
            </a:r>
            <a:endParaRPr lang="en-GB" b="1" dirty="0">
              <a:solidFill>
                <a:srgbClr val="0033CC"/>
              </a:solidFill>
            </a:endParaRPr>
          </a:p>
        </p:txBody>
      </p:sp>
      <p:pic>
        <p:nvPicPr>
          <p:cNvPr id="4" name="Picture 3"/>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l="6410" b="8247"/>
          <a:stretch/>
        </p:blipFill>
        <p:spPr>
          <a:xfrm>
            <a:off x="0" y="476672"/>
            <a:ext cx="9144000" cy="6381328"/>
          </a:xfrm>
          <a:prstGeom prst="rect">
            <a:avLst/>
          </a:prstGeom>
          <a:ln>
            <a:noFill/>
          </a:ln>
          <a:effectLst>
            <a:softEdge rad="112500"/>
          </a:effectLst>
        </p:spPr>
      </p:pic>
      <p:sp>
        <p:nvSpPr>
          <p:cNvPr id="5" name="TextBox 4"/>
          <p:cNvSpPr txBox="1"/>
          <p:nvPr/>
        </p:nvSpPr>
        <p:spPr>
          <a:xfrm>
            <a:off x="899592" y="1484784"/>
            <a:ext cx="7632848" cy="3539430"/>
          </a:xfrm>
          <a:prstGeom prst="rect">
            <a:avLst/>
          </a:prstGeom>
          <a:noFill/>
        </p:spPr>
        <p:txBody>
          <a:bodyPr wrap="square" rtlCol="0">
            <a:spAutoFit/>
          </a:bodyPr>
          <a:lstStyle/>
          <a:p>
            <a:r>
              <a:rPr lang="en-GB" b="0" dirty="0" smtClean="0">
                <a:solidFill>
                  <a:schemeClr val="tx1"/>
                </a:solidFill>
              </a:rPr>
              <a:t>Injury to self</a:t>
            </a:r>
          </a:p>
          <a:p>
            <a:endParaRPr lang="en-GB" dirty="0">
              <a:solidFill>
                <a:schemeClr val="tx1"/>
              </a:solidFill>
            </a:endParaRPr>
          </a:p>
          <a:p>
            <a:r>
              <a:rPr lang="en-GB" b="0" dirty="0" smtClean="0">
                <a:solidFill>
                  <a:schemeClr val="tx1"/>
                </a:solidFill>
              </a:rPr>
              <a:t>Injury to others</a:t>
            </a:r>
          </a:p>
          <a:p>
            <a:endParaRPr lang="en-GB" dirty="0">
              <a:solidFill>
                <a:schemeClr val="tx1"/>
              </a:solidFill>
            </a:endParaRPr>
          </a:p>
          <a:p>
            <a:r>
              <a:rPr lang="en-GB" b="0" dirty="0" smtClean="0">
                <a:solidFill>
                  <a:schemeClr val="tx1"/>
                </a:solidFill>
              </a:rPr>
              <a:t>Violence</a:t>
            </a:r>
          </a:p>
          <a:p>
            <a:endParaRPr lang="en-GB" dirty="0">
              <a:solidFill>
                <a:schemeClr val="tx1"/>
              </a:solidFill>
            </a:endParaRPr>
          </a:p>
          <a:p>
            <a:r>
              <a:rPr lang="en-GB" b="0" dirty="0" smtClean="0">
                <a:solidFill>
                  <a:schemeClr val="tx1"/>
                </a:solidFill>
              </a:rPr>
              <a:t>Allegations of misconduct</a:t>
            </a:r>
            <a:endParaRPr lang="en-GB" b="0" dirty="0">
              <a:solidFill>
                <a:schemeClr val="tx1"/>
              </a:solidFill>
            </a:endParaRPr>
          </a:p>
        </p:txBody>
      </p:sp>
    </p:spTree>
    <p:extLst>
      <p:ext uri="{BB962C8B-B14F-4D97-AF65-F5344CB8AC3E}">
        <p14:creationId xmlns:p14="http://schemas.microsoft.com/office/powerpoint/2010/main" val="2159225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smtClean="0">
                <a:solidFill>
                  <a:schemeClr val="tx1"/>
                </a:solidFill>
              </a:rPr>
              <a:t>Section 32 (2) (b) PACE</a:t>
            </a:r>
          </a:p>
        </p:txBody>
      </p:sp>
      <p:sp>
        <p:nvSpPr>
          <p:cNvPr id="7171" name="Rectangle 3"/>
          <p:cNvSpPr>
            <a:spLocks noGrp="1" noChangeArrowheads="1"/>
          </p:cNvSpPr>
          <p:nvPr>
            <p:ph idx="1"/>
          </p:nvPr>
        </p:nvSpPr>
        <p:spPr>
          <a:xfrm>
            <a:off x="457200" y="1484784"/>
            <a:ext cx="4402832" cy="4320480"/>
          </a:xfrm>
        </p:spPr>
        <p:txBody>
          <a:bodyPr/>
          <a:lstStyle/>
          <a:p>
            <a:pPr marL="0" indent="0">
              <a:spcBef>
                <a:spcPts val="0"/>
              </a:spcBef>
              <a:spcAft>
                <a:spcPts val="3000"/>
              </a:spcAft>
              <a:buClr>
                <a:srgbClr val="F1F46A"/>
              </a:buClr>
              <a:buSzPct val="50000"/>
              <a:buFontTx/>
              <a:buNone/>
            </a:pPr>
            <a:r>
              <a:rPr lang="en-GB" altLang="en-US" sz="3200" dirty="0" smtClean="0"/>
              <a:t>Reasonable grounds for believing:</a:t>
            </a:r>
          </a:p>
          <a:p>
            <a:pPr marL="0" indent="0">
              <a:spcBef>
                <a:spcPts val="0"/>
              </a:spcBef>
              <a:spcAft>
                <a:spcPts val="3000"/>
              </a:spcAft>
              <a:buClr>
                <a:srgbClr val="F1F46A"/>
              </a:buClr>
              <a:buSzPct val="50000"/>
              <a:buFontTx/>
              <a:buNone/>
            </a:pPr>
            <a:r>
              <a:rPr lang="en-GB" altLang="en-US" sz="3200" dirty="0" smtClean="0"/>
              <a:t>Danger</a:t>
            </a:r>
          </a:p>
          <a:p>
            <a:pPr marL="0" indent="0">
              <a:spcBef>
                <a:spcPts val="0"/>
              </a:spcBef>
              <a:spcAft>
                <a:spcPts val="3000"/>
              </a:spcAft>
              <a:buClr>
                <a:srgbClr val="F1F46A"/>
              </a:buClr>
              <a:buSzPct val="50000"/>
              <a:buFontTx/>
              <a:buNone/>
            </a:pPr>
            <a:r>
              <a:rPr lang="en-GB" altLang="en-US" sz="3200" dirty="0" smtClean="0"/>
              <a:t>Implement</a:t>
            </a:r>
          </a:p>
          <a:p>
            <a:pPr marL="0" indent="0">
              <a:spcBef>
                <a:spcPct val="20000"/>
              </a:spcBef>
              <a:spcAft>
                <a:spcPct val="0"/>
              </a:spcAft>
              <a:buClr>
                <a:srgbClr val="F1F46A"/>
              </a:buClr>
              <a:buSzPct val="50000"/>
              <a:buFontTx/>
              <a:buNone/>
            </a:pPr>
            <a:r>
              <a:rPr lang="en-GB" altLang="en-US" sz="3200" dirty="0" smtClean="0"/>
              <a:t>Evidence</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04048" y="1124744"/>
            <a:ext cx="3896026" cy="5066505"/>
          </a:xfrm>
          <a:prstGeom prst="rect">
            <a:avLst/>
          </a:prstGeom>
          <a:effectLst>
            <a:softEdge rad="317500"/>
          </a:effectLst>
        </p:spPr>
      </p:pic>
    </p:spTree>
    <p:extLst>
      <p:ext uri="{BB962C8B-B14F-4D97-AF65-F5344CB8AC3E}">
        <p14:creationId xmlns:p14="http://schemas.microsoft.com/office/powerpoint/2010/main" val="42292572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smtClean="0">
                <a:solidFill>
                  <a:schemeClr val="tx1"/>
                </a:solidFill>
              </a:rPr>
              <a:t>Section 32 (2) (b) PACE</a:t>
            </a:r>
          </a:p>
        </p:txBody>
      </p:sp>
      <p:sp>
        <p:nvSpPr>
          <p:cNvPr id="7171" name="Rectangle 3"/>
          <p:cNvSpPr>
            <a:spLocks noGrp="1" noChangeArrowheads="1"/>
          </p:cNvSpPr>
          <p:nvPr>
            <p:ph idx="1"/>
          </p:nvPr>
        </p:nvSpPr>
        <p:spPr>
          <a:xfrm>
            <a:off x="457200" y="1772816"/>
            <a:ext cx="4762872" cy="4353347"/>
          </a:xfrm>
        </p:spPr>
        <p:txBody>
          <a:bodyPr/>
          <a:lstStyle/>
          <a:p>
            <a:pPr marL="0" indent="0">
              <a:spcBef>
                <a:spcPct val="20000"/>
              </a:spcBef>
              <a:spcAft>
                <a:spcPct val="0"/>
              </a:spcAft>
              <a:buClr>
                <a:srgbClr val="F1F46A"/>
              </a:buClr>
              <a:buSzPct val="50000"/>
              <a:buFontTx/>
              <a:buNone/>
            </a:pPr>
            <a:r>
              <a:rPr lang="en-GB" altLang="en-US" sz="3200" dirty="0" smtClean="0"/>
              <a:t>A constable may enter and search any premises in which a person was when arrested or </a:t>
            </a:r>
            <a:r>
              <a:rPr lang="en-GB" altLang="en-US" sz="3200" u="sng" dirty="0" smtClean="0">
                <a:solidFill>
                  <a:srgbClr val="FF3300"/>
                </a:solidFill>
              </a:rPr>
              <a:t>immediately</a:t>
            </a:r>
            <a:r>
              <a:rPr lang="en-GB" altLang="en-US" sz="3200" dirty="0" smtClean="0"/>
              <a:t> before he was arrested for evidence </a:t>
            </a:r>
            <a:r>
              <a:rPr lang="en-GB" altLang="en-US" sz="3200" u="sng" dirty="0" smtClean="0">
                <a:solidFill>
                  <a:srgbClr val="FF3300"/>
                </a:solidFill>
              </a:rPr>
              <a:t>relating to the offence</a:t>
            </a:r>
            <a:r>
              <a:rPr lang="en-GB" altLang="en-US" sz="3200" dirty="0" smtClean="0"/>
              <a:t> for which he was arrested.</a:t>
            </a:r>
          </a:p>
          <a:p>
            <a:pPr marL="0" indent="0">
              <a:spcBef>
                <a:spcPct val="20000"/>
              </a:spcBef>
              <a:spcAft>
                <a:spcPct val="0"/>
              </a:spcAft>
            </a:pPr>
            <a:endParaRPr lang="en-GB" altLang="en-US" sz="3200" dirty="0" smtClean="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04048" y="1124744"/>
            <a:ext cx="3896026" cy="5066505"/>
          </a:xfrm>
          <a:prstGeom prst="rect">
            <a:avLst/>
          </a:prstGeom>
          <a:effectLst>
            <a:softEdge rad="317500"/>
          </a:effectLst>
        </p:spPr>
      </p:pic>
    </p:spTree>
    <p:extLst>
      <p:ext uri="{BB962C8B-B14F-4D97-AF65-F5344CB8AC3E}">
        <p14:creationId xmlns:p14="http://schemas.microsoft.com/office/powerpoint/2010/main" val="21074154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smtClean="0"/>
              <a:t>Premises</a:t>
            </a:r>
          </a:p>
        </p:txBody>
      </p:sp>
      <p:sp>
        <p:nvSpPr>
          <p:cNvPr id="6147" name="Rectangle 3"/>
          <p:cNvSpPr>
            <a:spLocks noGrp="1" noChangeArrowheads="1"/>
          </p:cNvSpPr>
          <p:nvPr>
            <p:ph idx="1"/>
          </p:nvPr>
        </p:nvSpPr>
        <p:spPr>
          <a:xfrm>
            <a:off x="457200" y="2996952"/>
            <a:ext cx="3250704" cy="3744416"/>
          </a:xfrm>
        </p:spPr>
        <p:txBody>
          <a:bodyPr>
            <a:normAutofit/>
          </a:bodyPr>
          <a:lstStyle/>
          <a:p>
            <a:pPr>
              <a:spcBef>
                <a:spcPct val="20000"/>
              </a:spcBef>
              <a:spcAft>
                <a:spcPct val="0"/>
              </a:spcAft>
            </a:pPr>
            <a:r>
              <a:rPr lang="en-GB" altLang="en-US" sz="2400" dirty="0" smtClean="0"/>
              <a:t>Vehicle</a:t>
            </a:r>
          </a:p>
          <a:p>
            <a:pPr>
              <a:spcBef>
                <a:spcPct val="20000"/>
              </a:spcBef>
              <a:spcAft>
                <a:spcPct val="0"/>
              </a:spcAft>
            </a:pPr>
            <a:endParaRPr lang="en-GB" altLang="en-US" sz="2400" dirty="0" smtClean="0"/>
          </a:p>
          <a:p>
            <a:pPr>
              <a:spcBef>
                <a:spcPct val="20000"/>
              </a:spcBef>
              <a:spcAft>
                <a:spcPct val="0"/>
              </a:spcAft>
            </a:pPr>
            <a:r>
              <a:rPr lang="en-GB" altLang="en-US" sz="2400" dirty="0" smtClean="0"/>
              <a:t>Vessel</a:t>
            </a:r>
          </a:p>
          <a:p>
            <a:pPr>
              <a:spcBef>
                <a:spcPct val="20000"/>
              </a:spcBef>
              <a:spcAft>
                <a:spcPct val="0"/>
              </a:spcAft>
            </a:pPr>
            <a:endParaRPr lang="en-GB" altLang="en-US" sz="2400" dirty="0" smtClean="0"/>
          </a:p>
          <a:p>
            <a:pPr>
              <a:spcBef>
                <a:spcPct val="20000"/>
              </a:spcBef>
              <a:spcAft>
                <a:spcPct val="0"/>
              </a:spcAft>
            </a:pPr>
            <a:r>
              <a:rPr lang="en-GB" altLang="en-US" sz="2400" dirty="0" smtClean="0"/>
              <a:t>Aircraft</a:t>
            </a:r>
          </a:p>
          <a:p>
            <a:pPr>
              <a:spcBef>
                <a:spcPct val="20000"/>
              </a:spcBef>
              <a:spcAft>
                <a:spcPct val="0"/>
              </a:spcAft>
            </a:pPr>
            <a:endParaRPr lang="en-GB" altLang="en-US" sz="2400" dirty="0" smtClean="0"/>
          </a:p>
          <a:p>
            <a:pPr>
              <a:spcBef>
                <a:spcPct val="20000"/>
              </a:spcBef>
              <a:spcAft>
                <a:spcPct val="0"/>
              </a:spcAft>
            </a:pPr>
            <a:r>
              <a:rPr lang="en-GB" altLang="en-US" sz="2400" dirty="0" smtClean="0"/>
              <a:t>Hovercraft</a:t>
            </a:r>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11905" t="8643" r="14191" b="13786"/>
          <a:stretch/>
        </p:blipFill>
        <p:spPr>
          <a:xfrm>
            <a:off x="5954020" y="0"/>
            <a:ext cx="3189980" cy="2232152"/>
          </a:xfrm>
          <a:prstGeom prst="rect">
            <a:avLst/>
          </a:prstGeom>
          <a:effectLst>
            <a:softEdge rad="317500"/>
          </a:effec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04048" y="1700808"/>
            <a:ext cx="3189980" cy="2232986"/>
          </a:xfrm>
          <a:prstGeom prst="rect">
            <a:avLst/>
          </a:prstGeom>
          <a:effectLst>
            <a:softEdge rad="317500"/>
          </a:effectLst>
        </p:spPr>
      </p:pic>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5064"/>
          <a:stretch/>
        </p:blipFill>
        <p:spPr>
          <a:xfrm>
            <a:off x="3563888" y="2996952"/>
            <a:ext cx="3189980" cy="2225175"/>
          </a:xfrm>
          <a:prstGeom prst="rect">
            <a:avLst/>
          </a:prstGeom>
          <a:effectLst>
            <a:softEdge rad="317500"/>
          </a:effec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43808" y="4645586"/>
            <a:ext cx="3161774" cy="2212414"/>
          </a:xfrm>
          <a:prstGeom prst="rect">
            <a:avLst/>
          </a:prstGeom>
          <a:effectLst>
            <a:softEdge rad="317500"/>
          </a:effectLst>
        </p:spPr>
      </p:pic>
    </p:spTree>
    <p:extLst>
      <p:ext uri="{BB962C8B-B14F-4D97-AF65-F5344CB8AC3E}">
        <p14:creationId xmlns:p14="http://schemas.microsoft.com/office/powerpoint/2010/main" val="114185817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childTnLst>
                                </p:cTn>
                              </p:par>
                            </p:childTnLst>
                          </p:cTn>
                        </p:par>
                        <p:par>
                          <p:cTn id="16" fill="hold">
                            <p:stCondLst>
                              <p:cond delay="2500"/>
                            </p:stCondLst>
                            <p:childTnLst>
                              <p:par>
                                <p:cTn id="17" presetID="10" presetClass="entr" presetSubtype="0" fill="hold"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smtClean="0"/>
              <a:t>Premises</a:t>
            </a:r>
          </a:p>
        </p:txBody>
      </p:sp>
      <p:sp>
        <p:nvSpPr>
          <p:cNvPr id="6147" name="Rectangle 3"/>
          <p:cNvSpPr>
            <a:spLocks noGrp="1" noChangeArrowheads="1"/>
          </p:cNvSpPr>
          <p:nvPr>
            <p:ph idx="1"/>
          </p:nvPr>
        </p:nvSpPr>
        <p:spPr>
          <a:xfrm>
            <a:off x="457200" y="2578608"/>
            <a:ext cx="3250704" cy="4162760"/>
          </a:xfrm>
        </p:spPr>
        <p:txBody>
          <a:bodyPr/>
          <a:lstStyle/>
          <a:p>
            <a:pPr>
              <a:spcBef>
                <a:spcPts val="0"/>
              </a:spcBef>
              <a:spcAft>
                <a:spcPts val="7200"/>
              </a:spcAft>
            </a:pPr>
            <a:r>
              <a:rPr lang="en-GB" altLang="en-US" sz="2400" dirty="0" smtClean="0"/>
              <a:t>Offshore installation</a:t>
            </a:r>
          </a:p>
          <a:p>
            <a:pPr>
              <a:spcBef>
                <a:spcPts val="0"/>
              </a:spcBef>
              <a:spcAft>
                <a:spcPts val="7200"/>
              </a:spcAft>
            </a:pPr>
            <a:r>
              <a:rPr lang="en-GB" altLang="en-US" sz="2400" dirty="0" smtClean="0"/>
              <a:t>Tent, or</a:t>
            </a:r>
          </a:p>
          <a:p>
            <a:pPr>
              <a:spcBef>
                <a:spcPts val="0"/>
              </a:spcBef>
              <a:spcAft>
                <a:spcPts val="7200"/>
              </a:spcAft>
            </a:pPr>
            <a:r>
              <a:rPr lang="en-GB" altLang="en-US" sz="2400" dirty="0" smtClean="0"/>
              <a:t>Moveable structure</a:t>
            </a:r>
          </a:p>
          <a:p>
            <a:pPr>
              <a:spcBef>
                <a:spcPct val="20000"/>
              </a:spcBef>
              <a:spcAft>
                <a:spcPct val="0"/>
              </a:spcAft>
              <a:buClr>
                <a:srgbClr val="F1F46A"/>
              </a:buClr>
            </a:pPr>
            <a:endParaRPr lang="en-GB" altLang="en-US" dirty="0" smtClean="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22442" y="0"/>
            <a:ext cx="3621558" cy="2404098"/>
          </a:xfrm>
          <a:prstGeom prst="rect">
            <a:avLst/>
          </a:prstGeom>
          <a:effectLst>
            <a:softEdge rad="317500"/>
          </a:effectLst>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r="2084" b="8722"/>
          <a:stretch/>
        </p:blipFill>
        <p:spPr>
          <a:xfrm>
            <a:off x="4788024" y="1412776"/>
            <a:ext cx="3496478" cy="2304256"/>
          </a:xfrm>
          <a:prstGeom prst="rect">
            <a:avLst/>
          </a:prstGeom>
          <a:effectLst>
            <a:softEdge rad="635000"/>
          </a:effectLst>
        </p:spPr>
      </p:pic>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t="5047" b="6381"/>
          <a:stretch/>
        </p:blipFill>
        <p:spPr>
          <a:xfrm>
            <a:off x="3995936" y="3068960"/>
            <a:ext cx="3325900" cy="2212776"/>
          </a:xfrm>
          <a:prstGeom prst="rect">
            <a:avLst/>
          </a:prstGeom>
          <a:effectLst>
            <a:softEdge rad="317500"/>
          </a:effectLst>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88371" y="4487049"/>
            <a:ext cx="4095784" cy="2389207"/>
          </a:xfrm>
          <a:prstGeom prst="rect">
            <a:avLst/>
          </a:prstGeom>
          <a:effectLst>
            <a:softEdge rad="317500"/>
          </a:effectLst>
        </p:spPr>
      </p:pic>
    </p:spTree>
    <p:extLst>
      <p:ext uri="{BB962C8B-B14F-4D97-AF65-F5344CB8AC3E}">
        <p14:creationId xmlns:p14="http://schemas.microsoft.com/office/powerpoint/2010/main" val="37886451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childTnLst>
                                </p:cTn>
                              </p:par>
                            </p:childTnLst>
                          </p:cTn>
                        </p:par>
                        <p:par>
                          <p:cTn id="16" fill="hold">
                            <p:stCondLst>
                              <p:cond delay="2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19470"/>
          <a:stretch/>
        </p:blipFill>
        <p:spPr>
          <a:xfrm>
            <a:off x="4860032" y="1484784"/>
            <a:ext cx="3773447" cy="4068833"/>
          </a:xfrm>
          <a:prstGeom prst="rect">
            <a:avLst/>
          </a:prstGeom>
          <a:effectLst>
            <a:softEdge rad="317500"/>
          </a:effectLst>
        </p:spPr>
      </p:pic>
      <p:sp>
        <p:nvSpPr>
          <p:cNvPr id="4098" name="Rectangle 2"/>
          <p:cNvSpPr>
            <a:spLocks noGrp="1" noChangeArrowheads="1"/>
          </p:cNvSpPr>
          <p:nvPr>
            <p:ph type="title"/>
          </p:nvPr>
        </p:nvSpPr>
        <p:spPr>
          <a:xfrm>
            <a:off x="1066800" y="341313"/>
            <a:ext cx="7715250" cy="567407"/>
          </a:xfrm>
        </p:spPr>
        <p:txBody>
          <a:bodyPr/>
          <a:lstStyle/>
          <a:p>
            <a:r>
              <a:rPr lang="en-GB" altLang="en-US" sz="3200" b="1" dirty="0" smtClean="0"/>
              <a:t>Section 17 PACE</a:t>
            </a:r>
          </a:p>
        </p:txBody>
      </p:sp>
      <p:sp>
        <p:nvSpPr>
          <p:cNvPr id="4099" name="Rectangle 3"/>
          <p:cNvSpPr>
            <a:spLocks noGrp="1" noChangeArrowheads="1"/>
          </p:cNvSpPr>
          <p:nvPr>
            <p:ph idx="1"/>
          </p:nvPr>
        </p:nvSpPr>
        <p:spPr>
          <a:xfrm>
            <a:off x="323528" y="2204864"/>
            <a:ext cx="4536504" cy="4195936"/>
          </a:xfrm>
        </p:spPr>
        <p:txBody>
          <a:bodyPr/>
          <a:lstStyle/>
          <a:p>
            <a:pPr marL="0" indent="0" algn="just">
              <a:spcBef>
                <a:spcPct val="20000"/>
              </a:spcBef>
              <a:spcAft>
                <a:spcPct val="0"/>
              </a:spcAft>
              <a:buFontTx/>
              <a:buNone/>
            </a:pPr>
            <a:endParaRPr lang="en-GB" altLang="en-US" dirty="0" smtClean="0"/>
          </a:p>
          <a:p>
            <a:pPr marL="0" indent="0">
              <a:spcBef>
                <a:spcPct val="20000"/>
              </a:spcBef>
              <a:spcAft>
                <a:spcPct val="0"/>
              </a:spcAft>
            </a:pPr>
            <a:endParaRPr lang="en-GB" altLang="en-US" sz="1600" dirty="0" smtClean="0"/>
          </a:p>
          <a:p>
            <a:pPr marL="0" indent="0">
              <a:spcBef>
                <a:spcPct val="20000"/>
              </a:spcBef>
              <a:spcAft>
                <a:spcPct val="0"/>
              </a:spcAft>
            </a:pPr>
            <a:endParaRPr lang="en-GB" altLang="en-US" dirty="0"/>
          </a:p>
          <a:p>
            <a:pPr marL="0" indent="0">
              <a:spcBef>
                <a:spcPct val="20000"/>
              </a:spcBef>
              <a:spcAft>
                <a:spcPct val="0"/>
              </a:spcAft>
              <a:buNone/>
            </a:pPr>
            <a:r>
              <a:rPr lang="en-GB" altLang="en-US" sz="3200" dirty="0" smtClean="0"/>
              <a:t>Executing a warrant of arrest or commitment</a:t>
            </a:r>
          </a:p>
          <a:p>
            <a:pPr marL="0" indent="0" algn="just">
              <a:spcBef>
                <a:spcPct val="20000"/>
              </a:spcBef>
              <a:spcAft>
                <a:spcPct val="0"/>
              </a:spcAft>
              <a:buClr>
                <a:srgbClr val="F1F46A"/>
              </a:buClr>
            </a:pPr>
            <a:endParaRPr lang="en-GB" altLang="en-US" sz="3200" dirty="0" smtClean="0"/>
          </a:p>
        </p:txBody>
      </p:sp>
    </p:spTree>
    <p:extLst>
      <p:ext uri="{BB962C8B-B14F-4D97-AF65-F5344CB8AC3E}">
        <p14:creationId xmlns:p14="http://schemas.microsoft.com/office/powerpoint/2010/main" val="1152829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17 pace</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a:t>Before you can use this power you have reasonable grounds for believing that the person you are seeking is on the premises, </a:t>
            </a:r>
            <a:endParaRPr lang="en-GB" sz="2800" dirty="0" smtClean="0"/>
          </a:p>
          <a:p>
            <a:r>
              <a:rPr lang="en-GB" sz="2800" dirty="0" smtClean="0"/>
              <a:t>In </a:t>
            </a:r>
            <a:r>
              <a:rPr lang="en-GB" sz="2800" dirty="0"/>
              <a:t>the case of premises which consist of two or more separate dwellings (e.g. bed sits) you enter and search only, parts of those premises which the person uses in common with other occupants, and any dwelling within those premises in which you have reasonable grounds for believing you will find the person you are seeking.</a:t>
            </a:r>
          </a:p>
          <a:p>
            <a:endParaRPr lang="en-GB" sz="2800" dirty="0"/>
          </a:p>
          <a:p>
            <a:endParaRPr lang="en-GB" sz="2800" dirty="0"/>
          </a:p>
          <a:p>
            <a:endParaRPr lang="en-GB" dirty="0"/>
          </a:p>
        </p:txBody>
      </p:sp>
    </p:spTree>
    <p:extLst>
      <p:ext uri="{BB962C8B-B14F-4D97-AF65-F5344CB8AC3E}">
        <p14:creationId xmlns:p14="http://schemas.microsoft.com/office/powerpoint/2010/main" val="804226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17 pace</a:t>
            </a:r>
            <a:endParaRPr lang="en-GB" dirty="0"/>
          </a:p>
        </p:txBody>
      </p:sp>
      <p:sp>
        <p:nvSpPr>
          <p:cNvPr id="3" name="Content Placeholder 2"/>
          <p:cNvSpPr>
            <a:spLocks noGrp="1"/>
          </p:cNvSpPr>
          <p:nvPr>
            <p:ph idx="1"/>
          </p:nvPr>
        </p:nvSpPr>
        <p:spPr/>
        <p:txBody>
          <a:bodyPr>
            <a:normAutofit/>
          </a:bodyPr>
          <a:lstStyle/>
          <a:p>
            <a:endParaRPr lang="en-GB" sz="2800" dirty="0" smtClean="0"/>
          </a:p>
          <a:p>
            <a:r>
              <a:rPr lang="en-GB" sz="2800" dirty="0" smtClean="0"/>
              <a:t>Warrant </a:t>
            </a:r>
            <a:r>
              <a:rPr lang="en-GB" sz="2800" dirty="0"/>
              <a:t>of arrest issued in connection with or arising out of criminal proceedings, for example where an arrest warrant has been issued following the failure of a person to answer a summons</a:t>
            </a:r>
          </a:p>
          <a:p>
            <a:endParaRPr lang="en-GB" sz="2800" dirty="0"/>
          </a:p>
          <a:p>
            <a:endParaRPr lang="en-GB" sz="2800" dirty="0"/>
          </a:p>
          <a:p>
            <a:pPr marL="0" indent="0">
              <a:buNone/>
            </a:pPr>
            <a:endParaRPr lang="en-GB" dirty="0"/>
          </a:p>
        </p:txBody>
      </p:sp>
    </p:spTree>
    <p:extLst>
      <p:ext uri="{BB962C8B-B14F-4D97-AF65-F5344CB8AC3E}">
        <p14:creationId xmlns:p14="http://schemas.microsoft.com/office/powerpoint/2010/main" val="35597900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dirty="0" smtClean="0"/>
              <a:t>Section 17 PACE</a:t>
            </a:r>
          </a:p>
        </p:txBody>
      </p:sp>
      <p:sp>
        <p:nvSpPr>
          <p:cNvPr id="75779" name="Rectangle 3"/>
          <p:cNvSpPr>
            <a:spLocks noGrp="1" noChangeArrowheads="1"/>
          </p:cNvSpPr>
          <p:nvPr>
            <p:ph idx="1"/>
          </p:nvPr>
        </p:nvSpPr>
        <p:spPr>
          <a:xfrm>
            <a:off x="386770" y="1903741"/>
            <a:ext cx="4042792" cy="1040979"/>
          </a:xfrm>
        </p:spPr>
        <p:txBody>
          <a:bodyPr/>
          <a:lstStyle/>
          <a:p>
            <a:pPr marL="0" indent="0">
              <a:lnSpc>
                <a:spcPct val="80000"/>
              </a:lnSpc>
              <a:spcBef>
                <a:spcPct val="20000"/>
              </a:spcBef>
              <a:spcAft>
                <a:spcPct val="0"/>
              </a:spcAft>
              <a:buNone/>
            </a:pPr>
            <a:r>
              <a:rPr lang="en-GB" altLang="en-US" sz="3200" dirty="0" smtClean="0"/>
              <a:t>An indictable offence</a:t>
            </a:r>
          </a:p>
          <a:p>
            <a:pPr>
              <a:lnSpc>
                <a:spcPct val="80000"/>
              </a:lnSpc>
              <a:spcBef>
                <a:spcPct val="20000"/>
              </a:spcBef>
              <a:spcAft>
                <a:spcPct val="0"/>
              </a:spcAft>
            </a:pPr>
            <a:endParaRPr lang="en-GB" altLang="en-US" sz="3200" dirty="0" smtClean="0"/>
          </a:p>
          <a:p>
            <a:pPr>
              <a:lnSpc>
                <a:spcPct val="80000"/>
              </a:lnSpc>
              <a:spcBef>
                <a:spcPct val="20000"/>
              </a:spcBef>
              <a:spcAft>
                <a:spcPct val="0"/>
              </a:spcAft>
            </a:pPr>
            <a:endParaRPr lang="en-GB" altLang="en-US" dirty="0"/>
          </a:p>
          <a:p>
            <a:pPr>
              <a:lnSpc>
                <a:spcPct val="80000"/>
              </a:lnSpc>
              <a:spcBef>
                <a:spcPct val="20000"/>
              </a:spcBef>
              <a:spcAft>
                <a:spcPct val="0"/>
              </a:spcAft>
            </a:pPr>
            <a:endParaRPr lang="en-GB" altLang="en-US" dirty="0" smtClean="0"/>
          </a:p>
          <a:p>
            <a:pPr>
              <a:lnSpc>
                <a:spcPct val="80000"/>
              </a:lnSpc>
              <a:spcBef>
                <a:spcPct val="20000"/>
              </a:spcBef>
              <a:spcAft>
                <a:spcPct val="0"/>
              </a:spcAft>
            </a:pPr>
            <a:endParaRPr lang="en-GB" alt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4735" y="836712"/>
            <a:ext cx="4082495" cy="2709292"/>
          </a:xfrm>
          <a:prstGeom prst="rect">
            <a:avLst/>
          </a:prstGeom>
          <a:effectLst>
            <a:softEdge rad="317500"/>
          </a:effec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3968" y="4152292"/>
            <a:ext cx="4170040" cy="2085020"/>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63856" y="3760219"/>
            <a:ext cx="1980143" cy="2798602"/>
          </a:xfrm>
          <a:prstGeom prst="rect">
            <a:avLst/>
          </a:prstGeom>
          <a:ln>
            <a:noFill/>
          </a:ln>
          <a:effectLst>
            <a:softEdge rad="112500"/>
          </a:effectLst>
        </p:spPr>
      </p:pic>
      <p:sp>
        <p:nvSpPr>
          <p:cNvPr id="8" name="Rectangle 3"/>
          <p:cNvSpPr txBox="1">
            <a:spLocks noChangeArrowheads="1"/>
          </p:cNvSpPr>
          <p:nvPr/>
        </p:nvSpPr>
        <p:spPr bwMode="auto">
          <a:xfrm>
            <a:off x="261325" y="4509119"/>
            <a:ext cx="4042792" cy="1728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nSpc>
                <a:spcPct val="80000"/>
              </a:lnSpc>
            </a:pPr>
            <a:r>
              <a:rPr lang="en-GB" altLang="en-US" b="0" kern="0" dirty="0" smtClean="0"/>
              <a:t>An offence under Section 1 POA 1936</a:t>
            </a:r>
          </a:p>
        </p:txBody>
      </p:sp>
    </p:spTree>
    <p:extLst>
      <p:ext uri="{BB962C8B-B14F-4D97-AF65-F5344CB8AC3E}">
        <p14:creationId xmlns:p14="http://schemas.microsoft.com/office/powerpoint/2010/main" val="15637172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dirty="0" smtClean="0">
                <a:solidFill>
                  <a:schemeClr val="tx1"/>
                </a:solidFill>
              </a:rPr>
              <a:t>Section 17 PACE</a:t>
            </a:r>
          </a:p>
        </p:txBody>
      </p:sp>
      <p:sp>
        <p:nvSpPr>
          <p:cNvPr id="75779" name="Rectangle 3"/>
          <p:cNvSpPr>
            <a:spLocks noGrp="1" noChangeArrowheads="1"/>
          </p:cNvSpPr>
          <p:nvPr>
            <p:ph idx="1"/>
          </p:nvPr>
        </p:nvSpPr>
        <p:spPr>
          <a:xfrm>
            <a:off x="457200" y="1988841"/>
            <a:ext cx="4114800" cy="936104"/>
          </a:xfrm>
        </p:spPr>
        <p:txBody>
          <a:bodyPr>
            <a:normAutofit fontScale="85000" lnSpcReduction="10000"/>
          </a:bodyPr>
          <a:lstStyle/>
          <a:p>
            <a:pPr marL="0" indent="0">
              <a:lnSpc>
                <a:spcPct val="80000"/>
              </a:lnSpc>
              <a:spcBef>
                <a:spcPct val="20000"/>
              </a:spcBef>
              <a:spcAft>
                <a:spcPct val="0"/>
              </a:spcAft>
              <a:buNone/>
            </a:pPr>
            <a:r>
              <a:rPr lang="en-GB" altLang="en-US" sz="3200" dirty="0" smtClean="0"/>
              <a:t>S 4 POA 1986</a:t>
            </a:r>
          </a:p>
          <a:p>
            <a:pPr marL="0" indent="0">
              <a:lnSpc>
                <a:spcPct val="80000"/>
              </a:lnSpc>
              <a:spcBef>
                <a:spcPct val="20000"/>
              </a:spcBef>
              <a:spcAft>
                <a:spcPct val="0"/>
              </a:spcAft>
              <a:buNone/>
            </a:pPr>
            <a:r>
              <a:rPr lang="en-GB" altLang="en-US" sz="3200" dirty="0" smtClean="0"/>
              <a:t>(Threatening Violence)</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1999" y="908720"/>
            <a:ext cx="3933825" cy="2771775"/>
          </a:xfrm>
          <a:prstGeom prst="rect">
            <a:avLst/>
          </a:prstGeom>
          <a:effectLst>
            <a:softEdge rad="317500"/>
          </a:effec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71999" y="3824511"/>
            <a:ext cx="3996708" cy="2556817"/>
          </a:xfrm>
          <a:prstGeom prst="rect">
            <a:avLst/>
          </a:prstGeom>
          <a:effectLst>
            <a:softEdge rad="317500"/>
          </a:effectLst>
        </p:spPr>
      </p:pic>
      <p:sp>
        <p:nvSpPr>
          <p:cNvPr id="6" name="Rectangle 3"/>
          <p:cNvSpPr txBox="1">
            <a:spLocks noChangeArrowheads="1"/>
          </p:cNvSpPr>
          <p:nvPr/>
        </p:nvSpPr>
        <p:spPr bwMode="auto">
          <a:xfrm>
            <a:off x="457199" y="3957019"/>
            <a:ext cx="4114800"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nSpc>
                <a:spcPct val="80000"/>
              </a:lnSpc>
            </a:pPr>
            <a:r>
              <a:rPr lang="en-GB" altLang="en-US" b="0" kern="0" dirty="0" smtClean="0"/>
              <a:t>S 6 to 8 or 10 of the CLA 1977</a:t>
            </a:r>
          </a:p>
          <a:p>
            <a:pPr algn="just">
              <a:lnSpc>
                <a:spcPct val="80000"/>
              </a:lnSpc>
            </a:pPr>
            <a:endParaRPr lang="en-GB" altLang="en-US" b="0" kern="0" dirty="0"/>
          </a:p>
          <a:p>
            <a:pPr>
              <a:lnSpc>
                <a:spcPct val="80000"/>
              </a:lnSpc>
            </a:pPr>
            <a:r>
              <a:rPr lang="en-GB" altLang="en-US" b="0" kern="0" dirty="0" smtClean="0"/>
              <a:t>S76 CJPO 1994</a:t>
            </a:r>
          </a:p>
          <a:p>
            <a:pPr>
              <a:lnSpc>
                <a:spcPct val="80000"/>
              </a:lnSpc>
            </a:pPr>
            <a:endParaRPr lang="en-GB" altLang="en-US" b="0" kern="0" dirty="0"/>
          </a:p>
          <a:p>
            <a:pPr algn="just">
              <a:lnSpc>
                <a:spcPct val="80000"/>
              </a:lnSpc>
            </a:pPr>
            <a:endParaRPr lang="en-GB" altLang="en-US" b="0" kern="0" dirty="0" smtClean="0"/>
          </a:p>
        </p:txBody>
      </p:sp>
    </p:spTree>
    <p:extLst>
      <p:ext uri="{BB962C8B-B14F-4D97-AF65-F5344CB8AC3E}">
        <p14:creationId xmlns:p14="http://schemas.microsoft.com/office/powerpoint/2010/main" val="29388884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smtClean="0"/>
              <a:t>Section 17 PACE</a:t>
            </a:r>
          </a:p>
        </p:txBody>
      </p:sp>
      <p:sp>
        <p:nvSpPr>
          <p:cNvPr id="75779" name="Rectangle 3"/>
          <p:cNvSpPr>
            <a:spLocks noGrp="1" noChangeArrowheads="1"/>
          </p:cNvSpPr>
          <p:nvPr>
            <p:ph idx="1"/>
          </p:nvPr>
        </p:nvSpPr>
        <p:spPr>
          <a:xfrm>
            <a:off x="457200" y="1772817"/>
            <a:ext cx="4906888" cy="1080120"/>
          </a:xfrm>
        </p:spPr>
        <p:txBody>
          <a:bodyPr>
            <a:normAutofit fontScale="92500" lnSpcReduction="20000"/>
          </a:bodyPr>
          <a:lstStyle/>
          <a:p>
            <a:pPr marL="0" indent="0">
              <a:lnSpc>
                <a:spcPct val="80000"/>
              </a:lnSpc>
              <a:spcBef>
                <a:spcPct val="20000"/>
              </a:spcBef>
              <a:spcAft>
                <a:spcPct val="0"/>
              </a:spcAft>
              <a:buNone/>
            </a:pPr>
            <a:r>
              <a:rPr lang="en-GB" altLang="en-US" sz="3200" dirty="0" smtClean="0"/>
              <a:t>S 163 RTA 1988</a:t>
            </a:r>
          </a:p>
          <a:p>
            <a:pPr marL="0" indent="0">
              <a:lnSpc>
                <a:spcPct val="80000"/>
              </a:lnSpc>
              <a:spcBef>
                <a:spcPct val="20000"/>
              </a:spcBef>
              <a:spcAft>
                <a:spcPct val="0"/>
              </a:spcAft>
              <a:buNone/>
            </a:pPr>
            <a:r>
              <a:rPr lang="en-GB" altLang="en-US" sz="3200" dirty="0" smtClean="0"/>
              <a:t>(Failing to Stop for Constable in Uniform) </a:t>
            </a:r>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9367" r="21762"/>
          <a:stretch/>
        </p:blipFill>
        <p:spPr>
          <a:xfrm>
            <a:off x="5724128" y="1052736"/>
            <a:ext cx="3004457" cy="2714625"/>
          </a:xfrm>
          <a:prstGeom prst="rect">
            <a:avLst/>
          </a:prstGeom>
          <a:ln>
            <a:noFill/>
          </a:ln>
          <a:effectLst>
            <a:softEdge rad="317500"/>
          </a:effectLst>
        </p:spPr>
      </p:pic>
      <p:sp>
        <p:nvSpPr>
          <p:cNvPr id="6" name="Rectangle 3"/>
          <p:cNvSpPr txBox="1">
            <a:spLocks noChangeArrowheads="1"/>
          </p:cNvSpPr>
          <p:nvPr/>
        </p:nvSpPr>
        <p:spPr bwMode="auto">
          <a:xfrm>
            <a:off x="467544" y="4005064"/>
            <a:ext cx="4968552"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nSpc>
                <a:spcPct val="80000"/>
              </a:lnSpc>
            </a:pPr>
            <a:r>
              <a:rPr lang="en-GB" altLang="en-US" b="0" kern="0" dirty="0" smtClean="0"/>
              <a:t>S 4 RTA 1988 (Unfit)</a:t>
            </a:r>
          </a:p>
          <a:p>
            <a:pPr>
              <a:lnSpc>
                <a:spcPct val="80000"/>
              </a:lnSpc>
            </a:pPr>
            <a:endParaRPr lang="en-GB" altLang="en-US" b="0" kern="0" dirty="0"/>
          </a:p>
          <a:p>
            <a:pPr>
              <a:lnSpc>
                <a:spcPct val="80000"/>
              </a:lnSpc>
            </a:pPr>
            <a:r>
              <a:rPr lang="en-GB" altLang="en-US" b="0" kern="0" dirty="0" smtClean="0"/>
              <a:t>S 27 Transport &amp; Works Act 1992</a:t>
            </a: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24128" y="3573016"/>
            <a:ext cx="3004457" cy="2847975"/>
          </a:xfrm>
          <a:prstGeom prst="rect">
            <a:avLst/>
          </a:prstGeom>
          <a:effectLst>
            <a:softEdge rad="317500"/>
          </a:effectLst>
        </p:spPr>
      </p:pic>
    </p:spTree>
    <p:extLst>
      <p:ext uri="{BB962C8B-B14F-4D97-AF65-F5344CB8AC3E}">
        <p14:creationId xmlns:p14="http://schemas.microsoft.com/office/powerpoint/2010/main" val="13786598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ltLang="en-US" smtClean="0"/>
              <a:t>Section 17 PACE</a:t>
            </a:r>
          </a:p>
        </p:txBody>
      </p:sp>
      <p:sp>
        <p:nvSpPr>
          <p:cNvPr id="73731" name="Rectangle 3"/>
          <p:cNvSpPr>
            <a:spLocks noGrp="1" noChangeArrowheads="1"/>
          </p:cNvSpPr>
          <p:nvPr>
            <p:ph idx="1"/>
          </p:nvPr>
        </p:nvSpPr>
        <p:spPr>
          <a:xfrm>
            <a:off x="457200" y="1556792"/>
            <a:ext cx="4906888" cy="1972816"/>
          </a:xfrm>
        </p:spPr>
        <p:txBody>
          <a:bodyPr>
            <a:normAutofit/>
          </a:bodyPr>
          <a:lstStyle/>
          <a:p>
            <a:pPr>
              <a:lnSpc>
                <a:spcPct val="90000"/>
              </a:lnSpc>
              <a:spcBef>
                <a:spcPct val="20000"/>
              </a:spcBef>
              <a:spcAft>
                <a:spcPct val="0"/>
              </a:spcAft>
            </a:pPr>
            <a:r>
              <a:rPr lang="en-GB" altLang="en-US" sz="2400" dirty="0" smtClean="0"/>
              <a:t>Recapturing a person unlawfully at large and whom he is pursuing</a:t>
            </a:r>
          </a:p>
        </p:txBody>
      </p:sp>
      <p:sp>
        <p:nvSpPr>
          <p:cNvPr id="5" name="Rectangle 3"/>
          <p:cNvSpPr txBox="1">
            <a:spLocks noChangeArrowheads="1"/>
          </p:cNvSpPr>
          <p:nvPr/>
        </p:nvSpPr>
        <p:spPr bwMode="auto">
          <a:xfrm>
            <a:off x="457200" y="4537221"/>
            <a:ext cx="4906888" cy="1916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nSpc>
                <a:spcPct val="90000"/>
              </a:lnSpc>
            </a:pPr>
            <a:r>
              <a:rPr lang="en-GB" altLang="en-US" b="0" kern="0" dirty="0" smtClean="0"/>
              <a:t>Saving life and limb or prevent serious damage to property</a:t>
            </a:r>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46032" b="30991"/>
          <a:stretch/>
        </p:blipFill>
        <p:spPr>
          <a:xfrm>
            <a:off x="5364088" y="1124744"/>
            <a:ext cx="3419871" cy="2912031"/>
          </a:xfrm>
          <a:prstGeom prst="rect">
            <a:avLst/>
          </a:prstGeom>
          <a:effectLst>
            <a:softEdge rad="317500"/>
          </a:effectLst>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l="18887" r="2719"/>
          <a:stretch/>
        </p:blipFill>
        <p:spPr>
          <a:xfrm>
            <a:off x="5364088" y="4043784"/>
            <a:ext cx="3419871" cy="2895600"/>
          </a:xfrm>
          <a:prstGeom prst="rect">
            <a:avLst/>
          </a:prstGeom>
          <a:effectLst>
            <a:softEdge rad="317500"/>
          </a:effectLst>
        </p:spPr>
      </p:pic>
    </p:spTree>
    <p:extLst>
      <p:ext uri="{BB962C8B-B14F-4D97-AF65-F5344CB8AC3E}">
        <p14:creationId xmlns:p14="http://schemas.microsoft.com/office/powerpoint/2010/main" val="16561650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3200" dirty="0" smtClean="0">
                <a:solidFill>
                  <a:schemeClr val="tx1"/>
                </a:solidFill>
              </a:rPr>
              <a:t>Section 18 (1) </a:t>
            </a:r>
            <a:r>
              <a:rPr lang="en-GB" sz="3200" b="1" dirty="0" smtClean="0"/>
              <a:t>PACE</a:t>
            </a:r>
            <a:endParaRPr lang="en-GB" sz="3200" b="1" dirty="0"/>
          </a:p>
        </p:txBody>
      </p:sp>
      <p:sp>
        <p:nvSpPr>
          <p:cNvPr id="3" name="Content Placeholder 2"/>
          <p:cNvSpPr>
            <a:spLocks noGrp="1"/>
          </p:cNvSpPr>
          <p:nvPr>
            <p:ph sz="half" idx="1"/>
          </p:nvPr>
        </p:nvSpPr>
        <p:spPr>
          <a:xfrm>
            <a:off x="319155" y="1495264"/>
            <a:ext cx="4737879" cy="1789720"/>
          </a:xfrm>
        </p:spPr>
        <p:txBody>
          <a:bodyPr/>
          <a:lstStyle/>
          <a:p>
            <a:r>
              <a:rPr lang="en-GB" altLang="en-US" sz="3200" dirty="0"/>
              <a:t>A constable may enter and search any premises </a:t>
            </a:r>
            <a:r>
              <a:rPr lang="en-GB" altLang="en-US" sz="3200" dirty="0" smtClean="0">
                <a:solidFill>
                  <a:srgbClr val="FF0000"/>
                </a:solidFill>
              </a:rPr>
              <a:t>occupied</a:t>
            </a:r>
            <a:endParaRPr lang="en-GB" sz="3200" dirty="0"/>
          </a:p>
        </p:txBody>
      </p:sp>
      <p:pic>
        <p:nvPicPr>
          <p:cNvPr id="9" name="Content Placeholder 8"/>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085858" y="1196752"/>
            <a:ext cx="3259927" cy="2448272"/>
          </a:xfrm>
          <a:effectLst>
            <a:softEdge rad="317500"/>
          </a:effectLst>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61407" y="3810000"/>
            <a:ext cx="3236416" cy="2427312"/>
          </a:xfrm>
          <a:prstGeom prst="rect">
            <a:avLst/>
          </a:prstGeom>
          <a:effectLst>
            <a:softEdge rad="317500"/>
          </a:effectLst>
        </p:spPr>
      </p:pic>
      <p:sp>
        <p:nvSpPr>
          <p:cNvPr id="11" name="Content Placeholder 2"/>
          <p:cNvSpPr txBox="1">
            <a:spLocks/>
          </p:cNvSpPr>
          <p:nvPr/>
        </p:nvSpPr>
        <p:spPr bwMode="auto">
          <a:xfrm>
            <a:off x="333400" y="3943536"/>
            <a:ext cx="4737879"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r>
              <a:rPr lang="en-GB" altLang="en-US" sz="3200" b="0" kern="0" dirty="0" smtClean="0"/>
              <a:t>or </a:t>
            </a:r>
            <a:r>
              <a:rPr lang="en-GB" altLang="en-US" sz="3200" b="0" kern="0" dirty="0" smtClean="0">
                <a:solidFill>
                  <a:srgbClr val="FF0000"/>
                </a:solidFill>
              </a:rPr>
              <a:t>controlled</a:t>
            </a:r>
            <a:r>
              <a:rPr lang="en-GB" altLang="en-US" sz="3200" b="0" kern="0" dirty="0" smtClean="0"/>
              <a:t> by a person under arrest for an indictable offence</a:t>
            </a:r>
            <a:endParaRPr lang="en-GB" sz="3200" b="0" kern="0" dirty="0"/>
          </a:p>
        </p:txBody>
      </p:sp>
    </p:spTree>
    <p:extLst>
      <p:ext uri="{BB962C8B-B14F-4D97-AF65-F5344CB8AC3E}">
        <p14:creationId xmlns:p14="http://schemas.microsoft.com/office/powerpoint/2010/main" val="25784006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92080" y="3969060"/>
            <a:ext cx="3343920" cy="2507940"/>
          </a:xfrm>
          <a:prstGeom prst="rect">
            <a:avLst/>
          </a:prstGeom>
          <a:effectLst>
            <a:softEdge rad="317500"/>
          </a:effectLst>
        </p:spPr>
      </p:pic>
      <p:sp>
        <p:nvSpPr>
          <p:cNvPr id="2" name="Title 1"/>
          <p:cNvSpPr>
            <a:spLocks noGrp="1"/>
          </p:cNvSpPr>
          <p:nvPr>
            <p:ph type="title"/>
          </p:nvPr>
        </p:nvSpPr>
        <p:spPr>
          <a:xfrm>
            <a:off x="457200" y="274638"/>
            <a:ext cx="8229600" cy="490066"/>
          </a:xfrm>
        </p:spPr>
        <p:txBody>
          <a:bodyPr>
            <a:normAutofit fontScale="90000"/>
          </a:bodyPr>
          <a:lstStyle/>
          <a:p>
            <a:r>
              <a:rPr lang="en-GB" sz="3200" dirty="0" smtClean="0">
                <a:solidFill>
                  <a:schemeClr val="tx1"/>
                </a:solidFill>
              </a:rPr>
              <a:t>Section 18 (1) PACE</a:t>
            </a:r>
            <a:endParaRPr lang="en-GB" sz="3200" dirty="0">
              <a:solidFill>
                <a:schemeClr val="tx1"/>
              </a:solidFill>
            </a:endParaRPr>
          </a:p>
        </p:txBody>
      </p:sp>
      <p:sp>
        <p:nvSpPr>
          <p:cNvPr id="3" name="Content Placeholder 2"/>
          <p:cNvSpPr>
            <a:spLocks noGrp="1"/>
          </p:cNvSpPr>
          <p:nvPr>
            <p:ph sz="half" idx="1"/>
          </p:nvPr>
        </p:nvSpPr>
        <p:spPr>
          <a:xfrm>
            <a:off x="484176" y="4149080"/>
            <a:ext cx="4807903" cy="2720458"/>
          </a:xfrm>
        </p:spPr>
        <p:txBody>
          <a:bodyPr/>
          <a:lstStyle/>
          <a:p>
            <a:pPr>
              <a:buClr>
                <a:srgbClr val="F1F46A"/>
              </a:buClr>
              <a:buSzPct val="50000"/>
            </a:pPr>
            <a:r>
              <a:rPr lang="en-GB" altLang="en-US" sz="3200" dirty="0" smtClean="0"/>
              <a:t>or </a:t>
            </a:r>
            <a:r>
              <a:rPr lang="en-GB" altLang="en-US" sz="3200" u="sng" dirty="0">
                <a:solidFill>
                  <a:srgbClr val="FF3300"/>
                </a:solidFill>
              </a:rPr>
              <a:t>another indictable offence</a:t>
            </a:r>
            <a:r>
              <a:rPr lang="en-GB" altLang="en-US" sz="3200" dirty="0"/>
              <a:t> which is connected with or similar to that offence</a:t>
            </a:r>
          </a:p>
        </p:txBody>
      </p:sp>
      <p:pic>
        <p:nvPicPr>
          <p:cNvPr id="4" name="Content Placeholder 3"/>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5292080" y="1268760"/>
            <a:ext cx="3237636" cy="2481956"/>
          </a:xfrm>
          <a:effectLst>
            <a:softEdge rad="317500"/>
          </a:effectLst>
        </p:spPr>
      </p:pic>
      <p:sp>
        <p:nvSpPr>
          <p:cNvPr id="11" name="Content Placeholder 2"/>
          <p:cNvSpPr txBox="1">
            <a:spLocks/>
          </p:cNvSpPr>
          <p:nvPr/>
        </p:nvSpPr>
        <p:spPr bwMode="auto">
          <a:xfrm>
            <a:off x="467544" y="1005767"/>
            <a:ext cx="4968552" cy="29799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buClr>
                <a:srgbClr val="F1F46A"/>
              </a:buClr>
              <a:buSzPct val="50000"/>
            </a:pPr>
            <a:r>
              <a:rPr lang="en-GB" altLang="en-US" sz="3200" b="0" kern="0" dirty="0" smtClean="0"/>
              <a:t>if he has reasonable grounds for suspecting that there is  on the premises evidence relating to </a:t>
            </a:r>
            <a:r>
              <a:rPr lang="en-GB" altLang="en-US" sz="3200" b="0" u="sng" kern="0" dirty="0" smtClean="0">
                <a:solidFill>
                  <a:srgbClr val="FF3300"/>
                </a:solidFill>
              </a:rPr>
              <a:t>that offence</a:t>
            </a:r>
            <a:endParaRPr lang="en-GB" altLang="en-US" sz="3200" b="0" kern="0" dirty="0"/>
          </a:p>
        </p:txBody>
      </p:sp>
    </p:spTree>
    <p:extLst>
      <p:ext uri="{BB962C8B-B14F-4D97-AF65-F5344CB8AC3E}">
        <p14:creationId xmlns:p14="http://schemas.microsoft.com/office/powerpoint/2010/main" val="28598797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dirty="0" smtClean="0"/>
              <a:t>Section 18(5) PACE</a:t>
            </a:r>
          </a:p>
        </p:txBody>
      </p:sp>
      <p:sp>
        <p:nvSpPr>
          <p:cNvPr id="10243" name="Rectangle 3"/>
          <p:cNvSpPr>
            <a:spLocks noGrp="1" noChangeArrowheads="1"/>
          </p:cNvSpPr>
          <p:nvPr>
            <p:ph idx="1"/>
          </p:nvPr>
        </p:nvSpPr>
        <p:spPr>
          <a:xfrm>
            <a:off x="251520" y="2492896"/>
            <a:ext cx="5112568" cy="4176464"/>
          </a:xfrm>
        </p:spPr>
        <p:txBody>
          <a:bodyPr/>
          <a:lstStyle/>
          <a:p>
            <a:pPr marL="0" indent="0">
              <a:spcBef>
                <a:spcPct val="20000"/>
              </a:spcBef>
              <a:spcAft>
                <a:spcPct val="0"/>
              </a:spcAft>
              <a:buFontTx/>
              <a:buNone/>
            </a:pPr>
            <a:r>
              <a:rPr lang="en-GB" altLang="en-US" sz="2400" dirty="0" smtClean="0"/>
              <a:t>A constable may conduct a search before taking the person to a police station without obtaining an authorisation from an inspector if the presence of that person is necessary for an effective investigation</a:t>
            </a:r>
            <a:r>
              <a:rPr lang="en-GB" altLang="en-US" dirty="0" smtClean="0"/>
              <a:t>.</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9971" y="1268760"/>
            <a:ext cx="4078533" cy="5184576"/>
          </a:xfrm>
          <a:prstGeom prst="rect">
            <a:avLst/>
          </a:prstGeom>
          <a:effectLst>
            <a:softEdge rad="317500"/>
          </a:effectLst>
        </p:spPr>
      </p:pic>
    </p:spTree>
    <p:extLst>
      <p:ext uri="{BB962C8B-B14F-4D97-AF65-F5344CB8AC3E}">
        <p14:creationId xmlns:p14="http://schemas.microsoft.com/office/powerpoint/2010/main" val="2806332256"/>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ltLang="en-US" smtClean="0"/>
              <a:t>Section 19(2) PACE</a:t>
            </a:r>
          </a:p>
        </p:txBody>
      </p:sp>
      <p:sp>
        <p:nvSpPr>
          <p:cNvPr id="78851" name="Rectangle 3"/>
          <p:cNvSpPr>
            <a:spLocks noGrp="1" noChangeArrowheads="1"/>
          </p:cNvSpPr>
          <p:nvPr>
            <p:ph idx="1"/>
          </p:nvPr>
        </p:nvSpPr>
        <p:spPr>
          <a:xfrm>
            <a:off x="457200" y="2093976"/>
            <a:ext cx="4906888" cy="4032187"/>
          </a:xfrm>
        </p:spPr>
        <p:txBody>
          <a:bodyPr/>
          <a:lstStyle/>
          <a:p>
            <a:pPr>
              <a:lnSpc>
                <a:spcPct val="90000"/>
              </a:lnSpc>
              <a:spcBef>
                <a:spcPct val="20000"/>
              </a:spcBef>
              <a:spcAft>
                <a:spcPct val="0"/>
              </a:spcAft>
            </a:pPr>
            <a:r>
              <a:rPr lang="en-GB" altLang="en-US" sz="2400" dirty="0" smtClean="0"/>
              <a:t>A Constable who is </a:t>
            </a:r>
            <a:r>
              <a:rPr lang="en-GB" altLang="en-US" sz="2400" dirty="0" smtClean="0">
                <a:solidFill>
                  <a:srgbClr val="FF0000"/>
                </a:solidFill>
              </a:rPr>
              <a:t>lawfully</a:t>
            </a:r>
            <a:r>
              <a:rPr lang="en-GB" altLang="en-US" sz="2400" dirty="0" smtClean="0"/>
              <a:t> on any premises may seize anything which is on the premises if he has reasonable grounds for believing that it has been obtained in consequence of the commission of </a:t>
            </a:r>
            <a:r>
              <a:rPr lang="en-GB" altLang="en-US" sz="2400" dirty="0" smtClean="0">
                <a:solidFill>
                  <a:srgbClr val="FF3300"/>
                </a:solidFill>
              </a:rPr>
              <a:t>an offence</a:t>
            </a:r>
            <a:endParaRPr lang="en-GB" altLang="en-US" sz="2400" dirty="0" smtClean="0"/>
          </a:p>
          <a:p>
            <a:pPr>
              <a:lnSpc>
                <a:spcPct val="90000"/>
              </a:lnSpc>
              <a:spcBef>
                <a:spcPct val="20000"/>
              </a:spcBef>
              <a:spcAft>
                <a:spcPct val="0"/>
              </a:spcAft>
            </a:pPr>
            <a:endParaRPr lang="en-GB" altLang="en-US" sz="2800" dirty="0" smtClean="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1340768"/>
            <a:ext cx="3309697" cy="4968552"/>
          </a:xfrm>
          <a:prstGeom prst="rect">
            <a:avLst/>
          </a:prstGeom>
          <a:effectLst>
            <a:softEdge rad="317500"/>
          </a:effectLst>
        </p:spPr>
      </p:pic>
    </p:spTree>
    <p:extLst>
      <p:ext uri="{BB962C8B-B14F-4D97-AF65-F5344CB8AC3E}">
        <p14:creationId xmlns:p14="http://schemas.microsoft.com/office/powerpoint/2010/main" val="9604394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ltLang="en-US" smtClean="0"/>
              <a:t>Section 19(2) PACE</a:t>
            </a:r>
          </a:p>
        </p:txBody>
      </p:sp>
      <p:sp>
        <p:nvSpPr>
          <p:cNvPr id="78851" name="Rectangle 3"/>
          <p:cNvSpPr>
            <a:spLocks noGrp="1" noChangeArrowheads="1"/>
          </p:cNvSpPr>
          <p:nvPr>
            <p:ph idx="1"/>
          </p:nvPr>
        </p:nvSpPr>
        <p:spPr>
          <a:xfrm>
            <a:off x="457200" y="1772816"/>
            <a:ext cx="4402832" cy="4353347"/>
          </a:xfrm>
        </p:spPr>
        <p:txBody>
          <a:bodyPr/>
          <a:lstStyle/>
          <a:p>
            <a:pPr>
              <a:lnSpc>
                <a:spcPct val="90000"/>
              </a:lnSpc>
              <a:spcBef>
                <a:spcPct val="20000"/>
              </a:spcBef>
              <a:spcAft>
                <a:spcPct val="0"/>
              </a:spcAft>
            </a:pPr>
            <a:endParaRPr lang="en-GB" altLang="en-US" sz="2400" dirty="0" smtClean="0"/>
          </a:p>
          <a:p>
            <a:pPr>
              <a:lnSpc>
                <a:spcPct val="90000"/>
              </a:lnSpc>
              <a:spcBef>
                <a:spcPct val="20000"/>
              </a:spcBef>
              <a:spcAft>
                <a:spcPct val="0"/>
              </a:spcAft>
            </a:pPr>
            <a:endParaRPr lang="en-GB" altLang="en-US" sz="2400" dirty="0"/>
          </a:p>
          <a:p>
            <a:pPr>
              <a:lnSpc>
                <a:spcPct val="90000"/>
              </a:lnSpc>
              <a:spcBef>
                <a:spcPct val="20000"/>
              </a:spcBef>
              <a:spcAft>
                <a:spcPct val="0"/>
              </a:spcAft>
            </a:pPr>
            <a:r>
              <a:rPr lang="en-GB" altLang="en-US" sz="2400" dirty="0" smtClean="0"/>
              <a:t>or that it is evidence in relation to </a:t>
            </a:r>
            <a:r>
              <a:rPr lang="en-GB" altLang="en-US" sz="2400" dirty="0" smtClean="0">
                <a:solidFill>
                  <a:srgbClr val="FF0000"/>
                </a:solidFill>
              </a:rPr>
              <a:t>an offence </a:t>
            </a:r>
            <a:r>
              <a:rPr lang="en-GB" altLang="en-US" sz="2400" dirty="0" smtClean="0"/>
              <a:t>which he is investigating</a:t>
            </a:r>
          </a:p>
          <a:p>
            <a:pPr>
              <a:lnSpc>
                <a:spcPct val="90000"/>
              </a:lnSpc>
              <a:spcBef>
                <a:spcPct val="20000"/>
              </a:spcBef>
              <a:spcAft>
                <a:spcPct val="0"/>
              </a:spcAft>
            </a:pPr>
            <a:r>
              <a:rPr lang="en-GB" altLang="en-US" sz="2400" dirty="0" smtClean="0"/>
              <a:t>or </a:t>
            </a:r>
            <a:r>
              <a:rPr lang="en-GB" altLang="en-US" sz="2400" dirty="0" smtClean="0">
                <a:solidFill>
                  <a:srgbClr val="FF0000"/>
                </a:solidFill>
              </a:rPr>
              <a:t>any other offence </a:t>
            </a:r>
            <a:r>
              <a:rPr lang="en-GB" altLang="en-US" sz="2400" dirty="0" smtClean="0"/>
              <a:t>and it is </a:t>
            </a:r>
            <a:r>
              <a:rPr lang="en-GB" altLang="en-US" sz="2400" dirty="0" smtClean="0">
                <a:solidFill>
                  <a:srgbClr val="FF0000"/>
                </a:solidFill>
              </a:rPr>
              <a:t>necessary</a:t>
            </a:r>
            <a:r>
              <a:rPr lang="en-GB" altLang="en-US" sz="2400" dirty="0" smtClean="0"/>
              <a:t> to seize in order to prevent it being:</a:t>
            </a:r>
          </a:p>
          <a:p>
            <a:pPr>
              <a:lnSpc>
                <a:spcPct val="90000"/>
              </a:lnSpc>
              <a:spcBef>
                <a:spcPct val="20000"/>
              </a:spcBef>
              <a:spcAft>
                <a:spcPct val="0"/>
              </a:spcAft>
            </a:pPr>
            <a:endParaRPr lang="en-GB" altLang="en-US" sz="2800" dirty="0" smtClean="0"/>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22495" b="22343"/>
          <a:stretch/>
        </p:blipFill>
        <p:spPr>
          <a:xfrm>
            <a:off x="5210100" y="1340768"/>
            <a:ext cx="3394348" cy="1872387"/>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68278" y="3285163"/>
            <a:ext cx="2160106" cy="2880141"/>
          </a:xfrm>
          <a:prstGeom prst="rect">
            <a:avLst/>
          </a:prstGeom>
          <a:effectLst>
            <a:softEdge rad="317500"/>
          </a:effectLst>
        </p:spPr>
      </p:pic>
    </p:spTree>
    <p:extLst>
      <p:ext uri="{BB962C8B-B14F-4D97-AF65-F5344CB8AC3E}">
        <p14:creationId xmlns:p14="http://schemas.microsoft.com/office/powerpoint/2010/main" val="31788353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only where this is </a:t>
            </a:r>
            <a:r>
              <a:rPr lang="en-GB" dirty="0" smtClean="0"/>
              <a:t>necessary to prevent item being………. </a:t>
            </a:r>
            <a:endParaRPr lang="en-GB" dirty="0"/>
          </a:p>
        </p:txBody>
      </p:sp>
      <p:sp>
        <p:nvSpPr>
          <p:cNvPr id="12290" name="Rectangle 2"/>
          <p:cNvSpPr>
            <a:spLocks noGrp="1" noChangeArrowheads="1"/>
          </p:cNvSpPr>
          <p:nvPr>
            <p:ph idx="1"/>
          </p:nvPr>
        </p:nvSpPr>
        <p:spPr>
          <a:noFill/>
        </p:spPr>
        <p:txBody>
          <a:bodyPr lIns="90488" tIns="44450" rIns="90488" bIns="44450"/>
          <a:lstStyle/>
          <a:p>
            <a:pPr>
              <a:spcBef>
                <a:spcPct val="20000"/>
              </a:spcBef>
              <a:spcAft>
                <a:spcPct val="0"/>
              </a:spcAft>
            </a:pPr>
            <a:endParaRPr lang="en-GB" altLang="en-US" sz="2800" dirty="0" smtClean="0">
              <a:solidFill>
                <a:srgbClr val="FF0000"/>
              </a:solidFill>
            </a:endParaRPr>
          </a:p>
          <a:p>
            <a:pPr>
              <a:spcBef>
                <a:spcPct val="20000"/>
              </a:spcBef>
              <a:spcAft>
                <a:spcPct val="0"/>
              </a:spcAft>
            </a:pPr>
            <a:r>
              <a:rPr lang="en-GB" altLang="en-US" sz="2800" dirty="0" smtClean="0">
                <a:solidFill>
                  <a:srgbClr val="FF0000"/>
                </a:solidFill>
              </a:rPr>
              <a:t>C</a:t>
            </a:r>
            <a:r>
              <a:rPr lang="en-GB" altLang="en-US" sz="2800" dirty="0" smtClean="0"/>
              <a:t>ONCEALED</a:t>
            </a:r>
          </a:p>
          <a:p>
            <a:pPr>
              <a:spcBef>
                <a:spcPct val="20000"/>
              </a:spcBef>
              <a:spcAft>
                <a:spcPct val="0"/>
              </a:spcAft>
            </a:pPr>
            <a:r>
              <a:rPr lang="en-GB" altLang="en-US" sz="2800" dirty="0" smtClean="0">
                <a:solidFill>
                  <a:srgbClr val="FF0000"/>
                </a:solidFill>
              </a:rPr>
              <a:t>L</a:t>
            </a:r>
            <a:r>
              <a:rPr lang="en-GB" altLang="en-US" sz="2800" dirty="0" smtClean="0"/>
              <a:t>OST</a:t>
            </a:r>
          </a:p>
          <a:p>
            <a:pPr>
              <a:spcBef>
                <a:spcPct val="20000"/>
              </a:spcBef>
              <a:spcAft>
                <a:spcPct val="0"/>
              </a:spcAft>
            </a:pPr>
            <a:r>
              <a:rPr lang="en-GB" altLang="en-US" sz="2800" dirty="0" smtClean="0">
                <a:solidFill>
                  <a:srgbClr val="FF0000"/>
                </a:solidFill>
              </a:rPr>
              <a:t>A</a:t>
            </a:r>
            <a:r>
              <a:rPr lang="en-GB" altLang="en-US" sz="2800" dirty="0" smtClean="0"/>
              <a:t>LTERED</a:t>
            </a:r>
          </a:p>
          <a:p>
            <a:pPr>
              <a:spcBef>
                <a:spcPct val="20000"/>
              </a:spcBef>
              <a:spcAft>
                <a:spcPct val="0"/>
              </a:spcAft>
            </a:pPr>
            <a:r>
              <a:rPr lang="en-GB" altLang="en-US" sz="2800" dirty="0" smtClean="0">
                <a:solidFill>
                  <a:srgbClr val="FF0000"/>
                </a:solidFill>
              </a:rPr>
              <a:t>D</a:t>
            </a:r>
            <a:r>
              <a:rPr lang="en-GB" altLang="en-US" sz="2800" dirty="0" smtClean="0"/>
              <a:t>AMAGED</a:t>
            </a:r>
          </a:p>
          <a:p>
            <a:pPr>
              <a:spcBef>
                <a:spcPct val="20000"/>
              </a:spcBef>
              <a:spcAft>
                <a:spcPct val="0"/>
              </a:spcAft>
            </a:pPr>
            <a:r>
              <a:rPr lang="en-GB" altLang="en-US" sz="2800" dirty="0" smtClean="0">
                <a:solidFill>
                  <a:srgbClr val="FF0000"/>
                </a:solidFill>
              </a:rPr>
              <a:t>D</a:t>
            </a:r>
            <a:r>
              <a:rPr lang="en-GB" altLang="en-US" sz="2800" dirty="0" smtClean="0"/>
              <a:t>ESTROYED</a:t>
            </a:r>
          </a:p>
          <a:p>
            <a:pPr>
              <a:spcBef>
                <a:spcPct val="20000"/>
              </a:spcBef>
              <a:spcAft>
                <a:spcPct val="0"/>
              </a:spcAft>
            </a:pPr>
            <a:endParaRPr lang="en-GB" altLang="en-US" dirty="0" smtClean="0"/>
          </a:p>
          <a:p>
            <a:pPr>
              <a:spcBef>
                <a:spcPct val="20000"/>
              </a:spcBef>
              <a:spcAft>
                <a:spcPct val="0"/>
              </a:spcAft>
            </a:pPr>
            <a:r>
              <a:rPr lang="en-GB" altLang="en-US" sz="2400" dirty="0" smtClean="0"/>
              <a:t>Items subject to legal privilege may not be seized</a:t>
            </a:r>
          </a:p>
          <a:p>
            <a:pPr>
              <a:spcBef>
                <a:spcPct val="20000"/>
              </a:spcBef>
              <a:spcAft>
                <a:spcPct val="0"/>
              </a:spcAft>
              <a:buClr>
                <a:srgbClr val="F1F46A"/>
              </a:buClr>
              <a:buSzPct val="50000"/>
              <a:buFontTx/>
              <a:buNone/>
            </a:pPr>
            <a:endParaRPr lang="en-GB" altLang="en-US" dirty="0" smtClean="0"/>
          </a:p>
        </p:txBody>
      </p:sp>
    </p:spTree>
    <p:extLst>
      <p:ext uri="{BB962C8B-B14F-4D97-AF65-F5344CB8AC3E}">
        <p14:creationId xmlns:p14="http://schemas.microsoft.com/office/powerpoint/2010/main" val="2490175586"/>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smtClean="0"/>
              <a:t>Premises occupied</a:t>
            </a:r>
          </a:p>
        </p:txBody>
      </p:sp>
      <p:sp>
        <p:nvSpPr>
          <p:cNvPr id="13315" name="Rectangle 3"/>
          <p:cNvSpPr>
            <a:spLocks noGrp="1" noChangeArrowheads="1"/>
          </p:cNvSpPr>
          <p:nvPr>
            <p:ph idx="1"/>
          </p:nvPr>
        </p:nvSpPr>
        <p:spPr>
          <a:xfrm>
            <a:off x="457200" y="1844824"/>
            <a:ext cx="4762872" cy="4752528"/>
          </a:xfrm>
        </p:spPr>
        <p:txBody>
          <a:bodyPr/>
          <a:lstStyle/>
          <a:p>
            <a:pPr>
              <a:spcBef>
                <a:spcPct val="20000"/>
              </a:spcBef>
              <a:spcAft>
                <a:spcPts val="3000"/>
              </a:spcAft>
            </a:pPr>
            <a:r>
              <a:rPr lang="en-GB" altLang="en-US" sz="2400" dirty="0" smtClean="0"/>
              <a:t>You must:</a:t>
            </a:r>
          </a:p>
          <a:p>
            <a:pPr>
              <a:spcBef>
                <a:spcPts val="0"/>
              </a:spcBef>
              <a:spcAft>
                <a:spcPts val="3000"/>
              </a:spcAft>
            </a:pPr>
            <a:r>
              <a:rPr lang="en-GB" altLang="en-US" sz="2400" dirty="0" smtClean="0"/>
              <a:t>Identify yourself any person accompanying and their role. </a:t>
            </a:r>
          </a:p>
          <a:p>
            <a:pPr>
              <a:spcBef>
                <a:spcPts val="0"/>
              </a:spcBef>
              <a:spcAft>
                <a:spcPts val="3000"/>
              </a:spcAft>
            </a:pPr>
            <a:r>
              <a:rPr lang="en-GB" altLang="en-US" sz="2400" dirty="0" smtClean="0"/>
              <a:t>If not in uniform Show warrant card.</a:t>
            </a:r>
          </a:p>
          <a:p>
            <a:pPr>
              <a:spcBef>
                <a:spcPct val="20000"/>
              </a:spcBef>
              <a:spcAft>
                <a:spcPct val="0"/>
              </a:spcAft>
            </a:pPr>
            <a:r>
              <a:rPr lang="en-GB" altLang="en-US" sz="2400" dirty="0" smtClean="0"/>
              <a:t>State the purpose and grounds for search.</a:t>
            </a:r>
            <a:r>
              <a:rPr lang="en-GB" altLang="en-US" sz="2400" b="1" dirty="0" smtClean="0">
                <a:solidFill>
                  <a:schemeClr val="hlink"/>
                </a:solidFill>
              </a:rPr>
              <a:t> </a:t>
            </a:r>
          </a:p>
          <a:p>
            <a:pPr>
              <a:spcBef>
                <a:spcPct val="20000"/>
              </a:spcBef>
              <a:spcAft>
                <a:spcPct val="0"/>
              </a:spcAft>
            </a:pPr>
            <a:endParaRPr lang="en-GB" altLang="en-US" dirty="0" smtClean="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9971" y="1268760"/>
            <a:ext cx="4078533" cy="5184576"/>
          </a:xfrm>
          <a:prstGeom prst="rect">
            <a:avLst/>
          </a:prstGeom>
          <a:effectLst>
            <a:softEdge rad="317500"/>
          </a:effectLst>
        </p:spPr>
      </p:pic>
    </p:spTree>
    <p:extLst>
      <p:ext uri="{BB962C8B-B14F-4D97-AF65-F5344CB8AC3E}">
        <p14:creationId xmlns:p14="http://schemas.microsoft.com/office/powerpoint/2010/main" val="61804084"/>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lgn="ctr">
              <a:buNone/>
            </a:pPr>
            <a:endParaRPr lang="en-GB" sz="3300" dirty="0"/>
          </a:p>
          <a:p>
            <a:pPr marL="0" indent="0" algn="ctr">
              <a:buNone/>
            </a:pPr>
            <a:r>
              <a:rPr lang="en-GB" sz="3300" dirty="0"/>
              <a:t>Searching Vehicles, </a:t>
            </a:r>
          </a:p>
          <a:p>
            <a:pPr marL="0" indent="0" algn="ctr">
              <a:buNone/>
            </a:pPr>
            <a:r>
              <a:rPr lang="en-GB" sz="3300" dirty="0"/>
              <a:t>Premises and </a:t>
            </a:r>
          </a:p>
          <a:p>
            <a:pPr marL="0" indent="0" algn="ctr">
              <a:buNone/>
            </a:pPr>
            <a:r>
              <a:rPr lang="en-GB" sz="3300" dirty="0"/>
              <a:t>Open Spaces</a:t>
            </a:r>
          </a:p>
        </p:txBody>
      </p:sp>
    </p:spTree>
    <p:extLst>
      <p:ext uri="{BB962C8B-B14F-4D97-AF65-F5344CB8AC3E}">
        <p14:creationId xmlns:p14="http://schemas.microsoft.com/office/powerpoint/2010/main" val="2138729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custDataLst>
              <p:tags r:id="rId1"/>
            </p:custDataLst>
          </p:nvPr>
        </p:nvSpPr>
        <p:spPr>
          <a:xfrm>
            <a:off x="1558175" y="944724"/>
            <a:ext cx="6172200" cy="857250"/>
          </a:xfrm>
        </p:spPr>
        <p:txBody>
          <a:bodyPr/>
          <a:lstStyle/>
          <a:p>
            <a:r>
              <a:rPr lang="en-GB" altLang="en-US" b="1" dirty="0" smtClean="0">
                <a:ea typeface="ＭＳ Ｐゴシック" pitchFamily="34" charset="-128"/>
              </a:rPr>
              <a:t>Vehicle Searches</a:t>
            </a:r>
          </a:p>
        </p:txBody>
      </p:sp>
      <p:pic>
        <p:nvPicPr>
          <p:cNvPr id="31747" name="Picture 4" descr="veh search2"/>
          <p:cNvPicPr>
            <a:picLocks noGrp="1" noChangeAspect="1" noChangeArrowheads="1"/>
          </p:cNvPicPr>
          <p:nvPr>
            <p:ph idx="1"/>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a:xfrm>
            <a:off x="1656161" y="1803798"/>
            <a:ext cx="1944290" cy="1112044"/>
          </a:xfrm>
          <a:prstGeom prst="rect">
            <a:avLst/>
          </a:prstGeom>
          <a:ln>
            <a:noFill/>
          </a:ln>
          <a:effectLst>
            <a:softEdge rad="112500"/>
          </a:effectLst>
        </p:spPr>
      </p:pic>
      <p:pic>
        <p:nvPicPr>
          <p:cNvPr id="31748" name="Picture 5" descr="jpeg veh search3"/>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2674473" y="2700447"/>
            <a:ext cx="2538413" cy="128349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7" descr="veh search7"/>
          <p:cNvPicPr>
            <a:picLocks noChangeAspect="1" noChangeArrowheads="1"/>
          </p:cNvPicPr>
          <p:nvPr>
            <p:custDataLst>
              <p:tags r:id="rId4"/>
            </p:custDataLst>
          </p:nvPr>
        </p:nvPicPr>
        <p:blipFill>
          <a:blip r:embed="rId10" cstate="print">
            <a:extLst>
              <a:ext uri="{28A0092B-C50C-407E-A947-70E740481C1C}">
                <a14:useLocalDpi xmlns:a14="http://schemas.microsoft.com/office/drawing/2010/main" val="0"/>
              </a:ext>
            </a:extLst>
          </a:blip>
          <a:srcRect/>
          <a:stretch>
            <a:fillRect/>
          </a:stretch>
        </p:blipFill>
        <p:spPr bwMode="auto">
          <a:xfrm>
            <a:off x="4644274" y="3429001"/>
            <a:ext cx="1385888" cy="18502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9" name="Picture 6" descr="veh search4"/>
          <p:cNvPicPr>
            <a:picLocks noChangeAspect="1" noChangeArrowheads="1"/>
          </p:cNvPicPr>
          <p:nvPr>
            <p:custDataLst>
              <p:tags r:id="rId5"/>
            </p:custDataLst>
          </p:nvPr>
        </p:nvPicPr>
        <p:blipFill>
          <a:blip r:embed="rId11" cstate="print">
            <a:extLst>
              <a:ext uri="{28A0092B-C50C-407E-A947-70E740481C1C}">
                <a14:useLocalDpi xmlns:a14="http://schemas.microsoft.com/office/drawing/2010/main" val="0"/>
              </a:ext>
            </a:extLst>
          </a:blip>
          <a:srcRect/>
          <a:stretch>
            <a:fillRect/>
          </a:stretch>
        </p:blipFill>
        <p:spPr bwMode="auto">
          <a:xfrm>
            <a:off x="5706127" y="4013112"/>
            <a:ext cx="1835944" cy="178236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0252187"/>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process is as follows:</a:t>
            </a:r>
            <a:br>
              <a:rPr lang="en-GB" dirty="0" smtClean="0"/>
            </a:b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All persons alight from vehicle with possessions,</a:t>
            </a:r>
          </a:p>
          <a:p>
            <a:r>
              <a:rPr lang="en-GB" dirty="0" smtClean="0"/>
              <a:t>Searched.  The security and sterility of the vehicle must be maintained during this period. </a:t>
            </a:r>
          </a:p>
          <a:p>
            <a:r>
              <a:rPr lang="en-GB" dirty="0" smtClean="0"/>
              <a:t>Vehicle is physically searched.  </a:t>
            </a:r>
          </a:p>
          <a:p>
            <a:r>
              <a:rPr lang="en-GB" dirty="0" smtClean="0"/>
              <a:t>Procedure carried out in front of witness, </a:t>
            </a:r>
          </a:p>
          <a:p>
            <a:r>
              <a:rPr lang="en-GB" dirty="0" smtClean="0"/>
              <a:t>After the search the vehicle is returned to its original condition.  </a:t>
            </a:r>
          </a:p>
          <a:p>
            <a:endParaRPr lang="en-GB" dirty="0"/>
          </a:p>
        </p:txBody>
      </p:sp>
    </p:spTree>
    <p:extLst>
      <p:ext uri="{BB962C8B-B14F-4D97-AF65-F5344CB8AC3E}">
        <p14:creationId xmlns:p14="http://schemas.microsoft.com/office/powerpoint/2010/main" val="12871252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7"/>
          <p:cNvPicPr>
            <a:picLocks noChangeAspect="1" noChangeArrowheads="1"/>
          </p:cNvPicPr>
          <p:nvPr>
            <p:custDataLst>
              <p:tags r:id="rId1"/>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3003741" y="1412534"/>
            <a:ext cx="3321011" cy="15610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boot of car 1"/>
          <p:cNvPicPr>
            <a:picLocks noChangeAspect="1" noChangeArrowheads="1"/>
          </p:cNvPicPr>
          <p:nvPr>
            <p:custDataLst>
              <p:tags r:id="rId2"/>
            </p:custDataLst>
          </p:nvPr>
        </p:nvPicPr>
        <p:blipFill>
          <a:blip r:embed="rId10" cstate="print">
            <a:extLst>
              <a:ext uri="{28A0092B-C50C-407E-A947-70E740481C1C}">
                <a14:useLocalDpi xmlns:a14="http://schemas.microsoft.com/office/drawing/2010/main" val="0"/>
              </a:ext>
            </a:extLst>
          </a:blip>
          <a:srcRect/>
          <a:stretch>
            <a:fillRect/>
          </a:stretch>
        </p:blipFill>
        <p:spPr bwMode="auto">
          <a:xfrm>
            <a:off x="6216826" y="1261273"/>
            <a:ext cx="2315614" cy="17123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engine compartment 2"/>
          <p:cNvPicPr>
            <a:picLocks noChangeAspect="1" noChangeArrowheads="1"/>
          </p:cNvPicPr>
          <p:nvPr>
            <p:custDataLst>
              <p:tags r:id="rId3"/>
            </p:custDataLst>
          </p:nvPr>
        </p:nvPicPr>
        <p:blipFill>
          <a:blip r:embed="rId11" cstate="print">
            <a:extLst>
              <a:ext uri="{28A0092B-C50C-407E-A947-70E740481C1C}">
                <a14:useLocalDpi xmlns:a14="http://schemas.microsoft.com/office/drawing/2010/main" val="0"/>
              </a:ext>
            </a:extLst>
          </a:blip>
          <a:srcRect/>
          <a:stretch>
            <a:fillRect/>
          </a:stretch>
        </p:blipFill>
        <p:spPr bwMode="auto">
          <a:xfrm>
            <a:off x="3715839" y="3124846"/>
            <a:ext cx="2500987" cy="187332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custDataLst>
              <p:tags r:id="rId4"/>
            </p:custDataLst>
          </p:nvPr>
        </p:nvPicPr>
        <p:blipFill>
          <a:blip r:embed="rId12" cstate="print">
            <a:extLst>
              <a:ext uri="{28A0092B-C50C-407E-A947-70E740481C1C}">
                <a14:useLocalDpi xmlns:a14="http://schemas.microsoft.com/office/drawing/2010/main" val="0"/>
              </a:ext>
            </a:extLst>
          </a:blip>
          <a:stretch>
            <a:fillRect/>
          </a:stretch>
        </p:blipFill>
        <p:spPr>
          <a:xfrm>
            <a:off x="5058208" y="5085184"/>
            <a:ext cx="2630558" cy="1563871"/>
          </a:xfrm>
          <a:prstGeom prst="rect">
            <a:avLst/>
          </a:prstGeom>
          <a:ln>
            <a:noFill/>
          </a:ln>
          <a:effectLst>
            <a:softEdge rad="112500"/>
          </a:effectLst>
        </p:spPr>
      </p:pic>
      <p:pic>
        <p:nvPicPr>
          <p:cNvPr id="7" name="Picture 6"/>
          <p:cNvPicPr>
            <a:picLocks noChangeAspect="1"/>
          </p:cNvPicPr>
          <p:nvPr>
            <p:custDataLst>
              <p:tags r:id="rId5"/>
            </p:custDataLst>
          </p:nvPr>
        </p:nvPicPr>
        <p:blipFill>
          <a:blip r:embed="rId13" cstate="print">
            <a:extLst>
              <a:ext uri="{28A0092B-C50C-407E-A947-70E740481C1C}">
                <a14:useLocalDpi xmlns:a14="http://schemas.microsoft.com/office/drawing/2010/main" val="0"/>
              </a:ext>
            </a:extLst>
          </a:blip>
          <a:stretch>
            <a:fillRect/>
          </a:stretch>
        </p:blipFill>
        <p:spPr>
          <a:xfrm>
            <a:off x="6216826" y="2973585"/>
            <a:ext cx="2616990" cy="1962744"/>
          </a:xfrm>
          <a:prstGeom prst="rect">
            <a:avLst/>
          </a:prstGeom>
          <a:ln>
            <a:noFill/>
          </a:ln>
          <a:effectLst>
            <a:softEdge rad="112500"/>
          </a:effectLst>
        </p:spPr>
      </p:pic>
      <p:sp>
        <p:nvSpPr>
          <p:cNvPr id="8" name="TextBox 7"/>
          <p:cNvSpPr txBox="1"/>
          <p:nvPr>
            <p:custDataLst>
              <p:tags r:id="rId6"/>
            </p:custDataLst>
          </p:nvPr>
        </p:nvSpPr>
        <p:spPr>
          <a:xfrm>
            <a:off x="3563888" y="260648"/>
            <a:ext cx="1494320" cy="461665"/>
          </a:xfrm>
          <a:prstGeom prst="rect">
            <a:avLst/>
          </a:prstGeom>
          <a:noFill/>
        </p:spPr>
        <p:txBody>
          <a:bodyPr wrap="none" rtlCol="0">
            <a:spAutoFit/>
          </a:bodyPr>
          <a:lstStyle/>
          <a:p>
            <a:r>
              <a:rPr lang="en-GB" sz="2400" dirty="0">
                <a:solidFill>
                  <a:srgbClr val="FF0000"/>
                </a:solidFill>
              </a:rPr>
              <a:t>5 Areas</a:t>
            </a:r>
          </a:p>
        </p:txBody>
      </p:sp>
      <p:sp>
        <p:nvSpPr>
          <p:cNvPr id="6" name="Rectangle 5"/>
          <p:cNvSpPr/>
          <p:nvPr/>
        </p:nvSpPr>
        <p:spPr>
          <a:xfrm>
            <a:off x="179512" y="2882635"/>
            <a:ext cx="3960440" cy="3539430"/>
          </a:xfrm>
          <a:prstGeom prst="rect">
            <a:avLst/>
          </a:prstGeom>
        </p:spPr>
        <p:txBody>
          <a:bodyPr wrap="square">
            <a:spAutoFit/>
          </a:bodyPr>
          <a:lstStyle/>
          <a:p>
            <a:r>
              <a:rPr lang="en-GB" sz="2800" dirty="0">
                <a:solidFill>
                  <a:srgbClr val="FF0000"/>
                </a:solidFill>
              </a:rPr>
              <a:t>Area 1</a:t>
            </a:r>
            <a:r>
              <a:rPr lang="en-GB" sz="2800" dirty="0">
                <a:solidFill>
                  <a:schemeClr val="tx1"/>
                </a:solidFill>
              </a:rPr>
              <a:t> - Interior </a:t>
            </a:r>
          </a:p>
          <a:p>
            <a:r>
              <a:rPr lang="en-GB" sz="2800" dirty="0">
                <a:solidFill>
                  <a:srgbClr val="FF0000"/>
                </a:solidFill>
              </a:rPr>
              <a:t>Area 2</a:t>
            </a:r>
            <a:r>
              <a:rPr lang="en-GB" sz="2800" dirty="0">
                <a:solidFill>
                  <a:schemeClr val="tx1"/>
                </a:solidFill>
              </a:rPr>
              <a:t> - Boot or cargo area</a:t>
            </a:r>
          </a:p>
          <a:p>
            <a:r>
              <a:rPr lang="en-GB" sz="2800" dirty="0">
                <a:solidFill>
                  <a:srgbClr val="FF0000"/>
                </a:solidFill>
              </a:rPr>
              <a:t>Area 3</a:t>
            </a:r>
            <a:r>
              <a:rPr lang="en-GB" sz="2800" dirty="0">
                <a:solidFill>
                  <a:schemeClr val="tx1"/>
                </a:solidFill>
              </a:rPr>
              <a:t> - Engine compartment </a:t>
            </a:r>
          </a:p>
          <a:p>
            <a:r>
              <a:rPr lang="en-GB" sz="2800" dirty="0">
                <a:solidFill>
                  <a:srgbClr val="FF0000"/>
                </a:solidFill>
              </a:rPr>
              <a:t>Area 4</a:t>
            </a:r>
            <a:r>
              <a:rPr lang="en-GB" sz="2800" dirty="0">
                <a:solidFill>
                  <a:schemeClr val="tx1"/>
                </a:solidFill>
              </a:rPr>
              <a:t> - Outside</a:t>
            </a:r>
          </a:p>
          <a:p>
            <a:r>
              <a:rPr lang="en-GB" sz="2800" dirty="0">
                <a:solidFill>
                  <a:srgbClr val="FF0000"/>
                </a:solidFill>
              </a:rPr>
              <a:t>Area 5</a:t>
            </a:r>
            <a:r>
              <a:rPr lang="en-GB" sz="2800" dirty="0">
                <a:solidFill>
                  <a:schemeClr val="tx1"/>
                </a:solidFill>
              </a:rPr>
              <a:t> - Underneath </a:t>
            </a:r>
          </a:p>
        </p:txBody>
      </p:sp>
    </p:spTree>
    <p:extLst>
      <p:ext uri="{BB962C8B-B14F-4D97-AF65-F5344CB8AC3E}">
        <p14:creationId xmlns:p14="http://schemas.microsoft.com/office/powerpoint/2010/main" val="194503477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custDataLst>
              <p:tags r:id="rId1"/>
            </p:custDataLst>
          </p:nvPr>
        </p:nvSpPr>
        <p:spPr>
          <a:xfrm>
            <a:off x="3308712" y="227925"/>
            <a:ext cx="4038746" cy="830997"/>
          </a:xfrm>
          <a:prstGeom prst="rect">
            <a:avLst/>
          </a:prstGeom>
        </p:spPr>
        <p:txBody>
          <a:bodyPr wrap="square">
            <a:spAutoFit/>
          </a:bodyPr>
          <a:lstStyle/>
          <a:p>
            <a:r>
              <a:rPr lang="en-GB" sz="2400" dirty="0">
                <a:solidFill>
                  <a:srgbClr val="FF0000"/>
                </a:solidFill>
              </a:rPr>
              <a:t>Interior of the vehicle:</a:t>
            </a:r>
          </a:p>
        </p:txBody>
      </p:sp>
      <p:pic>
        <p:nvPicPr>
          <p:cNvPr id="3" name="Picture 2"/>
          <p:cNvPicPr>
            <a:picLocks noChangeAspect="1"/>
          </p:cNvPicPr>
          <p:nvPr>
            <p:custDataLst>
              <p:tags r:id="rId2"/>
            </p:custDataLst>
          </p:nvPr>
        </p:nvPicPr>
        <p:blipFill rotWithShape="1">
          <a:blip r:embed="rId8" cstate="print">
            <a:extLst>
              <a:ext uri="{28A0092B-C50C-407E-A947-70E740481C1C}">
                <a14:useLocalDpi xmlns:a14="http://schemas.microsoft.com/office/drawing/2010/main" val="0"/>
              </a:ext>
            </a:extLst>
          </a:blip>
          <a:srcRect l="36697" r="9742"/>
          <a:stretch/>
        </p:blipFill>
        <p:spPr>
          <a:xfrm>
            <a:off x="1925707" y="1535524"/>
            <a:ext cx="1718186" cy="2139171"/>
          </a:xfrm>
          <a:prstGeom prst="rect">
            <a:avLst/>
          </a:prstGeom>
          <a:ln>
            <a:noFill/>
          </a:ln>
          <a:effectLst>
            <a:softEdge rad="112500"/>
          </a:effectLst>
        </p:spPr>
      </p:pic>
      <p:pic>
        <p:nvPicPr>
          <p:cNvPr id="4" name="Picture 3"/>
          <p:cNvPicPr>
            <a:picLocks noChangeAspect="1"/>
          </p:cNvPicPr>
          <p:nvPr>
            <p:custDataLst>
              <p:tags r:id="rId3"/>
            </p:custDataLst>
          </p:nvPr>
        </p:nvPicPr>
        <p:blipFill rotWithShape="1">
          <a:blip r:embed="rId9" cstate="print">
            <a:extLst>
              <a:ext uri="{28A0092B-C50C-407E-A947-70E740481C1C}">
                <a14:useLocalDpi xmlns:a14="http://schemas.microsoft.com/office/drawing/2010/main" val="0"/>
              </a:ext>
            </a:extLst>
          </a:blip>
          <a:srcRect r="53128"/>
          <a:stretch/>
        </p:blipFill>
        <p:spPr>
          <a:xfrm>
            <a:off x="5328085" y="1535525"/>
            <a:ext cx="1763968" cy="2139172"/>
          </a:xfrm>
          <a:prstGeom prst="rect">
            <a:avLst/>
          </a:prstGeom>
          <a:ln>
            <a:noFill/>
          </a:ln>
          <a:effectLst>
            <a:softEdge rad="112500"/>
          </a:effectLst>
        </p:spPr>
      </p:pic>
      <p:pic>
        <p:nvPicPr>
          <p:cNvPr id="6" name="Picture 5"/>
          <p:cNvPicPr>
            <a:picLocks noChangeAspect="1"/>
          </p:cNvPicPr>
          <p:nvPr>
            <p:custDataLst>
              <p:tags r:id="rId4"/>
            </p:custDataLst>
          </p:nvPr>
        </p:nvPicPr>
        <p:blipFill rotWithShape="1">
          <a:blip r:embed="rId10" cstate="print">
            <a:extLst>
              <a:ext uri="{28A0092B-C50C-407E-A947-70E740481C1C}">
                <a14:useLocalDpi xmlns:a14="http://schemas.microsoft.com/office/drawing/2010/main" val="0"/>
              </a:ext>
            </a:extLst>
          </a:blip>
          <a:srcRect r="49692"/>
          <a:stretch/>
        </p:blipFill>
        <p:spPr>
          <a:xfrm>
            <a:off x="1925707" y="3796903"/>
            <a:ext cx="1718186" cy="2135705"/>
          </a:xfrm>
          <a:prstGeom prst="rect">
            <a:avLst/>
          </a:prstGeom>
          <a:ln>
            <a:noFill/>
          </a:ln>
          <a:effectLst>
            <a:softEdge rad="112500"/>
          </a:effectLst>
        </p:spPr>
      </p:pic>
      <p:pic>
        <p:nvPicPr>
          <p:cNvPr id="7" name="Picture 6"/>
          <p:cNvPicPr>
            <a:picLocks noChangeAspect="1"/>
          </p:cNvPicPr>
          <p:nvPr>
            <p:custDataLst>
              <p:tags r:id="rId5"/>
            </p:custDataLst>
          </p:nvPr>
        </p:nvPicPr>
        <p:blipFill rotWithShape="1">
          <a:blip r:embed="rId11" cstate="print">
            <a:extLst>
              <a:ext uri="{28A0092B-C50C-407E-A947-70E740481C1C}">
                <a14:useLocalDpi xmlns:a14="http://schemas.microsoft.com/office/drawing/2010/main" val="0"/>
              </a:ext>
            </a:extLst>
          </a:blip>
          <a:srcRect l="50309"/>
          <a:stretch/>
        </p:blipFill>
        <p:spPr>
          <a:xfrm>
            <a:off x="5358105" y="3674696"/>
            <a:ext cx="1703925" cy="2144268"/>
          </a:xfrm>
          <a:prstGeom prst="rect">
            <a:avLst/>
          </a:prstGeom>
          <a:ln>
            <a:noFill/>
          </a:ln>
          <a:effectLst>
            <a:softEdge rad="112500"/>
          </a:effectLst>
        </p:spPr>
      </p:pic>
    </p:spTree>
    <p:extLst>
      <p:ext uri="{BB962C8B-B14F-4D97-AF65-F5344CB8AC3E}">
        <p14:creationId xmlns:p14="http://schemas.microsoft.com/office/powerpoint/2010/main" val="318949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8" name="Picture 5"/>
          <p:cNvPicPr>
            <a:picLocks noChangeAspect="1" noChangeArrowheads="1"/>
          </p:cNvPicPr>
          <p:nvPr>
            <p:custDataLst>
              <p:tags r:id="rId1"/>
            </p:custDataLst>
          </p:nvPr>
        </p:nvPicPr>
        <p:blipFill rotWithShape="1">
          <a:blip r:embed="rId8" cstate="print">
            <a:extLst>
              <a:ext uri="{28A0092B-C50C-407E-A947-70E740481C1C}">
                <a14:useLocalDpi xmlns:a14="http://schemas.microsoft.com/office/drawing/2010/main" val="0"/>
              </a:ext>
            </a:extLst>
          </a:blip>
          <a:srcRect b="15064"/>
          <a:stretch/>
        </p:blipFill>
        <p:spPr bwMode="auto">
          <a:xfrm>
            <a:off x="804994" y="692696"/>
            <a:ext cx="2429179" cy="18215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9" name="Picture 6" descr="boot of car 4"/>
          <p:cNvPicPr>
            <a:picLocks noChangeAspect="1" noChangeArrowheads="1"/>
          </p:cNvPicPr>
          <p:nvPr>
            <p:custDataLst>
              <p:tags r:id="rId2"/>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1504110" y="3058204"/>
            <a:ext cx="2330547" cy="17389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94" name="Picture 11" descr="boot of car 11"/>
          <p:cNvPicPr>
            <a:picLocks noChangeAspect="1" noChangeArrowheads="1"/>
          </p:cNvPicPr>
          <p:nvPr>
            <p:custDataLst>
              <p:tags r:id="rId3"/>
            </p:custDataLst>
          </p:nvPr>
        </p:nvPicPr>
        <p:blipFill>
          <a:blip r:embed="rId10" cstate="print">
            <a:extLst>
              <a:ext uri="{28A0092B-C50C-407E-A947-70E740481C1C}">
                <a14:useLocalDpi xmlns:a14="http://schemas.microsoft.com/office/drawing/2010/main" val="0"/>
              </a:ext>
            </a:extLst>
          </a:blip>
          <a:srcRect/>
          <a:stretch>
            <a:fillRect/>
          </a:stretch>
        </p:blipFill>
        <p:spPr bwMode="auto">
          <a:xfrm>
            <a:off x="5045792" y="1548504"/>
            <a:ext cx="1592464" cy="15924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93" name="Picture 10" descr="boot of car 10"/>
          <p:cNvPicPr>
            <a:picLocks noChangeAspect="1" noChangeArrowheads="1"/>
          </p:cNvPicPr>
          <p:nvPr>
            <p:custDataLst>
              <p:tags r:id="rId4"/>
            </p:custDataLst>
          </p:nvPr>
        </p:nvPicPr>
        <p:blipFill>
          <a:blip r:embed="rId11" cstate="print">
            <a:extLst>
              <a:ext uri="{28A0092B-C50C-407E-A947-70E740481C1C}">
                <a14:useLocalDpi xmlns:a14="http://schemas.microsoft.com/office/drawing/2010/main" val="0"/>
              </a:ext>
            </a:extLst>
          </a:blip>
          <a:srcRect/>
          <a:stretch>
            <a:fillRect/>
          </a:stretch>
        </p:blipFill>
        <p:spPr bwMode="auto">
          <a:xfrm>
            <a:off x="3210757" y="4869160"/>
            <a:ext cx="2232248" cy="16720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7" name="Picture 4" descr="boot of car 2"/>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868144" y="3645024"/>
            <a:ext cx="2531268" cy="1834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custDataLst>
              <p:tags r:id="rId5"/>
            </p:custDataLst>
          </p:nvPr>
        </p:nvSpPr>
        <p:spPr>
          <a:xfrm>
            <a:off x="3834657" y="566809"/>
            <a:ext cx="3470822" cy="461665"/>
          </a:xfrm>
          <a:prstGeom prst="rect">
            <a:avLst/>
          </a:prstGeom>
        </p:spPr>
        <p:txBody>
          <a:bodyPr wrap="none">
            <a:spAutoFit/>
          </a:bodyPr>
          <a:lstStyle/>
          <a:p>
            <a:r>
              <a:rPr lang="en-GB" sz="2400" dirty="0">
                <a:solidFill>
                  <a:srgbClr val="FF0000"/>
                </a:solidFill>
                <a:ea typeface="ＭＳ Ｐゴシック" pitchFamily="-112" charset="-128"/>
                <a:cs typeface="ＭＳ Ｐゴシック" pitchFamily="-112" charset="-128"/>
              </a:rPr>
              <a:t>Boot or Cargo Area</a:t>
            </a:r>
          </a:p>
        </p:txBody>
      </p:sp>
    </p:spTree>
    <p:extLst>
      <p:ext uri="{BB962C8B-B14F-4D97-AF65-F5344CB8AC3E}">
        <p14:creationId xmlns:p14="http://schemas.microsoft.com/office/powerpoint/2010/main" val="12705313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custDataLst>
              <p:tags r:id="rId1"/>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6012160" y="2007730"/>
            <a:ext cx="3017267" cy="22600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9" name="Picture 9" descr="engine compartment at rear 1"/>
          <p:cNvPicPr>
            <a:picLocks noChangeAspect="1" noChangeArrowheads="1"/>
          </p:cNvPicPr>
          <p:nvPr>
            <p:custDataLst>
              <p:tags r:id="rId2"/>
            </p:custDataLst>
          </p:nvPr>
        </p:nvPicPr>
        <p:blipFill>
          <a:blip r:embed="rId10" cstate="print">
            <a:extLst>
              <a:ext uri="{28A0092B-C50C-407E-A947-70E740481C1C}">
                <a14:useLocalDpi xmlns:a14="http://schemas.microsoft.com/office/drawing/2010/main" val="0"/>
              </a:ext>
            </a:extLst>
          </a:blip>
          <a:srcRect/>
          <a:stretch>
            <a:fillRect/>
          </a:stretch>
        </p:blipFill>
        <p:spPr bwMode="auto">
          <a:xfrm>
            <a:off x="164471" y="2325562"/>
            <a:ext cx="3064884" cy="203954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6" descr="engine compartment 4"/>
          <p:cNvPicPr>
            <a:picLocks noChangeAspect="1" noChangeArrowheads="1"/>
          </p:cNvPicPr>
          <p:nvPr>
            <p:custDataLst>
              <p:tags r:id="rId3"/>
            </p:custDataLst>
          </p:nvPr>
        </p:nvPicPr>
        <p:blipFill>
          <a:blip r:embed="rId11" cstate="print">
            <a:extLst>
              <a:ext uri="{28A0092B-C50C-407E-A947-70E740481C1C}">
                <a14:useLocalDpi xmlns:a14="http://schemas.microsoft.com/office/drawing/2010/main" val="0"/>
              </a:ext>
            </a:extLst>
          </a:blip>
          <a:srcRect/>
          <a:stretch>
            <a:fillRect/>
          </a:stretch>
        </p:blipFill>
        <p:spPr bwMode="auto">
          <a:xfrm>
            <a:off x="2500180" y="3345332"/>
            <a:ext cx="2571950" cy="19264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41" name="Picture 9"/>
          <p:cNvPicPr>
            <a:picLocks noChangeAspect="1" noChangeArrowheads="1"/>
          </p:cNvPicPr>
          <p:nvPr>
            <p:custDataLst>
              <p:tags r:id="rId4"/>
            </p:custDataLst>
          </p:nvPr>
        </p:nvPicPr>
        <p:blipFill rotWithShape="1">
          <a:blip r:embed="rId12" cstate="print">
            <a:extLst>
              <a:ext uri="{28A0092B-C50C-407E-A947-70E740481C1C}">
                <a14:useLocalDpi xmlns:a14="http://schemas.microsoft.com/office/drawing/2010/main" val="0"/>
              </a:ext>
            </a:extLst>
          </a:blip>
          <a:srcRect t="6011" b="5018"/>
          <a:stretch/>
        </p:blipFill>
        <p:spPr bwMode="auto">
          <a:xfrm>
            <a:off x="3750377" y="4484840"/>
            <a:ext cx="2805882" cy="187220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4042" name="Picture 10"/>
          <p:cNvPicPr>
            <a:picLocks noChangeAspect="1" noChangeArrowheads="1"/>
          </p:cNvPicPr>
          <p:nvPr>
            <p:custDataLst>
              <p:tags r:id="rId5"/>
            </p:custDataLst>
          </p:nvPr>
        </p:nvPicPr>
        <p:blipFill rotWithShape="1">
          <a:blip r:embed="rId13" cstate="print">
            <a:extLst>
              <a:ext uri="{28A0092B-C50C-407E-A947-70E740481C1C}">
                <a14:useLocalDpi xmlns:a14="http://schemas.microsoft.com/office/drawing/2010/main" val="0"/>
              </a:ext>
            </a:extLst>
          </a:blip>
          <a:srcRect l="11183" t="15461" r="16421" b="32222"/>
          <a:stretch/>
        </p:blipFill>
        <p:spPr bwMode="auto">
          <a:xfrm>
            <a:off x="5776530" y="4300338"/>
            <a:ext cx="2855264" cy="154785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custDataLst>
              <p:tags r:id="rId6"/>
            </p:custDataLst>
          </p:nvPr>
        </p:nvSpPr>
        <p:spPr>
          <a:xfrm>
            <a:off x="3754681" y="1122920"/>
            <a:ext cx="4043698" cy="830997"/>
          </a:xfrm>
          <a:prstGeom prst="rect">
            <a:avLst/>
          </a:prstGeom>
        </p:spPr>
        <p:txBody>
          <a:bodyPr wrap="square">
            <a:spAutoFit/>
          </a:bodyPr>
          <a:lstStyle/>
          <a:p>
            <a:r>
              <a:rPr lang="en-GB" sz="2400" dirty="0">
                <a:solidFill>
                  <a:srgbClr val="FF0000"/>
                </a:solidFill>
              </a:rPr>
              <a:t>The Engine Compartment</a:t>
            </a:r>
          </a:p>
        </p:txBody>
      </p:sp>
    </p:spTree>
    <p:extLst>
      <p:ext uri="{BB962C8B-B14F-4D97-AF65-F5344CB8AC3E}">
        <p14:creationId xmlns:p14="http://schemas.microsoft.com/office/powerpoint/2010/main" val="284906830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908720"/>
            <a:ext cx="8181991"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custDataLst>
              <p:tags r:id="rId1"/>
            </p:custDataLst>
          </p:nvPr>
        </p:nvSpPr>
        <p:spPr>
          <a:xfrm>
            <a:off x="3104993" y="1126847"/>
            <a:ext cx="3289683" cy="461665"/>
          </a:xfrm>
          <a:prstGeom prst="rect">
            <a:avLst/>
          </a:prstGeom>
        </p:spPr>
        <p:txBody>
          <a:bodyPr wrap="none">
            <a:spAutoFit/>
          </a:bodyPr>
          <a:lstStyle/>
          <a:p>
            <a:r>
              <a:rPr lang="en-GB" sz="2400" dirty="0"/>
              <a:t>Outside of vehicle</a:t>
            </a:r>
          </a:p>
        </p:txBody>
      </p:sp>
    </p:spTree>
    <p:extLst>
      <p:ext uri="{BB962C8B-B14F-4D97-AF65-F5344CB8AC3E}">
        <p14:creationId xmlns:p14="http://schemas.microsoft.com/office/powerpoint/2010/main" val="166531969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custDataLst>
              <p:tags r:id="rId1"/>
            </p:custDataLst>
          </p:nvPr>
        </p:nvSpPr>
        <p:spPr>
          <a:xfrm>
            <a:off x="2839361" y="998730"/>
            <a:ext cx="3570208" cy="461665"/>
          </a:xfrm>
          <a:prstGeom prst="rect">
            <a:avLst/>
          </a:prstGeom>
        </p:spPr>
        <p:txBody>
          <a:bodyPr wrap="none">
            <a:spAutoFit/>
          </a:bodyPr>
          <a:lstStyle/>
          <a:p>
            <a:r>
              <a:rPr lang="en-GB" sz="2400" dirty="0">
                <a:solidFill>
                  <a:srgbClr val="FF0000"/>
                </a:solidFill>
                <a:latin typeface="Arial" pitchFamily="34" charset="0"/>
                <a:ea typeface="ＭＳ Ｐゴシック" pitchFamily="-112" charset="-128"/>
                <a:cs typeface="ＭＳ Ｐゴシック" pitchFamily="-112" charset="-128"/>
              </a:rPr>
              <a:t>Underneath the vehicle</a:t>
            </a: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31641" y="1536768"/>
            <a:ext cx="6476808" cy="3350395"/>
          </a:xfrm>
          <a:prstGeom prst="rect">
            <a:avLst/>
          </a:prstGeom>
        </p:spPr>
      </p:pic>
    </p:spTree>
    <p:extLst>
      <p:ext uri="{BB962C8B-B14F-4D97-AF65-F5344CB8AC3E}">
        <p14:creationId xmlns:p14="http://schemas.microsoft.com/office/powerpoint/2010/main" val="151551121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Once the search is complete:</a:t>
            </a:r>
            <a:br>
              <a:rPr lang="en-GB" dirty="0" smtClean="0"/>
            </a:br>
            <a:endParaRPr lang="en-GB" dirty="0"/>
          </a:p>
        </p:txBody>
      </p:sp>
      <p:sp>
        <p:nvSpPr>
          <p:cNvPr id="4" name="Content Placeholder 3"/>
          <p:cNvSpPr>
            <a:spLocks noGrp="1"/>
          </p:cNvSpPr>
          <p:nvPr>
            <p:ph idx="1"/>
          </p:nvPr>
        </p:nvSpPr>
        <p:spPr/>
        <p:txBody>
          <a:bodyPr/>
          <a:lstStyle/>
          <a:p>
            <a:r>
              <a:rPr lang="en-GB" sz="2400" dirty="0" smtClean="0"/>
              <a:t>The vehicle is returned to its original condition</a:t>
            </a:r>
          </a:p>
          <a:p>
            <a:r>
              <a:rPr lang="en-GB" sz="2400" dirty="0" smtClean="0"/>
              <a:t>Items used during the search such as torches, mirrors and gloves are accounted for.</a:t>
            </a:r>
          </a:p>
          <a:p>
            <a:r>
              <a:rPr lang="en-GB" sz="2400" dirty="0" smtClean="0"/>
              <a:t>Complete all relevant </a:t>
            </a:r>
            <a:r>
              <a:rPr lang="en-GB" sz="2400" dirty="0" smtClean="0">
                <a:solidFill>
                  <a:srgbClr val="FF0000"/>
                </a:solidFill>
              </a:rPr>
              <a:t>documentation</a:t>
            </a:r>
            <a:r>
              <a:rPr lang="en-GB" sz="2400" dirty="0" smtClean="0"/>
              <a:t> in line with Force Policy</a:t>
            </a:r>
          </a:p>
          <a:p>
            <a:r>
              <a:rPr lang="en-GB" sz="2400" dirty="0" smtClean="0"/>
              <a:t>Any seized items or objects are correctly packaged, sealed and labelled.</a:t>
            </a:r>
          </a:p>
          <a:p>
            <a:endParaRPr lang="en-GB" dirty="0"/>
          </a:p>
        </p:txBody>
      </p:sp>
    </p:spTree>
    <p:extLst>
      <p:ext uri="{BB962C8B-B14F-4D97-AF65-F5344CB8AC3E}">
        <p14:creationId xmlns:p14="http://schemas.microsoft.com/office/powerpoint/2010/main" val="22312089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Open Spaces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830219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custDataLst>
              <p:tags r:id="rId1"/>
            </p:custDataLst>
          </p:nvPr>
        </p:nvSpPr>
        <p:spPr>
          <a:xfrm>
            <a:off x="1200909" y="2510898"/>
            <a:ext cx="2321719" cy="717260"/>
          </a:xfrm>
        </p:spPr>
        <p:txBody>
          <a:bodyPr/>
          <a:lstStyle/>
          <a:p>
            <a:pPr algn="ctr"/>
            <a:r>
              <a:rPr lang="en-GB" altLang="en-US" b="1" dirty="0">
                <a:solidFill>
                  <a:srgbClr val="0033CC"/>
                </a:solidFill>
                <a:ea typeface="ＭＳ Ｐゴシック" pitchFamily="34" charset="-128"/>
              </a:rPr>
              <a:t>Define a search</a:t>
            </a:r>
          </a:p>
          <a:p>
            <a:endParaRPr lang="en-GB" altLang="en-US" dirty="0" smtClean="0">
              <a:ea typeface="ＭＳ Ｐゴシック" pitchFamily="34" charset="-128"/>
            </a:endParaRPr>
          </a:p>
        </p:txBody>
      </p:sp>
      <p:pic>
        <p:nvPicPr>
          <p:cNvPr id="5" name="Picture 4" descr="P1000699"/>
          <p:cNvPicPr>
            <a:picLocks noChangeAspect="1" noChangeArrowheads="1"/>
          </p:cNvPicPr>
          <p:nvPr>
            <p:custDataLst>
              <p:tags r:id="rId2"/>
            </p:custDataLst>
          </p:nvPr>
        </p:nvPicPr>
        <p:blipFill>
          <a:blip r:embed="rId6" cstate="print">
            <a:extLst>
              <a:ext uri="{28A0092B-C50C-407E-A947-70E740481C1C}">
                <a14:useLocalDpi xmlns:a14="http://schemas.microsoft.com/office/drawing/2010/main" val="0"/>
              </a:ext>
            </a:extLst>
          </a:blip>
          <a:srcRect/>
          <a:stretch>
            <a:fillRect/>
          </a:stretch>
        </p:blipFill>
        <p:spPr bwMode="auto">
          <a:xfrm>
            <a:off x="3656533" y="1268760"/>
            <a:ext cx="3723779" cy="305474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Content Placeholder 2"/>
          <p:cNvSpPr txBox="1">
            <a:spLocks/>
          </p:cNvSpPr>
          <p:nvPr>
            <p:custDataLst>
              <p:tags r:id="rId3"/>
            </p:custDataLst>
          </p:nvPr>
        </p:nvSpPr>
        <p:spPr bwMode="auto">
          <a:xfrm>
            <a:off x="1601670" y="4509121"/>
            <a:ext cx="5778642" cy="1102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defRPr/>
            </a:pPr>
            <a:r>
              <a:rPr lang="en-GB" altLang="en-US" sz="2100" dirty="0">
                <a:solidFill>
                  <a:srgbClr val="0033CC"/>
                </a:solidFill>
                <a:ea typeface="ＭＳ Ｐゴシック" pitchFamily="34" charset="-128"/>
              </a:rPr>
              <a:t>Searches aim to assist in the prevention or detection of crime, securing and preserving evidence and the location of missing persons</a:t>
            </a:r>
            <a:endParaRPr lang="en-GB" altLang="en-US" sz="2100" kern="0" dirty="0">
              <a:solidFill>
                <a:srgbClr val="0033CC"/>
              </a:solidFill>
            </a:endParaRPr>
          </a:p>
        </p:txBody>
      </p:sp>
    </p:spTree>
    <p:extLst>
      <p:ext uri="{BB962C8B-B14F-4D97-AF65-F5344CB8AC3E}">
        <p14:creationId xmlns:p14="http://schemas.microsoft.com/office/powerpoint/2010/main" val="4006013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1000699"/>
          <p:cNvPicPr>
            <a:picLocks noChangeAspect="1" noChangeArrowheads="1"/>
          </p:cNvPicPr>
          <p:nvPr>
            <p:custDataLst>
              <p:tags r:id="rId1"/>
            </p:custDataLst>
          </p:nvPr>
        </p:nvPicPr>
        <p:blipFill>
          <a:blip r:embed="rId7" cstate="print">
            <a:extLst>
              <a:ext uri="{28A0092B-C50C-407E-A947-70E740481C1C}">
                <a14:useLocalDpi xmlns:a14="http://schemas.microsoft.com/office/drawing/2010/main" val="0"/>
              </a:ext>
            </a:extLst>
          </a:blip>
          <a:srcRect/>
          <a:stretch>
            <a:fillRect/>
          </a:stretch>
        </p:blipFill>
        <p:spPr bwMode="auto">
          <a:xfrm>
            <a:off x="1617076" y="1322766"/>
            <a:ext cx="3077612" cy="25246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6" descr="car pound 1"/>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4140319" y="2749106"/>
            <a:ext cx="3402011" cy="21966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Content Placeholder 2"/>
          <p:cNvSpPr txBox="1">
            <a:spLocks/>
          </p:cNvSpPr>
          <p:nvPr>
            <p:custDataLst>
              <p:tags r:id="rId3"/>
            </p:custDataLst>
          </p:nvPr>
        </p:nvSpPr>
        <p:spPr bwMode="auto">
          <a:xfrm>
            <a:off x="4736892" y="1592797"/>
            <a:ext cx="2967457" cy="648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gn="ctr">
              <a:defRPr/>
            </a:pPr>
            <a:r>
              <a:rPr lang="en-GB" altLang="en-US" sz="2100" kern="0" dirty="0">
                <a:solidFill>
                  <a:srgbClr val="0033CC"/>
                </a:solidFill>
              </a:rPr>
              <a:t>Define an open area</a:t>
            </a:r>
          </a:p>
          <a:p>
            <a:pPr>
              <a:defRPr/>
            </a:pPr>
            <a:endParaRPr lang="en-GB" altLang="en-US" sz="1800" kern="0" dirty="0"/>
          </a:p>
        </p:txBody>
      </p:sp>
      <p:sp>
        <p:nvSpPr>
          <p:cNvPr id="9" name="Content Placeholder 2"/>
          <p:cNvSpPr txBox="1">
            <a:spLocks/>
          </p:cNvSpPr>
          <p:nvPr>
            <p:custDataLst>
              <p:tags r:id="rId4"/>
            </p:custDataLst>
          </p:nvPr>
        </p:nvSpPr>
        <p:spPr bwMode="auto">
          <a:xfrm>
            <a:off x="1331640" y="5134794"/>
            <a:ext cx="6426714" cy="6704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defRPr/>
            </a:pPr>
            <a:r>
              <a:rPr lang="en-GB" altLang="en-US" sz="2100" dirty="0">
                <a:solidFill>
                  <a:srgbClr val="0033CC"/>
                </a:solidFill>
                <a:ea typeface="ＭＳ Ｐゴシック" pitchFamily="34" charset="-128"/>
              </a:rPr>
              <a:t>An open area can be just about any area</a:t>
            </a:r>
            <a:endParaRPr lang="en-GB" altLang="en-US" sz="2100" kern="0" dirty="0">
              <a:solidFill>
                <a:srgbClr val="0033CC"/>
              </a:solidFill>
            </a:endParaRPr>
          </a:p>
        </p:txBody>
      </p:sp>
    </p:spTree>
    <p:extLst>
      <p:ext uri="{BB962C8B-B14F-4D97-AF65-F5344CB8AC3E}">
        <p14:creationId xmlns:p14="http://schemas.microsoft.com/office/powerpoint/2010/main" val="3306152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custDataLst>
              <p:tags r:id="rId1"/>
            </p:custDataLst>
          </p:nvPr>
        </p:nvSpPr>
        <p:spPr>
          <a:xfrm>
            <a:off x="1493658" y="944725"/>
            <a:ext cx="6172200" cy="691753"/>
          </a:xfrm>
        </p:spPr>
        <p:txBody>
          <a:bodyPr/>
          <a:lstStyle/>
          <a:p>
            <a:r>
              <a:rPr lang="en-GB" altLang="en-US" sz="2400" b="1" dirty="0">
                <a:ea typeface="ＭＳ Ｐゴシック" pitchFamily="34" charset="-128"/>
              </a:rPr>
              <a:t>When to search</a:t>
            </a:r>
          </a:p>
        </p:txBody>
      </p:sp>
      <p:sp>
        <p:nvSpPr>
          <p:cNvPr id="16387" name="Content Placeholder 2"/>
          <p:cNvSpPr>
            <a:spLocks noGrp="1"/>
          </p:cNvSpPr>
          <p:nvPr>
            <p:ph sz="half" idx="1"/>
            <p:custDataLst>
              <p:tags r:id="rId2"/>
            </p:custDataLst>
          </p:nvPr>
        </p:nvSpPr>
        <p:spPr>
          <a:xfrm>
            <a:off x="1547664" y="1718156"/>
            <a:ext cx="3348372" cy="831540"/>
          </a:xfrm>
        </p:spPr>
        <p:txBody>
          <a:bodyPr/>
          <a:lstStyle/>
          <a:p>
            <a:endParaRPr lang="en-GB" altLang="en-US" dirty="0" smtClean="0">
              <a:ea typeface="ＭＳ Ｐゴシック" pitchFamily="34" charset="-128"/>
            </a:endParaRPr>
          </a:p>
          <a:p>
            <a:r>
              <a:rPr lang="en-GB" altLang="en-US" b="1" dirty="0">
                <a:solidFill>
                  <a:srgbClr val="0033CC"/>
                </a:solidFill>
                <a:ea typeface="ＭＳ Ｐゴシック" pitchFamily="34" charset="-128"/>
              </a:rPr>
              <a:t>Information received </a:t>
            </a:r>
          </a:p>
          <a:p>
            <a:endParaRPr lang="en-GB" altLang="en-US" dirty="0" smtClean="0">
              <a:solidFill>
                <a:srgbClr val="0033CC"/>
              </a:solidFill>
              <a:ea typeface="ＭＳ Ｐゴシック" pitchFamily="34" charset="-128"/>
            </a:endParaRPr>
          </a:p>
        </p:txBody>
      </p:sp>
      <p:pic>
        <p:nvPicPr>
          <p:cNvPr id="5" name="Content Placeholder 4"/>
          <p:cNvPicPr>
            <a:picLocks noGrp="1" noChangeAspect="1"/>
          </p:cNvPicPr>
          <p:nvPr>
            <p:ph sz="half" idx="2"/>
            <p:custDataLst>
              <p:tags r:id="rId3"/>
            </p:custDataLst>
          </p:nvPr>
        </p:nvPicPr>
        <p:blipFill>
          <a:blip r:embed="rId9" cstate="print">
            <a:lum bright="70000" contrast="-70000"/>
            <a:extLst>
              <a:ext uri="{28A0092B-C50C-407E-A947-70E740481C1C}">
                <a14:useLocalDpi xmlns:a14="http://schemas.microsoft.com/office/drawing/2010/main" val="0"/>
              </a:ext>
            </a:extLst>
          </a:blip>
          <a:stretch>
            <a:fillRect/>
          </a:stretch>
        </p:blipFill>
        <p:spPr>
          <a:xfrm>
            <a:off x="1493658" y="1562597"/>
            <a:ext cx="6210690" cy="4108818"/>
          </a:xfrm>
          <a:effectLst>
            <a:softEdge rad="112500"/>
          </a:effectLst>
        </p:spPr>
      </p:pic>
      <p:sp>
        <p:nvSpPr>
          <p:cNvPr id="6" name="Content Placeholder 2"/>
          <p:cNvSpPr txBox="1">
            <a:spLocks/>
          </p:cNvSpPr>
          <p:nvPr>
            <p:custDataLst>
              <p:tags r:id="rId4"/>
            </p:custDataLst>
          </p:nvPr>
        </p:nvSpPr>
        <p:spPr bwMode="auto">
          <a:xfrm>
            <a:off x="1925706" y="2682247"/>
            <a:ext cx="4616702" cy="741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r>
              <a:rPr lang="en-GB" altLang="en-US" sz="2100" kern="0" dirty="0">
                <a:solidFill>
                  <a:srgbClr val="0033CC"/>
                </a:solidFill>
                <a:ea typeface="ＭＳ Ｐゴシック" pitchFamily="34" charset="-128"/>
              </a:rPr>
              <a:t>Response to an incident </a:t>
            </a:r>
          </a:p>
          <a:p>
            <a:endParaRPr lang="en-GB" altLang="en-US" sz="1800" kern="0" dirty="0">
              <a:solidFill>
                <a:srgbClr val="0033CC"/>
              </a:solidFill>
              <a:ea typeface="ＭＳ Ｐゴシック" pitchFamily="34" charset="-128"/>
            </a:endParaRPr>
          </a:p>
        </p:txBody>
      </p:sp>
      <p:sp>
        <p:nvSpPr>
          <p:cNvPr id="7" name="Content Placeholder 2"/>
          <p:cNvSpPr txBox="1">
            <a:spLocks/>
          </p:cNvSpPr>
          <p:nvPr>
            <p:custDataLst>
              <p:tags r:id="rId5"/>
            </p:custDataLst>
          </p:nvPr>
        </p:nvSpPr>
        <p:spPr bwMode="auto">
          <a:xfrm>
            <a:off x="2465767" y="3420838"/>
            <a:ext cx="5238581" cy="819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r>
              <a:rPr lang="en-GB" altLang="en-US" sz="2100" kern="0" dirty="0">
                <a:solidFill>
                  <a:srgbClr val="0033CC"/>
                </a:solidFill>
                <a:ea typeface="ＭＳ Ｐゴシック" pitchFamily="34" charset="-128"/>
              </a:rPr>
              <a:t>Response to ‘standard bomb threat’</a:t>
            </a:r>
          </a:p>
          <a:p>
            <a:endParaRPr lang="en-GB" altLang="en-US" sz="1800" kern="0" dirty="0">
              <a:solidFill>
                <a:srgbClr val="0033CC"/>
              </a:solidFill>
              <a:ea typeface="ＭＳ Ｐゴシック" pitchFamily="34" charset="-128"/>
            </a:endParaRPr>
          </a:p>
          <a:p>
            <a:endParaRPr lang="en-GB" altLang="en-US" sz="1800" kern="0" dirty="0">
              <a:ea typeface="ＭＳ Ｐゴシック" pitchFamily="34" charset="-128"/>
            </a:endParaRPr>
          </a:p>
        </p:txBody>
      </p:sp>
      <p:sp>
        <p:nvSpPr>
          <p:cNvPr id="8" name="Content Placeholder 2"/>
          <p:cNvSpPr txBox="1">
            <a:spLocks/>
          </p:cNvSpPr>
          <p:nvPr>
            <p:custDataLst>
              <p:tags r:id="rId6"/>
            </p:custDataLst>
          </p:nvPr>
        </p:nvSpPr>
        <p:spPr bwMode="auto">
          <a:xfrm>
            <a:off x="2719582" y="4495371"/>
            <a:ext cx="3028950" cy="4834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r>
              <a:rPr lang="en-GB" altLang="en-US" sz="2100" kern="0" dirty="0">
                <a:solidFill>
                  <a:srgbClr val="0033CC"/>
                </a:solidFill>
                <a:ea typeface="ＭＳ Ｐゴシック" pitchFamily="34" charset="-128"/>
              </a:rPr>
              <a:t>Missing person</a:t>
            </a:r>
          </a:p>
          <a:p>
            <a:endParaRPr lang="en-GB" altLang="en-US" sz="1800" kern="0" dirty="0">
              <a:ea typeface="ＭＳ Ｐゴシック" pitchFamily="34" charset="-128"/>
            </a:endParaRPr>
          </a:p>
        </p:txBody>
      </p:sp>
    </p:spTree>
    <p:extLst>
      <p:ext uri="{BB962C8B-B14F-4D97-AF65-F5344CB8AC3E}">
        <p14:creationId xmlns:p14="http://schemas.microsoft.com/office/powerpoint/2010/main" val="778646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Effect transition="in" filter="fade">
                                      <p:cBhvr>
                                        <p:cTn id="7" dur="500"/>
                                        <p:tgtEl>
                                          <p:spTgt spid="1638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6" grpId="0"/>
      <p:bldP spid="7" grpId="0"/>
      <p:bldP spid="8"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Search Procedure</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838377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custDataLst>
              <p:tags r:id="rId1"/>
            </p:custDataLst>
          </p:nvPr>
        </p:nvSpPr>
        <p:spPr>
          <a:xfrm>
            <a:off x="0" y="3051175"/>
            <a:ext cx="1979712" cy="757238"/>
          </a:xfrm>
        </p:spPr>
        <p:txBody>
          <a:bodyPr>
            <a:normAutofit fontScale="90000"/>
          </a:bodyPr>
          <a:lstStyle/>
          <a:p>
            <a:r>
              <a:rPr lang="en-GB" altLang="en-US" b="1" dirty="0" smtClean="0">
                <a:solidFill>
                  <a:srgbClr val="0033CC"/>
                </a:solidFill>
                <a:ea typeface="ＭＳ Ｐゴシック" pitchFamily="34" charset="-128"/>
              </a:rPr>
              <a:t>Define Area</a:t>
            </a:r>
          </a:p>
        </p:txBody>
      </p:sp>
      <p:pic>
        <p:nvPicPr>
          <p:cNvPr id="2" name="Picture 1"/>
          <p:cNvPicPr>
            <a:picLocks noChangeAspect="1"/>
          </p:cNvPicPr>
          <p:nvPr>
            <p:custDataLst>
              <p:tags r:id="rId2"/>
            </p:custDataLst>
          </p:nvPr>
        </p:nvPicPr>
        <p:blipFill>
          <a:blip r:embed="rId5" cstate="print">
            <a:extLst>
              <a:ext uri="{28A0092B-C50C-407E-A947-70E740481C1C}">
                <a14:useLocalDpi xmlns:a14="http://schemas.microsoft.com/office/drawing/2010/main" val="0"/>
              </a:ext>
            </a:extLst>
          </a:blip>
          <a:stretch>
            <a:fillRect/>
          </a:stretch>
        </p:blipFill>
        <p:spPr>
          <a:xfrm>
            <a:off x="2699792" y="1294293"/>
            <a:ext cx="5563254" cy="4271002"/>
          </a:xfrm>
          <a:prstGeom prst="rect">
            <a:avLst/>
          </a:prstGeom>
          <a:effectLst>
            <a:softEdge rad="317500"/>
          </a:effectLst>
        </p:spPr>
      </p:pic>
    </p:spTree>
    <p:extLst>
      <p:ext uri="{BB962C8B-B14F-4D97-AF65-F5344CB8AC3E}">
        <p14:creationId xmlns:p14="http://schemas.microsoft.com/office/powerpoint/2010/main" val="268447786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custDataLst>
              <p:tags r:id="rId1"/>
            </p:custDataLst>
          </p:nvPr>
        </p:nvSpPr>
        <p:spPr>
          <a:xfrm>
            <a:off x="0" y="2835275"/>
            <a:ext cx="2699792" cy="809625"/>
          </a:xfrm>
        </p:spPr>
        <p:txBody>
          <a:bodyPr>
            <a:normAutofit fontScale="90000"/>
          </a:bodyPr>
          <a:lstStyle/>
          <a:p>
            <a:r>
              <a:rPr lang="en-GB" altLang="en-US" b="1" dirty="0" smtClean="0">
                <a:solidFill>
                  <a:srgbClr val="0033CC"/>
                </a:solidFill>
                <a:ea typeface="ＭＳ Ｐゴシック" pitchFamily="34" charset="-128"/>
              </a:rPr>
              <a:t>Ascertain Authority</a:t>
            </a:r>
          </a:p>
        </p:txBody>
      </p:sp>
      <p:pic>
        <p:nvPicPr>
          <p:cNvPr id="4" name="Picture 4" descr="P1000674"/>
          <p:cNvPicPr>
            <a:picLocks noChangeAspect="1" noChangeArrowheads="1"/>
          </p:cNvPicPr>
          <p:nvPr>
            <p:custDataLst>
              <p:tags r:id="rId2"/>
            </p:custDataLst>
          </p:nvPr>
        </p:nvPicPr>
        <p:blipFill>
          <a:blip r:embed="rId5" cstate="print">
            <a:extLst>
              <a:ext uri="{28A0092B-C50C-407E-A947-70E740481C1C}">
                <a14:useLocalDpi xmlns:a14="http://schemas.microsoft.com/office/drawing/2010/main" val="0"/>
              </a:ext>
            </a:extLst>
          </a:blip>
          <a:srcRect/>
          <a:stretch>
            <a:fillRect/>
          </a:stretch>
        </p:blipFill>
        <p:spPr bwMode="auto">
          <a:xfrm>
            <a:off x="3329863" y="1696377"/>
            <a:ext cx="4798643" cy="36768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9387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Assessment</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When any search is conducted appropriate steps must be taken to ensure the health and safety of you and your colleagues and to ensure that valuable evidence is not lost, this usually involves a risk assessment.</a:t>
            </a:r>
          </a:p>
          <a:p>
            <a:r>
              <a:rPr lang="en-GB" sz="2400" dirty="0" smtClean="0"/>
              <a:t>As we have seen previously There are two types of risk assessment static and dynamic. </a:t>
            </a:r>
            <a:endParaRPr lang="en-GB" sz="2400" dirty="0"/>
          </a:p>
        </p:txBody>
      </p:sp>
    </p:spTree>
    <p:extLst>
      <p:ext uri="{BB962C8B-B14F-4D97-AF65-F5344CB8AC3E}">
        <p14:creationId xmlns:p14="http://schemas.microsoft.com/office/powerpoint/2010/main" val="42212139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custDataLst>
              <p:tags r:id="rId1"/>
            </p:custDataLst>
          </p:nvPr>
        </p:nvSpPr>
        <p:spPr>
          <a:xfrm>
            <a:off x="537758" y="349629"/>
            <a:ext cx="6172200" cy="691753"/>
          </a:xfrm>
        </p:spPr>
        <p:txBody>
          <a:bodyPr>
            <a:noAutofit/>
          </a:bodyPr>
          <a:lstStyle/>
          <a:p>
            <a:r>
              <a:rPr lang="en-GB" altLang="en-US" sz="4800" b="1" dirty="0">
                <a:ea typeface="ＭＳ Ｐゴシック" pitchFamily="34" charset="-128"/>
              </a:rPr>
              <a:t>Risk Assessment</a:t>
            </a:r>
          </a:p>
        </p:txBody>
      </p:sp>
      <p:pic>
        <p:nvPicPr>
          <p:cNvPr id="20486" name="Picture 6" descr="P1000686"/>
          <p:cNvPicPr>
            <a:picLocks noChangeAspect="1" noChangeArrowheads="1"/>
          </p:cNvPicPr>
          <p:nvPr>
            <p:custDataLst>
              <p:tags r:id="rId2"/>
            </p:custDataLst>
          </p:nvPr>
        </p:nvPicPr>
        <p:blipFill>
          <a:blip r:embed="rId7" cstate="print">
            <a:extLst>
              <a:ext uri="{28A0092B-C50C-407E-A947-70E740481C1C}">
                <a14:useLocalDpi xmlns:a14="http://schemas.microsoft.com/office/drawing/2010/main" val="0"/>
              </a:ext>
            </a:extLst>
          </a:blip>
          <a:srcRect/>
          <a:stretch>
            <a:fillRect/>
          </a:stretch>
        </p:blipFill>
        <p:spPr bwMode="auto">
          <a:xfrm>
            <a:off x="4355976" y="1484784"/>
            <a:ext cx="3466002" cy="23960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p:cNvSpPr txBox="1"/>
          <p:nvPr>
            <p:custDataLst>
              <p:tags r:id="rId3"/>
            </p:custDataLst>
          </p:nvPr>
        </p:nvSpPr>
        <p:spPr>
          <a:xfrm>
            <a:off x="1331640" y="1635695"/>
            <a:ext cx="2862741" cy="738664"/>
          </a:xfrm>
          <a:prstGeom prst="rect">
            <a:avLst/>
          </a:prstGeom>
          <a:noFill/>
        </p:spPr>
        <p:txBody>
          <a:bodyPr wrap="square" rtlCol="0">
            <a:spAutoFit/>
          </a:bodyPr>
          <a:lstStyle/>
          <a:p>
            <a:r>
              <a:rPr lang="en-GB" altLang="en-US" sz="2100" dirty="0">
                <a:solidFill>
                  <a:srgbClr val="0033CC"/>
                </a:solidFill>
              </a:rPr>
              <a:t>Static Risk Assessment</a:t>
            </a:r>
          </a:p>
        </p:txBody>
      </p:sp>
      <p:sp>
        <p:nvSpPr>
          <p:cNvPr id="4" name="Rectangle 3"/>
          <p:cNvSpPr/>
          <p:nvPr>
            <p:custDataLst>
              <p:tags r:id="rId4"/>
            </p:custDataLst>
          </p:nvPr>
        </p:nvSpPr>
        <p:spPr>
          <a:xfrm>
            <a:off x="3995666" y="4618162"/>
            <a:ext cx="3942438" cy="738664"/>
          </a:xfrm>
          <a:prstGeom prst="rect">
            <a:avLst/>
          </a:prstGeom>
        </p:spPr>
        <p:txBody>
          <a:bodyPr wrap="square">
            <a:spAutoFit/>
          </a:bodyPr>
          <a:lstStyle/>
          <a:p>
            <a:r>
              <a:rPr lang="en-GB" altLang="en-US" sz="2100" dirty="0" smtClean="0">
                <a:solidFill>
                  <a:srgbClr val="0033CC"/>
                </a:solidFill>
              </a:rPr>
              <a:t>Dynamic </a:t>
            </a:r>
            <a:r>
              <a:rPr lang="en-GB" altLang="en-US" sz="2100" dirty="0">
                <a:solidFill>
                  <a:srgbClr val="0033CC"/>
                </a:solidFill>
              </a:rPr>
              <a:t>Risk Assessment</a:t>
            </a:r>
          </a:p>
        </p:txBody>
      </p:sp>
      <p:pic>
        <p:nvPicPr>
          <p:cNvPr id="6" name="Picture 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5576" y="4086260"/>
            <a:ext cx="2868282" cy="1802467"/>
          </a:xfrm>
          <a:prstGeom prst="rect">
            <a:avLst/>
          </a:prstGeom>
        </p:spPr>
      </p:pic>
      <p:cxnSp>
        <p:nvCxnSpPr>
          <p:cNvPr id="9" name="Straight Arrow Connector 8"/>
          <p:cNvCxnSpPr/>
          <p:nvPr/>
        </p:nvCxnSpPr>
        <p:spPr>
          <a:xfrm>
            <a:off x="4193958" y="1808820"/>
            <a:ext cx="3348372" cy="486055"/>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193958" y="1808820"/>
            <a:ext cx="1299288" cy="416152"/>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193958" y="1808820"/>
            <a:ext cx="1356438" cy="1134127"/>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193958" y="1808820"/>
            <a:ext cx="678219" cy="1248427"/>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4193958" y="1808820"/>
            <a:ext cx="3186354" cy="1674187"/>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534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Risk Assessment</a:t>
            </a:r>
            <a:endParaRPr lang="en-GB" dirty="0"/>
          </a:p>
        </p:txBody>
      </p:sp>
      <p:sp>
        <p:nvSpPr>
          <p:cNvPr id="6" name="Content Placeholder 5"/>
          <p:cNvSpPr>
            <a:spLocks noGrp="1"/>
          </p:cNvSpPr>
          <p:nvPr>
            <p:ph idx="1"/>
          </p:nvPr>
        </p:nvSpPr>
        <p:spPr/>
        <p:txBody>
          <a:bodyPr>
            <a:normAutofit/>
          </a:bodyPr>
          <a:lstStyle/>
          <a:p>
            <a:r>
              <a:rPr lang="en-GB" sz="2400" dirty="0" smtClean="0"/>
              <a:t>Both are equally important, the static assessment is carried out before the search takes place and the dynamic as the search progresses and may change as the search process develops.</a:t>
            </a:r>
          </a:p>
          <a:p>
            <a:r>
              <a:rPr lang="en-GB" sz="2400" dirty="0" smtClean="0"/>
              <a:t>One example is finding a weapon. </a:t>
            </a:r>
          </a:p>
          <a:p>
            <a:r>
              <a:rPr lang="en-GB" sz="2400" dirty="0" smtClean="0"/>
              <a:t>A dynamic risk assessment would suggest that If possible you leave the weapon where it is for specialists to come and deal with it. </a:t>
            </a:r>
            <a:endParaRPr lang="en-GB" sz="2400" dirty="0"/>
          </a:p>
        </p:txBody>
      </p:sp>
    </p:spTree>
    <p:extLst>
      <p:ext uri="{BB962C8B-B14F-4D97-AF65-F5344CB8AC3E}">
        <p14:creationId xmlns:p14="http://schemas.microsoft.com/office/powerpoint/2010/main" val="177414544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custDataLst>
              <p:tags r:id="rId1"/>
            </p:custDataLst>
          </p:nvPr>
        </p:nvSpPr>
        <p:spPr>
          <a:xfrm>
            <a:off x="323528" y="2996952"/>
            <a:ext cx="2448272" cy="648147"/>
          </a:xfrm>
        </p:spPr>
        <p:txBody>
          <a:bodyPr>
            <a:normAutofit fontScale="90000"/>
          </a:bodyPr>
          <a:lstStyle/>
          <a:p>
            <a:r>
              <a:rPr lang="en-GB" altLang="en-US" b="1" dirty="0" smtClean="0">
                <a:solidFill>
                  <a:srgbClr val="3333FF"/>
                </a:solidFill>
                <a:ea typeface="ＭＳ Ｐゴシック" pitchFamily="34" charset="-128"/>
              </a:rPr>
              <a:t>Boundary</a:t>
            </a:r>
          </a:p>
        </p:txBody>
      </p:sp>
      <p:pic>
        <p:nvPicPr>
          <p:cNvPr id="21507" name="Picture 3" descr="P1000696"/>
          <p:cNvPicPr>
            <a:picLocks noChangeAspect="1" noChangeArrowheads="1"/>
          </p:cNvPicPr>
          <p:nvPr>
            <p:custDataLst>
              <p:tags r:id="rId2"/>
            </p:custDataLst>
          </p:nvPr>
        </p:nvPicPr>
        <p:blipFill>
          <a:blip r:embed="rId6" cstate="print">
            <a:extLst>
              <a:ext uri="{28A0092B-C50C-407E-A947-70E740481C1C}">
                <a14:useLocalDpi xmlns:a14="http://schemas.microsoft.com/office/drawing/2010/main" val="0"/>
              </a:ext>
            </a:extLst>
          </a:blip>
          <a:srcRect/>
          <a:stretch>
            <a:fillRect/>
          </a:stretch>
        </p:blipFill>
        <p:spPr bwMode="auto">
          <a:xfrm>
            <a:off x="2897814" y="1700809"/>
            <a:ext cx="4914546" cy="340280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Line 4"/>
          <p:cNvSpPr>
            <a:spLocks noChangeShapeType="1"/>
          </p:cNvSpPr>
          <p:nvPr>
            <p:custDataLst>
              <p:tags r:id="rId3"/>
            </p:custDataLst>
          </p:nvPr>
        </p:nvSpPr>
        <p:spPr bwMode="auto">
          <a:xfrm flipH="1" flipV="1">
            <a:off x="5813824" y="4238626"/>
            <a:ext cx="1620440" cy="1350169"/>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2400"/>
          </a:p>
        </p:txBody>
      </p:sp>
    </p:spTree>
    <p:extLst>
      <p:ext uri="{BB962C8B-B14F-4D97-AF65-F5344CB8AC3E}">
        <p14:creationId xmlns:p14="http://schemas.microsoft.com/office/powerpoint/2010/main" val="2354272768"/>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custDataLst>
              <p:tags r:id="rId1"/>
            </p:custDataLst>
          </p:nvPr>
        </p:nvSpPr>
        <p:spPr>
          <a:xfrm>
            <a:off x="0" y="0"/>
            <a:ext cx="4968875" cy="1592263"/>
          </a:xfrm>
        </p:spPr>
        <p:txBody>
          <a:bodyPr>
            <a:normAutofit/>
          </a:bodyPr>
          <a:lstStyle/>
          <a:p>
            <a:r>
              <a:rPr lang="en-GB" altLang="en-US" dirty="0" smtClean="0">
                <a:ea typeface="ＭＳ Ｐゴシック" pitchFamily="34" charset="-128"/>
              </a:rPr>
              <a:t>Documentation</a:t>
            </a:r>
          </a:p>
        </p:txBody>
      </p:sp>
      <p:pic>
        <p:nvPicPr>
          <p:cNvPr id="427011" name="Picture 3" descr="Plan 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51720" y="980728"/>
            <a:ext cx="6858000" cy="5112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p:cNvSpPr txBox="1">
            <a:spLocks noChangeArrowheads="1"/>
          </p:cNvSpPr>
          <p:nvPr>
            <p:custDataLst>
              <p:tags r:id="rId2"/>
            </p:custDataLst>
          </p:nvPr>
        </p:nvSpPr>
        <p:spPr>
          <a:xfrm>
            <a:off x="0" y="2186862"/>
            <a:ext cx="2519237" cy="3456384"/>
          </a:xfrm>
          <a:prstGeom prst="rect">
            <a:avLst/>
          </a:prstGeom>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endParaRPr lang="en-GB" altLang="en-US" sz="1800" kern="0" dirty="0">
              <a:ea typeface="ＭＳ Ｐゴシック" pitchFamily="34" charset="-128"/>
            </a:endParaRPr>
          </a:p>
          <a:p>
            <a:endParaRPr lang="en-GB" altLang="en-US" sz="1800" kern="0" dirty="0">
              <a:ea typeface="ＭＳ Ｐゴシック" pitchFamily="34" charset="-128"/>
            </a:endParaRPr>
          </a:p>
          <a:p>
            <a:pPr marL="0" indent="0">
              <a:spcBef>
                <a:spcPts val="0"/>
              </a:spcBef>
              <a:spcAft>
                <a:spcPts val="1800"/>
              </a:spcAft>
              <a:buNone/>
            </a:pPr>
            <a:r>
              <a:rPr lang="en-GB" altLang="en-US" kern="0" dirty="0">
                <a:solidFill>
                  <a:srgbClr val="3333FF"/>
                </a:solidFill>
                <a:ea typeface="ＭＳ Ｐゴシック" pitchFamily="34" charset="-128"/>
              </a:rPr>
              <a:t>Records</a:t>
            </a:r>
          </a:p>
          <a:p>
            <a:pPr marL="0" indent="0">
              <a:spcBef>
                <a:spcPts val="0"/>
              </a:spcBef>
              <a:spcAft>
                <a:spcPts val="1800"/>
              </a:spcAft>
              <a:buNone/>
            </a:pPr>
            <a:r>
              <a:rPr lang="en-GB" altLang="en-US" kern="0" dirty="0">
                <a:solidFill>
                  <a:srgbClr val="3333FF"/>
                </a:solidFill>
                <a:ea typeface="ＭＳ Ｐゴシック" pitchFamily="34" charset="-128"/>
              </a:rPr>
              <a:t>Pocket notebooks</a:t>
            </a:r>
          </a:p>
          <a:p>
            <a:pPr marL="0" indent="0">
              <a:spcBef>
                <a:spcPts val="0"/>
              </a:spcBef>
              <a:spcAft>
                <a:spcPts val="1800"/>
              </a:spcAft>
              <a:buNone/>
            </a:pPr>
            <a:r>
              <a:rPr lang="en-GB" altLang="en-US" kern="0" dirty="0">
                <a:solidFill>
                  <a:srgbClr val="3333FF"/>
                </a:solidFill>
                <a:ea typeface="ＭＳ Ｐゴシック" pitchFamily="34" charset="-128"/>
              </a:rPr>
              <a:t>Damage reports</a:t>
            </a:r>
          </a:p>
          <a:p>
            <a:pPr marL="0" indent="0">
              <a:spcBef>
                <a:spcPts val="0"/>
              </a:spcBef>
              <a:spcAft>
                <a:spcPts val="1800"/>
              </a:spcAft>
              <a:buNone/>
            </a:pPr>
            <a:r>
              <a:rPr lang="en-GB" altLang="en-US" kern="0" dirty="0">
                <a:solidFill>
                  <a:srgbClr val="3333FF"/>
                </a:solidFill>
                <a:ea typeface="ＭＳ Ｐゴシック" pitchFamily="34" charset="-128"/>
              </a:rPr>
              <a:t>Sketch plan</a:t>
            </a:r>
          </a:p>
        </p:txBody>
      </p:sp>
    </p:spTree>
    <p:extLst>
      <p:ext uri="{BB962C8B-B14F-4D97-AF65-F5344CB8AC3E}">
        <p14:creationId xmlns:p14="http://schemas.microsoft.com/office/powerpoint/2010/main" val="2136537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27011"/>
                                        </p:tgtEl>
                                        <p:attrNameLst>
                                          <p:attrName>style.visibility</p:attrName>
                                        </p:attrNameLst>
                                      </p:cBhvr>
                                      <p:to>
                                        <p:strVal val="visible"/>
                                      </p:to>
                                    </p:set>
                                    <p:animEffect transition="in" filter="dissolve">
                                      <p:cBhvr>
                                        <p:cTn id="7" dur="500"/>
                                        <p:tgtEl>
                                          <p:spTgt spid="42701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Missing persons</a:t>
            </a:r>
            <a:endParaRPr lang="en-GB" dirty="0"/>
          </a:p>
        </p:txBody>
      </p:sp>
      <p:sp>
        <p:nvSpPr>
          <p:cNvPr id="4" name="Text Placeholder 3"/>
          <p:cNvSpPr>
            <a:spLocks noGrp="1"/>
          </p:cNvSpPr>
          <p:nvPr>
            <p:ph type="body" idx="1"/>
          </p:nvPr>
        </p:nvSpPr>
        <p:spPr/>
        <p:txBody>
          <a:bodyPr/>
          <a:lstStyle/>
          <a:p>
            <a:endParaRPr lang="en-GB"/>
          </a:p>
        </p:txBody>
      </p:sp>
      <p:sp>
        <p:nvSpPr>
          <p:cNvPr id="3" name="Content Placeholder 2"/>
          <p:cNvSpPr>
            <a:spLocks noGrp="1"/>
          </p:cNvSpPr>
          <p:nvPr>
            <p:ph sz="half" idx="2"/>
          </p:nvPr>
        </p:nvSpPr>
        <p:spPr/>
        <p:txBody>
          <a:bodyPr>
            <a:normAutofit/>
          </a:bodyPr>
          <a:lstStyle/>
          <a:p>
            <a:r>
              <a:rPr lang="en-GB" sz="2400" dirty="0" smtClean="0"/>
              <a:t>There are many reasons why persons go ‘missing’ or ‘absent’ and most are found quickly and have suffered no harm.</a:t>
            </a:r>
          </a:p>
          <a:p>
            <a:r>
              <a:rPr lang="en-GB" sz="2400" dirty="0" smtClean="0"/>
              <a:t>Some are unfortunately found dead, and some are never found. </a:t>
            </a:r>
            <a:endParaRPr lang="en-GB" sz="2400" dirty="0"/>
          </a:p>
        </p:txBody>
      </p:sp>
      <p:sp>
        <p:nvSpPr>
          <p:cNvPr id="5" name="Text Placeholder 4"/>
          <p:cNvSpPr>
            <a:spLocks noGrp="1"/>
          </p:cNvSpPr>
          <p:nvPr>
            <p:ph type="body" sz="quarter" idx="3"/>
          </p:nvPr>
        </p:nvSpPr>
        <p:spPr/>
        <p:txBody>
          <a:bodyPr/>
          <a:lstStyle/>
          <a:p>
            <a:pPr algn="ctr"/>
            <a:r>
              <a:rPr lang="en-GB" dirty="0" smtClean="0"/>
              <a:t>James Corfield</a:t>
            </a:r>
            <a:endParaRPr lang="en-GB" dirty="0"/>
          </a:p>
        </p:txBody>
      </p:sp>
      <p:pic>
        <p:nvPicPr>
          <p:cNvPr id="9" name="Content Placeholder 8"/>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4821238" y="3361430"/>
            <a:ext cx="3657600" cy="2056014"/>
          </a:xfrm>
        </p:spPr>
      </p:pic>
    </p:spTree>
    <p:extLst>
      <p:ext uri="{BB962C8B-B14F-4D97-AF65-F5344CB8AC3E}">
        <p14:creationId xmlns:p14="http://schemas.microsoft.com/office/powerpoint/2010/main" val="250448071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Police Checklist</a:t>
            </a:r>
            <a:endParaRPr lang="en-GB" dirty="0"/>
          </a:p>
        </p:txBody>
      </p:sp>
      <p:sp>
        <p:nvSpPr>
          <p:cNvPr id="7" name="Content Placeholder 6"/>
          <p:cNvSpPr>
            <a:spLocks noGrp="1"/>
          </p:cNvSpPr>
          <p:nvPr>
            <p:ph idx="1"/>
          </p:nvPr>
        </p:nvSpPr>
        <p:spPr>
          <a:xfrm>
            <a:off x="685800" y="1700808"/>
            <a:ext cx="7772400" cy="4471392"/>
          </a:xfrm>
        </p:spPr>
        <p:txBody>
          <a:bodyPr/>
          <a:lstStyle/>
          <a:p>
            <a:pPr marL="0" indent="0">
              <a:buNone/>
            </a:pPr>
            <a:r>
              <a:rPr lang="en-GB" sz="2400" dirty="0" smtClean="0"/>
              <a:t>Is the person likely to:</a:t>
            </a:r>
          </a:p>
          <a:p>
            <a:r>
              <a:rPr lang="en-GB" sz="2400" dirty="0" smtClean="0"/>
              <a:t>Self-harm/suicide</a:t>
            </a:r>
          </a:p>
          <a:p>
            <a:r>
              <a:rPr lang="en-GB" sz="2400" dirty="0" smtClean="0"/>
              <a:t>Abduction</a:t>
            </a:r>
          </a:p>
          <a:p>
            <a:r>
              <a:rPr lang="en-GB" sz="2400" dirty="0" smtClean="0"/>
              <a:t>Vulnerable (age/infirmity/other)</a:t>
            </a:r>
          </a:p>
          <a:p>
            <a:r>
              <a:rPr lang="en-GB" sz="2400" dirty="0" smtClean="0"/>
              <a:t>Weather</a:t>
            </a:r>
          </a:p>
          <a:p>
            <a:r>
              <a:rPr lang="en-GB" sz="2400" dirty="0" smtClean="0"/>
              <a:t>Medication (Illness/disability/mental health)</a:t>
            </a:r>
          </a:p>
          <a:p>
            <a:r>
              <a:rPr lang="en-GB" sz="2400" dirty="0" smtClean="0"/>
              <a:t>Interaction problems</a:t>
            </a:r>
          </a:p>
          <a:p>
            <a:r>
              <a:rPr lang="en-GB" sz="2400" dirty="0" smtClean="0"/>
              <a:t>Hate Crime/Confrontation/Bullying</a:t>
            </a:r>
          </a:p>
          <a:p>
            <a:r>
              <a:rPr lang="en-GB" sz="2400" dirty="0" smtClean="0"/>
              <a:t>Previous</a:t>
            </a:r>
          </a:p>
          <a:p>
            <a:endParaRPr lang="en-GB" dirty="0"/>
          </a:p>
          <a:p>
            <a:endParaRPr lang="en-GB" dirty="0" smtClean="0"/>
          </a:p>
        </p:txBody>
      </p:sp>
    </p:spTree>
    <p:extLst>
      <p:ext uri="{BB962C8B-B14F-4D97-AF65-F5344CB8AC3E}">
        <p14:creationId xmlns:p14="http://schemas.microsoft.com/office/powerpoint/2010/main" val="103988668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Risk of </a:t>
            </a:r>
            <a:r>
              <a:rPr lang="en-GB" dirty="0" err="1" smtClean="0"/>
              <a:t>Mispers</a:t>
            </a:r>
            <a:endParaRPr lang="en-GB" dirty="0"/>
          </a:p>
        </p:txBody>
      </p:sp>
      <p:sp>
        <p:nvSpPr>
          <p:cNvPr id="3" name="Content Placeholder 2"/>
          <p:cNvSpPr>
            <a:spLocks noGrp="1"/>
          </p:cNvSpPr>
          <p:nvPr>
            <p:ph idx="1"/>
          </p:nvPr>
        </p:nvSpPr>
        <p:spPr/>
        <p:txBody>
          <a:bodyPr>
            <a:normAutofit/>
          </a:bodyPr>
          <a:lstStyle/>
          <a:p>
            <a:r>
              <a:rPr lang="en-GB" sz="2400" dirty="0" smtClean="0">
                <a:solidFill>
                  <a:srgbClr val="FF0000"/>
                </a:solidFill>
              </a:rPr>
              <a:t>High </a:t>
            </a:r>
            <a:r>
              <a:rPr lang="en-GB" sz="2400" dirty="0" smtClean="0"/>
              <a:t>– Risk posed is immediate, substantial grounds for believing </a:t>
            </a:r>
            <a:r>
              <a:rPr lang="en-GB" sz="2400" dirty="0" err="1" smtClean="0"/>
              <a:t>misper</a:t>
            </a:r>
            <a:r>
              <a:rPr lang="en-GB" sz="2400" dirty="0" smtClean="0"/>
              <a:t> is in danger through vulnerability or is victim of serious crime or danger to public. </a:t>
            </a:r>
          </a:p>
          <a:p>
            <a:endParaRPr lang="en-GB" sz="2400" dirty="0" smtClean="0"/>
          </a:p>
          <a:p>
            <a:r>
              <a:rPr lang="en-GB" sz="2400" dirty="0" smtClean="0">
                <a:solidFill>
                  <a:srgbClr val="FF0000"/>
                </a:solidFill>
              </a:rPr>
              <a:t>Medium</a:t>
            </a:r>
            <a:r>
              <a:rPr lang="en-GB" sz="2400" dirty="0" smtClean="0"/>
              <a:t> – likely to place person in danger or the person is threat to others,</a:t>
            </a:r>
          </a:p>
          <a:p>
            <a:endParaRPr lang="en-GB" sz="2400" dirty="0" smtClean="0"/>
          </a:p>
          <a:p>
            <a:r>
              <a:rPr lang="en-GB" sz="2400" dirty="0" smtClean="0">
                <a:solidFill>
                  <a:srgbClr val="FF0000"/>
                </a:solidFill>
              </a:rPr>
              <a:t>Low</a:t>
            </a:r>
            <a:r>
              <a:rPr lang="en-GB" sz="2400" dirty="0" smtClean="0"/>
              <a:t> – No threat to </a:t>
            </a:r>
            <a:r>
              <a:rPr lang="en-GB" sz="2400" dirty="0" err="1" smtClean="0"/>
              <a:t>misper</a:t>
            </a:r>
            <a:r>
              <a:rPr lang="en-GB" sz="2400" dirty="0" smtClean="0"/>
              <a:t> or public </a:t>
            </a:r>
            <a:endParaRPr lang="en-GB" sz="2400" dirty="0"/>
          </a:p>
        </p:txBody>
      </p:sp>
    </p:spTree>
    <p:extLst>
      <p:ext uri="{BB962C8B-B14F-4D97-AF65-F5344CB8AC3E}">
        <p14:creationId xmlns:p14="http://schemas.microsoft.com/office/powerpoint/2010/main" val="266899049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632"/>
            <a:ext cx="9144000" cy="1609344"/>
          </a:xfrm>
        </p:spPr>
        <p:txBody>
          <a:bodyPr>
            <a:normAutofit fontScale="90000"/>
          </a:bodyPr>
          <a:lstStyle/>
          <a:p>
            <a:r>
              <a:rPr lang="en-GB" dirty="0"/>
              <a:t>Major investigation and public protection</a:t>
            </a:r>
            <a:br>
              <a:rPr lang="en-GB" dirty="0"/>
            </a:br>
            <a:r>
              <a:rPr lang="en-GB" dirty="0" smtClean="0"/>
              <a:t>Missing </a:t>
            </a:r>
            <a:r>
              <a:rPr lang="en-GB" dirty="0"/>
              <a:t>person coordinator</a:t>
            </a:r>
            <a:br>
              <a:rPr lang="en-GB" dirty="0"/>
            </a:br>
            <a:endParaRPr lang="en-GB" dirty="0"/>
          </a:p>
        </p:txBody>
      </p:sp>
      <p:sp>
        <p:nvSpPr>
          <p:cNvPr id="3" name="Content Placeholder 2"/>
          <p:cNvSpPr>
            <a:spLocks noGrp="1"/>
          </p:cNvSpPr>
          <p:nvPr>
            <p:ph idx="1"/>
          </p:nvPr>
        </p:nvSpPr>
        <p:spPr>
          <a:xfrm>
            <a:off x="251520" y="1628800"/>
            <a:ext cx="8568952" cy="4752528"/>
          </a:xfrm>
        </p:spPr>
        <p:txBody>
          <a:bodyPr>
            <a:normAutofit/>
          </a:bodyPr>
          <a:lstStyle/>
          <a:p>
            <a:pPr marL="0" indent="0">
              <a:buNone/>
            </a:pPr>
            <a:r>
              <a:rPr lang="en-GB" dirty="0" smtClean="0"/>
              <a:t>Responsibilities include</a:t>
            </a:r>
            <a:r>
              <a:rPr lang="en-GB" dirty="0"/>
              <a:t>:</a:t>
            </a:r>
          </a:p>
          <a:p>
            <a:r>
              <a:rPr lang="en-GB" dirty="0"/>
              <a:t>I</a:t>
            </a:r>
            <a:r>
              <a:rPr lang="en-GB" dirty="0" smtClean="0"/>
              <a:t>dentification </a:t>
            </a:r>
            <a:r>
              <a:rPr lang="en-GB" dirty="0"/>
              <a:t>of safeguarding priorities</a:t>
            </a:r>
          </a:p>
          <a:p>
            <a:r>
              <a:rPr lang="en-GB" dirty="0"/>
              <a:t>C</a:t>
            </a:r>
            <a:r>
              <a:rPr lang="en-GB" dirty="0" smtClean="0"/>
              <a:t>ollating </a:t>
            </a:r>
            <a:r>
              <a:rPr lang="en-GB" dirty="0"/>
              <a:t>and sharing information to aid in the identification of </a:t>
            </a:r>
            <a:r>
              <a:rPr lang="en-GB" dirty="0" smtClean="0"/>
              <a:t>risk</a:t>
            </a:r>
            <a:endParaRPr lang="en-GB" dirty="0"/>
          </a:p>
          <a:p>
            <a:r>
              <a:rPr lang="en-GB" dirty="0"/>
              <a:t>E</a:t>
            </a:r>
            <a:r>
              <a:rPr lang="en-GB" dirty="0" smtClean="0"/>
              <a:t>stablishing </a:t>
            </a:r>
            <a:r>
              <a:rPr lang="en-GB" dirty="0"/>
              <a:t>and maintaining multi agency partnerships</a:t>
            </a:r>
          </a:p>
          <a:p>
            <a:r>
              <a:rPr lang="en-GB" dirty="0"/>
              <a:t>P</a:t>
            </a:r>
            <a:r>
              <a:rPr lang="en-GB" dirty="0" smtClean="0"/>
              <a:t>romoting </a:t>
            </a:r>
            <a:r>
              <a:rPr lang="en-GB" dirty="0"/>
              <a:t>multi agency protocols</a:t>
            </a:r>
          </a:p>
          <a:p>
            <a:r>
              <a:rPr lang="en-GB" dirty="0"/>
              <a:t>A</a:t>
            </a:r>
            <a:r>
              <a:rPr lang="en-GB" dirty="0" smtClean="0"/>
              <a:t>ssisting </a:t>
            </a:r>
            <a:r>
              <a:rPr lang="en-GB" dirty="0"/>
              <a:t>in the independent oversight of cases</a:t>
            </a:r>
          </a:p>
          <a:p>
            <a:r>
              <a:rPr lang="en-GB" dirty="0"/>
              <a:t>E</a:t>
            </a:r>
            <a:r>
              <a:rPr lang="en-GB" dirty="0" smtClean="0"/>
              <a:t>scalating </a:t>
            </a:r>
            <a:r>
              <a:rPr lang="en-GB" dirty="0"/>
              <a:t>safety and risk critical information that may be pertinent to the investigation</a:t>
            </a:r>
          </a:p>
          <a:p>
            <a:r>
              <a:rPr lang="en-GB" dirty="0"/>
              <a:t>R</a:t>
            </a:r>
            <a:r>
              <a:rPr lang="en-GB" smtClean="0"/>
              <a:t>ecognising </a:t>
            </a:r>
            <a:r>
              <a:rPr lang="en-GB" dirty="0"/>
              <a:t>and highlighting trends, repeat missing individuals and regular addresses, to inform a coordinated and intelligence led response from all partner agencies.</a:t>
            </a:r>
          </a:p>
          <a:p>
            <a:endParaRPr lang="en-GB" dirty="0"/>
          </a:p>
        </p:txBody>
      </p:sp>
    </p:spTree>
    <p:extLst>
      <p:ext uri="{BB962C8B-B14F-4D97-AF65-F5344CB8AC3E}">
        <p14:creationId xmlns:p14="http://schemas.microsoft.com/office/powerpoint/2010/main" val="109118587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Searching for missing persons</a:t>
            </a:r>
            <a:endParaRPr lang="en-GB" dirty="0"/>
          </a:p>
        </p:txBody>
      </p:sp>
      <p:sp>
        <p:nvSpPr>
          <p:cNvPr id="3" name="Content Placeholder 2"/>
          <p:cNvSpPr>
            <a:spLocks noGrp="1"/>
          </p:cNvSpPr>
          <p:nvPr>
            <p:ph idx="1"/>
          </p:nvPr>
        </p:nvSpPr>
        <p:spPr>
          <a:xfrm>
            <a:off x="323528" y="1700808"/>
            <a:ext cx="8134672" cy="4824536"/>
          </a:xfrm>
        </p:spPr>
        <p:txBody>
          <a:bodyPr/>
          <a:lstStyle/>
          <a:p>
            <a:pPr marL="0" indent="0">
              <a:buNone/>
            </a:pPr>
            <a:r>
              <a:rPr lang="en-GB" b="1" dirty="0" smtClean="0"/>
              <a:t>Initial steps to search:</a:t>
            </a:r>
          </a:p>
          <a:p>
            <a:pPr marL="0" indent="0">
              <a:buNone/>
            </a:pPr>
            <a:r>
              <a:rPr lang="en-GB" dirty="0" smtClean="0"/>
              <a:t>House</a:t>
            </a:r>
          </a:p>
          <a:p>
            <a:pPr marL="0" indent="0">
              <a:buNone/>
            </a:pPr>
            <a:r>
              <a:rPr lang="en-GB" dirty="0" smtClean="0"/>
              <a:t>Garden</a:t>
            </a:r>
          </a:p>
          <a:p>
            <a:pPr marL="0" indent="0">
              <a:buNone/>
            </a:pPr>
            <a:r>
              <a:rPr lang="en-GB" dirty="0" smtClean="0"/>
              <a:t>Outbuildings/Adjoining premises</a:t>
            </a:r>
          </a:p>
          <a:p>
            <a:pPr marL="0" indent="0">
              <a:buNone/>
            </a:pPr>
            <a:endParaRPr lang="en-GB" b="1" dirty="0" smtClean="0"/>
          </a:p>
          <a:p>
            <a:pPr marL="0" indent="0">
              <a:buNone/>
            </a:pPr>
            <a:r>
              <a:rPr lang="en-GB" b="1" dirty="0" smtClean="0"/>
              <a:t>Then extended to :</a:t>
            </a:r>
          </a:p>
          <a:p>
            <a:pPr marL="0" indent="0">
              <a:buNone/>
            </a:pPr>
            <a:r>
              <a:rPr lang="en-GB" dirty="0" smtClean="0"/>
              <a:t>Surrounding areas (habitual haunts)</a:t>
            </a:r>
          </a:p>
          <a:p>
            <a:pPr marL="0" indent="0">
              <a:buNone/>
            </a:pPr>
            <a:endParaRPr lang="en-GB" b="1" dirty="0" smtClean="0"/>
          </a:p>
          <a:p>
            <a:pPr marL="0" indent="0">
              <a:buNone/>
            </a:pPr>
            <a:r>
              <a:rPr lang="en-GB" b="1" dirty="0" smtClean="0"/>
              <a:t>Then to Hazardous places :</a:t>
            </a:r>
          </a:p>
          <a:p>
            <a:pPr marL="0" indent="0">
              <a:buNone/>
            </a:pPr>
            <a:r>
              <a:rPr lang="en-GB" dirty="0" smtClean="0"/>
              <a:t>Rivers</a:t>
            </a:r>
          </a:p>
          <a:p>
            <a:pPr marL="0" indent="0">
              <a:buNone/>
            </a:pPr>
            <a:r>
              <a:rPr lang="en-GB" dirty="0" smtClean="0"/>
              <a:t>Derelict Buildings etc. </a:t>
            </a:r>
            <a:endParaRPr lang="en-GB" dirty="0"/>
          </a:p>
        </p:txBody>
      </p:sp>
    </p:spTree>
    <p:extLst>
      <p:ext uri="{BB962C8B-B14F-4D97-AF65-F5344CB8AC3E}">
        <p14:creationId xmlns:p14="http://schemas.microsoft.com/office/powerpoint/2010/main" val="234329643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Case study</a:t>
            </a:r>
            <a:endParaRPr lang="en-GB" dirty="0"/>
          </a:p>
        </p:txBody>
      </p:sp>
      <p:sp>
        <p:nvSpPr>
          <p:cNvPr id="5" name="Content Placeholder 4"/>
          <p:cNvSpPr>
            <a:spLocks noGrp="1"/>
          </p:cNvSpPr>
          <p:nvPr>
            <p:ph sz="half" idx="1"/>
          </p:nvPr>
        </p:nvSpPr>
        <p:spPr>
          <a:xfrm>
            <a:off x="685800" y="2194560"/>
            <a:ext cx="3657600" cy="7571144"/>
          </a:xfrm>
        </p:spPr>
        <p:txBody>
          <a:bodyPr>
            <a:normAutofit/>
          </a:bodyPr>
          <a:lstStyle/>
          <a:p>
            <a:r>
              <a:rPr lang="en-GB" dirty="0"/>
              <a:t>A body has been found at the home of a man who has been missing for almost a month. </a:t>
            </a:r>
          </a:p>
          <a:p>
            <a:r>
              <a:rPr lang="en-GB" dirty="0" smtClean="0"/>
              <a:t>Police </a:t>
            </a:r>
            <a:r>
              <a:rPr lang="en-GB" dirty="0"/>
              <a:t>believe remains discovered at the property in Bo'ness are those of Arnold </a:t>
            </a:r>
            <a:r>
              <a:rPr lang="en-GB" dirty="0" err="1"/>
              <a:t>Mouat</a:t>
            </a:r>
            <a:r>
              <a:rPr lang="en-GB" dirty="0"/>
              <a:t>, but they have not yet been formally identified. </a:t>
            </a:r>
          </a:p>
          <a:p>
            <a:r>
              <a:rPr lang="en-GB" dirty="0" smtClean="0"/>
              <a:t>Mr </a:t>
            </a:r>
            <a:r>
              <a:rPr lang="en-GB" dirty="0" err="1"/>
              <a:t>Mouat</a:t>
            </a:r>
            <a:r>
              <a:rPr lang="en-GB" dirty="0"/>
              <a:t>, 64, was last seen at an address in </a:t>
            </a:r>
            <a:r>
              <a:rPr lang="en-GB" dirty="0" err="1"/>
              <a:t>Panbrae</a:t>
            </a:r>
            <a:r>
              <a:rPr lang="en-GB" dirty="0"/>
              <a:t> Road on 6 July. </a:t>
            </a:r>
          </a:p>
          <a:p>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92662" y="2194560"/>
            <a:ext cx="4171825" cy="4663440"/>
          </a:xfrm>
        </p:spPr>
      </p:pic>
    </p:spTree>
    <p:extLst>
      <p:ext uri="{BB962C8B-B14F-4D97-AF65-F5344CB8AC3E}">
        <p14:creationId xmlns:p14="http://schemas.microsoft.com/office/powerpoint/2010/main" val="409888958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Missing persons other actions</a:t>
            </a:r>
            <a:endParaRPr lang="en-GB" dirty="0"/>
          </a:p>
        </p:txBody>
      </p:sp>
      <p:sp>
        <p:nvSpPr>
          <p:cNvPr id="3" name="Content Placeholder 2"/>
          <p:cNvSpPr>
            <a:spLocks noGrp="1"/>
          </p:cNvSpPr>
          <p:nvPr>
            <p:ph idx="1"/>
          </p:nvPr>
        </p:nvSpPr>
        <p:spPr/>
        <p:txBody>
          <a:bodyPr>
            <a:normAutofit/>
          </a:bodyPr>
          <a:lstStyle/>
          <a:p>
            <a:r>
              <a:rPr lang="en-GB" sz="2400" dirty="0" smtClean="0"/>
              <a:t>Work/school attendance Records</a:t>
            </a:r>
          </a:p>
          <a:p>
            <a:r>
              <a:rPr lang="en-GB" sz="2400" dirty="0" smtClean="0"/>
              <a:t>House to House enquiries</a:t>
            </a:r>
          </a:p>
          <a:p>
            <a:r>
              <a:rPr lang="en-GB" sz="2400" dirty="0" smtClean="0"/>
              <a:t>Financial Enquiries</a:t>
            </a:r>
          </a:p>
          <a:p>
            <a:r>
              <a:rPr lang="en-GB" sz="2400" dirty="0" smtClean="0"/>
              <a:t>Family Tree/Associates</a:t>
            </a:r>
          </a:p>
          <a:p>
            <a:r>
              <a:rPr lang="en-GB" sz="2400" dirty="0" smtClean="0"/>
              <a:t>Media/Photograph</a:t>
            </a:r>
          </a:p>
          <a:p>
            <a:r>
              <a:rPr lang="en-GB" sz="2400" dirty="0" smtClean="0"/>
              <a:t>Consider Reliability of Informant (Huntley)</a:t>
            </a:r>
            <a:endParaRPr lang="en-GB" sz="2400" dirty="0"/>
          </a:p>
        </p:txBody>
      </p:sp>
    </p:spTree>
    <p:extLst>
      <p:ext uri="{BB962C8B-B14F-4D97-AF65-F5344CB8AC3E}">
        <p14:creationId xmlns:p14="http://schemas.microsoft.com/office/powerpoint/2010/main" val="199249785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Searches under counter terrorism legislation</a:t>
            </a:r>
            <a:endParaRPr lang="en-GB" dirty="0"/>
          </a:p>
        </p:txBody>
      </p:sp>
      <p:sp>
        <p:nvSpPr>
          <p:cNvPr id="3" name="Content Placeholder 2"/>
          <p:cNvSpPr>
            <a:spLocks noGrp="1"/>
          </p:cNvSpPr>
          <p:nvPr>
            <p:ph idx="1"/>
          </p:nvPr>
        </p:nvSpPr>
        <p:spPr/>
        <p:txBody>
          <a:bodyPr/>
          <a:lstStyle/>
          <a:p>
            <a:endParaRPr lang="en-GB" sz="2400" dirty="0" smtClean="0"/>
          </a:p>
          <a:p>
            <a:r>
              <a:rPr lang="en-GB" sz="2400" dirty="0" smtClean="0"/>
              <a:t>Schedule </a:t>
            </a:r>
            <a:r>
              <a:rPr lang="en-GB" sz="2400" dirty="0"/>
              <a:t>7 Power to </a:t>
            </a:r>
            <a:r>
              <a:rPr lang="en-GB" sz="2400" dirty="0" smtClean="0"/>
              <a:t>Examine (At Port No Reasonable Grounds)</a:t>
            </a:r>
            <a:endParaRPr lang="en-GB" sz="2400" dirty="0"/>
          </a:p>
          <a:p>
            <a:r>
              <a:rPr lang="en-GB" sz="2400" dirty="0" smtClean="0"/>
              <a:t>Section </a:t>
            </a:r>
            <a:r>
              <a:rPr lang="en-GB" sz="2400" dirty="0"/>
              <a:t>43 —Search of </a:t>
            </a:r>
            <a:r>
              <a:rPr lang="en-GB" sz="2400" dirty="0" smtClean="0"/>
              <a:t>Persons (Reasonable Suspicion)</a:t>
            </a:r>
          </a:p>
          <a:p>
            <a:r>
              <a:rPr lang="en-GB" sz="2400" dirty="0" smtClean="0"/>
              <a:t>Section 47 – (No </a:t>
            </a:r>
            <a:r>
              <a:rPr lang="en-GB" sz="2400" dirty="0"/>
              <a:t>Reasonable </a:t>
            </a:r>
            <a:r>
              <a:rPr lang="en-GB" sz="2400" dirty="0" smtClean="0"/>
              <a:t>Suspicion Requires Authorisation from Senior Police Officer who Reasonably Suspects)</a:t>
            </a:r>
            <a:endParaRPr lang="en-GB" sz="2400" dirty="0"/>
          </a:p>
          <a:p>
            <a:endParaRPr lang="en-GB" dirty="0"/>
          </a:p>
        </p:txBody>
      </p:sp>
    </p:spTree>
    <p:extLst>
      <p:ext uri="{BB962C8B-B14F-4D97-AF65-F5344CB8AC3E}">
        <p14:creationId xmlns:p14="http://schemas.microsoft.com/office/powerpoint/2010/main" val="348706905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Searches under </a:t>
            </a:r>
            <a:r>
              <a:rPr lang="en-GB" dirty="0" err="1" smtClean="0"/>
              <a:t>ct</a:t>
            </a:r>
            <a:r>
              <a:rPr lang="en-GB" dirty="0" smtClean="0"/>
              <a:t> legislation</a:t>
            </a:r>
            <a:endParaRPr lang="en-GB" dirty="0"/>
          </a:p>
        </p:txBody>
      </p:sp>
      <p:sp>
        <p:nvSpPr>
          <p:cNvPr id="3" name="Content Placeholder 2"/>
          <p:cNvSpPr>
            <a:spLocks noGrp="1"/>
          </p:cNvSpPr>
          <p:nvPr>
            <p:ph idx="1"/>
          </p:nvPr>
        </p:nvSpPr>
        <p:spPr/>
        <p:txBody>
          <a:bodyPr>
            <a:normAutofit/>
          </a:bodyPr>
          <a:lstStyle/>
          <a:p>
            <a:endParaRPr lang="en-GB" sz="2800" dirty="0" smtClean="0"/>
          </a:p>
          <a:p>
            <a:endParaRPr lang="en-GB" sz="2800" dirty="0"/>
          </a:p>
          <a:p>
            <a:endParaRPr lang="en-GB" sz="2800" dirty="0" smtClean="0"/>
          </a:p>
          <a:p>
            <a:r>
              <a:rPr lang="en-GB" sz="2800" dirty="0" smtClean="0"/>
              <a:t>PACE Code A guidance applies</a:t>
            </a:r>
            <a:endParaRPr lang="en-GB" sz="2800" dirty="0"/>
          </a:p>
        </p:txBody>
      </p:sp>
    </p:spTree>
    <p:extLst>
      <p:ext uri="{BB962C8B-B14F-4D97-AF65-F5344CB8AC3E}">
        <p14:creationId xmlns:p14="http://schemas.microsoft.com/office/powerpoint/2010/main" val="369773661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rotWithShape="1">
          <a:blip r:embed="rId4" cstate="print">
            <a:lum bright="70000" contrast="-70000"/>
            <a:extLst>
              <a:ext uri="{28A0092B-C50C-407E-A947-70E740481C1C}">
                <a14:useLocalDpi xmlns:a14="http://schemas.microsoft.com/office/drawing/2010/main" val="0"/>
              </a:ext>
            </a:extLst>
          </a:blip>
          <a:srcRect l="9607" r="6294" b="5337"/>
          <a:stretch/>
        </p:blipFill>
        <p:spPr bwMode="auto">
          <a:xfrm>
            <a:off x="1143000" y="847725"/>
            <a:ext cx="6858000" cy="515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custDataLst>
              <p:tags r:id="rId1"/>
            </p:custDataLst>
          </p:nvPr>
        </p:nvSpPr>
        <p:spPr>
          <a:xfrm>
            <a:off x="3197389" y="3206443"/>
            <a:ext cx="2820003" cy="461665"/>
          </a:xfrm>
          <a:prstGeom prst="rect">
            <a:avLst/>
          </a:prstGeom>
          <a:noFill/>
        </p:spPr>
        <p:txBody>
          <a:bodyPr wrap="none" rtlCol="0">
            <a:spAutoFit/>
          </a:bodyPr>
          <a:lstStyle/>
          <a:p>
            <a:r>
              <a:rPr lang="en-GB" sz="2400" dirty="0">
                <a:solidFill>
                  <a:srgbClr val="0033CC"/>
                </a:solidFill>
              </a:rPr>
              <a:t>Any questions?</a:t>
            </a:r>
          </a:p>
        </p:txBody>
      </p:sp>
    </p:spTree>
    <p:extLst>
      <p:ext uri="{BB962C8B-B14F-4D97-AF65-F5344CB8AC3E}">
        <p14:creationId xmlns:p14="http://schemas.microsoft.com/office/powerpoint/2010/main" val="253441656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se of force.jpg"/>
          <p:cNvPicPr>
            <a:picLocks noChangeAspect="1"/>
          </p:cNvPicPr>
          <p:nvPr/>
        </p:nvPicPr>
        <p:blipFill>
          <a:blip r:embed="rId3" cstate="print">
            <a:duotone>
              <a:schemeClr val="accent3">
                <a:shade val="45000"/>
                <a:satMod val="135000"/>
              </a:schemeClr>
              <a:prstClr val="white"/>
            </a:duotone>
          </a:blip>
          <a:srcRect l="3314" r="3314"/>
          <a:stretch>
            <a:fillRect/>
          </a:stretch>
        </p:blipFill>
        <p:spPr>
          <a:xfrm>
            <a:off x="0" y="-27384"/>
            <a:ext cx="9144000" cy="6917339"/>
          </a:xfrm>
          <a:prstGeom prst="rect">
            <a:avLst/>
          </a:prstGeom>
        </p:spPr>
      </p:pic>
      <p:sp>
        <p:nvSpPr>
          <p:cNvPr id="19458" name="Rectangle 2"/>
          <p:cNvSpPr>
            <a:spLocks noGrp="1" noChangeArrowheads="1"/>
          </p:cNvSpPr>
          <p:nvPr>
            <p:ph type="title"/>
          </p:nvPr>
        </p:nvSpPr>
        <p:spPr/>
        <p:txBody>
          <a:bodyPr/>
          <a:lstStyle/>
          <a:p>
            <a:r>
              <a:rPr lang="en-GB" altLang="en-US" smtClean="0"/>
              <a:t>Section 117 PACE</a:t>
            </a:r>
          </a:p>
        </p:txBody>
      </p:sp>
      <p:sp>
        <p:nvSpPr>
          <p:cNvPr id="19459" name="Rectangle 3"/>
          <p:cNvSpPr>
            <a:spLocks noGrp="1" noChangeArrowheads="1"/>
          </p:cNvSpPr>
          <p:nvPr>
            <p:ph idx="1"/>
          </p:nvPr>
        </p:nvSpPr>
        <p:spPr/>
        <p:txBody>
          <a:bodyPr>
            <a:normAutofit/>
          </a:bodyPr>
          <a:lstStyle/>
          <a:p>
            <a:pPr>
              <a:spcBef>
                <a:spcPts val="0"/>
              </a:spcBef>
              <a:spcAft>
                <a:spcPts val="1800"/>
              </a:spcAft>
            </a:pPr>
            <a:r>
              <a:rPr lang="en-GB" altLang="en-US" sz="2400" dirty="0" smtClean="0"/>
              <a:t>Occupier has refused entry</a:t>
            </a:r>
          </a:p>
          <a:p>
            <a:pPr algn="just">
              <a:spcBef>
                <a:spcPts val="0"/>
              </a:spcBef>
              <a:spcAft>
                <a:spcPts val="1800"/>
              </a:spcAft>
            </a:pPr>
            <a:r>
              <a:rPr lang="en-GB" altLang="en-US" sz="2400" dirty="0" smtClean="0"/>
              <a:t>It is impossible to communicate</a:t>
            </a:r>
          </a:p>
          <a:p>
            <a:pPr algn="just">
              <a:spcBef>
                <a:spcPts val="0"/>
              </a:spcBef>
              <a:spcAft>
                <a:spcPts val="1800"/>
              </a:spcAft>
            </a:pPr>
            <a:r>
              <a:rPr lang="en-GB" altLang="en-US" sz="2400" dirty="0" smtClean="0"/>
              <a:t>premises are unoccupied or, </a:t>
            </a:r>
          </a:p>
          <a:p>
            <a:pPr algn="just">
              <a:spcBef>
                <a:spcPts val="0"/>
              </a:spcBef>
              <a:spcAft>
                <a:spcPts val="1800"/>
              </a:spcAft>
            </a:pPr>
            <a:r>
              <a:rPr lang="en-GB" altLang="en-US" sz="2400" dirty="0" smtClean="0"/>
              <a:t>Occupier is known to be absent</a:t>
            </a:r>
          </a:p>
          <a:p>
            <a:pPr algn="just">
              <a:spcBef>
                <a:spcPts val="0"/>
              </a:spcBef>
              <a:spcAft>
                <a:spcPts val="0"/>
              </a:spcAft>
            </a:pPr>
            <a:r>
              <a:rPr lang="en-GB" altLang="en-US" sz="2400" dirty="0" smtClean="0"/>
              <a:t>Reasonable grounds to believe that:</a:t>
            </a:r>
          </a:p>
          <a:p>
            <a:pPr lvl="1" algn="just">
              <a:spcBef>
                <a:spcPts val="0"/>
              </a:spcBef>
              <a:spcAft>
                <a:spcPts val="0"/>
              </a:spcAft>
              <a:buClr>
                <a:schemeClr val="tx2"/>
              </a:buClr>
            </a:pPr>
            <a:r>
              <a:rPr lang="en-GB" altLang="en-US" sz="2400" dirty="0" smtClean="0"/>
              <a:t>frustrate the object of the search</a:t>
            </a:r>
          </a:p>
          <a:p>
            <a:pPr lvl="1" algn="just">
              <a:spcBef>
                <a:spcPts val="0"/>
              </a:spcBef>
              <a:spcAft>
                <a:spcPts val="0"/>
              </a:spcAft>
              <a:buClr>
                <a:schemeClr val="tx2"/>
              </a:buClr>
            </a:pPr>
            <a:r>
              <a:rPr lang="en-GB" altLang="en-US" sz="2400" dirty="0" smtClean="0"/>
              <a:t>endanger officers or other persons</a:t>
            </a:r>
          </a:p>
        </p:txBody>
      </p:sp>
    </p:spTree>
    <p:extLst>
      <p:ext uri="{BB962C8B-B14F-4D97-AF65-F5344CB8AC3E}">
        <p14:creationId xmlns:p14="http://schemas.microsoft.com/office/powerpoint/2010/main" val="1156016617"/>
      </p:ext>
    </p:extLst>
  </p:cSld>
  <p:clrMapOvr>
    <a:masterClrMapping/>
  </p:clrMapOv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control room.jpg"/>
          <p:cNvPicPr>
            <a:picLocks noChangeAspect="1"/>
          </p:cNvPicPr>
          <p:nvPr/>
        </p:nvPicPr>
        <p:blipFill>
          <a:blip r:embed="rId3" cstate="print">
            <a:duotone>
              <a:schemeClr val="accent3">
                <a:shade val="45000"/>
                <a:satMod val="135000"/>
              </a:schemeClr>
              <a:prstClr val="white"/>
            </a:duotone>
          </a:blip>
          <a:srcRect l="25079"/>
          <a:stretch>
            <a:fillRect/>
          </a:stretch>
        </p:blipFill>
        <p:spPr>
          <a:xfrm>
            <a:off x="0" y="-7227"/>
            <a:ext cx="9144000" cy="6865227"/>
          </a:xfrm>
          <a:prstGeom prst="rect">
            <a:avLst/>
          </a:prstGeom>
        </p:spPr>
      </p:pic>
      <p:sp>
        <p:nvSpPr>
          <p:cNvPr id="52227" name="Rectangle 3"/>
          <p:cNvSpPr>
            <a:spLocks noGrp="1" noChangeArrowheads="1"/>
          </p:cNvSpPr>
          <p:nvPr>
            <p:ph idx="1"/>
          </p:nvPr>
        </p:nvSpPr>
        <p:spPr>
          <a:xfrm>
            <a:off x="457200" y="980728"/>
            <a:ext cx="8229600" cy="4896544"/>
          </a:xfrm>
        </p:spPr>
        <p:txBody>
          <a:bodyPr/>
          <a:lstStyle/>
          <a:p>
            <a:pPr eaLnBrk="1" hangingPunct="1">
              <a:spcBef>
                <a:spcPts val="0"/>
              </a:spcBef>
              <a:spcAft>
                <a:spcPts val="3000"/>
              </a:spcAft>
            </a:pPr>
            <a:r>
              <a:rPr lang="en-GB" altLang="en-US" dirty="0" smtClean="0"/>
              <a:t>“Tony Donavan went out with another man about half an hour ago in a dark vehicle.  </a:t>
            </a:r>
          </a:p>
          <a:p>
            <a:pPr eaLnBrk="1" hangingPunct="1">
              <a:spcBef>
                <a:spcPts val="0"/>
              </a:spcBef>
              <a:spcAft>
                <a:spcPts val="3000"/>
              </a:spcAft>
            </a:pPr>
            <a:r>
              <a:rPr lang="en-GB" altLang="en-US" dirty="0" smtClean="0"/>
              <a:t>They have just returned in the vehicle and they are carrying black plastic bags into </a:t>
            </a:r>
            <a:r>
              <a:rPr lang="en-GB" altLang="en-US" dirty="0" err="1" smtClean="0"/>
              <a:t>Tony’s</a:t>
            </a:r>
            <a:r>
              <a:rPr lang="en-GB" altLang="en-US" dirty="0" smtClean="0"/>
              <a:t> house.   </a:t>
            </a:r>
          </a:p>
          <a:p>
            <a:pPr eaLnBrk="1" hangingPunct="1">
              <a:spcBef>
                <a:spcPts val="0"/>
              </a:spcBef>
              <a:spcAft>
                <a:spcPts val="3000"/>
              </a:spcAft>
            </a:pPr>
            <a:r>
              <a:rPr lang="en-GB" altLang="en-US" dirty="0" smtClean="0"/>
              <a:t>I don’t know what is in the bags but they appear to be full, but quite light.”</a:t>
            </a:r>
          </a:p>
          <a:p>
            <a:pPr eaLnBrk="1" hangingPunct="1">
              <a:lnSpc>
                <a:spcPct val="120000"/>
              </a:lnSpc>
            </a:pPr>
            <a:endParaRPr lang="en-GB" altLang="en-US" dirty="0" smtClean="0"/>
          </a:p>
        </p:txBody>
      </p:sp>
    </p:spTree>
    <p:extLst>
      <p:ext uri="{BB962C8B-B14F-4D97-AF65-F5344CB8AC3E}">
        <p14:creationId xmlns:p14="http://schemas.microsoft.com/office/powerpoint/2010/main" val="36851053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descr="bridgend.jpg"/>
          <p:cNvPicPr>
            <a:picLocks noChangeAspect="1"/>
          </p:cNvPicPr>
          <p:nvPr/>
        </p:nvPicPr>
        <p:blipFill>
          <a:blip r:embed="rId3" cstate="print">
            <a:duotone>
              <a:schemeClr val="accent3">
                <a:shade val="45000"/>
                <a:satMod val="135000"/>
              </a:schemeClr>
              <a:prstClr val="white"/>
            </a:duotone>
          </a:blip>
          <a:srcRect l="12945" t="3974" r="3306" b="4463"/>
          <a:stretch>
            <a:fillRect/>
          </a:stretch>
        </p:blipFill>
        <p:spPr>
          <a:xfrm>
            <a:off x="0" y="0"/>
            <a:ext cx="9144000" cy="6858000"/>
          </a:xfrm>
          <a:prstGeom prst="rect">
            <a:avLst/>
          </a:prstGeom>
        </p:spPr>
      </p:pic>
      <p:sp>
        <p:nvSpPr>
          <p:cNvPr id="51203" name="Rectangle 3"/>
          <p:cNvSpPr>
            <a:spLocks noGrp="1" noChangeArrowheads="1"/>
          </p:cNvSpPr>
          <p:nvPr>
            <p:ph idx="1"/>
          </p:nvPr>
        </p:nvSpPr>
        <p:spPr>
          <a:xfrm>
            <a:off x="457200" y="260648"/>
            <a:ext cx="8229600" cy="792088"/>
          </a:xfrm>
        </p:spPr>
        <p:txBody>
          <a:bodyPr/>
          <a:lstStyle/>
          <a:p>
            <a:pPr algn="ctr" eaLnBrk="1" hangingPunct="1">
              <a:lnSpc>
                <a:spcPct val="120000"/>
              </a:lnSpc>
              <a:spcBef>
                <a:spcPct val="60000"/>
              </a:spcBef>
            </a:pPr>
            <a:r>
              <a:rPr lang="en-GB" altLang="en-US" dirty="0" smtClean="0"/>
              <a:t>What are you thinking?</a:t>
            </a:r>
          </a:p>
          <a:p>
            <a:pPr>
              <a:spcBef>
                <a:spcPct val="20000"/>
              </a:spcBef>
              <a:spcAft>
                <a:spcPct val="0"/>
              </a:spcAft>
            </a:pPr>
            <a:endParaRPr lang="en-GB" altLang="en-US" dirty="0" smtClean="0"/>
          </a:p>
        </p:txBody>
      </p:sp>
      <p:sp>
        <p:nvSpPr>
          <p:cNvPr id="7" name="Rectangle 3"/>
          <p:cNvSpPr txBox="1">
            <a:spLocks noChangeArrowheads="1"/>
          </p:cNvSpPr>
          <p:nvPr/>
        </p:nvSpPr>
        <p:spPr bwMode="auto">
          <a:xfrm>
            <a:off x="467544" y="5013176"/>
            <a:ext cx="8229600" cy="792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20000"/>
              </a:lnSpc>
              <a:spcBef>
                <a:spcPct val="6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options are available to you?</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30066064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p:bldLst>
  </p:timing>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descr="petrol station.jpg"/>
          <p:cNvPicPr>
            <a:picLocks noChangeAspect="1"/>
          </p:cNvPicPr>
          <p:nvPr/>
        </p:nvPicPr>
        <p:blipFill>
          <a:blip r:embed="rId3" cstate="print">
            <a:duotone>
              <a:schemeClr val="accent3">
                <a:shade val="45000"/>
                <a:satMod val="135000"/>
              </a:schemeClr>
              <a:prstClr val="white"/>
            </a:duotone>
          </a:blip>
          <a:srcRect r="24756" b="20666"/>
          <a:stretch>
            <a:fillRect/>
          </a:stretch>
        </p:blipFill>
        <p:spPr>
          <a:xfrm>
            <a:off x="0" y="0"/>
            <a:ext cx="9144000" cy="6858000"/>
          </a:xfrm>
          <a:prstGeom prst="rect">
            <a:avLst/>
          </a:prstGeom>
          <a:effectLst/>
        </p:spPr>
      </p:pic>
      <p:sp>
        <p:nvSpPr>
          <p:cNvPr id="53251" name="Rectangle 3"/>
          <p:cNvSpPr>
            <a:spLocks noGrp="1" noChangeArrowheads="1"/>
          </p:cNvSpPr>
          <p:nvPr>
            <p:ph idx="1"/>
          </p:nvPr>
        </p:nvSpPr>
        <p:spPr>
          <a:xfrm>
            <a:off x="395536" y="260648"/>
            <a:ext cx="8424936" cy="2232248"/>
          </a:xfrm>
        </p:spPr>
        <p:txBody>
          <a:bodyPr/>
          <a:lstStyle/>
          <a:p>
            <a:pPr algn="ctr" eaLnBrk="1" hangingPunct="1"/>
            <a:r>
              <a:rPr lang="en-GB" altLang="en-US" dirty="0" smtClean="0"/>
              <a:t>One of your colleagues has discovered a burglary at a petrol station on the Bradley estate, where large quantities of cigarettes were stolen.</a:t>
            </a:r>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p:txBody>
      </p:sp>
      <p:sp>
        <p:nvSpPr>
          <p:cNvPr id="5" name="Rectangle 3"/>
          <p:cNvSpPr txBox="1">
            <a:spLocks noChangeArrowheads="1"/>
          </p:cNvSpPr>
          <p:nvPr/>
        </p:nvSpPr>
        <p:spPr bwMode="auto">
          <a:xfrm>
            <a:off x="467544" y="3429000"/>
            <a:ext cx="8424936" cy="720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are you thinking?</a:t>
            </a: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p:txBody>
      </p:sp>
      <p:sp>
        <p:nvSpPr>
          <p:cNvPr id="7" name="Rectangle 3"/>
          <p:cNvSpPr txBox="1">
            <a:spLocks noChangeArrowheads="1"/>
          </p:cNvSpPr>
          <p:nvPr/>
        </p:nvSpPr>
        <p:spPr bwMode="auto">
          <a:xfrm>
            <a:off x="395536" y="5733256"/>
            <a:ext cx="8424936" cy="720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are you going to do?</a:t>
            </a: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28638144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P spid="7" grpId="0" build="allAtOnce"/>
    </p:bldLst>
  </p:timing>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descr="house in darkness.JPG"/>
          <p:cNvPicPr>
            <a:picLocks noChangeAspect="1"/>
          </p:cNvPicPr>
          <p:nvPr/>
        </p:nvPicPr>
        <p:blipFill>
          <a:blip r:embed="rId3" cstate="print">
            <a:duotone>
              <a:schemeClr val="accent3">
                <a:shade val="45000"/>
                <a:satMod val="135000"/>
              </a:schemeClr>
              <a:prstClr val="white"/>
            </a:duotone>
          </a:blip>
          <a:stretch>
            <a:fillRect/>
          </a:stretch>
        </p:blipFill>
        <p:spPr>
          <a:xfrm>
            <a:off x="0" y="14287"/>
            <a:ext cx="9180512" cy="6829425"/>
          </a:xfrm>
          <a:prstGeom prst="rect">
            <a:avLst/>
          </a:prstGeom>
        </p:spPr>
      </p:pic>
      <p:sp>
        <p:nvSpPr>
          <p:cNvPr id="54275" name="Rectangle 3"/>
          <p:cNvSpPr>
            <a:spLocks noGrp="1" noChangeArrowheads="1"/>
          </p:cNvSpPr>
          <p:nvPr>
            <p:ph idx="1"/>
          </p:nvPr>
        </p:nvSpPr>
        <p:spPr>
          <a:xfrm>
            <a:off x="457200" y="332656"/>
            <a:ext cx="8229600" cy="1224136"/>
          </a:xfrm>
        </p:spPr>
        <p:txBody>
          <a:bodyPr/>
          <a:lstStyle/>
          <a:p>
            <a:pPr eaLnBrk="1" hangingPunct="1"/>
            <a:r>
              <a:rPr lang="en-GB" altLang="en-US" dirty="0" smtClean="0"/>
              <a:t>On arrival at Donavan’s house you can see that the house is in darkness</a:t>
            </a:r>
          </a:p>
          <a:p>
            <a:pPr>
              <a:spcBef>
                <a:spcPct val="20000"/>
              </a:spcBef>
              <a:spcAft>
                <a:spcPct val="0"/>
              </a:spcAft>
            </a:pPr>
            <a:endParaRPr lang="en-GB" altLang="en-US" dirty="0" smtClean="0"/>
          </a:p>
        </p:txBody>
      </p:sp>
      <p:sp>
        <p:nvSpPr>
          <p:cNvPr id="5" name="Rectangle 3"/>
          <p:cNvSpPr txBox="1">
            <a:spLocks noChangeArrowheads="1"/>
          </p:cNvSpPr>
          <p:nvPr/>
        </p:nvSpPr>
        <p:spPr bwMode="auto">
          <a:xfrm>
            <a:off x="446856" y="4869160"/>
            <a:ext cx="822960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There is a short delay on gaining entry and you can hear movement in the front room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42332394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donovan.jpg"/>
          <p:cNvPicPr>
            <a:picLocks noChangeAspect="1"/>
          </p:cNvPicPr>
          <p:nvPr/>
        </p:nvPicPr>
        <p:blipFill>
          <a:blip r:embed="rId3" cstate="print"/>
          <a:srcRect b="31794"/>
          <a:stretch>
            <a:fillRect/>
          </a:stretch>
        </p:blipFill>
        <p:spPr>
          <a:xfrm>
            <a:off x="1894114" y="462643"/>
            <a:ext cx="5355771" cy="4046477"/>
          </a:xfrm>
          <a:prstGeom prst="rect">
            <a:avLst/>
          </a:prstGeom>
          <a:effectLst>
            <a:softEdge rad="635000"/>
          </a:effectLst>
        </p:spPr>
      </p:pic>
      <p:sp>
        <p:nvSpPr>
          <p:cNvPr id="55299" name="Rectangle 3"/>
          <p:cNvSpPr>
            <a:spLocks noGrp="1" noChangeArrowheads="1"/>
          </p:cNvSpPr>
          <p:nvPr>
            <p:ph idx="1"/>
          </p:nvPr>
        </p:nvSpPr>
        <p:spPr>
          <a:xfrm>
            <a:off x="457200" y="260648"/>
            <a:ext cx="8229600" cy="5976664"/>
          </a:xfrm>
        </p:spPr>
        <p:txBody>
          <a:bodyPr/>
          <a:lstStyle/>
          <a:p>
            <a:pPr algn="ctr" eaLnBrk="1" hangingPunct="1"/>
            <a:r>
              <a:rPr lang="en-GB" altLang="en-US" dirty="0" smtClean="0"/>
              <a:t>You arrest Donavan</a:t>
            </a:r>
          </a:p>
          <a:p>
            <a:pPr algn="ct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algn="ctr" eaLnBrk="1" hangingPunct="1"/>
            <a:r>
              <a:rPr lang="en-GB" altLang="en-US" dirty="0" smtClean="0"/>
              <a:t>Donavan denies that there is another man in the house.  </a:t>
            </a:r>
          </a:p>
          <a:p>
            <a:pPr algn="ctr" eaLnBrk="1" hangingPunct="1"/>
            <a:r>
              <a:rPr lang="en-GB" altLang="en-US" dirty="0" smtClean="0"/>
              <a:t>He says the only other people in the house are his wife and a family friend</a:t>
            </a:r>
          </a:p>
          <a:p>
            <a:pPr>
              <a:spcBef>
                <a:spcPct val="20000"/>
              </a:spcBef>
              <a:spcAft>
                <a:spcPct val="0"/>
              </a:spcAft>
            </a:pPr>
            <a:endParaRPr lang="en-GB" altLang="en-US" dirty="0" smtClean="0"/>
          </a:p>
        </p:txBody>
      </p:sp>
    </p:spTree>
    <p:extLst>
      <p:ext uri="{BB962C8B-B14F-4D97-AF65-F5344CB8AC3E}">
        <p14:creationId xmlns:p14="http://schemas.microsoft.com/office/powerpoint/2010/main" val="36149328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299" name="Rectangle 3"/>
          <p:cNvSpPr>
            <a:spLocks noGrp="1" noChangeArrowheads="1"/>
          </p:cNvSpPr>
          <p:nvPr>
            <p:ph idx="1"/>
          </p:nvPr>
        </p:nvSpPr>
        <p:spPr>
          <a:xfrm>
            <a:off x="457200" y="5805264"/>
            <a:ext cx="8229600" cy="720080"/>
          </a:xfrm>
        </p:spPr>
        <p:txBody>
          <a:bodyPr/>
          <a:lstStyle/>
          <a:p>
            <a:pPr algn="ctr" eaLnBrk="1" hangingPunct="1"/>
            <a:r>
              <a:rPr lang="en-GB" altLang="en-US" dirty="0" smtClean="0"/>
              <a:t>What do you want to do now?</a:t>
            </a:r>
          </a:p>
          <a:p>
            <a:pPr algn="ct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a:spcBef>
                <a:spcPct val="20000"/>
              </a:spcBef>
              <a:spcAft>
                <a:spcPct val="0"/>
              </a:spcAft>
            </a:pPr>
            <a:endParaRPr lang="en-GB" altLang="en-US" dirty="0" smtClean="0"/>
          </a:p>
        </p:txBody>
      </p:sp>
      <p:pic>
        <p:nvPicPr>
          <p:cNvPr id="7" name="Picture 6" descr="donovan.jpg"/>
          <p:cNvPicPr>
            <a:picLocks noChangeAspect="1"/>
          </p:cNvPicPr>
          <p:nvPr/>
        </p:nvPicPr>
        <p:blipFill>
          <a:blip r:embed="rId3" cstate="print"/>
          <a:srcRect b="31794"/>
          <a:stretch>
            <a:fillRect/>
          </a:stretch>
        </p:blipFill>
        <p:spPr>
          <a:xfrm>
            <a:off x="1894114" y="462643"/>
            <a:ext cx="5355771" cy="4046477"/>
          </a:xfrm>
          <a:prstGeom prst="rect">
            <a:avLst/>
          </a:prstGeom>
          <a:effectLst>
            <a:softEdge rad="635000"/>
          </a:effectLst>
        </p:spPr>
      </p:pic>
    </p:spTree>
    <p:extLst>
      <p:ext uri="{BB962C8B-B14F-4D97-AF65-F5344CB8AC3E}">
        <p14:creationId xmlns:p14="http://schemas.microsoft.com/office/powerpoint/2010/main" val="13829875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two women.jpg"/>
          <p:cNvPicPr>
            <a:picLocks noChangeAspect="1"/>
          </p:cNvPicPr>
          <p:nvPr/>
        </p:nvPicPr>
        <p:blipFill>
          <a:blip r:embed="rId3" cstate="print">
            <a:duotone>
              <a:schemeClr val="accent3">
                <a:shade val="45000"/>
                <a:satMod val="135000"/>
              </a:schemeClr>
              <a:prstClr val="white"/>
            </a:duotone>
          </a:blip>
          <a:stretch>
            <a:fillRect/>
          </a:stretch>
        </p:blipFill>
        <p:spPr>
          <a:xfrm>
            <a:off x="419100" y="1092200"/>
            <a:ext cx="8305800" cy="4673600"/>
          </a:xfrm>
          <a:prstGeom prst="rect">
            <a:avLst/>
          </a:prstGeom>
          <a:effectLst>
            <a:softEdge rad="635000"/>
          </a:effectLst>
        </p:spPr>
      </p:pic>
      <p:sp>
        <p:nvSpPr>
          <p:cNvPr id="3" name="Content Placeholder 2"/>
          <p:cNvSpPr>
            <a:spLocks noGrp="1"/>
          </p:cNvSpPr>
          <p:nvPr>
            <p:ph idx="1"/>
          </p:nvPr>
        </p:nvSpPr>
        <p:spPr>
          <a:xfrm>
            <a:off x="457200" y="476672"/>
            <a:ext cx="8229600" cy="1512168"/>
          </a:xfrm>
        </p:spPr>
        <p:txBody>
          <a:bodyPr/>
          <a:lstStyle/>
          <a:p>
            <a:pPr algn="ctr" eaLnBrk="1" hangingPunct="1">
              <a:lnSpc>
                <a:spcPct val="90000"/>
              </a:lnSpc>
              <a:spcBef>
                <a:spcPct val="60000"/>
              </a:spcBef>
            </a:pPr>
            <a:r>
              <a:rPr lang="en-GB" altLang="en-US" dirty="0" smtClean="0"/>
              <a:t>During the search you see two women sitting together on a sofa. </a:t>
            </a:r>
          </a:p>
          <a:p>
            <a:pPr algn="ctr" eaLnBrk="1" hangingPunct="1">
              <a:lnSpc>
                <a:spcPct val="90000"/>
              </a:lnSpc>
              <a:spcBef>
                <a:spcPct val="60000"/>
              </a:spcBef>
            </a:pPr>
            <a:endParaRPr lang="en-GB" altLang="en-US" dirty="0" smtClean="0"/>
          </a:p>
          <a:p>
            <a:pPr algn="ctr" eaLnBrk="1" hangingPunct="1">
              <a:lnSpc>
                <a:spcPct val="90000"/>
              </a:lnSpc>
              <a:spcBef>
                <a:spcPct val="60000"/>
              </a:spcBef>
            </a:pPr>
            <a:endParaRPr lang="en-GB" altLang="en-US" dirty="0" smtClean="0"/>
          </a:p>
          <a:p>
            <a:pPr algn="ctr" eaLnBrk="1" hangingPunct="1">
              <a:lnSpc>
                <a:spcPct val="90000"/>
              </a:lnSpc>
              <a:spcBef>
                <a:spcPct val="60000"/>
              </a:spcBef>
            </a:pPr>
            <a:endParaRPr lang="en-GB" altLang="en-US" dirty="0" smtClean="0"/>
          </a:p>
          <a:p>
            <a:pPr algn="ctr" eaLnBrk="1" hangingPunct="1">
              <a:lnSpc>
                <a:spcPct val="90000"/>
              </a:lnSpc>
              <a:spcBef>
                <a:spcPct val="60000"/>
              </a:spcBef>
            </a:pPr>
            <a:endParaRPr lang="en-GB" altLang="en-US" dirty="0" smtClean="0"/>
          </a:p>
          <a:p>
            <a:pPr algn="ctr" eaLnBrk="1" hangingPunct="1">
              <a:lnSpc>
                <a:spcPct val="90000"/>
              </a:lnSpc>
              <a:spcBef>
                <a:spcPct val="60000"/>
              </a:spcBef>
            </a:pPr>
            <a:endParaRPr lang="en-GB" altLang="en-US" dirty="0" smtClean="0"/>
          </a:p>
          <a:p>
            <a:pPr algn="ctr" eaLnBrk="1" hangingPunct="1">
              <a:lnSpc>
                <a:spcPct val="90000"/>
              </a:lnSpc>
              <a:spcBef>
                <a:spcPct val="60000"/>
              </a:spcBef>
            </a:pPr>
            <a:endParaRPr lang="en-GB" altLang="en-US" dirty="0" smtClean="0"/>
          </a:p>
          <a:p>
            <a:endParaRPr lang="en-GB" dirty="0"/>
          </a:p>
        </p:txBody>
      </p:sp>
      <p:sp>
        <p:nvSpPr>
          <p:cNvPr id="6" name="Content Placeholder 2"/>
          <p:cNvSpPr txBox="1">
            <a:spLocks/>
          </p:cNvSpPr>
          <p:nvPr/>
        </p:nvSpPr>
        <p:spPr bwMode="auto">
          <a:xfrm>
            <a:off x="467544" y="5805264"/>
            <a:ext cx="8229600" cy="86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90000"/>
              </a:lnSpc>
              <a:spcBef>
                <a:spcPct val="6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are your thoughts?</a:t>
            </a:r>
          </a:p>
          <a:p>
            <a:pPr marL="0" marR="0" lvl="0" indent="0" algn="ctr" defTabSz="914400" rtl="0" eaLnBrk="1" fontAlgn="base" latinLnBrk="0" hangingPunct="1">
              <a:lnSpc>
                <a:spcPct val="90000"/>
              </a:lnSpc>
              <a:spcBef>
                <a:spcPct val="6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algn="ctr" defTabSz="914400" rtl="0" eaLnBrk="1" fontAlgn="base" latinLnBrk="0" hangingPunct="1">
              <a:lnSpc>
                <a:spcPct val="90000"/>
              </a:lnSpc>
              <a:spcBef>
                <a:spcPct val="6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algn="ctr" defTabSz="914400" rtl="0" eaLnBrk="1" fontAlgn="base" latinLnBrk="0" hangingPunct="1">
              <a:lnSpc>
                <a:spcPct val="90000"/>
              </a:lnSpc>
              <a:spcBef>
                <a:spcPct val="6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algn="ctr" defTabSz="914400" rtl="0" eaLnBrk="1" fontAlgn="base" latinLnBrk="0" hangingPunct="1">
              <a:lnSpc>
                <a:spcPct val="90000"/>
              </a:lnSpc>
              <a:spcBef>
                <a:spcPct val="6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algn="ctr" defTabSz="914400" rtl="0" eaLnBrk="1" fontAlgn="base" latinLnBrk="0" hangingPunct="1">
              <a:lnSpc>
                <a:spcPct val="90000"/>
              </a:lnSpc>
              <a:spcBef>
                <a:spcPct val="6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algn="ctr" defTabSz="914400" rtl="0" eaLnBrk="1" fontAlgn="base" latinLnBrk="0" hangingPunct="1">
              <a:lnSpc>
                <a:spcPct val="90000"/>
              </a:lnSpc>
              <a:spcBef>
                <a:spcPct val="6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chemeClr val="accent2"/>
              </a:solidFill>
              <a:effectLst/>
              <a:uLnTx/>
              <a:uFillTx/>
              <a:latin typeface="+mn-lt"/>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34376172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2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p:bldLst>
  </p:timing>
</p:sld>
</file>

<file path=ppt/slides/slide8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backdoor.jpg"/>
          <p:cNvPicPr>
            <a:picLocks noChangeAspect="1"/>
          </p:cNvPicPr>
          <p:nvPr/>
        </p:nvPicPr>
        <p:blipFill>
          <a:blip r:embed="rId3" cstate="print">
            <a:duotone>
              <a:schemeClr val="accent3">
                <a:shade val="45000"/>
                <a:satMod val="135000"/>
              </a:schemeClr>
              <a:prstClr val="white"/>
            </a:duotone>
          </a:blip>
          <a:stretch>
            <a:fillRect/>
          </a:stretch>
        </p:blipFill>
        <p:spPr>
          <a:xfrm>
            <a:off x="1259632" y="514115"/>
            <a:ext cx="6624736" cy="6094757"/>
          </a:xfrm>
          <a:prstGeom prst="rect">
            <a:avLst/>
          </a:prstGeom>
          <a:effectLst>
            <a:softEdge rad="635000"/>
          </a:effectLst>
        </p:spPr>
      </p:pic>
      <p:sp>
        <p:nvSpPr>
          <p:cNvPr id="56323" name="Rectangle 3"/>
          <p:cNvSpPr>
            <a:spLocks noGrp="1" noChangeArrowheads="1"/>
          </p:cNvSpPr>
          <p:nvPr>
            <p:ph idx="1"/>
          </p:nvPr>
        </p:nvSpPr>
        <p:spPr>
          <a:xfrm>
            <a:off x="457200" y="404664"/>
            <a:ext cx="8229600" cy="6048672"/>
          </a:xfrm>
        </p:spPr>
        <p:txBody>
          <a:bodyPr/>
          <a:lstStyle/>
          <a:p>
            <a:pPr algn="ctr">
              <a:spcBef>
                <a:spcPct val="20000"/>
              </a:spcBef>
              <a:spcAft>
                <a:spcPct val="0"/>
              </a:spcAft>
            </a:pPr>
            <a:r>
              <a:rPr lang="en-GB" altLang="en-US" dirty="0" smtClean="0"/>
              <a:t>At the rear of the property and find the back door open.</a:t>
            </a:r>
          </a:p>
          <a:p>
            <a:pPr algn="ctr">
              <a:spcBef>
                <a:spcPct val="20000"/>
              </a:spcBef>
              <a:spcAft>
                <a:spcPct val="0"/>
              </a:spcAft>
            </a:pPr>
            <a:r>
              <a:rPr lang="en-GB" altLang="en-US" dirty="0" smtClean="0"/>
              <a:t> </a:t>
            </a:r>
          </a:p>
          <a:p>
            <a:pPr algn="ctr">
              <a:spcBef>
                <a:spcPct val="20000"/>
              </a:spcBef>
              <a:spcAft>
                <a:spcPct val="0"/>
              </a:spcAft>
            </a:pPr>
            <a:endParaRPr lang="en-GB" altLang="en-US" dirty="0" smtClean="0"/>
          </a:p>
          <a:p>
            <a:pPr algn="ctr"/>
            <a:r>
              <a:rPr lang="en-GB" altLang="en-US" dirty="0" smtClean="0"/>
              <a:t>You check Dryden’s current address. It’s shown as Room 3, </a:t>
            </a:r>
            <a:r>
              <a:rPr lang="en-GB" altLang="en-US" dirty="0" err="1" smtClean="0"/>
              <a:t>Staymor</a:t>
            </a:r>
            <a:r>
              <a:rPr lang="en-GB" altLang="en-US" dirty="0" smtClean="0"/>
              <a:t> Guest House, Queens Street on the other side of town. </a:t>
            </a:r>
          </a:p>
          <a:p>
            <a:pPr algn="ctr"/>
            <a:endParaRPr lang="en-GB" altLang="en-US" dirty="0" smtClean="0"/>
          </a:p>
          <a:p>
            <a:pPr algn="ctr"/>
            <a:endParaRPr lang="en-GB" altLang="en-US" dirty="0" smtClean="0"/>
          </a:p>
          <a:p>
            <a:pPr algn="ctr">
              <a:spcBef>
                <a:spcPct val="20000"/>
              </a:spcBef>
              <a:spcAft>
                <a:spcPct val="0"/>
              </a:spcAft>
            </a:pPr>
            <a:r>
              <a:rPr lang="en-GB" altLang="en-US" dirty="0" smtClean="0"/>
              <a:t>What action will you take?</a:t>
            </a:r>
          </a:p>
        </p:txBody>
      </p:sp>
    </p:spTree>
    <p:extLst>
      <p:ext uri="{BB962C8B-B14F-4D97-AF65-F5344CB8AC3E}">
        <p14:creationId xmlns:p14="http://schemas.microsoft.com/office/powerpoint/2010/main" val="39173707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backdoor.jpg"/>
          <p:cNvPicPr>
            <a:picLocks noChangeAspect="1"/>
          </p:cNvPicPr>
          <p:nvPr/>
        </p:nvPicPr>
        <p:blipFill>
          <a:blip r:embed="rId3" cstate="print">
            <a:duotone>
              <a:schemeClr val="accent3">
                <a:shade val="45000"/>
                <a:satMod val="135000"/>
              </a:schemeClr>
              <a:prstClr val="white"/>
            </a:duotone>
          </a:blip>
          <a:stretch>
            <a:fillRect/>
          </a:stretch>
        </p:blipFill>
        <p:spPr>
          <a:xfrm>
            <a:off x="1259632" y="514115"/>
            <a:ext cx="6624736" cy="6094757"/>
          </a:xfrm>
          <a:prstGeom prst="rect">
            <a:avLst/>
          </a:prstGeom>
          <a:effectLst>
            <a:softEdge rad="635000"/>
          </a:effectLst>
        </p:spPr>
      </p:pic>
      <p:sp>
        <p:nvSpPr>
          <p:cNvPr id="56323" name="Rectangle 3"/>
          <p:cNvSpPr>
            <a:spLocks noGrp="1" noChangeArrowheads="1"/>
          </p:cNvSpPr>
          <p:nvPr>
            <p:ph idx="1"/>
          </p:nvPr>
        </p:nvSpPr>
        <p:spPr>
          <a:xfrm>
            <a:off x="457200" y="404664"/>
            <a:ext cx="8229600" cy="6048672"/>
          </a:xfrm>
        </p:spPr>
        <p:txBody>
          <a:bodyPr/>
          <a:lstStyle/>
          <a:p>
            <a:pPr algn="ctr">
              <a:spcBef>
                <a:spcPct val="20000"/>
              </a:spcBef>
              <a:spcAft>
                <a:spcPct val="0"/>
              </a:spcAft>
            </a:pPr>
            <a:r>
              <a:rPr lang="en-GB" altLang="en-US" dirty="0" smtClean="0"/>
              <a:t>What evidence do you draw your conclusions from?</a:t>
            </a:r>
          </a:p>
        </p:txBody>
      </p:sp>
    </p:spTree>
    <p:extLst>
      <p:ext uri="{BB962C8B-B14F-4D97-AF65-F5344CB8AC3E}">
        <p14:creationId xmlns:p14="http://schemas.microsoft.com/office/powerpoint/2010/main" val="31227432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front.jpg"/>
          <p:cNvPicPr>
            <a:picLocks noChangeAspect="1"/>
          </p:cNvPicPr>
          <p:nvPr/>
        </p:nvPicPr>
        <p:blipFill>
          <a:blip r:embed="rId3" cstate="print">
            <a:duotone>
              <a:schemeClr val="accent3">
                <a:shade val="45000"/>
                <a:satMod val="135000"/>
              </a:schemeClr>
              <a:prstClr val="white"/>
            </a:duotone>
          </a:blip>
          <a:stretch>
            <a:fillRect/>
          </a:stretch>
        </p:blipFill>
        <p:spPr>
          <a:xfrm>
            <a:off x="683568" y="2241"/>
            <a:ext cx="7704856" cy="6918174"/>
          </a:xfrm>
          <a:prstGeom prst="rect">
            <a:avLst/>
          </a:prstGeom>
          <a:effectLst>
            <a:softEdge rad="317500"/>
          </a:effectLst>
        </p:spPr>
      </p:pic>
      <p:sp>
        <p:nvSpPr>
          <p:cNvPr id="57347" name="Rectangle 3"/>
          <p:cNvSpPr>
            <a:spLocks noGrp="1" noChangeArrowheads="1"/>
          </p:cNvSpPr>
          <p:nvPr>
            <p:ph idx="1"/>
          </p:nvPr>
        </p:nvSpPr>
        <p:spPr>
          <a:xfrm>
            <a:off x="457200" y="260648"/>
            <a:ext cx="8229600" cy="6408712"/>
          </a:xfrm>
        </p:spPr>
        <p:txBody>
          <a:bodyPr/>
          <a:lstStyle/>
          <a:p>
            <a:pPr algn="ctr">
              <a:spcBef>
                <a:spcPct val="20000"/>
              </a:spcBef>
              <a:spcAft>
                <a:spcPct val="0"/>
              </a:spcAft>
            </a:pPr>
            <a:r>
              <a:rPr lang="en-GB" altLang="en-US" dirty="0" smtClean="0"/>
              <a:t>You arrive at the </a:t>
            </a:r>
            <a:r>
              <a:rPr lang="en-GB" altLang="en-US" dirty="0" err="1" smtClean="0"/>
              <a:t>Staymor</a:t>
            </a:r>
            <a:r>
              <a:rPr lang="en-GB" altLang="en-US" dirty="0" smtClean="0"/>
              <a:t>.  It is now 0500 hrs.</a:t>
            </a:r>
          </a:p>
          <a:p>
            <a:pPr algn="ctr">
              <a:spcBef>
                <a:spcPct val="20000"/>
              </a:spcBef>
              <a:spcAft>
                <a:spcPct val="0"/>
              </a:spcAft>
            </a:pPr>
            <a:endParaRPr lang="en-GB" altLang="en-US" dirty="0" smtClean="0"/>
          </a:p>
          <a:p>
            <a:pPr algn="ctr">
              <a:spcBef>
                <a:spcPct val="20000"/>
              </a:spcBef>
              <a:spcAft>
                <a:spcPct val="0"/>
              </a:spcAft>
            </a:pPr>
            <a:endParaRPr lang="en-GB" altLang="en-US" dirty="0" smtClean="0"/>
          </a:p>
          <a:p>
            <a:pPr algn="ctr">
              <a:spcBef>
                <a:spcPct val="20000"/>
              </a:spcBef>
              <a:spcAft>
                <a:spcPct val="0"/>
              </a:spcAft>
            </a:pPr>
            <a:endParaRPr lang="en-GB" altLang="en-US" dirty="0" smtClean="0"/>
          </a:p>
          <a:p>
            <a:pPr algn="ctr">
              <a:spcBef>
                <a:spcPct val="20000"/>
              </a:spcBef>
              <a:spcAft>
                <a:spcPct val="0"/>
              </a:spcAft>
            </a:pPr>
            <a:endParaRPr lang="en-GB" altLang="en-US" dirty="0" smtClean="0"/>
          </a:p>
          <a:p>
            <a:pPr algn="ctr">
              <a:spcBef>
                <a:spcPct val="20000"/>
              </a:spcBef>
              <a:spcAft>
                <a:spcPct val="0"/>
              </a:spcAft>
            </a:pPr>
            <a:endParaRPr lang="en-GB" altLang="en-US" dirty="0" smtClean="0"/>
          </a:p>
          <a:p>
            <a:pPr algn="ctr">
              <a:spcBef>
                <a:spcPct val="20000"/>
              </a:spcBef>
              <a:spcAft>
                <a:spcPct val="0"/>
              </a:spcAft>
            </a:pPr>
            <a:endParaRPr lang="en-GB" altLang="en-US" dirty="0" smtClean="0"/>
          </a:p>
          <a:p>
            <a:pPr algn="ctr">
              <a:spcBef>
                <a:spcPct val="20000"/>
              </a:spcBef>
              <a:spcAft>
                <a:spcPct val="0"/>
              </a:spcAft>
            </a:pPr>
            <a:r>
              <a:rPr lang="en-GB" altLang="en-US" dirty="0" smtClean="0"/>
              <a:t>Where, if anywhere, will you start your search?</a:t>
            </a:r>
          </a:p>
          <a:p>
            <a:pPr algn="ctr">
              <a:spcBef>
                <a:spcPct val="20000"/>
              </a:spcBef>
              <a:spcAft>
                <a:spcPct val="0"/>
              </a:spcAft>
            </a:pPr>
            <a:r>
              <a:rPr lang="en-GB" altLang="en-US" dirty="0" smtClean="0"/>
              <a:t>Why?</a:t>
            </a:r>
          </a:p>
        </p:txBody>
      </p:sp>
    </p:spTree>
    <p:extLst>
      <p:ext uri="{BB962C8B-B14F-4D97-AF65-F5344CB8AC3E}">
        <p14:creationId xmlns:p14="http://schemas.microsoft.com/office/powerpoint/2010/main" val="8871490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57200" y="548681"/>
            <a:ext cx="8229600" cy="792088"/>
          </a:xfrm>
        </p:spPr>
        <p:txBody>
          <a:bodyPr/>
          <a:lstStyle/>
          <a:p>
            <a:pPr algn="ctr"/>
            <a:r>
              <a:rPr lang="en-GB" altLang="en-US" dirty="0" err="1" smtClean="0"/>
              <a:t>Drydale’s</a:t>
            </a:r>
            <a:r>
              <a:rPr lang="en-GB" altLang="en-US" dirty="0" smtClean="0"/>
              <a:t> bedsit is on the first floor. </a:t>
            </a:r>
            <a:endParaRPr lang="en-GB" dirty="0"/>
          </a:p>
        </p:txBody>
      </p:sp>
      <p:pic>
        <p:nvPicPr>
          <p:cNvPr id="5" name="Picture 4" descr="Room3.jpg"/>
          <p:cNvPicPr>
            <a:picLocks noChangeAspect="1"/>
          </p:cNvPicPr>
          <p:nvPr/>
        </p:nvPicPr>
        <p:blipFill>
          <a:blip r:embed="rId3" cstate="print">
            <a:duotone>
              <a:schemeClr val="bg2">
                <a:shade val="45000"/>
                <a:satMod val="135000"/>
              </a:schemeClr>
              <a:prstClr val="white"/>
            </a:duotone>
          </a:blip>
          <a:stretch>
            <a:fillRect/>
          </a:stretch>
        </p:blipFill>
        <p:spPr>
          <a:xfrm>
            <a:off x="3048000" y="2286000"/>
            <a:ext cx="3048000" cy="2286000"/>
          </a:xfrm>
          <a:prstGeom prst="rect">
            <a:avLst/>
          </a:prstGeom>
          <a:effectLst>
            <a:softEdge rad="317500"/>
          </a:effectLst>
        </p:spPr>
      </p:pic>
      <p:sp>
        <p:nvSpPr>
          <p:cNvPr id="7" name="Content Placeholder 2"/>
          <p:cNvSpPr txBox="1">
            <a:spLocks/>
          </p:cNvSpPr>
          <p:nvPr/>
        </p:nvSpPr>
        <p:spPr bwMode="auto">
          <a:xfrm>
            <a:off x="467544" y="5085184"/>
            <a:ext cx="8229600" cy="1368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will you do?</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altLang="en-US" b="0" kern="0" dirty="0" smtClean="0">
                <a:solidFill>
                  <a:schemeClr val="accent2"/>
                </a:solidFill>
                <a:latin typeface="+mn-lt"/>
                <a:ea typeface="ＭＳ Ｐゴシック" pitchFamily="-112" charset="-128"/>
                <a:cs typeface="ＭＳ Ｐゴシック" pitchFamily="-112" charset="-128"/>
              </a:rPr>
              <a:t>Why?</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 </a:t>
            </a:r>
            <a:endParaRPr kumimoji="0" lang="en-GB" sz="3200" b="0" i="0" u="none" strike="noStrike" kern="0" cap="none" spc="0" normalizeH="0" baseline="0" noProof="0" dirty="0">
              <a:ln>
                <a:noFill/>
              </a:ln>
              <a:solidFill>
                <a:schemeClr val="accent2"/>
              </a:solidFill>
              <a:effectLst/>
              <a:uLnTx/>
              <a:uFillTx/>
              <a:latin typeface="+mn-lt"/>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27222951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10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10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371" name="Rectangle 3"/>
          <p:cNvSpPr>
            <a:spLocks noGrp="1" noChangeArrowheads="1"/>
          </p:cNvSpPr>
          <p:nvPr>
            <p:ph idx="1"/>
          </p:nvPr>
        </p:nvSpPr>
        <p:spPr>
          <a:xfrm>
            <a:off x="457200" y="5589240"/>
            <a:ext cx="8229600" cy="536923"/>
          </a:xfrm>
        </p:spPr>
        <p:txBody>
          <a:bodyPr/>
          <a:lstStyle/>
          <a:p>
            <a:pPr algn="ctr">
              <a:lnSpc>
                <a:spcPct val="90000"/>
              </a:lnSpc>
              <a:spcBef>
                <a:spcPct val="20000"/>
              </a:spcBef>
              <a:spcAft>
                <a:spcPct val="0"/>
              </a:spcAft>
            </a:pPr>
            <a:r>
              <a:rPr lang="en-GB" altLang="en-US" dirty="0" smtClean="0"/>
              <a:t>What will you do?  </a:t>
            </a:r>
          </a:p>
        </p:txBody>
      </p:sp>
      <p:pic>
        <p:nvPicPr>
          <p:cNvPr id="4" name="Picture 3" descr="Room5.jpg"/>
          <p:cNvPicPr>
            <a:picLocks noChangeAspect="1"/>
          </p:cNvPicPr>
          <p:nvPr/>
        </p:nvPicPr>
        <p:blipFill>
          <a:blip r:embed="rId3" cstate="print">
            <a:duotone>
              <a:schemeClr val="bg2">
                <a:shade val="45000"/>
                <a:satMod val="135000"/>
              </a:schemeClr>
              <a:prstClr val="white"/>
            </a:duotone>
          </a:blip>
          <a:stretch>
            <a:fillRect/>
          </a:stretch>
        </p:blipFill>
        <p:spPr>
          <a:xfrm>
            <a:off x="3048000" y="2286000"/>
            <a:ext cx="3048000" cy="2286000"/>
          </a:xfrm>
          <a:prstGeom prst="rect">
            <a:avLst/>
          </a:prstGeom>
          <a:effectLst>
            <a:softEdge rad="317500"/>
          </a:effectLst>
        </p:spPr>
      </p:pic>
      <p:sp>
        <p:nvSpPr>
          <p:cNvPr id="7" name="Rectangle 3"/>
          <p:cNvSpPr txBox="1">
            <a:spLocks noChangeArrowheads="1"/>
          </p:cNvSpPr>
          <p:nvPr/>
        </p:nvSpPr>
        <p:spPr bwMode="auto">
          <a:xfrm>
            <a:off x="446856" y="260648"/>
            <a:ext cx="8229600" cy="5369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powers do you have?  </a:t>
            </a:r>
          </a:p>
        </p:txBody>
      </p:sp>
    </p:spTree>
    <p:extLst>
      <p:ext uri="{BB962C8B-B14F-4D97-AF65-F5344CB8AC3E}">
        <p14:creationId xmlns:p14="http://schemas.microsoft.com/office/powerpoint/2010/main" val="42254917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371" name="Rectangle 3"/>
          <p:cNvSpPr>
            <a:spLocks noGrp="1" noChangeArrowheads="1"/>
          </p:cNvSpPr>
          <p:nvPr>
            <p:ph idx="1"/>
          </p:nvPr>
        </p:nvSpPr>
        <p:spPr>
          <a:xfrm>
            <a:off x="457200" y="5589240"/>
            <a:ext cx="8229600" cy="536923"/>
          </a:xfrm>
        </p:spPr>
        <p:txBody>
          <a:bodyPr/>
          <a:lstStyle/>
          <a:p>
            <a:pPr algn="ctr">
              <a:lnSpc>
                <a:spcPct val="90000"/>
              </a:lnSpc>
              <a:spcBef>
                <a:spcPct val="20000"/>
              </a:spcBef>
              <a:spcAft>
                <a:spcPct val="0"/>
              </a:spcAft>
            </a:pPr>
            <a:r>
              <a:rPr lang="en-GB" altLang="en-US" dirty="0" smtClean="0"/>
              <a:t>What will you do?  </a:t>
            </a:r>
          </a:p>
        </p:txBody>
      </p:sp>
      <p:pic>
        <p:nvPicPr>
          <p:cNvPr id="4" name="Picture 3" descr="Room5.jpg"/>
          <p:cNvPicPr>
            <a:picLocks noChangeAspect="1"/>
          </p:cNvPicPr>
          <p:nvPr/>
        </p:nvPicPr>
        <p:blipFill>
          <a:blip r:embed="rId3" cstate="print">
            <a:duotone>
              <a:schemeClr val="bg2">
                <a:shade val="45000"/>
                <a:satMod val="135000"/>
              </a:schemeClr>
              <a:prstClr val="white"/>
            </a:duotone>
          </a:blip>
          <a:stretch>
            <a:fillRect/>
          </a:stretch>
        </p:blipFill>
        <p:spPr>
          <a:xfrm>
            <a:off x="3048000" y="2286000"/>
            <a:ext cx="3048000" cy="2286000"/>
          </a:xfrm>
          <a:prstGeom prst="rect">
            <a:avLst/>
          </a:prstGeom>
          <a:effectLst>
            <a:softEdge rad="317500"/>
          </a:effectLst>
        </p:spPr>
      </p:pic>
      <p:sp>
        <p:nvSpPr>
          <p:cNvPr id="7" name="Rectangle 3"/>
          <p:cNvSpPr txBox="1">
            <a:spLocks noChangeArrowheads="1"/>
          </p:cNvSpPr>
          <p:nvPr/>
        </p:nvSpPr>
        <p:spPr bwMode="auto">
          <a:xfrm>
            <a:off x="446856" y="260648"/>
            <a:ext cx="8229600" cy="5369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powers do you have?  </a:t>
            </a:r>
          </a:p>
        </p:txBody>
      </p:sp>
    </p:spTree>
    <p:extLst>
      <p:ext uri="{BB962C8B-B14F-4D97-AF65-F5344CB8AC3E}">
        <p14:creationId xmlns:p14="http://schemas.microsoft.com/office/powerpoint/2010/main" val="5875715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DDDD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Room5.jpg"/>
          <p:cNvPicPr>
            <a:picLocks noChangeAspect="1"/>
          </p:cNvPicPr>
          <p:nvPr/>
        </p:nvPicPr>
        <p:blipFill>
          <a:blip r:embed="rId3" cstate="print">
            <a:duotone>
              <a:schemeClr val="bg2">
                <a:shade val="45000"/>
                <a:satMod val="135000"/>
              </a:schemeClr>
              <a:prstClr val="white"/>
            </a:duotone>
          </a:blip>
          <a:stretch>
            <a:fillRect/>
          </a:stretch>
        </p:blipFill>
        <p:spPr>
          <a:xfrm>
            <a:off x="3048000" y="2286000"/>
            <a:ext cx="3048000" cy="2286000"/>
          </a:xfrm>
          <a:prstGeom prst="rect">
            <a:avLst/>
          </a:prstGeom>
          <a:effectLst>
            <a:softEdge rad="317500"/>
          </a:effectLst>
        </p:spPr>
      </p:pic>
      <p:pic>
        <p:nvPicPr>
          <p:cNvPr id="6" name="Picture 5" descr="Keys yale.jpg"/>
          <p:cNvPicPr>
            <a:picLocks noChangeAspect="1"/>
          </p:cNvPicPr>
          <p:nvPr/>
        </p:nvPicPr>
        <p:blipFill>
          <a:blip r:embed="rId4" cstate="print"/>
          <a:stretch>
            <a:fillRect/>
          </a:stretch>
        </p:blipFill>
        <p:spPr>
          <a:xfrm>
            <a:off x="3081337" y="1976437"/>
            <a:ext cx="2981325" cy="2905125"/>
          </a:xfrm>
          <a:prstGeom prst="rect">
            <a:avLst/>
          </a:prstGeom>
        </p:spPr>
      </p:pic>
      <p:sp>
        <p:nvSpPr>
          <p:cNvPr id="8" name="Rectangle 3"/>
          <p:cNvSpPr txBox="1">
            <a:spLocks noChangeArrowheads="1"/>
          </p:cNvSpPr>
          <p:nvPr/>
        </p:nvSpPr>
        <p:spPr bwMode="auto">
          <a:xfrm>
            <a:off x="609600" y="5877272"/>
            <a:ext cx="8229600" cy="5369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chemeClr val="accent2"/>
                </a:solidFill>
                <a:effectLst/>
                <a:uLnTx/>
                <a:uFillTx/>
                <a:latin typeface="+mn-lt"/>
                <a:ea typeface="ＭＳ Ｐゴシック" pitchFamily="-112" charset="-128"/>
                <a:cs typeface="ＭＳ Ｐゴシック" pitchFamily="-112" charset="-128"/>
              </a:rPr>
              <a:t>What will you do now?  </a:t>
            </a:r>
          </a:p>
        </p:txBody>
      </p:sp>
      <p:sp>
        <p:nvSpPr>
          <p:cNvPr id="9" name="Content Placeholder 8"/>
          <p:cNvSpPr>
            <a:spLocks noGrp="1"/>
          </p:cNvSpPr>
          <p:nvPr>
            <p:ph idx="1"/>
          </p:nvPr>
        </p:nvSpPr>
        <p:spPr/>
        <p:txBody>
          <a:bodyPr/>
          <a:lstStyle/>
          <a:p>
            <a:endParaRPr lang="en-GB"/>
          </a:p>
        </p:txBody>
      </p:sp>
    </p:spTree>
    <p:extLst>
      <p:ext uri="{BB962C8B-B14F-4D97-AF65-F5344CB8AC3E}">
        <p14:creationId xmlns:p14="http://schemas.microsoft.com/office/powerpoint/2010/main" val="1760447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descr="lockup.jpg"/>
          <p:cNvPicPr>
            <a:picLocks noChangeAspect="1"/>
          </p:cNvPicPr>
          <p:nvPr/>
        </p:nvPicPr>
        <p:blipFill>
          <a:blip r:embed="rId3" cstate="print">
            <a:duotone>
              <a:schemeClr val="accent3">
                <a:shade val="45000"/>
                <a:satMod val="135000"/>
              </a:schemeClr>
              <a:prstClr val="white"/>
            </a:duotone>
          </a:blip>
          <a:stretch>
            <a:fillRect/>
          </a:stretch>
        </p:blipFill>
        <p:spPr>
          <a:xfrm>
            <a:off x="0" y="0"/>
            <a:ext cx="9144000" cy="6858000"/>
          </a:xfrm>
          <a:prstGeom prst="rect">
            <a:avLst/>
          </a:prstGeom>
        </p:spPr>
      </p:pic>
      <p:sp>
        <p:nvSpPr>
          <p:cNvPr id="59395" name="Rectangle 3"/>
          <p:cNvSpPr>
            <a:spLocks noGrp="1" noChangeArrowheads="1"/>
          </p:cNvSpPr>
          <p:nvPr>
            <p:ph idx="1"/>
          </p:nvPr>
        </p:nvSpPr>
        <p:spPr>
          <a:xfrm>
            <a:off x="457200" y="404664"/>
            <a:ext cx="8229600" cy="5721499"/>
          </a:xfrm>
        </p:spPr>
        <p:txBody>
          <a:bodyPr/>
          <a:lstStyle/>
          <a:p>
            <a:pPr algn="ctr">
              <a:spcBef>
                <a:spcPct val="20000"/>
              </a:spcBef>
              <a:spcAft>
                <a:spcPct val="0"/>
              </a:spcAft>
            </a:pPr>
            <a:r>
              <a:rPr lang="en-GB" altLang="en-US" dirty="0" smtClean="0"/>
              <a:t>You arrive at the lockup</a:t>
            </a:r>
          </a:p>
          <a:p>
            <a:pPr algn="ctr">
              <a:spcBef>
                <a:spcPct val="20000"/>
              </a:spcBef>
              <a:spcAft>
                <a:spcPct val="0"/>
              </a:spcAft>
            </a:pPr>
            <a:endParaRPr lang="en-GB" altLang="en-US" dirty="0" smtClean="0"/>
          </a:p>
          <a:p>
            <a:pPr algn="ctr"/>
            <a:r>
              <a:rPr lang="en-GB" altLang="en-US" dirty="0" smtClean="0"/>
              <a:t>The lock-up is full of junk and painting equipment. You find the black bags full of packets of cigarettes, and you also find a Sony DVD recorder and a stack of DVDs hidden under sacking at the back of the garage. </a:t>
            </a:r>
          </a:p>
          <a:p>
            <a:pPr algn="ctr"/>
            <a:endParaRPr lang="en-GB" altLang="en-US" dirty="0" smtClean="0"/>
          </a:p>
          <a:p>
            <a:pPr algn="ctr"/>
            <a:r>
              <a:rPr lang="en-GB" altLang="en-US" dirty="0" smtClean="0"/>
              <a:t>What are you going to do?</a:t>
            </a:r>
          </a:p>
          <a:p>
            <a:pPr algn="ctr">
              <a:spcBef>
                <a:spcPct val="20000"/>
              </a:spcBef>
              <a:spcAft>
                <a:spcPct val="0"/>
              </a:spcAft>
            </a:pPr>
            <a:endParaRPr lang="en-GB" altLang="en-US" dirty="0" smtClean="0"/>
          </a:p>
        </p:txBody>
      </p:sp>
    </p:spTree>
    <p:extLst>
      <p:ext uri="{BB962C8B-B14F-4D97-AF65-F5344CB8AC3E}">
        <p14:creationId xmlns:p14="http://schemas.microsoft.com/office/powerpoint/2010/main" val="1481304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descr="sift.jpg"/>
          <p:cNvPicPr>
            <a:picLocks noChangeAspect="1"/>
          </p:cNvPicPr>
          <p:nvPr/>
        </p:nvPicPr>
        <p:blipFill>
          <a:blip r:embed="rId3" cstate="print">
            <a:lum bright="70000" contrast="-70000"/>
          </a:blip>
          <a:srcRect t="18361"/>
          <a:stretch>
            <a:fillRect/>
          </a:stretch>
        </p:blipFill>
        <p:spPr>
          <a:xfrm>
            <a:off x="1" y="908720"/>
            <a:ext cx="9174014" cy="5976664"/>
          </a:xfrm>
          <a:prstGeom prst="rect">
            <a:avLst/>
          </a:prstGeom>
          <a:effectLst>
            <a:softEdge rad="317500"/>
          </a:effectLst>
        </p:spPr>
      </p:pic>
      <p:sp>
        <p:nvSpPr>
          <p:cNvPr id="68610" name="Rectangle 2"/>
          <p:cNvSpPr>
            <a:spLocks noGrp="1" noChangeArrowheads="1"/>
          </p:cNvSpPr>
          <p:nvPr>
            <p:ph type="title" idx="4294967295"/>
          </p:nvPr>
        </p:nvSpPr>
        <p:spPr>
          <a:xfrm>
            <a:off x="914400" y="0"/>
            <a:ext cx="8229600" cy="549275"/>
          </a:xfrm>
        </p:spPr>
        <p:txBody>
          <a:bodyPr/>
          <a:lstStyle/>
          <a:p>
            <a:r>
              <a:rPr lang="en-GB" altLang="en-US" sz="2800" smtClean="0"/>
              <a:t>Criminal Justice and Police Act 2001</a:t>
            </a:r>
          </a:p>
        </p:txBody>
      </p:sp>
      <p:sp>
        <p:nvSpPr>
          <p:cNvPr id="68611" name="Rectangle 3"/>
          <p:cNvSpPr>
            <a:spLocks noGrp="1" noChangeArrowheads="1"/>
          </p:cNvSpPr>
          <p:nvPr>
            <p:ph type="body" idx="4294967295"/>
          </p:nvPr>
        </p:nvSpPr>
        <p:spPr>
          <a:xfrm>
            <a:off x="0" y="3068638"/>
            <a:ext cx="8229600" cy="3057525"/>
          </a:xfrm>
        </p:spPr>
        <p:txBody>
          <a:bodyPr/>
          <a:lstStyle/>
          <a:p>
            <a:pPr marL="0" indent="0" algn="ctr">
              <a:buClr>
                <a:srgbClr val="F1F46A"/>
              </a:buClr>
              <a:buNone/>
            </a:pPr>
            <a:r>
              <a:rPr lang="en-GB" altLang="en-US" sz="3600" dirty="0" smtClean="0">
                <a:solidFill>
                  <a:schemeClr val="tx1"/>
                </a:solidFill>
              </a:rPr>
              <a:t>Sift and Seize</a:t>
            </a:r>
          </a:p>
        </p:txBody>
      </p:sp>
    </p:spTree>
    <p:extLst>
      <p:ext uri="{BB962C8B-B14F-4D97-AF65-F5344CB8AC3E}">
        <p14:creationId xmlns:p14="http://schemas.microsoft.com/office/powerpoint/2010/main" val="635851992"/>
      </p:ext>
    </p:extLst>
  </p:cSld>
  <p:clrMapOvr>
    <a:masterClrMapping/>
  </p:clrMapOv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lum bright="70000" contrast="-70000"/>
            <a:extLst>
              <a:ext uri="{28A0092B-C50C-407E-A947-70E740481C1C}">
                <a14:useLocalDpi xmlns:a14="http://schemas.microsoft.com/office/drawing/2010/main" val="0"/>
              </a:ext>
            </a:extLst>
          </a:blip>
          <a:stretch>
            <a:fillRect/>
          </a:stretch>
        </p:blipFill>
        <p:spPr>
          <a:xfrm rot="16200000">
            <a:off x="2127041" y="-390738"/>
            <a:ext cx="5472609" cy="8215538"/>
          </a:xfrm>
          <a:prstGeom prst="rect">
            <a:avLst/>
          </a:prstGeom>
          <a:effectLst>
            <a:softEdge rad="317500"/>
          </a:effectLst>
        </p:spPr>
      </p:pic>
      <p:sp>
        <p:nvSpPr>
          <p:cNvPr id="70658" name="Rectangle 2"/>
          <p:cNvSpPr>
            <a:spLocks noGrp="1" noChangeArrowheads="1"/>
          </p:cNvSpPr>
          <p:nvPr>
            <p:ph type="title" idx="4294967295"/>
          </p:nvPr>
        </p:nvSpPr>
        <p:spPr>
          <a:xfrm>
            <a:off x="914400" y="0"/>
            <a:ext cx="8229600" cy="549275"/>
          </a:xfrm>
        </p:spPr>
        <p:txBody>
          <a:bodyPr/>
          <a:lstStyle/>
          <a:p>
            <a:r>
              <a:rPr lang="en-GB" altLang="en-US" sz="2800" smtClean="0"/>
              <a:t>Proceeds of Crime Act 2002</a:t>
            </a:r>
          </a:p>
        </p:txBody>
      </p:sp>
      <p:sp>
        <p:nvSpPr>
          <p:cNvPr id="70659" name="Rectangle 3"/>
          <p:cNvSpPr>
            <a:spLocks noGrp="1" noChangeArrowheads="1"/>
          </p:cNvSpPr>
          <p:nvPr>
            <p:ph type="body" idx="4294967295"/>
          </p:nvPr>
        </p:nvSpPr>
        <p:spPr>
          <a:xfrm>
            <a:off x="0" y="981075"/>
            <a:ext cx="8229600" cy="5145088"/>
          </a:xfrm>
        </p:spPr>
        <p:txBody>
          <a:bodyPr/>
          <a:lstStyle/>
          <a:p>
            <a:pPr>
              <a:buNone/>
            </a:pPr>
            <a:r>
              <a:rPr lang="en-GB" altLang="en-US" sz="3200" dirty="0" smtClean="0"/>
              <a:t>If a constable who is lawfully on any premises and has reasonable grounds for suspecting that there is on the premises cash -</a:t>
            </a:r>
          </a:p>
          <a:p>
            <a:pPr marL="514350" indent="-514350">
              <a:buAutoNum type="alphaLcParenBoth"/>
            </a:pPr>
            <a:r>
              <a:rPr lang="en-GB" altLang="en-US" sz="3200" dirty="0" smtClean="0"/>
              <a:t>which is intended by any person for use in unlawful conduct, and</a:t>
            </a:r>
          </a:p>
          <a:p>
            <a:pPr marL="514350" indent="-514350">
              <a:buAutoNum type="alphaLcParenBoth"/>
            </a:pPr>
            <a:r>
              <a:rPr lang="en-GB" altLang="en-US" sz="3200" dirty="0" smtClean="0"/>
              <a:t>the amount of which is not less than the minimum amount</a:t>
            </a:r>
          </a:p>
          <a:p>
            <a:pPr>
              <a:buNone/>
            </a:pPr>
            <a:r>
              <a:rPr lang="en-GB" altLang="en-US" sz="3200" dirty="0" smtClean="0"/>
              <a:t>he may search for the cash there.</a:t>
            </a:r>
          </a:p>
          <a:p>
            <a:pPr algn="just">
              <a:buClr>
                <a:srgbClr val="F1F46A"/>
              </a:buClr>
            </a:pPr>
            <a:endParaRPr lang="en-GB" altLang="en-US" sz="2800" dirty="0" smtClean="0"/>
          </a:p>
        </p:txBody>
      </p:sp>
    </p:spTree>
    <p:extLst>
      <p:ext uri="{BB962C8B-B14F-4D97-AF65-F5344CB8AC3E}">
        <p14:creationId xmlns:p14="http://schemas.microsoft.com/office/powerpoint/2010/main" val="82311101"/>
      </p:ext>
    </p:extLst>
  </p:cSld>
  <p:clrMapOvr>
    <a:masterClrMapping/>
  </p:clrMapOvr>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7" name="TextBox 3"/>
          <p:cNvSpPr txBox="1">
            <a:spLocks noChangeArrowheads="1"/>
          </p:cNvSpPr>
          <p:nvPr>
            <p:custDataLst>
              <p:tags r:id="rId1"/>
            </p:custDataLst>
          </p:nvPr>
        </p:nvSpPr>
        <p:spPr bwMode="auto">
          <a:xfrm>
            <a:off x="1547813" y="188913"/>
            <a:ext cx="63373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r>
              <a:rPr lang="en-GB" altLang="en-US">
                <a:solidFill>
                  <a:srgbClr val="0033CC"/>
                </a:solidFill>
              </a:rPr>
              <a:t>Needs of the individual</a:t>
            </a:r>
          </a:p>
        </p:txBody>
      </p:sp>
      <p:sp>
        <p:nvSpPr>
          <p:cNvPr id="5" name="TextBox 4"/>
          <p:cNvSpPr txBox="1">
            <a:spLocks noChangeArrowheads="1"/>
          </p:cNvSpPr>
          <p:nvPr>
            <p:custDataLst>
              <p:tags r:id="rId2"/>
            </p:custDataLst>
          </p:nvPr>
        </p:nvSpPr>
        <p:spPr bwMode="auto">
          <a:xfrm>
            <a:off x="179512" y="1905794"/>
            <a:ext cx="604867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eaLnBrk="1" hangingPunct="1"/>
            <a:r>
              <a:rPr lang="en-GB" altLang="en-US" b="0" dirty="0">
                <a:solidFill>
                  <a:schemeClr val="tx1"/>
                </a:solidFill>
              </a:rPr>
              <a:t>Respect and courtesy</a:t>
            </a:r>
          </a:p>
          <a:p>
            <a:pPr eaLnBrk="1" hangingPunct="1"/>
            <a:endParaRPr lang="en-GB" altLang="en-US" b="0" dirty="0">
              <a:solidFill>
                <a:schemeClr val="tx1"/>
              </a:solidFill>
            </a:endParaRPr>
          </a:p>
          <a:p>
            <a:pPr eaLnBrk="1" hangingPunct="1"/>
            <a:r>
              <a:rPr lang="en-GB" altLang="en-US" b="0" dirty="0">
                <a:solidFill>
                  <a:schemeClr val="tx1"/>
                </a:solidFill>
              </a:rPr>
              <a:t>Minimise embarrassment</a:t>
            </a:r>
          </a:p>
          <a:p>
            <a:pPr eaLnBrk="1" hangingPunct="1"/>
            <a:endParaRPr lang="en-GB" altLang="en-US" b="0" dirty="0">
              <a:solidFill>
                <a:schemeClr val="tx1"/>
              </a:solidFill>
            </a:endParaRPr>
          </a:p>
          <a:p>
            <a:pPr eaLnBrk="1" hangingPunct="1"/>
            <a:r>
              <a:rPr lang="en-GB" altLang="en-US" b="0" dirty="0">
                <a:solidFill>
                  <a:schemeClr val="tx1"/>
                </a:solidFill>
              </a:rPr>
              <a:t>Treat as individual</a:t>
            </a:r>
          </a:p>
          <a:p>
            <a:pPr eaLnBrk="1" hangingPunct="1"/>
            <a:endParaRPr lang="en-GB" altLang="en-US" b="0" dirty="0">
              <a:solidFill>
                <a:schemeClr val="tx1"/>
              </a:solidFill>
            </a:endParaRPr>
          </a:p>
          <a:p>
            <a:pPr eaLnBrk="1" hangingPunct="1"/>
            <a:r>
              <a:rPr lang="en-GB" altLang="en-US" b="0" dirty="0">
                <a:solidFill>
                  <a:schemeClr val="tx1"/>
                </a:solidFill>
              </a:rPr>
              <a:t>Aware of individual needs</a:t>
            </a:r>
          </a:p>
        </p:txBody>
      </p:sp>
      <p:pic>
        <p:nvPicPr>
          <p:cNvPr id="4" name="Picture 3"/>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39164" r="12393"/>
          <a:stretch/>
        </p:blipFill>
        <p:spPr>
          <a:xfrm>
            <a:off x="5111451" y="1844417"/>
            <a:ext cx="3492997" cy="3744416"/>
          </a:xfrm>
          <a:prstGeom prst="rect">
            <a:avLst/>
          </a:prstGeom>
          <a:effectLst>
            <a:softEdge rad="635000"/>
          </a:effectLst>
        </p:spPr>
      </p:pic>
    </p:spTree>
    <p:extLst>
      <p:ext uri="{BB962C8B-B14F-4D97-AF65-F5344CB8AC3E}">
        <p14:creationId xmlns:p14="http://schemas.microsoft.com/office/powerpoint/2010/main" val="20205192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647700" y="787400"/>
            <a:ext cx="7848600" cy="5283200"/>
          </a:xfrm>
          <a:prstGeom prst="rect">
            <a:avLst/>
          </a:prstGeom>
          <a:ln>
            <a:noFill/>
          </a:ln>
          <a:effectLst>
            <a:softEdge rad="112500"/>
          </a:effectLst>
        </p:spPr>
      </p:pic>
      <p:sp>
        <p:nvSpPr>
          <p:cNvPr id="17411" name="TextBox 3"/>
          <p:cNvSpPr txBox="1">
            <a:spLocks noChangeArrowheads="1"/>
          </p:cNvSpPr>
          <p:nvPr>
            <p:custDataLst>
              <p:tags r:id="rId2"/>
            </p:custDataLst>
          </p:nvPr>
        </p:nvSpPr>
        <p:spPr bwMode="auto">
          <a:xfrm>
            <a:off x="2875245" y="2636912"/>
            <a:ext cx="3405906"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r>
              <a:rPr lang="en-GB" altLang="en-US" sz="4000" dirty="0" smtClean="0">
                <a:solidFill>
                  <a:schemeClr val="tx1"/>
                </a:solidFill>
              </a:rPr>
              <a:t>Any Questions?</a:t>
            </a:r>
            <a:endParaRPr lang="en-GB" altLang="en-US" sz="4000" dirty="0">
              <a:solidFill>
                <a:schemeClr val="tx1"/>
              </a:solidFill>
            </a:endParaRP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Verdana&amp;quot; IsBold=&amp;quot;0&amp;quot; IsItalic=&amp;quot;0&amp;quot; IsUnderline=&amp;quot;0&amp;quot; FontSize=&amp;quot;32&amp;quot;/&amp;gt;&amp;lt;Answer FontName=&amp;quot;Verdana&amp;quot; IsBold=&amp;quot;0&amp;quot; IsItalic=&amp;quot;0&amp;quot; IsUnderline=&amp;quot;0&amp;quot; FontSize=&amp;quot;24&amp;quot;/&amp;gt;&amp;lt;Button FontName=&amp;quot;Verdana&amp;quot; IsBold=&amp;quot;0&amp;quot; IsItalic=&amp;quot;0&amp;quot; IsUnderline=&amp;quot;0&amp;quot; FontSize=&amp;quot;14&amp;quot;/&amp;gt;&amp;lt;Message FontName=&amp;quot;Verdana&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UIDATA" val="&lt;database version=&quot;8.0&quot;&gt;&lt;object type=&quot;1&quot; unique_id=&quot;10001&quot;&gt;&lt;property id=&quot;20141&quot; value=&quot;Searching Individuals&quot;/&gt;&lt;property id=&quot;20148&quot; value=&quot;5&quot;/&gt;&lt;property id=&quot;20184&quot; value=&quot;7&quot;/&gt;&lt;property id=&quot;20224&quot; value=&quot;R:\SWPKDIVLDSCKP\Shared\Course Material\Unit 308 Searching Individuals &amp;amp; Identification&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61&quot;/&gt;&lt;property id=&quot;20309&quot; value=&quot;-1&quot;/&gt;&lt;property id=&quot;20312&quot; value=&quot;0&quot;/&gt;&lt;/object&gt;&lt;object type=&quot;3&quot; unique_id=&quot;10004&quot;&gt;&lt;property id=&quot;20148&quot; value=&quot;5&quot;/&gt;&lt;property id=&quot;20300&quot; value=&quot;Slide 2 - &amp;quot;History of Policing&amp;quot;&quot;/&gt;&lt;property id=&quot;20302&quot; value=&quot;1&quot;/&gt;&lt;property id=&quot;20303&quot; value=&quot;-1&quot;/&gt;&lt;property id=&quot;20307&quot; value=&quot;263&quot;/&gt;&lt;property id=&quot;20309&quot; value=&quot;-1&quot;/&gt;&lt;property id=&quot;20312&quot; value=&quot;0&quot;/&gt;&lt;/object&gt;&lt;object type=&quot;3&quot; unique_id=&quot;10005&quot;&gt;&lt;property id=&quot;20148&quot; value=&quot;5&quot;/&gt;&lt;property id=&quot;20300&quot; value=&quot;Slide 3&quot;/&gt;&lt;property id=&quot;20302&quot; value=&quot;1&quot;/&gt;&lt;property id=&quot;20303&quot; value=&quot;-1&quot;/&gt;&lt;property id=&quot;20307&quot; value=&quot;278&quot;/&gt;&lt;property id=&quot;20309&quot; value=&quot;-1&quot;/&gt;&lt;property id=&quot;20312&quot; value=&quot;0&quot;/&gt;&lt;/object&gt;&lt;object type=&quot;3&quot; unique_id=&quot;10006&quot;&gt;&lt;property id=&quot;20148&quot; value=&quot;5&quot;/&gt;&lt;property id=&quot;20300&quot; value=&quot;Slide 4&quot;/&gt;&lt;property id=&quot;20302&quot; value=&quot;1&quot;/&gt;&lt;property id=&quot;20303&quot; value=&quot;-1&quot;/&gt;&lt;property id=&quot;20307&quot; value=&quot;279&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266&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265&quot;/&gt;&lt;property id=&quot;20309&quot; value=&quot;-1&quot;/&gt;&lt;property id=&quot;20312&quot; value=&quot;0&quot;/&gt;&lt;/object&gt;&lt;object type=&quot;3&quot; unique_id=&quot;10009&quot;&gt;&lt;property id=&quot;20148&quot; value=&quot;5&quot;/&gt;&lt;property id=&quot;20300&quot; value=&quot;Slide 7&quot;/&gt;&lt;property id=&quot;20302&quot; value=&quot;1&quot;/&gt;&lt;property id=&quot;20303&quot; value=&quot;-1&quot;/&gt;&lt;property id=&quot;20307&quot; value=&quot;267&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268&quot;/&gt;&lt;property id=&quot;20309&quot; value=&quot;-1&quot;/&gt;&lt;property id=&quot;20312&quot; value=&quot;0&quot;/&gt;&lt;/object&gt;&lt;object type=&quot;3&quot; unique_id=&quot;10011&quot;&gt;&lt;property id=&quot;20148&quot; value=&quot;5&quot;/&gt;&lt;property id=&quot;20300&quot; value=&quot;Slide 9&quot;/&gt;&lt;property id=&quot;20302&quot; value=&quot;1&quot;/&gt;&lt;property id=&quot;20303&quot; value=&quot;-1&quot;/&gt;&lt;property id=&quot;20307&quot; value=&quot;280&quot;/&gt;&lt;property id=&quot;20309&quot; value=&quot;-1&quot;/&gt;&lt;property id=&quot;20312&quot; value=&quot;0&quot;/&gt;&lt;/object&gt;&lt;object type=&quot;3&quot; unique_id=&quot;10012&quot;&gt;&lt;property id=&quot;20148&quot; value=&quot;5&quot;/&gt;&lt;property id=&quot;20300&quot; value=&quot;Slide 10 - &amp;quot;Prohibited articles&amp;quot;&quot;/&gt;&lt;property id=&quot;20302&quot; value=&quot;1&quot;/&gt;&lt;property id=&quot;20303&quot; value=&quot;-1&quot;/&gt;&lt;property id=&quot;20307&quot; value=&quot;283&quot;/&gt;&lt;property id=&quot;20309&quot; value=&quot;-1&quot;/&gt;&lt;property id=&quot;20312&quot; value=&quot;0&quot;/&gt;&lt;/object&gt;&lt;object type=&quot;3&quot; unique_id=&quot;10013&quot;&gt;&lt;property id=&quot;20148&quot; value=&quot;5&quot;/&gt;&lt;property id=&quot;20300&quot; value=&quot;Slide 11 - &amp;quot;Prohibited articles&amp;quot;&quot;/&gt;&lt;property id=&quot;20302&quot; value=&quot;1&quot;/&gt;&lt;property id=&quot;20303&quot; value=&quot;-1&quot;/&gt;&lt;property id=&quot;20307&quot; value=&quot;285&quot;/&gt;&lt;property id=&quot;20309&quot; value=&quot;-1&quot;/&gt;&lt;property id=&quot;20312&quot; value=&quot;0&quot;/&gt;&lt;/object&gt;&lt;object type=&quot;3&quot; unique_id=&quot;10014&quot;&gt;&lt;property id=&quot;20148&quot; value=&quot;5&quot;/&gt;&lt;property id=&quot;20300&quot; value=&quot;Slide 12 - &amp;quot;Prohibited articles&amp;quot;&quot;/&gt;&lt;property id=&quot;20302&quot; value=&quot;1&quot;/&gt;&lt;property id=&quot;20303&quot; value=&quot;-1&quot;/&gt;&lt;property id=&quot;20307&quot; value=&quot;284&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282&quot;/&gt;&lt;property id=&quot;20309&quot; value=&quot;-1&quot;/&gt;&lt;property id=&quot;20312&quot; value=&quot;0&quot;/&gt;&lt;/object&gt;&lt;object type=&quot;3&quot; unique_id=&quot;10016&quot;&gt;&lt;property id=&quot;20148&quot; value=&quot;5&quot;/&gt;&lt;property id=&quot;20300&quot; value=&quot;Slide 14&quot;/&gt;&lt;property id=&quot;20302&quot; value=&quot;1&quot;/&gt;&lt;property id=&quot;20303&quot; value=&quot;-1&quot;/&gt;&lt;property id=&quot;20307&quot; value=&quot;281&quot;/&gt;&lt;property id=&quot;20309&quot; value=&quot;-1&quot;/&gt;&lt;property id=&quot;20312&quot; value=&quot;0&quot;/&gt;&lt;/object&gt;&lt;object type=&quot;3&quot; unique_id=&quot;10017&quot;&gt;&lt;property id=&quot;20148&quot; value=&quot;5&quot;/&gt;&lt;property id=&quot;20300&quot; value=&quot;Slide 15&quot;/&gt;&lt;property id=&quot;20302&quot; value=&quot;1&quot;/&gt;&lt;property id=&quot;20303&quot; value=&quot;-1&quot;/&gt;&lt;property id=&quot;20307&quot; value=&quot;270&quot;/&gt;&lt;property id=&quot;20309&quot; value=&quot;-1&quot;/&gt;&lt;property id=&quot;20312&quot; value=&quot;0&quot;/&gt;&lt;/object&gt;&lt;object type=&quot;3&quot; unique_id=&quot;10018&quot;&gt;&lt;property id=&quot;20148&quot; value=&quot;5&quot;/&gt;&lt;property id=&quot;20300&quot; value=&quot;Slide 16&quot;/&gt;&lt;property id=&quot;20302&quot; value=&quot;1&quot;/&gt;&lt;property id=&quot;20303&quot; value=&quot;-1&quot;/&gt;&lt;property id=&quot;20307&quot; value=&quot;272&quot;/&gt;&lt;property id=&quot;20309&quot; value=&quot;-1&quot;/&gt;&lt;property id=&quot;20312&quot; value=&quot;0&quot;/&gt;&lt;/object&gt;&lt;object type=&quot;3&quot; unique_id=&quot;10019&quot;&gt;&lt;property id=&quot;20148&quot; value=&quot;5&quot;/&gt;&lt;property id=&quot;20300&quot; value=&quot;Slide 17&quot;/&gt;&lt;property id=&quot;20302&quot; value=&quot;1&quot;/&gt;&lt;property id=&quot;20303&quot; value=&quot;-1&quot;/&gt;&lt;property id=&quot;20307&quot; value=&quot;273&quot;/&gt;&lt;property id=&quot;20309&quot; value=&quot;-1&quot;/&gt;&lt;property id=&quot;20312&quot; value=&quot;0&quot;/&gt;&lt;/object&gt;&lt;object type=&quot;3&quot; unique_id=&quot;10020&quot;&gt;&lt;property id=&quot;20148&quot; value=&quot;5&quot;/&gt;&lt;property id=&quot;20300&quot; value=&quot;Slide 18&quot;/&gt;&lt;property id=&quot;20302&quot; value=&quot;1&quot;/&gt;&lt;property id=&quot;20303&quot; value=&quot;-1&quot;/&gt;&lt;property id=&quot;20307&quot; value=&quot;276&quot;/&gt;&lt;property id=&quot;20309&quot; value=&quot;-1&quot;/&gt;&lt;property id=&quot;20312&quot; value=&quot;0&quot;/&gt;&lt;/object&gt;&lt;object type=&quot;3&quot; unique_id=&quot;10021&quot;&gt;&lt;property id=&quot;20148&quot; value=&quot;5&quot;/&gt;&lt;property id=&quot;20300&quot; value=&quot;Slide 19 - &amp;quot;Conduct of the search&amp;quot;&quot;/&gt;&lt;property id=&quot;20302&quot; value=&quot;1&quot;/&gt;&lt;property id=&quot;20303&quot; value=&quot;-1&quot;/&gt;&lt;property id=&quot;20307&quot; value=&quot;287&quot;/&gt;&lt;property id=&quot;20309&quot; value=&quot;-1&quot;/&gt;&lt;property id=&quot;20312&quot; value=&quot;0&quot;/&gt;&lt;/object&gt;&lt;object type=&quot;3&quot; unique_id=&quot;10022&quot;&gt;&lt;property id=&quot;20148&quot; value=&quot;5&quot;/&gt;&lt;property id=&quot;20300&quot; value=&quot;Slide 20 - &amp;quot;Conduct of the search&amp;quot;&quot;/&gt;&lt;property id=&quot;20302&quot; value=&quot;1&quot;/&gt;&lt;property id=&quot;20303&quot; value=&quot;-1&quot;/&gt;&lt;property id=&quot;20307&quot; value=&quot;288&quot;/&gt;&lt;property id=&quot;20309&quot; value=&quot;-1&quot;/&gt;&lt;property id=&quot;20312&quot; value=&quot;0&quot;/&gt;&lt;/object&gt;&lt;object type=&quot;3&quot; unique_id=&quot;10023&quot;&gt;&lt;property id=&quot;20148&quot; value=&quot;5&quot;/&gt;&lt;property id=&quot;20300&quot; value=&quot;Slide 21&quot;/&gt;&lt;property id=&quot;20302&quot; value=&quot;1&quot;/&gt;&lt;property id=&quot;20303&quot; value=&quot;-1&quot;/&gt;&lt;property id=&quot;20307&quot; value=&quot;277&quot;/&gt;&lt;property id=&quot;20309&quot; value=&quot;-1&quot;/&gt;&lt;property id=&quot;20312&quot; value=&quot;0&quot;/&gt;&lt;/object&gt;&lt;object type=&quot;3&quot; unique_id=&quot;10024&quot;&gt;&lt;property id=&quot;20148&quot; value=&quot;5&quot;/&gt;&lt;property id=&quot;20300&quot; value=&quot;Slide 22&quot;/&gt;&lt;property id=&quot;20302&quot; value=&quot;1&quot;/&gt;&lt;property id=&quot;20303&quot; value=&quot;-1&quot;/&gt;&lt;property id=&quot;20307&quot; value=&quot;274&quot;/&gt;&lt;property id=&quot;20309&quot; value=&quot;-1&quot;/&gt;&lt;property id=&quot;20312&quot; value=&quot;0&quot;/&gt;&lt;/object&gt;&lt;/object&gt;&lt;object type=&quot;8&quot; unique_id=&quot;10048&quot;&gt;&lt;/object&gt;&lt;object type=&quot;4&quot; unique_id=&quot;10073&quot;&gt;&lt;/object&gt;&lt;object type=&quot;10&quot; unique_id=&quot;10099&quot;&gt;&lt;object type=&quot;11&quot; unique_id=&quot;10100&quot;&gt;&lt;/object&gt;&lt;/object&gt;&lt;/object&gt;&lt;/database&gt;"/>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4&quot;/&gt;&lt;lineCharCount val=&quot;2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26&quot;/&gt;&lt;lineCharCount val=&quot;22&quot;/&gt;&lt;lineCharCount val=&quot;25&quot;/&gt;&lt;lineCharCount val=&quot;23&quot;/&gt;&lt;lineCharCount val=&quot;7&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37&quot;/&gt;&lt;lineCharCount val=&quot;25&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9&quot;/&gt;&lt;lineCharCount val=&quot;40&quot;/&gt;&lt;lineCharCount val=&quot;12&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0&quot;/&gt;&lt;lineCharCount val=&quot;20&quot;/&gt;&lt;lineCharCount val=&quot;25&quot;/&gt;&lt;lineCharCount val=&quot;29&quot;/&gt;&lt;lineCharCount val=&quot;10&quot;/&gt;&lt;lineCharCount val=&quot;26&quot;/&gt;&lt;lineCharCount val=&quot;18&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8&quot;/&gt;&lt;lineCharCount val=&quot;23&quot;/&gt;&lt;lineCharCount val=&quot;12&quot;/&gt;&lt;lineCharCount val=&quot;36&quot;/&gt;&lt;lineCharCount val=&quot;24&quot;/&gt;&lt;lineCharCount val=&quot;34&quot;/&gt;&lt;lineCharCount val=&quot;15&quot;/&gt;&lt;lineCharCount val=&quot;32&quot;/&gt;&lt;lineCharCount val=&quot;22&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B91D9E22-67F8-4E2F-B4CB-BF44642E1C58}&quot;/&gt;&lt;isInvalidForFieldText val=&quot;0&quot;/&gt;&lt;Image&gt;&lt;filename val=&quot;C:\DOCUME~1\swp54152\LOCALS~1\Temp\PR\data\asimages\{B91D9E22-67F8-4E2F-B4CB-BF44642E1C58}_5.png&quot;/&gt;&lt;left val=&quot;180&quot;/&gt;&lt;top val=&quot;25&quot;/&gt;&lt;width val=&quot;361&quot;/&gt;&lt;height val=&quot;271&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2&quot;/&gt;&lt;lineCharCount val=&quot;7&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5&quot;/&gt;&lt;lineCharCount val=&quot;11&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3&quot;/&gt;&lt;lineCharCount val=&quot;12&quot;/&gt;&lt;lineCharCount val=&quot;11&quot;/&gt;&lt;lineCharCount val=&quot;12&quot;/&gt;&lt;lineCharCount val=&quot;9&quot;/&gt;&lt;lineCharCount val=&quot;7&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5&quot;/&gt;&lt;lineCharCount val=&quot;1&quot;/&gt;&lt;lineCharCount val=&quot;1&quot;/&gt;&lt;lineCharCount val=&quot;8&quot;/&gt;&lt;lineCharCount val=&quot;1&quot;/&gt;&lt;lineCharCount val=&quot;1&quot;/&gt;&lt;lineCharCount val=&quot;7&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0&quot;/&gt;&lt;lineCharCount val=&quot;1&quot;/&gt;&lt;lineCharCount val=&quot;1&quot;/&gt;&lt;lineCharCount val=&quot;9&quot;/&gt;&lt;lineCharCount val=&quot;1&quot;/&gt;&lt;lineCharCount val=&quot;1&quot;/&gt;&lt;lineCharCount val=&quot;11&quot;/&gt;&lt;lineCharCount val=&quot;1&quot;/&gt;&lt;lineCharCount val=&quot;1&quot;/&gt;&lt;lineCharCount val=&quot;12&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8&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7&quot;/&gt;&lt;lineCharCount val=&quot;1&quot;/&gt;&lt;lineCharCount val=&quot;4&quot;/&gt;&lt;lineCharCount val=&quot;1&quot;/&gt;&lt;lineCharCount val=&quot;10&quot;/&gt;&lt;lineCharCount val=&quot;1&quot;/&gt;&lt;lineCharCount val=&quot;9&quot;/&gt;&lt;lineCharCount val=&quot;1&quot;/&gt;&lt;lineCharCount val=&quot;20&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8&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0&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5&quot;/&gt;&lt;lineCharCount val=&quot;1&quot;/&gt;&lt;lineCharCount val=&quot;6&quot;/&gt;&lt;lineCharCount val=&quot;1&quot;/&gt;&lt;lineCharCount val=&quot;8&quot;/&gt;&lt;lineCharCount val=&quot;1&quot;/&gt;&lt;lineCharCount val=&quot;14&quot;/&gt;&lt;lineCharCount val=&quot;1&quot;/&gt;&lt;lineCharCount val=&quot;10&quot;/&gt;&lt;lineCharCount val=&quot;1&quot;/&gt;&lt;lineCharCount val=&quot;5&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A05CA309-2F32-4EA4-8CFD-9F5F11B57461}&quot;/&gt;&lt;isInvalidForFieldText val=&quot;0&quot;/&gt;&lt;Image&gt;&lt;filename val=&quot;C:\DOCUME~1\swp54152\LOCALS~1\Temp\PR\data\asimages\{A05CA309-2F32-4EA4-8CFD-9F5F11B57461}_17.png&quot;/&gt;&lt;left val=&quot;376&quot;/&gt;&lt;top val=&quot;138&quot;/&gt;&lt;width val=&quot;320&quot;/&gt;&lt;height val=&quot;303&quot;/&gt;&lt;hasText val=&quot;1&quot;/&gt;&lt;/Image&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8&quot;/&gt;&lt;lineCharCount val=&quot;23&quot;/&gt;&lt;lineCharCount val=&quot;12&quot;/&gt;&lt;lineCharCount val=&quot;37&quot;/&gt;&lt;lineCharCount val=&quot;24&quot;/&gt;&lt;lineCharCount val=&quot;34&quot;/&gt;&lt;lineCharCount val=&quot;15&quot;/&gt;&lt;lineCharCount val=&quot;32&quot;/&gt;&lt;lineCharCount val=&quot;22&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0DD0622-E2FF-4C4E-905E-10F46A4E3D96}&quot;/&gt;&lt;isInvalidForFieldText val=&quot;0&quot;/&gt;&lt;Image&gt;&lt;filename val=&quot;C:\DOCUME~1\swp54152\LOCALS~1\Temp\PR\data\asimages\{70DD0622-E2FF-4C4E-905E-10F46A4E3D96}_10.png&quot;/&gt;&lt;left val=&quot;206&quot;/&gt;&lt;top val=&quot;399&quot;/&gt;&lt;width val=&quot;132&quot;/&gt;&lt;height val=&quot;119&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INFO" val="&lt;ThreeDShapeInfo&gt;&lt;uuid val=&quot;{DD30CC01-3953-437F-B6EF-FF23076B6EA6}&quot;/&gt;&lt;isInvalidForFieldText val=&quot;0&quot;/&gt;&lt;Image&gt;&lt;filename val=&quot;C:\DOCUME~1\swp54152\LOCALS~1\Temp\PR\data\asimages\{DD30CC01-3953-437F-B6EF-FF23076B6EA6}_10.png&quot;/&gt;&lt;left val=&quot;195&quot;/&gt;&lt;top val=&quot;141&quot;/&gt;&lt;width val=&quot;131&quot;/&gt;&lt;height val=&quot;115&quot;/&gt;&lt;hasText val=&quot;1&quot;/&gt;&lt;/Image&gt;&lt;/ThreeDShapeInfo&gt;"/>
</p:tagLst>
</file>

<file path=ppt/tags/tag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BC4DCFFA-83BC-4613-BB41-A117730F3B5A}&quot;/&gt;&lt;isInvalidForFieldText val=&quot;0&quot;/&gt;&lt;Image&gt;&lt;filename val=&quot;C:\DOCUME~1\swp54152\LOCALS~1\Temp\PR\data\asimages\{BC4DCFFA-83BC-4613-BB41-A117730F3B5A}_10.png&quot;/&gt;&lt;left val=&quot;195&quot;/&gt;&lt;top val=&quot;266&quot;/&gt;&lt;width val=&quot;144&quot;/&gt;&lt;height val=&quot;124&quot;/&gt;&lt;hasText val=&quot;1&quot;/&gt;&lt;/Image&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quot;/&gt;&lt;lineCharCount val=&quot;1&quot;/&gt;&lt;lineCharCount val=&quot;17&quot;/&gt;&lt;lineCharCount val=&quot;14&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6&quot;/&gt;&lt;lineCharCount val=&quot;1&quot;/&gt;&lt;lineCharCount val=&quot;38&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8&quot;/&gt;&lt;lineCharCount val=&quot;23&quot;/&gt;&lt;lineCharCount val=&quot;12&quot;/&gt;&lt;lineCharCount val=&quot;36&quot;/&gt;&lt;lineCharCount val=&quot;24&quot;/&gt;&lt;lineCharCount val=&quot;34&quot;/&gt;&lt;lineCharCount val=&quot;15&quot;/&gt;&lt;lineCharCount val=&quot;32&quot;/&gt;&lt;lineCharCount val=&quot;22&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8&quot;/&gt;&lt;lineCharCount val=&quot;23&quot;/&gt;&lt;lineCharCount val=&quot;12&quot;/&gt;&lt;lineCharCount val=&quot;36&quot;/&gt;&lt;lineCharCount val=&quot;24&quot;/&gt;&lt;lineCharCount val=&quot;34&quot;/&gt;&lt;lineCharCount val=&quot;15&quot;/&gt;&lt;lineCharCount val=&quot;32&quot;/&gt;&lt;lineCharCount val=&quot;22&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8&quot;/&gt;&lt;lineCharCount val=&quot;23&quot;/&gt;&lt;lineCharCount val=&quot;12&quot;/&gt;&lt;lineCharCount val=&quot;36&quot;/&gt;&lt;lineCharCount val=&quot;24&quot;/&gt;&lt;lineCharCount val=&quot;34&quot;/&gt;&lt;lineCharCount val=&quot;15&quot;/&gt;&lt;lineCharCount val=&quot;32&quot;/&gt;&lt;lineCharCount val=&quot;22&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23&quot;/&gt;&lt;lineCharCount val=&quot;32&quot;/&gt;&lt;lineCharCount val=&quot;39&quot;/&gt;&lt;lineCharCount val=&quot;24&quot;/&gt;&lt;lineCharCount val=&quot;30&quot;/&gt;&lt;lineCharCount val=&quot;34&quot;/&gt;&lt;lineCharCount val=&quot;21&quot;/&gt;&lt;lineCharCount val=&quot;42&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3&quot;/&gt;&lt;lineCharCount val=&quot;9&quot;/&gt;&lt;lineCharCount val=&quot;6&quot;/&gt;&lt;lineCharCount val=&quot;5&quot;/&gt;&lt;lineCharCount val=&quot;8&quot;/&gt;&lt;/TableIndex&gt;&lt;/ShapeText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9&quot;/&gt;&lt;lineCharCount val=&quot;9&quot;/&gt;&lt;lineCharCount val=&quot;15&quot;/&gt;&lt;lineCharCount val=&quot;8&quot;/&gt;&lt;lineCharCount val=&quot;4&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1&quot;/&gt;&lt;lineCharCount val=&quot;1&quot;/&gt;&lt;lineCharCount val=&quot;23&quot;/&gt;&lt;lineCharCount val=&quot;1&quot;/&gt;&lt;lineCharCount val=&quot;20&quot;/&gt;&lt;lineCharCount val=&quot;1&quot;/&gt;&lt;lineCharCount val=&quot;25&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605C486-5840-4025-8616-B0C70303268A}&quot;/&gt;&lt;isInvalidForFieldText val=&quot;0&quot;/&gt;&lt;Image&gt;&lt;filename val=&quot;C:\DOCUME~1\swp54152\LOCALS~1\Temp\PR\data\asimages\{7605C486-5840-4025-8616-B0C70303268A}_21.png&quot;/&gt;&lt;left val=&quot;402&quot;/&gt;&lt;top val=&quot;144&quot;/&gt;&lt;width val=&quot;276&quot;/&gt;&lt;height val=&quot;296&quot;/&gt;&lt;hasText val=&quot;1&quot;/&gt;&lt;/Image&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DBE0D2-C70B-429C-9C3B-F0A209AEE687}&quot;/&gt;&lt;isInvalidForFieldText val=&quot;0&quot;/&gt;&lt;Image&gt;&lt;filename val=&quot;C:\DOCUME~1\swp54152\LOCALS~1\Temp\PR\data\asimages\{B8DBE0D2-C70B-429C-9C3B-F0A209AEE687}_19.png&quot;/&gt;&lt;left val=&quot;0&quot;/&gt;&lt;top val=&quot;110&quot;/&gt;&lt;width val=&quot;662&quot;/&gt;&lt;height val=&quot;430&quot;/&gt;&lt;hasText val=&quot;1&quot;/&gt;&lt;/Image&gt;&lt;/ThreeDShape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2AE2C19B-AB1D-4792-BD1B-87AA80758E6A}&quot;/&gt;&lt;isInvalidForFieldText val=&quot;0&quot;/&gt;&lt;Image&gt;&lt;filename val=&quot;C:\DOCUME~1\swp54152\LOCALS~1\Temp\PR\data\asimages\{2AE2C19B-AB1D-4792-BD1B-87AA80758E6A}_2.png&quot;/&gt;&lt;left val=&quot;53&quot;/&gt;&lt;top val=&quot;99&quot;/&gt;&lt;width val=&quot;205&quot;/&gt;&lt;height val=&quot;117&quot;/&gt;&lt;hasText val=&quot;1&quot;/&gt;&lt;/Image&gt;&lt;/ThreeDShapeInfo&gt;"/>
</p:tagLst>
</file>

<file path=ppt/tags/tag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7A843914-64FB-44A3-8863-7231C4D25D71}&quot;/&gt;&lt;isInvalidForFieldText val=&quot;0&quot;/&gt;&lt;Image&gt;&lt;filename val=&quot;C:\DOCUME~1\swp54152\LOCALS~1\Temp\PR\data\asimages\{7A843914-64FB-44A3-8863-7231C4D25D71}_2.png&quot;/&gt;&lt;left val=&quot;159&quot;/&gt;&lt;top val=&quot;192&quot;/&gt;&lt;width val=&quot;268&quot;/&gt;&lt;height val=&quot;136&quot;/&gt;&lt;hasText val=&quot;1&quot;/&gt;&lt;/Image&gt;&lt;/ThreeDShapeInfo&gt;"/>
</p:tagLst>
</file>

<file path=ppt/tags/tag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A36D5CDC-819F-48FB-9FFD-488E9346E5D4}&quot;/&gt;&lt;isInvalidForFieldText val=&quot;0&quot;/&gt;&lt;Image&gt;&lt;filename val=&quot;C:\DOCUME~1\swp54152\LOCALS~1\Temp\PR\data\asimages\{A36D5CDC-819F-48FB-9FFD-488E9346E5D4}_2.png&quot;/&gt;&lt;left val=&quot;366&quot;/&gt;&lt;top val=&quot;269&quot;/&gt;&lt;width val=&quot;147&quot;/&gt;&lt;height val=&quot;195&quot;/&gt;&lt;hasText val=&quot;1&quot;/&gt;&lt;/Image&gt;&lt;/ThreeDShapeInfo&gt;"/>
</p:tagLst>
</file>

<file path=ppt/tags/tag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CF8FD7-EFA9-4381-8797-130DF1A7C926}&quot;/&gt;&lt;isInvalidForFieldText val=&quot;0&quot;/&gt;&lt;Image&gt;&lt;filename val=&quot;C:\DOCUME~1\swp54152\LOCALS~1\Temp\PR\data\asimages\{C8CF8FD7-EFA9-4381-8797-130DF1A7C926}_2.png&quot;/&gt;&lt;left val=&quot;478&quot;/&gt;&lt;top val=&quot;330&quot;/&gt;&lt;width val=&quot;194&quot;/&gt;&lt;height val=&quot;188&quot;/&gt;&lt;hasText val=&quot;1&quot;/&gt;&lt;/Image&gt;&lt;/ThreeDShapeInfo&gt;"/>
</p:tagLst>
</file>

<file path=ppt/tags/tag57.xml><?xml version="1.0" encoding="utf-8"?>
<p:tagLst xmlns:a="http://schemas.openxmlformats.org/drawingml/2006/main" xmlns:r="http://schemas.openxmlformats.org/officeDocument/2006/relationships" xmlns:p="http://schemas.openxmlformats.org/presentationml/2006/main">
  <p:tag name="PRESENTER_SHAPEINFO" val="&lt;ThreeDShapeInfo&gt;&lt;uuid val=&quot;{C3B264CE-8773-4151-8FD9-56CC011286F2}&quot;/&gt;&lt;isInvalidForFieldText val=&quot;0&quot;/&gt;&lt;Image&gt;&lt;filename val=&quot;C:\DOCUME~1\swp54152\LOCALS~1\Temp\PR\data\asimages\{C3B264CE-8773-4151-8FD9-56CC011286F2}_3.png&quot;/&gt;&lt;left val=&quot;12&quot;/&gt;&lt;top val=&quot;95&quot;/&gt;&lt;width val=&quot;276&quot;/&gt;&lt;height val=&quot;105&quot;/&gt;&lt;hasText val=&quot;1&quot;/&gt;&lt;/Image&gt;&lt;/ThreeDShapeInfo&gt;"/>
</p:tagLst>
</file>

<file path=ppt/tags/tag58.xml><?xml version="1.0" encoding="utf-8"?>
<p:tagLst xmlns:a="http://schemas.openxmlformats.org/drawingml/2006/main" xmlns:r="http://schemas.openxmlformats.org/officeDocument/2006/relationships" xmlns:p="http://schemas.openxmlformats.org/presentationml/2006/main">
  <p:tag name="PRESENTER_SHAPEINFO" val="&lt;ThreeDShapeInfo&gt;&lt;uuid val=&quot;{B2688ED7-7FAF-45F4-90BC-EE13CB3FF894}&quot;/&gt;&lt;isInvalidForFieldText val=&quot;0&quot;/&gt;&lt;Image&gt;&lt;filename val=&quot;C:\DOCUME~1\swp54152\LOCALS~1\Temp\PR\data\asimages\{B2688ED7-7FAF-45F4-90BC-EE13CB3FF894}_3.png&quot;/&gt;&lt;left val=&quot;499&quot;/&gt;&lt;top val=&quot;95&quot;/&gt;&lt;width val=&quot;197&quot;/&gt;&lt;height val=&quot;146&quot;/&gt;&lt;hasText val=&quot;1&quot;/&gt;&lt;/Image&gt;&lt;/ThreeDShapeInfo&gt;"/>
</p:tagLst>
</file>

<file path=ppt/tags/tag59.xml><?xml version="1.0" encoding="utf-8"?>
<p:tagLst xmlns:a="http://schemas.openxmlformats.org/drawingml/2006/main" xmlns:r="http://schemas.openxmlformats.org/officeDocument/2006/relationships" xmlns:p="http://schemas.openxmlformats.org/presentationml/2006/main">
  <p:tag name="PRESENTER_SHAPEINFO" val="&lt;ThreeDShapeInfo&gt;&lt;uuid val=&quot;{32FEBCDC-955F-4951-BEB6-7424DA6369C4}&quot;/&gt;&lt;isInvalidForFieldText val=&quot;0&quot;/&gt;&lt;Image&gt;&lt;filename val=&quot;C:\DOCUME~1\swp54152\LOCALS~1\Temp\PR\data\asimages\{32FEBCDC-955F-4951-BEB6-7424DA6369C4}_3.png&quot;/&gt;&lt;left val=&quot;12&quot;/&gt;&lt;top val=&quot;377&quot;/&gt;&lt;width val=&quot;195&quot;/&gt;&lt;height val=&quot;147&quot;/&gt;&lt;hasText val=&quot;1&quot;/&gt;&lt;/Image&gt;&lt;/ThreeDShapeInfo&gt;"/>
</p:tagLst>
</file>

<file path=ppt/tags/tag60.xml><?xml version="1.0" encoding="utf-8"?>
<p:tagLst xmlns:a="http://schemas.openxmlformats.org/drawingml/2006/main" xmlns:r="http://schemas.openxmlformats.org/officeDocument/2006/relationships" xmlns:p="http://schemas.openxmlformats.org/presentationml/2006/main">
  <p:tag name="PRESENTER_SHAPEINFO" val="&lt;ThreeDShapeInfo&gt;&lt;uuid val=&quot;{4C1D92FD-9151-4B50-8508-F0C63F74076E}&quot;/&gt;&lt;isInvalidForFieldText val=&quot;0&quot;/&gt;&lt;Image&gt;&lt;filename val=&quot;C:\DOCUME~1\swp54152\LOCALS~1\Temp\PR\data\asimages\{4C1D92FD-9151-4B50-8508-F0C63F74076E}_3.png&quot;/&gt;&lt;left val=&quot;223&quot;/&gt;&lt;top val=&quot;246&quot;/&gt;&lt;width val=&quot;277&quot;/&gt;&lt;height val=&quot;165&quot;/&gt;&lt;hasText val=&quot;1&quot;/&gt;&lt;/Image&gt;&lt;/ThreeDShapeInfo&gt;"/>
</p:tagLst>
</file>

<file path=ppt/tags/tag6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1CD3D40-44A7-4731-A8F3-AF252FD17D21}&quot;/&gt;&lt;isInvalidForFieldText val=&quot;0&quot;/&gt;&lt;Image&gt;&lt;filename val=&quot;C:\DOCUME~1\swp54152\LOCALS~1\Temp\PR\data\asimages\{A1CD3D40-44A7-4731-A8F3-AF252FD17D21}_3.png&quot;/&gt;&lt;left val=&quot;534&quot;/&gt;&lt;top val=&quot;399&quot;/&gt;&lt;width val=&quot;180&quot;/&gt;&lt;height val=&quot;135&quot;/&gt;&lt;hasText val=&quot;1&quot;/&gt;&lt;/Image&gt;&lt;/ThreeDShape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64.xml><?xml version="1.0" encoding="utf-8"?>
<p:tagLst xmlns:a="http://schemas.openxmlformats.org/drawingml/2006/main" xmlns:r="http://schemas.openxmlformats.org/officeDocument/2006/relationships" xmlns:p="http://schemas.openxmlformats.org/presentationml/2006/main">
  <p:tag name="PRESENTER_SHAPEINFO" val="&lt;ThreeDShapeInfo&gt;&lt;uuid val=&quot;{96A6E95E-18B7-4171-8FD0-FD19BB964EBB}&quot;/&gt;&lt;isInvalidForFieldText val=&quot;0&quot;/&gt;&lt;Image&gt;&lt;filename val=&quot;C:\DOCUME~1\swp54152\LOCALS~1\Temp\PR\data\asimages\{96A6E95E-18B7-4171-8FD0-FD19BB964EBB}_4.png&quot;/&gt;&lt;left val=&quot;81&quot;/&gt;&lt;top val=&quot;70&quot;/&gt;&lt;width val=&quot;181&quot;/&gt;&lt;height val=&quot;225&quot;/&gt;&lt;hasText val=&quot;1&quot;/&gt;&lt;/Image&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A7362CF-B668-4877-845D-5D3C1D787DF2}&quot;/&gt;&lt;isInvalidForFieldText val=&quot;0&quot;/&gt;&lt;Image&gt;&lt;filename val=&quot;C:\DOCUME~1\swp54152\LOCALS~1\Temp\PR\data\asimages\{1A7362CF-B668-4877-845D-5D3C1D787DF2}_4.png&quot;/&gt;&lt;left val=&quot;438&quot;/&gt;&lt;top val=&quot;70&quot;/&gt;&lt;width val=&quot;186&quot;/&gt;&lt;height val=&quot;225&quot;/&gt;&lt;hasText val=&quot;1&quot;/&gt;&lt;/Image&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9AAA72-EE2E-4EAD-B2F0-458C24834E01}&quot;/&gt;&lt;isInvalidForFieldText val=&quot;0&quot;/&gt;&lt;Image&gt;&lt;filename val=&quot;C:\DOCUME~1\swp54152\LOCALS~1\Temp\PR\data\asimages\{669AAA72-EE2E-4EAD-B2F0-458C24834E01}_4.png&quot;/&gt;&lt;left val=&quot;81&quot;/&gt;&lt;top val=&quot;307&quot;/&gt;&lt;width val=&quot;181&quot;/&gt;&lt;height val=&quot;225&quot;/&gt;&lt;hasText val=&quot;1&quot;/&gt;&lt;/Image&gt;&lt;/ThreeDShapeInfo&gt;"/>
</p:tagLst>
</file>

<file path=ppt/tags/tag6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833F622-3C9E-4C48-A269-7D63A3BAA2C2}&quot;/&gt;&lt;isInvalidForFieldText val=&quot;0&quot;/&gt;&lt;Image&gt;&lt;filename val=&quot;C:\DOCUME~1\swp54152\LOCALS~1\Temp\PR\data\asimages\{7833F622-3C9E-4C48-A269-7D63A3BAA2C2}_4.png&quot;/&gt;&lt;left val=&quot;441&quot;/&gt;&lt;top val=&quot;294&quot;/&gt;&lt;width val=&quot;180&quot;/&gt;&lt;height val=&quot;227&quot;/&gt;&lt;hasText val=&quot;1&quot;/&gt;&lt;/Image&gt;&lt;/ThreeDShapeInfo&gt;"/>
</p:tagLst>
</file>

<file path=ppt/tags/tag68.xml><?xml version="1.0" encoding="utf-8"?>
<p:tagLst xmlns:a="http://schemas.openxmlformats.org/drawingml/2006/main" xmlns:r="http://schemas.openxmlformats.org/officeDocument/2006/relationships" xmlns:p="http://schemas.openxmlformats.org/presentationml/2006/main">
  <p:tag name="PRESENTER_SHAPEINFO" val="&lt;ThreeDShapeInfo&gt;&lt;uuid val=&quot;{1C12328E-DF1E-43E4-ADEB-CDC29809C89F}&quot;/&gt;&lt;isInvalidForFieldText val=&quot;0&quot;/&gt;&lt;Image&gt;&lt;filename val=&quot;C:\DOCUME~1\swp54152\LOCALS~1\Temp\PR\data\asimages\{1C12328E-DF1E-43E4-ADEB-CDC29809C89F}_5.png&quot;/&gt;&lt;left val=&quot;24&quot;/&gt;&lt;top val=&quot;36&quot;/&gt;&lt;width val=&quot;180&quot;/&gt;&lt;height val=&quot;135&quot;/&gt;&lt;hasText val=&quot;1&quot;/&gt;&lt;/Image&gt;&lt;/ThreeDShapeInfo&gt;"/>
</p:tagLst>
</file>

<file path=ppt/tags/tag69.xml><?xml version="1.0" encoding="utf-8"?>
<p:tagLst xmlns:a="http://schemas.openxmlformats.org/drawingml/2006/main" xmlns:r="http://schemas.openxmlformats.org/officeDocument/2006/relationships" xmlns:p="http://schemas.openxmlformats.org/presentationml/2006/main">
  <p:tag name="PRESENTER_SHAPEINFO" val="&lt;ThreeDShapeInfo&gt;&lt;uuid val=&quot;{F4BAA26F-860B-4D60-A528-1D587F76B74D}&quot;/&gt;&lt;isInvalidForFieldText val=&quot;0&quot;/&gt;&lt;Image&gt;&lt;filename val=&quot;C:\DOCUME~1\swp54152\LOCALS~1\Temp\PR\data\asimages\{F4BAA26F-860B-4D60-A528-1D587F76B74D}_5.png&quot;/&gt;&lt;left val=&quot;134&quot;/&gt;&lt;top val=&quot;141&quot;/&gt;&lt;width val=&quot;196&quot;/&gt;&lt;height val=&quot;147&quot;/&gt;&lt;hasText val=&quot;1&quot;/&gt;&lt;/Image&gt;&lt;/ThreeDShapeInfo&gt;"/>
</p:tagLst>
</file>

<file path=ppt/tags/tag70.xml><?xml version="1.0" encoding="utf-8"?>
<p:tagLst xmlns:a="http://schemas.openxmlformats.org/drawingml/2006/main" xmlns:r="http://schemas.openxmlformats.org/officeDocument/2006/relationships" xmlns:p="http://schemas.openxmlformats.org/presentationml/2006/main">
  <p:tag name="PRESENTER_SHAPEINFO" val="&lt;ThreeDShapeInfo&gt;&lt;uuid val=&quot;{3CA7E2AB-33EC-4C4D-8A76-4FCABD26594B}&quot;/&gt;&lt;isInvalidForFieldText val=&quot;0&quot;/&gt;&lt;Image&gt;&lt;filename val=&quot;C:\DOCUME~1\swp54152\LOCALS~1\Temp\PR\data\asimages\{3CA7E2AB-33EC-4C4D-8A76-4FCABD26594B}_5.png&quot;/&gt;&lt;left val=&quot;291&quot;/&gt;&lt;top val=&quot;237&quot;/&gt;&lt;width val=&quot;133&quot;/&gt;&lt;height val=&quot;133&quot;/&gt;&lt;hasText val=&quot;1&quot;/&gt;&lt;/Image&gt;&lt;/ThreeDShapeInfo&gt;"/>
</p:tagLst>
</file>

<file path=ppt/tags/tag71.xml><?xml version="1.0" encoding="utf-8"?>
<p:tagLst xmlns:a="http://schemas.openxmlformats.org/drawingml/2006/main" xmlns:r="http://schemas.openxmlformats.org/officeDocument/2006/relationships" xmlns:p="http://schemas.openxmlformats.org/presentationml/2006/main">
  <p:tag name="PRESENTER_SHAPEINFO" val="&lt;ThreeDShapeInfo&gt;&lt;uuid val=&quot;{09B8FD2E-AED9-4BEF-9BD4-7328D73D46C8}&quot;/&gt;&lt;isInvalidForFieldText val=&quot;0&quot;/&gt;&lt;Image&gt;&lt;filename val=&quot;C:\DOCUME~1\swp54152\LOCALS~1\Temp\PR\data\asimages\{09B8FD2E-AED9-4BEF-9BD4-7328D73D46C8}_5.png&quot;/&gt;&lt;left val=&quot;381&quot;/&gt;&lt;top val=&quot;287&quot;/&gt;&lt;width val=&quot;195&quot;/&gt;&lt;height val=&quot;147&quot;/&gt;&lt;hasText val=&quot;1&quot;/&gt;&lt;/Image&gt;&lt;/ThreeDShapeInfo&gt;"/>
</p:tagLst>
</file>

<file path=ppt/tags/tag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73.xml><?xml version="1.0" encoding="utf-8"?>
<p:tagLst xmlns:a="http://schemas.openxmlformats.org/drawingml/2006/main" xmlns:r="http://schemas.openxmlformats.org/officeDocument/2006/relationships" xmlns:p="http://schemas.openxmlformats.org/presentationml/2006/main">
  <p:tag name="PRESENTER_SHAPEINFO" val="&lt;ThreeDShapeInfo&gt;&lt;uuid val=&quot;{3DFD0986-4E41-4845-971D-07E62DF8F3EF}&quot;/&gt;&lt;isInvalidForFieldText val=&quot;0&quot;/&gt;&lt;Image&gt;&lt;filename val=&quot;C:\DOCUME~1\swp54152\LOCALS~1\Temp\PR\data\asimages\{3DFD0986-4E41-4845-971D-07E62DF8F3EF}_7.png&quot;/&gt;&lt;left val=&quot;0&quot;/&gt;&lt;top val=&quot;19&quot;/&gt;&lt;width val=&quot;195&quot;/&gt;&lt;height val=&quot;147&quot;/&gt;&lt;hasText val=&quot;1&quot;/&gt;&lt;/Image&gt;&lt;/ThreeDShapeInfo&gt;"/>
</p:tagLst>
</file>

<file path=ppt/tags/tag74.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10E9D0-4319-4226-ACF7-A54307A55C17}&quot;/&gt;&lt;isInvalidForFieldText val=&quot;0&quot;/&gt;&lt;Image&gt;&lt;filename val=&quot;C:\DOCUME~1\swp54152\LOCALS~1\Temp\PR\data\asimages\{5C10E9D0-4319-4226-ACF7-A54307A55C17}_7.png&quot;/&gt;&lt;left val=&quot;104&quot;/&gt;&lt;top val=&quot;96&quot;/&gt;&lt;width val=&quot;207&quot;/&gt;&lt;height val=&quot;138&quot;/&gt;&lt;hasText val=&quot;1&quot;/&gt;&lt;/Image&gt;&lt;/ThreeDShapeInfo&gt;"/>
</p:tagLst>
</file>

<file path=ppt/tags/tag75.xml><?xml version="1.0" encoding="utf-8"?>
<p:tagLst xmlns:a="http://schemas.openxmlformats.org/drawingml/2006/main" xmlns:r="http://schemas.openxmlformats.org/officeDocument/2006/relationships" xmlns:p="http://schemas.openxmlformats.org/presentationml/2006/main">
  <p:tag name="PRESENTER_SHAPEINFO" val="&lt;ThreeDShapeInfo&gt;&lt;uuid val=&quot;{DF970820-4A8D-484D-9279-A4187B127887}&quot;/&gt;&lt;isInvalidForFieldText val=&quot;0&quot;/&gt;&lt;Image&gt;&lt;filename val=&quot;C:\DOCUME~1\swp54152\LOCALS~1\Temp\PR\data\asimages\{DF970820-4A8D-484D-9279-A4187B127887}_7.png&quot;/&gt;&lt;left val=&quot;240&quot;/&gt;&lt;top val=&quot;165&quot;/&gt;&lt;width val=&quot;195&quot;/&gt;&lt;height val=&quot;147&quot;/&gt;&lt;hasText val=&quot;1&quot;/&gt;&lt;/Image&gt;&lt;/ThreeDShapeInfo&gt;"/>
</p:tagLst>
</file>

<file path=ppt/tags/tag76.xml><?xml version="1.0" encoding="utf-8"?>
<p:tagLst xmlns:a="http://schemas.openxmlformats.org/drawingml/2006/main" xmlns:r="http://schemas.openxmlformats.org/officeDocument/2006/relationships" xmlns:p="http://schemas.openxmlformats.org/presentationml/2006/main">
  <p:tag name="PRESENTER_SHAPEINFO" val="&lt;ThreeDShapeInfo&gt;&lt;uuid val=&quot;{A00C0D35-6D68-4800-99D7-1D4C5C754F11}&quot;/&gt;&lt;isInvalidForFieldText val=&quot;0&quot;/&gt;&lt;Image&gt;&lt;filename val=&quot;C:\DOCUME~1\swp54152\LOCALS~1\Temp\PR\data\asimages\{A00C0D35-6D68-4800-99D7-1D4C5C754F11}_7.png&quot;/&gt;&lt;left val=&quot;356&quot;/&gt;&lt;top val=&quot;269&quot;/&gt;&lt;width val=&quot;222&quot;/&gt;&lt;height val=&quot;148&quot;/&gt;&lt;hasText val=&quot;1&quot;/&gt;&lt;/Image&gt;&lt;/ThreeDShapeInfo&gt;"/>
</p:tagLst>
</file>

<file path=ppt/tags/tag77.xml><?xml version="1.0" encoding="utf-8"?>
<p:tagLst xmlns:a="http://schemas.openxmlformats.org/drawingml/2006/main" xmlns:r="http://schemas.openxmlformats.org/officeDocument/2006/relationships" xmlns:p="http://schemas.openxmlformats.org/presentationml/2006/main">
  <p:tag name="PRESENTER_SHAPEINFO" val="&lt;ThreeDShapeInfo&gt;&lt;uuid val=&quot;{453E92DE-7467-4051-840A-C52C1658E5F8}&quot;/&gt;&lt;isInvalidForFieldText val=&quot;0&quot;/&gt;&lt;Image&gt;&lt;filename val=&quot;C:\DOCUME~1\swp54152\LOCALS~1\Temp\PR\data\asimages\{453E92DE-7467-4051-840A-C52C1658E5F8}_7.png&quot;/&gt;&lt;left val=&quot;478&quot;/&gt;&lt;top val=&quot;386&quot;/&gt;&lt;width val=&quot;218&quot;/&gt;&lt;height val=&quot;119&quot;/&gt;&lt;hasText val=&quot;1&quot;/&gt;&lt;/Image&gt;&lt;/ThreeDShapeInfo&gt;"/>
</p:tagLst>
</file>

<file path=ppt/tags/tag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1&quot;/&gt;&lt;lineCharCount val=&quot;11&quot;/&gt;&lt;/TableIndex&gt;&lt;/ShapeTextInfo&gt;"/>
</p:tagLst>
</file>

<file path=ppt/tags/tag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8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7&quot;/&gt;&lt;/TableIndex&gt;&lt;/ShapeTextInfo&gt;"/>
</p:tagLst>
</file>

<file path=ppt/tags/tag8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49A4F5F-0E21-41B8-A62B-6807C7C4B440}&quot;/&gt;&lt;isInvalidForFieldText val=&quot;0&quot;/&gt;&lt;Image&gt;&lt;filename val=&quot;C:\DOCUME~1\swp54152\LOCALS~1\Temp\PR\data\asimages\{549A4F5F-0E21-41B8-A62B-6807C7C4B440}_9.png&quot;/&gt;&lt;left val=&quot;263&quot;/&gt;&lt;top val=&quot;42&quot;/&gt;&lt;width val=&quot;392&quot;/&gt;&lt;height val=&quot;321&quot;/&gt;&lt;hasText val=&quot;1&quot;/&gt;&lt;/Image&gt;&lt;/ThreeDShapeInfo&gt;"/>
</p:tagLst>
</file>

<file path=ppt/tags/tag8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0&quot;/&gt;&lt;lineCharCount val=&quot;34&quot;/&gt;&lt;lineCharCount val=&quot;33&quot;/&gt;&lt;lineCharCount val=&quot;35&quot;/&gt;&lt;/TableIndex&gt;&lt;/ShapeTextInfo&gt;"/>
</p:tagLst>
</file>

<file path=ppt/tags/tag84.xml><?xml version="1.0" encoding="utf-8"?>
<p:tagLst xmlns:a="http://schemas.openxmlformats.org/drawingml/2006/main" xmlns:r="http://schemas.openxmlformats.org/officeDocument/2006/relationships" xmlns:p="http://schemas.openxmlformats.org/presentationml/2006/main">
  <p:tag name="PRESENTER_SHAPEINFO" val="&lt;ThreeDShapeInfo&gt;&lt;uuid val=&quot;{9CFFA262-1ACB-4AAC-BE3F-AD44EA710728}&quot;/&gt;&lt;isInvalidForFieldText val=&quot;0&quot;/&gt;&lt;Image&gt;&lt;filename val=&quot;C:\DOCUME~1\swp54152\LOCALS~1\Temp\PR\data\asimages\{9CFFA262-1ACB-4AAC-BE3F-AD44EA710728}_10.png&quot;/&gt;&lt;left val=&quot;48&quot;/&gt;&lt;top val=&quot;48&quot;/&gt;&lt;width val=&quot;324&quot;/&gt;&lt;height val=&quot;267&quot;/&gt;&lt;hasText val=&quot;1&quot;/&gt;&lt;/Image&gt;&lt;/ThreeDShapeInfo&gt;"/>
</p:tagLst>
</file>

<file path=ppt/tags/tag85.xml><?xml version="1.0" encoding="utf-8"?>
<p:tagLst xmlns:a="http://schemas.openxmlformats.org/drawingml/2006/main" xmlns:r="http://schemas.openxmlformats.org/officeDocument/2006/relationships" xmlns:p="http://schemas.openxmlformats.org/presentationml/2006/main">
  <p:tag name="PRESENTER_SHAPEINFO" val="&lt;ThreeDShapeInfo&gt;&lt;uuid val=&quot;{D059ADE3-95BC-402F-9C88-7C12963A4BC1}&quot;/&gt;&lt;isInvalidForFieldText val=&quot;0&quot;/&gt;&lt;Image&gt;&lt;filename val=&quot;C:\DOCUME~1\swp54152\LOCALS~1\Temp\PR\data\asimages\{D059ADE3-95BC-402F-9C88-7C12963A4BC1}_10.png&quot;/&gt;&lt;left val=&quot;314&quot;/&gt;&lt;top val=&quot;198&quot;/&gt;&lt;width val=&quot;358&quot;/&gt;&lt;height val=&quot;231&quot;/&gt;&lt;hasText val=&quot;1&quot;/&gt;&lt;/Image&gt;&lt;/ThreeDShapeInfo&gt;"/>
</p:tagLst>
</file>

<file path=ppt/tags/tag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5&quot;/&gt;&lt;lineCharCount val=&quot;5&quot;/&gt;&lt;/TableIndex&gt;&lt;/ShapeTextInfo&gt;"/>
</p:tagLst>
</file>

<file path=ppt/tags/tag8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9&quot;/&gt;&lt;/TableIndex&gt;&lt;/ShapeTextInfo&gt;"/>
</p:tagLst>
</file>

<file path=ppt/tags/tag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8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quot;/&gt;&lt;lineCharCount val=&quot;22&quot;/&gt;&lt;/TableIndex&gt;&lt;/ShapeTextInfo&gt;"/>
</p:tagLst>
</file>

<file path=ppt/tags/tag9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AC00F5A-679C-4791-ACDC-00A6C6876642}&quot;/&gt;&lt;isInvalidForFieldText val=&quot;0&quot;/&gt;&lt;Image&gt;&lt;filename val=&quot;C:\DOCUME~1\swp54152\LOCALS~1\Temp\PR\data\asimages\{7AC00F5A-679C-4791-ACDC-00A6C6876642}_11.png&quot;/&gt;&lt;left val=&quot;36&quot;/&gt;&lt;top val=&quot;73&quot;/&gt;&lt;width val=&quot;653&quot;/&gt;&lt;height val=&quot;432&quot;/&gt;&lt;hasText val=&quot;1&quot;/&gt;&lt;/Image&gt;&lt;/ThreeDShapeInfo&gt;"/>
</p:tagLst>
</file>

<file path=ppt/tags/tag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9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27&quot;/&gt;&lt;lineCharCount val=&quot;8&quot;/&gt;&lt;lineCharCount val=&quot;1&quot;/&gt;&lt;/TableIndex&gt;&lt;/ShapeTextInfo&gt;"/>
</p:tagLst>
</file>

<file path=ppt/tags/tag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4&quot;/&gt;&lt;/TableIndex&gt;&lt;/ShapeTextInfo&gt;"/>
</p:tagLst>
</file>

<file path=ppt/tags/tag9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E2824EB-72CC-4178-AC07-857335063B7F}&quot;/&gt;&lt;isInvalidForFieldText val=&quot;0&quot;/&gt;&lt;Image&gt;&lt;filename val=&quot;C:\DOCUME~1\swp54152\LOCALS~1\Temp\PR\data\asimages\{6E2824EB-72CC-4178-AC07-857335063B7F}_13.png&quot;/&gt;&lt;left val=&quot;183&quot;/&gt;&lt;top val=&quot;81&quot;/&gt;&lt;width val=&quot;489&quot;/&gt;&lt;height val=&quot;376&quot;/&gt;&lt;hasText val=&quot;1&quot;/&gt;&lt;/Image&gt;&lt;/ThreeDShapeInfo&gt;"/>
</p:tagLst>
</file>

<file path=ppt/tags/tag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0&quot;/&gt;&lt;lineCharCount val=&quot;9&quot;/&gt;&lt;/TableIndex&gt;&lt;/ShapeTextInfo&gt;"/>
</p:tagLst>
</file>

<file path=ppt/tags/tag97.xml><?xml version="1.0" encoding="utf-8"?>
<p:tagLst xmlns:a="http://schemas.openxmlformats.org/drawingml/2006/main" xmlns:r="http://schemas.openxmlformats.org/officeDocument/2006/relationships" xmlns:p="http://schemas.openxmlformats.org/presentationml/2006/main">
  <p:tag name="PRESENTER_SHAPEINFO" val="&lt;ThreeDShapeInfo&gt;&lt;uuid val=&quot;{19421403-3942-4AEE-AA9D-710D4EF01B0A}&quot;/&gt;&lt;isInvalidForFieldText val=&quot;0&quot;/&gt;&lt;Image&gt;&lt;filename val=&quot;C:\DOCUME~1\swp54152\LOCALS~1\Temp\PR\data\asimages\{19421403-3942-4AEE-AA9D-710D4EF01B0A}_14.png&quot;/&gt;&lt;left val=&quot;228&quot;/&gt;&lt;top val=&quot;87&quot;/&gt;&lt;width val=&quot;418&quot;/&gt;&lt;height val=&quot;321&quot;/&gt;&lt;hasText val=&quot;1&quot;/&gt;&lt;/Image&gt;&lt;/ThreeDShapeInfo&gt;"/>
</p:tagLst>
</file>

<file path=ppt/tags/tag9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99.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468C5-8824-4CEC-B572-ECE0825BDD16}&quot;/&gt;&lt;isInvalidForFieldText val=&quot;0&quot;/&gt;&lt;Image&gt;&lt;filename val=&quot;C:\DOCUME~1\swp54152\LOCALS~1\Temp\PR\data\asimages\{7E4468C5-8824-4CEC-B572-ECE0825BDD16}_15.png&quot;/&gt;&lt;left val=&quot;336&quot;/&gt;&lt;top val=&quot;65&quot;/&gt;&lt;width val=&quot;365&quot;/&gt;&lt;height val=&quot;252&quot;/&gt;&lt;hasText val=&quot;1&quot;/&gt;&lt;/Image&gt;&lt;/ThreeDShapeInfo&gt;"/>
</p:tagLst>
</file>

<file path=ppt/tags/tag1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10&quot;/&gt;&lt;/TableIndex&gt;&lt;/ShapeTextInfo&gt;"/>
</p:tagLst>
</file>

<file path=ppt/tags/tag10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3&quot;/&gt;&lt;lineCharCount val=&quot;10&quot;/&gt;&lt;/TableIndex&gt;&lt;/ShapeTextInfo&gt;"/>
</p:tagLst>
</file>

<file path=ppt/tags/tag1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0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ACE613C-3FA0-48F9-9611-B3A842EE6AC3}&quot;/&gt;&lt;isInvalidForFieldText val=&quot;0&quot;/&gt;&lt;Image&gt;&lt;filename val=&quot;C:\DOCUME~1\swp54152\LOCALS~1\Temp\PR\data\asimages\{7ACE613C-3FA0-48F9-9611-B3A842EE6AC3}_16.png&quot;/&gt;&lt;left val=&quot;183&quot;/&gt;&lt;top val=&quot;87&quot;/&gt;&lt;width val=&quot;517&quot;/&gt;&lt;height val=&quot;358&quot;/&gt;&lt;hasText val=&quot;1&quot;/&gt;&lt;/Image&gt;&lt;/ThreeDShapeInfo&gt;"/>
</p:tagLst>
</file>

<file path=ppt/tags/tag10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1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8&quot;/&gt;&lt;lineCharCount val=&quot;17&quot;/&gt;&lt;lineCharCount val=&quot;15&quot;/&gt;&lt;lineCharCount val=&quot;11&quot;/&gt;&lt;/TableIndex&gt;&lt;/ShapeTextInfo&gt;"/>
</p:tagLst>
</file>

<file path=ppt/tags/tag10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10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1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1&quot;/&gt;&lt;lineCharCount val=&quot;1&quot;/&gt;&lt;lineCharCount val=&quot;23&quot;/&gt;&lt;lineCharCount val=&quot;1&quot;/&gt;&lt;lineCharCount val=&quot;20&quot;/&gt;&lt;lineCharCount val=&quot;1&quot;/&gt;&lt;lineCharCount val=&quot;25&quot;/&gt;&lt;/TableIndex&gt;&lt;/ShapeTextInfo&gt;"/>
</p:tagLst>
</file>

<file path=ppt/tags/tag1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605C486-5840-4025-8616-B0C70303268A}&quot;/&gt;&lt;isInvalidForFieldText val=&quot;0&quot;/&gt;&lt;Image&gt;&lt;filename val=&quot;C:\DOCUME~1\swp54152\LOCALS~1\Temp\PR\data\asimages\{7605C486-5840-4025-8616-B0C70303268A}_21.png&quot;/&gt;&lt;left val=&quot;402&quot;/&gt;&lt;top val=&quot;144&quot;/&gt;&lt;width val=&quot;276&quot;/&gt;&lt;height val=&quot;296&quot;/&gt;&lt;hasText val=&quot;1&quot;/&gt;&lt;/Image&gt;&lt;/ThreeDShapeInfo&gt;"/>
</p:tagLst>
</file>

<file path=ppt/tags/tag1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3883AE60-50A6-44ED-9EFC-217FFEF69C3D}&quot;/&gt;&lt;isInvalidForFieldText val=&quot;0&quot;/&gt;&lt;Image&gt;&lt;filename val=&quot;C:\DOCUME~1\swp54152\LOCALS~1\Temp\PR\data\asimages\{3883AE60-50A6-44ED-9EFC-217FFEF69C3D}_22.png&quot;/&gt;&lt;left val=&quot;50&quot;/&gt;&lt;top val=&quot;61&quot;/&gt;&lt;width val=&quot;619&quot;/&gt;&lt;height val=&quot;417&quot;/&gt;&lt;hasText val=&quot;1&quot;/&gt;&lt;/Image&gt;&lt;/ThreeDShapeInfo&gt;"/>
</p:tagLst>
</file>

<file path=ppt/tags/tag1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4&quot;/&gt;&lt;/TableIndex&gt;&lt;/ShapeTextInfo&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21090</TotalTime>
  <Words>11757</Words>
  <Application>Microsoft Office PowerPoint</Application>
  <PresentationFormat>On-screen Show (4:3)</PresentationFormat>
  <Paragraphs>1199</Paragraphs>
  <Slides>99</Slides>
  <Notes>92</Notes>
  <HiddenSlides>19</HiddenSlides>
  <MMClips>0</MMClips>
  <ScaleCrop>false</ScaleCrop>
  <HeadingPairs>
    <vt:vector size="8" baseType="variant">
      <vt:variant>
        <vt:lpstr>Fonts Used</vt:lpstr>
      </vt:variant>
      <vt:variant>
        <vt:i4>12</vt:i4>
      </vt:variant>
      <vt:variant>
        <vt:lpstr>Theme</vt:lpstr>
      </vt:variant>
      <vt:variant>
        <vt:i4>1</vt:i4>
      </vt:variant>
      <vt:variant>
        <vt:lpstr>Slide Titles</vt:lpstr>
      </vt:variant>
      <vt:variant>
        <vt:i4>99</vt:i4>
      </vt:variant>
      <vt:variant>
        <vt:lpstr>Custom Shows</vt:lpstr>
      </vt:variant>
      <vt:variant>
        <vt:i4>1</vt:i4>
      </vt:variant>
    </vt:vector>
  </HeadingPairs>
  <TitlesOfParts>
    <vt:vector size="113" baseType="lpstr">
      <vt:lpstr>ＭＳ Ｐゴシック</vt:lpstr>
      <vt:lpstr>Arial</vt:lpstr>
      <vt:lpstr>Calibri</vt:lpstr>
      <vt:lpstr>Rockwell</vt:lpstr>
      <vt:lpstr>Rockwell Condensed</vt:lpstr>
      <vt:lpstr>Tahoma</vt:lpstr>
      <vt:lpstr>Times New Roman</vt:lpstr>
      <vt:lpstr>TimesNewRoman</vt:lpstr>
      <vt:lpstr>TimesNewRoman,Bold</vt:lpstr>
      <vt:lpstr>TT225o00</vt:lpstr>
      <vt:lpstr>Verdana</vt:lpstr>
      <vt:lpstr>Wingdings</vt:lpstr>
      <vt:lpstr>Wood Type</vt:lpstr>
      <vt:lpstr>RECAP on last week….</vt:lpstr>
      <vt:lpstr>The characteristics of Crime  </vt:lpstr>
      <vt:lpstr>Investigative Principles </vt:lpstr>
      <vt:lpstr>Investigative Mind-set  </vt:lpstr>
      <vt:lpstr>Investigative Mind-set  </vt:lpstr>
      <vt:lpstr>Suspect Management/Strategy  </vt:lpstr>
      <vt:lpstr>Investigative Strategies  </vt:lpstr>
      <vt:lpstr>Police searches  principles powers and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Prohibited articles</vt:lpstr>
      <vt:lpstr>Prohibited articles</vt:lpstr>
      <vt:lpstr>PowerPoint Presentation</vt:lpstr>
      <vt:lpstr>PowerPoint Presentation</vt:lpstr>
      <vt:lpstr>PowerPoint Presentation</vt:lpstr>
      <vt:lpstr>PowerPoint Presentation</vt:lpstr>
      <vt:lpstr>Conduct of the search</vt:lpstr>
      <vt:lpstr>Conduct of the search</vt:lpstr>
      <vt:lpstr>PowerPoint Presentation</vt:lpstr>
      <vt:lpstr>Risks</vt:lpstr>
      <vt:lpstr>Section 32 (2) (b) PACE</vt:lpstr>
      <vt:lpstr>Section 32 (2) (b) PACE</vt:lpstr>
      <vt:lpstr>Premises</vt:lpstr>
      <vt:lpstr>Premises</vt:lpstr>
      <vt:lpstr>Section 17 PACE</vt:lpstr>
      <vt:lpstr>Section 17 pace</vt:lpstr>
      <vt:lpstr>Section 17 pace</vt:lpstr>
      <vt:lpstr>Section 17 PACE</vt:lpstr>
      <vt:lpstr>Section 17 PACE</vt:lpstr>
      <vt:lpstr>Section 17 PACE</vt:lpstr>
      <vt:lpstr>Section 17 PACE</vt:lpstr>
      <vt:lpstr>Section 18 (1) PACE</vt:lpstr>
      <vt:lpstr>Section 18 (1) PACE</vt:lpstr>
      <vt:lpstr>Section 18(5) PACE</vt:lpstr>
      <vt:lpstr>Section 19(2) PACE</vt:lpstr>
      <vt:lpstr>Section 19(2) PACE</vt:lpstr>
      <vt:lpstr>only where this is necessary to prevent item being………. </vt:lpstr>
      <vt:lpstr>Premises occupied</vt:lpstr>
      <vt:lpstr>PowerPoint Presentation</vt:lpstr>
      <vt:lpstr>Vehicle Searches</vt:lpstr>
      <vt:lpstr>The process is as follows: </vt:lpstr>
      <vt:lpstr>PowerPoint Presentation</vt:lpstr>
      <vt:lpstr>PowerPoint Presentation</vt:lpstr>
      <vt:lpstr>PowerPoint Presentation</vt:lpstr>
      <vt:lpstr>PowerPoint Presentation</vt:lpstr>
      <vt:lpstr>PowerPoint Presentation</vt:lpstr>
      <vt:lpstr>PowerPoint Presentation</vt:lpstr>
      <vt:lpstr>Once the search is complete: </vt:lpstr>
      <vt:lpstr>Open Spaces</vt:lpstr>
      <vt:lpstr>PowerPoint Presentation</vt:lpstr>
      <vt:lpstr>PowerPoint Presentation</vt:lpstr>
      <vt:lpstr>When to search</vt:lpstr>
      <vt:lpstr>Search Procedure</vt:lpstr>
      <vt:lpstr>Define Area</vt:lpstr>
      <vt:lpstr>Ascertain Authority</vt:lpstr>
      <vt:lpstr>Risk Assessment</vt:lpstr>
      <vt:lpstr>Risk Assessment</vt:lpstr>
      <vt:lpstr>Risk Assessment</vt:lpstr>
      <vt:lpstr>Boundary</vt:lpstr>
      <vt:lpstr>Documentation</vt:lpstr>
      <vt:lpstr>Missing persons</vt:lpstr>
      <vt:lpstr>Police Checklist</vt:lpstr>
      <vt:lpstr>Levels of Risk of Mispers</vt:lpstr>
      <vt:lpstr>Major investigation and public protection Missing person coordinator </vt:lpstr>
      <vt:lpstr>Searching for missing persons</vt:lpstr>
      <vt:lpstr>Case study</vt:lpstr>
      <vt:lpstr>Missing persons other actions</vt:lpstr>
      <vt:lpstr>Searches under counter terrorism legislation</vt:lpstr>
      <vt:lpstr>Searches under ct legislation</vt:lpstr>
      <vt:lpstr>PowerPoint Presentation</vt:lpstr>
      <vt:lpstr>Section 117 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Criminal Justice and Police Act 2001</vt:lpstr>
      <vt:lpstr>Proceeds of Crime Act 2002</vt:lpstr>
      <vt:lpstr>PowerPoint Presentation</vt:lpstr>
      <vt:lpstr>PowerPoint Presentation</vt:lpstr>
      <vt:lpstr>Custom Show 1</vt:lpstr>
    </vt:vector>
  </TitlesOfParts>
  <Company>South Wales Police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Wynne Jones (Business &amp; Management)</cp:lastModifiedBy>
  <cp:revision>337</cp:revision>
  <cp:lastPrinted>2017-11-07T08:01:46Z</cp:lastPrinted>
  <dcterms:created xsi:type="dcterms:W3CDTF">2010-07-02T08:46:54Z</dcterms:created>
  <dcterms:modified xsi:type="dcterms:W3CDTF">2017-11-07T08:21:51Z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c9703ba6-083e-4ff7-80c8-8c982d15f519</vt:lpwstr>
  </property>
  <property fmtid="{D5CDD505-2E9C-101B-9397-08002B2CF9AE}" pid="3" name="SWPIL">
    <vt:lpwstr>NOT PROTECTIVELY MARKED</vt:lpwstr>
  </property>
  <property fmtid="{D5CDD505-2E9C-101B-9397-08002B2CF9AE}" pid="4" name="SWPVNV">
    <vt:lpwstr>No Visual Mark</vt:lpwstr>
  </property>
</Properties>
</file>