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notesMasterIdLst>
    <p:notesMasterId r:id="rId30"/>
  </p:notesMasterIdLst>
  <p:handoutMasterIdLst>
    <p:handoutMasterId r:id="rId31"/>
  </p:handoutMasterIdLst>
  <p:sldIdLst>
    <p:sldId id="304" r:id="rId2"/>
    <p:sldId id="326" r:id="rId3"/>
    <p:sldId id="322" r:id="rId4"/>
    <p:sldId id="305" r:id="rId5"/>
    <p:sldId id="309" r:id="rId6"/>
    <p:sldId id="319" r:id="rId7"/>
    <p:sldId id="299" r:id="rId8"/>
    <p:sldId id="306" r:id="rId9"/>
    <p:sldId id="312" r:id="rId10"/>
    <p:sldId id="303" r:id="rId11"/>
    <p:sldId id="318" r:id="rId12"/>
    <p:sldId id="301" r:id="rId13"/>
    <p:sldId id="320" r:id="rId14"/>
    <p:sldId id="315" r:id="rId15"/>
    <p:sldId id="297" r:id="rId16"/>
    <p:sldId id="321" r:id="rId17"/>
    <p:sldId id="325" r:id="rId18"/>
    <p:sldId id="294" r:id="rId19"/>
    <p:sldId id="311" r:id="rId20"/>
    <p:sldId id="307" r:id="rId21"/>
    <p:sldId id="310" r:id="rId22"/>
    <p:sldId id="289" r:id="rId23"/>
    <p:sldId id="313" r:id="rId24"/>
    <p:sldId id="308" r:id="rId25"/>
    <p:sldId id="323" r:id="rId26"/>
    <p:sldId id="281" r:id="rId27"/>
    <p:sldId id="317" r:id="rId28"/>
    <p:sldId id="256" r:id="rId2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FD600"/>
    <a:srgbClr val="AFEF0F"/>
    <a:srgbClr val="6DD406"/>
    <a:srgbClr val="76B531"/>
    <a:srgbClr val="9FEE00"/>
    <a:srgbClr val="86FF43"/>
    <a:srgbClr val="69FF15"/>
    <a:srgbClr val="87E707"/>
    <a:srgbClr val="6AFF05"/>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7" autoAdjust="0"/>
    <p:restoredTop sz="94667" autoAdjust="0"/>
  </p:normalViewPr>
  <p:slideViewPr>
    <p:cSldViewPr>
      <p:cViewPr varScale="1">
        <p:scale>
          <a:sx n="82" d="100"/>
          <a:sy n="82" d="100"/>
        </p:scale>
        <p:origin x="1158" y="90"/>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525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69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114691"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114692"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114693"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vl1pPr>
          </a:lstStyle>
          <a:p>
            <a:pPr>
              <a:defRPr/>
            </a:pPr>
            <a:fld id="{BADAD4B1-F655-4403-8FDA-593523D46313}" type="slidenum">
              <a:rPr lang="en-GB"/>
              <a:pPr>
                <a:defRPr/>
              </a:pPr>
              <a:t>‹#›</a:t>
            </a:fld>
            <a:endParaRPr lang="en-GB"/>
          </a:p>
        </p:txBody>
      </p:sp>
    </p:spTree>
    <p:extLst>
      <p:ext uri="{BB962C8B-B14F-4D97-AF65-F5344CB8AC3E}">
        <p14:creationId xmlns:p14="http://schemas.microsoft.com/office/powerpoint/2010/main" val="31737398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97A040-8D1A-4F07-AAE2-27E156004223}" type="datetimeFigureOut">
              <a:rPr lang="en-GB" smtClean="0"/>
              <a:t>13/02/2020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04AE76-1E51-48B1-89A6-C01B68FE5861}" type="slidenum">
              <a:rPr lang="en-GB" smtClean="0"/>
              <a:t>‹#›</a:t>
            </a:fld>
            <a:endParaRPr lang="en-GB"/>
          </a:p>
        </p:txBody>
      </p:sp>
    </p:spTree>
    <p:extLst>
      <p:ext uri="{BB962C8B-B14F-4D97-AF65-F5344CB8AC3E}">
        <p14:creationId xmlns:p14="http://schemas.microsoft.com/office/powerpoint/2010/main" val="2841010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04AE76-1E51-48B1-89A6-C01B68FE5861}" type="slidenum">
              <a:rPr lang="en-GB" smtClean="0"/>
              <a:t>23</a:t>
            </a:fld>
            <a:endParaRPr lang="en-GB"/>
          </a:p>
        </p:txBody>
      </p:sp>
    </p:spTree>
    <p:extLst>
      <p:ext uri="{BB962C8B-B14F-4D97-AF65-F5344CB8AC3E}">
        <p14:creationId xmlns:p14="http://schemas.microsoft.com/office/powerpoint/2010/main" val="423134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8DE29DF-EDFB-479E-B5EC-B2EC0167755A}" type="slidenum">
              <a:rPr lang="en-GB" smtClean="0"/>
              <a:pPr>
                <a:defRPr/>
              </a:pPr>
              <a:t>‹#›</a:t>
            </a:fld>
            <a:endParaRPr lang="en-GB"/>
          </a:p>
        </p:txBody>
      </p:sp>
    </p:spTree>
    <p:extLst>
      <p:ext uri="{BB962C8B-B14F-4D97-AF65-F5344CB8AC3E}">
        <p14:creationId xmlns:p14="http://schemas.microsoft.com/office/powerpoint/2010/main" val="4045272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E6B6046-7E40-4CE8-B5AE-2D8DA05A71D2}" type="slidenum">
              <a:rPr lang="en-GB" smtClean="0"/>
              <a:pPr>
                <a:defRPr/>
              </a:pPr>
              <a:t>‹#›</a:t>
            </a:fld>
            <a:endParaRPr lang="en-GB"/>
          </a:p>
        </p:txBody>
      </p:sp>
    </p:spTree>
    <p:extLst>
      <p:ext uri="{BB962C8B-B14F-4D97-AF65-F5344CB8AC3E}">
        <p14:creationId xmlns:p14="http://schemas.microsoft.com/office/powerpoint/2010/main" val="3692060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9A5214B-1EF1-46B7-A529-BBDEC9757C9E}" type="slidenum">
              <a:rPr lang="en-GB" smtClean="0"/>
              <a:pPr>
                <a:defRPr/>
              </a:pPr>
              <a:t>‹#›</a:t>
            </a:fld>
            <a:endParaRPr lang="en-GB"/>
          </a:p>
        </p:txBody>
      </p:sp>
    </p:spTree>
    <p:extLst>
      <p:ext uri="{BB962C8B-B14F-4D97-AF65-F5344CB8AC3E}">
        <p14:creationId xmlns:p14="http://schemas.microsoft.com/office/powerpoint/2010/main" val="2556614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78278CE-20C1-44DD-8863-9A6A6824F0DE}" type="slidenum">
              <a:rPr lang="en-GB" smtClean="0"/>
              <a:pPr>
                <a:defRPr/>
              </a:pPr>
              <a:t>‹#›</a:t>
            </a:fld>
            <a:endParaRPr lang="en-GB"/>
          </a:p>
        </p:txBody>
      </p:sp>
    </p:spTree>
    <p:extLst>
      <p:ext uri="{BB962C8B-B14F-4D97-AF65-F5344CB8AC3E}">
        <p14:creationId xmlns:p14="http://schemas.microsoft.com/office/powerpoint/2010/main" val="2024697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9E13AB3-26BF-447F-8377-9857CD2494A1}" type="slidenum">
              <a:rPr lang="en-GB" smtClean="0"/>
              <a:pPr>
                <a:defRPr/>
              </a:pPr>
              <a:t>‹#›</a:t>
            </a:fld>
            <a:endParaRPr lang="en-GB"/>
          </a:p>
        </p:txBody>
      </p:sp>
    </p:spTree>
    <p:extLst>
      <p:ext uri="{BB962C8B-B14F-4D97-AF65-F5344CB8AC3E}">
        <p14:creationId xmlns:p14="http://schemas.microsoft.com/office/powerpoint/2010/main" val="2199152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3E711909-7C97-4547-827A-1464BEB7A4DB}" type="slidenum">
              <a:rPr lang="en-GB" smtClean="0"/>
              <a:pPr>
                <a:defRPr/>
              </a:pPr>
              <a:t>‹#›</a:t>
            </a:fld>
            <a:endParaRPr lang="en-GB"/>
          </a:p>
        </p:txBody>
      </p:sp>
    </p:spTree>
    <p:extLst>
      <p:ext uri="{BB962C8B-B14F-4D97-AF65-F5344CB8AC3E}">
        <p14:creationId xmlns:p14="http://schemas.microsoft.com/office/powerpoint/2010/main" val="78256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C2FC2B5C-88DC-466B-9AB5-96245FD67D15}" type="slidenum">
              <a:rPr lang="en-GB" smtClean="0"/>
              <a:pPr>
                <a:defRPr/>
              </a:pPr>
              <a:t>‹#›</a:t>
            </a:fld>
            <a:endParaRPr lang="en-GB"/>
          </a:p>
        </p:txBody>
      </p:sp>
    </p:spTree>
    <p:extLst>
      <p:ext uri="{BB962C8B-B14F-4D97-AF65-F5344CB8AC3E}">
        <p14:creationId xmlns:p14="http://schemas.microsoft.com/office/powerpoint/2010/main" val="555229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87C6D8D-028F-477B-B891-A012139017FF}" type="slidenum">
              <a:rPr lang="en-GB" smtClean="0"/>
              <a:pPr>
                <a:defRPr/>
              </a:pPr>
              <a:t>‹#›</a:t>
            </a:fld>
            <a:endParaRPr lang="en-GB"/>
          </a:p>
        </p:txBody>
      </p:sp>
    </p:spTree>
    <p:extLst>
      <p:ext uri="{BB962C8B-B14F-4D97-AF65-F5344CB8AC3E}">
        <p14:creationId xmlns:p14="http://schemas.microsoft.com/office/powerpoint/2010/main" val="13303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C59B016-B0A4-4151-9C48-D9E8E1A98773}" type="slidenum">
              <a:rPr lang="en-GB" smtClean="0"/>
              <a:pPr>
                <a:defRPr/>
              </a:pPr>
              <a:t>‹#›</a:t>
            </a:fld>
            <a:endParaRPr lang="en-GB"/>
          </a:p>
        </p:txBody>
      </p:sp>
    </p:spTree>
    <p:extLst>
      <p:ext uri="{BB962C8B-B14F-4D97-AF65-F5344CB8AC3E}">
        <p14:creationId xmlns:p14="http://schemas.microsoft.com/office/powerpoint/2010/main" val="2897622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8F2F92F-FB2C-4E47-8593-8160400615B3}" type="slidenum">
              <a:rPr lang="en-GB" smtClean="0"/>
              <a:pPr>
                <a:defRPr/>
              </a:pPr>
              <a:t>‹#›</a:t>
            </a:fld>
            <a:endParaRPr lang="en-GB"/>
          </a:p>
        </p:txBody>
      </p:sp>
    </p:spTree>
    <p:extLst>
      <p:ext uri="{BB962C8B-B14F-4D97-AF65-F5344CB8AC3E}">
        <p14:creationId xmlns:p14="http://schemas.microsoft.com/office/powerpoint/2010/main" val="2818785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E798076-9ABC-407E-B04A-9C4FF186FF4C}" type="slidenum">
              <a:rPr lang="en-GB" smtClean="0"/>
              <a:pPr>
                <a:defRPr/>
              </a:pPr>
              <a:t>‹#›</a:t>
            </a:fld>
            <a:endParaRPr lang="en-GB"/>
          </a:p>
        </p:txBody>
      </p:sp>
    </p:spTree>
    <p:extLst>
      <p:ext uri="{BB962C8B-B14F-4D97-AF65-F5344CB8AC3E}">
        <p14:creationId xmlns:p14="http://schemas.microsoft.com/office/powerpoint/2010/main" val="3897577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541A90E-C135-47A0-A0D3-60BA35A99895}" type="slidenum">
              <a:rPr lang="en-GB" smtClean="0"/>
              <a:pPr>
                <a:defRPr/>
              </a:pPr>
              <a:t>‹#›</a:t>
            </a:fld>
            <a:endParaRPr lang="en-GB"/>
          </a:p>
        </p:txBody>
      </p:sp>
    </p:spTree>
    <p:extLst>
      <p:ext uri="{BB962C8B-B14F-4D97-AF65-F5344CB8AC3E}">
        <p14:creationId xmlns:p14="http://schemas.microsoft.com/office/powerpoint/2010/main" val="425224253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5" name="Rectangle 45"/>
          <p:cNvSpPr>
            <a:spLocks noGrp="1" noChangeArrowheads="1"/>
          </p:cNvSpPr>
          <p:nvPr>
            <p:ph type="title"/>
          </p:nvPr>
        </p:nvSpPr>
        <p:spPr>
          <a:xfrm>
            <a:off x="42318" y="0"/>
            <a:ext cx="9144000" cy="1008062"/>
          </a:xfrm>
        </p:spPr>
        <p:txBody>
          <a:bodyPr>
            <a:normAutofit fontScale="90000"/>
          </a:bodyPr>
          <a:lstStyle/>
          <a:p>
            <a:pPr fontAlgn="auto">
              <a:spcAft>
                <a:spcPts val="0"/>
              </a:spcAft>
              <a:defRPr/>
            </a:pPr>
            <a:r>
              <a:rPr lang="en-GB" altLang="en-US" sz="3600" dirty="0" smtClean="0">
                <a:latin typeface="Copperplate Gothic Light" panose="020E0507020206020404" pitchFamily="34" charset="0"/>
              </a:rPr>
              <a:t>CSEN7022 BEAUTY </a:t>
            </a:r>
            <a:r>
              <a:rPr lang="en-GB" altLang="en-US" sz="3600" i="1" dirty="0">
                <a:latin typeface="Palatino Linotype" panose="02040502050505030304" pitchFamily="18" charset="0"/>
              </a:rPr>
              <a:t>&amp;</a:t>
            </a:r>
            <a:r>
              <a:rPr lang="en-GB" altLang="en-US" sz="3600" dirty="0">
                <a:latin typeface="Copperplate Gothic Light" panose="020E0507020206020404" pitchFamily="34" charset="0"/>
              </a:rPr>
              <a:t> TERROR: </a:t>
            </a:r>
            <a:r>
              <a:rPr lang="en-GB" altLang="en-US" sz="3600" dirty="0" smtClean="0">
                <a:latin typeface="Copperplate Gothic Light" panose="020E0507020206020404" pitchFamily="34" charset="0"/>
              </a:rPr>
              <a:t/>
            </a:r>
            <a:br>
              <a:rPr lang="en-GB" altLang="en-US" sz="3600" dirty="0" smtClean="0">
                <a:latin typeface="Copperplate Gothic Light" panose="020E0507020206020404" pitchFamily="34" charset="0"/>
              </a:rPr>
            </a:br>
            <a:r>
              <a:rPr lang="en-GB" altLang="en-US" sz="2800" dirty="0" smtClean="0">
                <a:latin typeface="Copperplate Gothic Light" panose="020E0507020206020404" pitchFamily="34" charset="0"/>
              </a:rPr>
              <a:t>ALTERNATE </a:t>
            </a:r>
            <a:r>
              <a:rPr lang="en-GB" altLang="en-US" sz="2800" dirty="0">
                <a:latin typeface="Copperplate Gothic Light" panose="020E0507020206020404" pitchFamily="34" charset="0"/>
              </a:rPr>
              <a:t>RATIONALITIES</a:t>
            </a:r>
          </a:p>
        </p:txBody>
      </p:sp>
      <p:pic>
        <p:nvPicPr>
          <p:cNvPr id="7171" name="Picture 8" descr="Kauffmann%20lady%20MN533%20unfr%20l"/>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505330" y="1082818"/>
            <a:ext cx="4140199" cy="506398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2" name="Picture 41" descr="Plimer%20Lady%20Whitbread%20large"/>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5525116" y="951817"/>
            <a:ext cx="3007250"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7173" name="Rectangle 10"/>
          <p:cNvSpPr>
            <a:spLocks noChangeArrowheads="1"/>
          </p:cNvSpPr>
          <p:nvPr/>
        </p:nvSpPr>
        <p:spPr bwMode="auto">
          <a:xfrm>
            <a:off x="0" y="711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174" name="Rectangle 25"/>
          <p:cNvSpPr>
            <a:spLocks noChangeArrowheads="1"/>
          </p:cNvSpPr>
          <p:nvPr/>
        </p:nvSpPr>
        <p:spPr bwMode="auto">
          <a:xfrm>
            <a:off x="0" y="711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7175" name="Rectangle 44"/>
          <p:cNvSpPr>
            <a:spLocks noChangeArrowheads="1"/>
          </p:cNvSpPr>
          <p:nvPr/>
        </p:nvSpPr>
        <p:spPr bwMode="auto">
          <a:xfrm>
            <a:off x="5003800" y="5552170"/>
            <a:ext cx="4140200"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Garamond" pitchFamily="18" charset="0"/>
              </a:rPr>
              <a:t>Andrew </a:t>
            </a:r>
            <a:r>
              <a:rPr lang="en-GB" altLang="en-US" sz="2000" dirty="0" err="1">
                <a:latin typeface="Garamond" pitchFamily="18" charset="0"/>
              </a:rPr>
              <a:t>Plimer</a:t>
            </a:r>
            <a:r>
              <a:rPr lang="en-GB" altLang="en-US" sz="2000" dirty="0">
                <a:latin typeface="Garamond" pitchFamily="18" charset="0"/>
              </a:rPr>
              <a:t>, Portrait</a:t>
            </a:r>
            <a:r>
              <a:rPr lang="en-GB" altLang="en-US" b="1" dirty="0"/>
              <a:t> </a:t>
            </a:r>
            <a:r>
              <a:rPr lang="en-GB" altLang="en-US" sz="2000" dirty="0">
                <a:latin typeface="Garamond" pitchFamily="18" charset="0"/>
              </a:rPr>
              <a:t>miniature of Lady Elizabeth Whitbread (after 1780 ) </a:t>
            </a:r>
          </a:p>
        </p:txBody>
      </p:sp>
      <p:sp>
        <p:nvSpPr>
          <p:cNvPr id="7176" name="Rectangle 1"/>
          <p:cNvSpPr>
            <a:spLocks noChangeArrowheads="1"/>
          </p:cNvSpPr>
          <p:nvPr/>
        </p:nvSpPr>
        <p:spPr bwMode="auto">
          <a:xfrm>
            <a:off x="805418" y="6146800"/>
            <a:ext cx="381635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Garamond" pitchFamily="18" charset="0"/>
              </a:rPr>
              <a:t>Joshua Reynolds, </a:t>
            </a:r>
          </a:p>
          <a:p>
            <a:pPr eaLnBrk="1" hangingPunct="1"/>
            <a:r>
              <a:rPr lang="en-GB" altLang="en-US" sz="2000" i="1" dirty="0">
                <a:latin typeface="Garamond" pitchFamily="18" charset="0"/>
              </a:rPr>
              <a:t>Angelika Kauffmann</a:t>
            </a:r>
            <a:r>
              <a:rPr lang="en-GB" altLang="en-US" sz="2000" dirty="0">
                <a:latin typeface="Garamond" pitchFamily="18" charset="0"/>
              </a:rPr>
              <a:t>, 1766</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251520" y="306942"/>
            <a:ext cx="8507288" cy="6480720"/>
          </a:xfrm>
        </p:spPr>
        <p:txBody>
          <a:bodyPr>
            <a:normAutofit fontScale="62500" lnSpcReduction="20000"/>
          </a:bodyPr>
          <a:lstStyle/>
          <a:p>
            <a:pPr marL="0" indent="0">
              <a:buNone/>
            </a:pPr>
            <a:r>
              <a:rPr lang="en-GB" sz="4000" dirty="0">
                <a:latin typeface="Felix Titling" panose="04060505060202020A04" pitchFamily="82" charset="0"/>
              </a:rPr>
              <a:t>AIM(S)</a:t>
            </a:r>
          </a:p>
          <a:p>
            <a:pPr lvl="0"/>
            <a:r>
              <a:rPr lang="en-GB" sz="3400" dirty="0">
                <a:latin typeface="Garamond" panose="02020404030301010803" pitchFamily="18" charset="0"/>
              </a:rPr>
              <a:t>Informed by established and emerging theoretical positions, to critically examine a wide range of the literature of the Romantic and Victorian periods, with particular focus on the way(s) in which competing ideologies both help to construct and challenge the idea of a modern society.</a:t>
            </a:r>
          </a:p>
          <a:p>
            <a:pPr marL="0" indent="0">
              <a:buNone/>
            </a:pPr>
            <a:r>
              <a:rPr lang="en-GB" sz="3400" dirty="0">
                <a:latin typeface="Garamond" panose="02020404030301010803" pitchFamily="18" charset="0"/>
              </a:rPr>
              <a:t> </a:t>
            </a:r>
            <a:endParaRPr lang="en-GB" sz="3400" dirty="0" smtClean="0">
              <a:latin typeface="Garamond" panose="02020404030301010803" pitchFamily="18" charset="0"/>
            </a:endParaRPr>
          </a:p>
          <a:p>
            <a:pPr marL="0" indent="0">
              <a:buNone/>
            </a:pPr>
            <a:endParaRPr lang="en-GB" sz="3400" dirty="0">
              <a:latin typeface="Garamond" panose="02020404030301010803" pitchFamily="18" charset="0"/>
            </a:endParaRPr>
          </a:p>
          <a:p>
            <a:pPr marL="0" indent="0">
              <a:buNone/>
            </a:pPr>
            <a:r>
              <a:rPr lang="en-GB" sz="4000" dirty="0">
                <a:latin typeface="Felix Titling" panose="04060505060202020A04" pitchFamily="82" charset="0"/>
              </a:rPr>
              <a:t>LEARNING OUTCOMES</a:t>
            </a:r>
          </a:p>
          <a:p>
            <a:pPr marL="0" indent="0">
              <a:buFont typeface="Arial" panose="020B0604020202020204" pitchFamily="34" charset="0"/>
              <a:buNone/>
            </a:pPr>
            <a:r>
              <a:rPr lang="en-GB" sz="3400" i="1" dirty="0">
                <a:latin typeface="Garamond" panose="02020404030301010803" pitchFamily="18" charset="0"/>
              </a:rPr>
              <a:t>Upon the successful completion of this module, the student should be able to demonstrate:</a:t>
            </a:r>
          </a:p>
          <a:p>
            <a:pPr lvl="0"/>
            <a:r>
              <a:rPr lang="en-GB" sz="3400" b="1" dirty="0">
                <a:latin typeface="Garamond" panose="02020404030301010803" pitchFamily="18" charset="0"/>
              </a:rPr>
              <a:t>a detailed and critically informed knowledge and understanding of a wide range of the literature of the </a:t>
            </a:r>
            <a:r>
              <a:rPr lang="en-GB" sz="3400" b="1" dirty="0" smtClean="0">
                <a:latin typeface="Garamond" panose="02020404030301010803" pitchFamily="18" charset="0"/>
              </a:rPr>
              <a:t>Romantic </a:t>
            </a:r>
            <a:r>
              <a:rPr lang="en-GB" sz="3400" b="1" dirty="0">
                <a:latin typeface="Garamond" panose="02020404030301010803" pitchFamily="18" charset="0"/>
              </a:rPr>
              <a:t>and Victorian period(s);</a:t>
            </a:r>
          </a:p>
          <a:p>
            <a:pPr lvl="0"/>
            <a:r>
              <a:rPr lang="en-GB" sz="3400" b="1" dirty="0">
                <a:latin typeface="Garamond" panose="02020404030301010803" pitchFamily="18" charset="0"/>
              </a:rPr>
              <a:t>advanced and sustained understanding of the important political, literary and philosophical debates that dominated from the 1790s through to the late nineteenth century;</a:t>
            </a:r>
          </a:p>
          <a:p>
            <a:pPr lvl="0"/>
            <a:r>
              <a:rPr lang="en-GB" sz="3400" dirty="0">
                <a:latin typeface="Garamond" panose="02020404030301010803" pitchFamily="18" charset="0"/>
              </a:rPr>
              <a:t>a critically informed understanding of the ways in which Romantic and Victorian literature both construct and critique the notion of modernity;</a:t>
            </a:r>
          </a:p>
          <a:p>
            <a:pPr lvl="0"/>
            <a:r>
              <a:rPr lang="en-GB" sz="3400" dirty="0">
                <a:latin typeface="Garamond" panose="02020404030301010803" pitchFamily="18" charset="0"/>
              </a:rPr>
              <a:t>a theoretically informed knowledge of the connections and tensions between the ideas and kinds of literary production normally associated with these periods;</a:t>
            </a:r>
          </a:p>
          <a:p>
            <a:pPr lvl="0"/>
            <a:r>
              <a:rPr lang="en-GB" sz="3400" dirty="0">
                <a:latin typeface="Garamond" panose="02020404030301010803" pitchFamily="18" charset="0"/>
              </a:rPr>
              <a:t>a theoretically informed knowledge of the significance of the Romantic ideology in the formation of cultural values.</a:t>
            </a:r>
          </a:p>
        </p:txBody>
      </p:sp>
    </p:spTree>
    <p:extLst>
      <p:ext uri="{BB962C8B-B14F-4D97-AF65-F5344CB8AC3E}">
        <p14:creationId xmlns:p14="http://schemas.microsoft.com/office/powerpoint/2010/main" val="856955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9691"/>
            <a:ext cx="8229600" cy="634082"/>
          </a:xfrm>
        </p:spPr>
        <p:txBody>
          <a:bodyPr>
            <a:normAutofit fontScale="90000"/>
          </a:bodyPr>
          <a:lstStyle/>
          <a:p>
            <a:r>
              <a:rPr lang="en-GB" sz="3200" dirty="0">
                <a:latin typeface="Copperplate Gothic Light" panose="020E0507020206020404" pitchFamily="34" charset="0"/>
              </a:rPr>
              <a:t>GOTHIC</a:t>
            </a:r>
            <a:r>
              <a:rPr lang="en-GB" dirty="0" smtClean="0"/>
              <a:t> </a:t>
            </a:r>
            <a:endParaRPr lang="en-GB" dirty="0"/>
          </a:p>
        </p:txBody>
      </p:sp>
      <p:sp>
        <p:nvSpPr>
          <p:cNvPr id="3" name="Content Placeholder 2"/>
          <p:cNvSpPr>
            <a:spLocks noGrp="1"/>
          </p:cNvSpPr>
          <p:nvPr>
            <p:ph sz="half" idx="1"/>
          </p:nvPr>
        </p:nvSpPr>
        <p:spPr>
          <a:xfrm>
            <a:off x="395536" y="1241376"/>
            <a:ext cx="8270576" cy="5616624"/>
          </a:xfrm>
        </p:spPr>
        <p:txBody>
          <a:bodyPr>
            <a:normAutofit fontScale="92500"/>
          </a:bodyPr>
          <a:lstStyle/>
          <a:p>
            <a:pPr marL="0" indent="0">
              <a:buNone/>
            </a:pPr>
            <a:r>
              <a:rPr lang="en-GB" sz="2400" dirty="0">
                <a:latin typeface="Garamond" panose="02020404030301010803" pitchFamily="18" charset="0"/>
              </a:rPr>
              <a:t>Gothic …appears in the </a:t>
            </a:r>
            <a:r>
              <a:rPr lang="en-GB" sz="2400" b="1" dirty="0">
                <a:latin typeface="Garamond" panose="02020404030301010803" pitchFamily="18" charset="0"/>
              </a:rPr>
              <a:t>awful obscurity that haunted eighteenth-century rationality and morality</a:t>
            </a:r>
            <a:r>
              <a:rPr lang="en-GB" sz="2400" dirty="0">
                <a:latin typeface="Garamond" panose="02020404030301010803" pitchFamily="18" charset="0"/>
              </a:rPr>
              <a:t>. It shadows the despairing ecstasies of Romantic idealism and individualism and the uncanny dualities of Victorian realism and decadence. Gothic atmospheres—gloomy and mysterious —have repeatedly signalled the disturbing return of pasts upon presents and evoked emotions of terror and laughter. In the twentieth century, in diverse and ambiguous ways, </a:t>
            </a:r>
            <a:r>
              <a:rPr lang="en-GB" sz="2400" b="1" dirty="0">
                <a:latin typeface="Garamond" panose="02020404030301010803" pitchFamily="18" charset="0"/>
              </a:rPr>
              <a:t>Gothic figures have continued to shadow the progress of modernity with counter-narratives displaying the underside of enlightenment and humanist values</a:t>
            </a:r>
            <a:r>
              <a:rPr lang="en-GB" sz="2400" dirty="0">
                <a:latin typeface="Garamond" panose="02020404030301010803" pitchFamily="18" charset="0"/>
              </a:rPr>
              <a:t>. </a:t>
            </a:r>
            <a:endParaRPr lang="en-GB" sz="2400" dirty="0" smtClean="0">
              <a:latin typeface="Garamond" panose="02020404030301010803" pitchFamily="18" charset="0"/>
            </a:endParaRPr>
          </a:p>
          <a:p>
            <a:pPr marL="0" indent="0">
              <a:buNone/>
            </a:pPr>
            <a:r>
              <a:rPr lang="en-GB" sz="2400" dirty="0">
                <a:latin typeface="Garamond" panose="02020404030301010803" pitchFamily="18" charset="0"/>
              </a:rPr>
              <a:t>… The boundlessness as well as the over-ornamentation of Gothic styles were part of a </a:t>
            </a:r>
            <a:r>
              <a:rPr lang="en-GB" sz="2400" b="1" dirty="0">
                <a:latin typeface="Garamond" panose="02020404030301010803" pitchFamily="18" charset="0"/>
              </a:rPr>
              <a:t>move away from strictly neoclassical aesthetic rules which insisted on clarity and symmetry, on variety encompassed by unity of purpose and design</a:t>
            </a:r>
            <a:r>
              <a:rPr lang="en-GB" sz="2400" dirty="0">
                <a:latin typeface="Garamond" panose="02020404030301010803" pitchFamily="18" charset="0"/>
              </a:rPr>
              <a:t>. Gothic signified a trend towards an aesthetics </a:t>
            </a:r>
            <a:r>
              <a:rPr lang="en-GB" sz="2400" b="1" dirty="0">
                <a:latin typeface="Garamond" panose="02020404030301010803" pitchFamily="18" charset="0"/>
              </a:rPr>
              <a:t>based on feeling and emotion </a:t>
            </a:r>
            <a:r>
              <a:rPr lang="en-GB" sz="2400" dirty="0">
                <a:latin typeface="Garamond" panose="02020404030301010803" pitchFamily="18" charset="0"/>
              </a:rPr>
              <a:t>and associated primarily with the </a:t>
            </a:r>
            <a:r>
              <a:rPr lang="en-GB" sz="2400" dirty="0">
                <a:solidFill>
                  <a:srgbClr val="FF0000"/>
                </a:solidFill>
                <a:latin typeface="Garamond" panose="02020404030301010803" pitchFamily="18" charset="0"/>
              </a:rPr>
              <a:t>sublime.</a:t>
            </a:r>
            <a:r>
              <a:rPr lang="en-GB" sz="2400" dirty="0">
                <a:latin typeface="Garamond" panose="02020404030301010803" pitchFamily="18" charset="0"/>
              </a:rPr>
              <a:t> </a:t>
            </a:r>
            <a:endParaRPr lang="en-GB" sz="2400" dirty="0" smtClean="0">
              <a:latin typeface="Garamond" panose="02020404030301010803" pitchFamily="18" charset="0"/>
            </a:endParaRPr>
          </a:p>
          <a:p>
            <a:pPr marL="0" indent="0" algn="r">
              <a:buNone/>
            </a:pPr>
            <a:r>
              <a:rPr lang="en-GB" sz="2400" dirty="0" smtClean="0">
                <a:latin typeface="Garamond" panose="02020404030301010803" pitchFamily="18" charset="0"/>
              </a:rPr>
              <a:t>Fred Botting, </a:t>
            </a:r>
            <a:r>
              <a:rPr lang="en-GB" sz="2400" i="1" dirty="0" smtClean="0">
                <a:latin typeface="Garamond" panose="02020404030301010803" pitchFamily="18" charset="0"/>
              </a:rPr>
              <a:t>Gothic</a:t>
            </a:r>
            <a:endParaRPr lang="en-GB" sz="2400" i="1" dirty="0">
              <a:latin typeface="Garamond" panose="02020404030301010803" pitchFamily="18" charset="0"/>
            </a:endParaRPr>
          </a:p>
        </p:txBody>
      </p:sp>
      <p:sp>
        <p:nvSpPr>
          <p:cNvPr id="4" name="Rectangle 3"/>
          <p:cNvSpPr/>
          <p:nvPr/>
        </p:nvSpPr>
        <p:spPr>
          <a:xfrm>
            <a:off x="2303964" y="563551"/>
            <a:ext cx="4453720" cy="369332"/>
          </a:xfrm>
          <a:prstGeom prst="rect">
            <a:avLst/>
          </a:prstGeom>
        </p:spPr>
        <p:txBody>
          <a:bodyPr wrap="none">
            <a:spAutoFit/>
          </a:bodyPr>
          <a:lstStyle/>
          <a:p>
            <a:r>
              <a:rPr lang="en-GB" b="1" dirty="0">
                <a:latin typeface="Garamond" panose="02020404030301010803" pitchFamily="18" charset="0"/>
              </a:rPr>
              <a:t>political, literary and philosophical debates </a:t>
            </a:r>
            <a:endParaRPr lang="en-GB" dirty="0"/>
          </a:p>
        </p:txBody>
      </p:sp>
    </p:spTree>
    <p:extLst>
      <p:ext uri="{BB962C8B-B14F-4D97-AF65-F5344CB8AC3E}">
        <p14:creationId xmlns:p14="http://schemas.microsoft.com/office/powerpoint/2010/main" val="3674385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ChangeArrowheads="1"/>
          </p:cNvSpPr>
          <p:nvPr/>
        </p:nvSpPr>
        <p:spPr bwMode="auto">
          <a:xfrm>
            <a:off x="0" y="-32702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195" name="Rectangle 22"/>
          <p:cNvSpPr>
            <a:spLocks noChangeArrowheads="1"/>
          </p:cNvSpPr>
          <p:nvPr/>
        </p:nvSpPr>
        <p:spPr bwMode="auto">
          <a:xfrm>
            <a:off x="0" y="-32702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US" altLang="en-US"/>
          </a:p>
        </p:txBody>
      </p:sp>
      <p:sp>
        <p:nvSpPr>
          <p:cNvPr id="8196" name="Rectangle 38"/>
          <p:cNvSpPr>
            <a:spLocks noChangeArrowheads="1"/>
          </p:cNvSpPr>
          <p:nvPr/>
        </p:nvSpPr>
        <p:spPr bwMode="auto">
          <a:xfrm>
            <a:off x="4860032" y="5723384"/>
            <a:ext cx="4033142"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r>
              <a:rPr lang="en-GB" altLang="en-US" sz="2000" dirty="0">
                <a:latin typeface="Garamond" pitchFamily="18" charset="0"/>
              </a:rPr>
              <a:t>Sir Thomas Lawrence, </a:t>
            </a:r>
            <a:r>
              <a:rPr lang="en-GB" altLang="en-US" sz="2000" i="1" dirty="0">
                <a:latin typeface="Garamond" pitchFamily="18" charset="0"/>
              </a:rPr>
              <a:t>Portrait of Mrs James Denham</a:t>
            </a:r>
            <a:r>
              <a:rPr lang="en-GB" altLang="en-US" sz="2000" dirty="0">
                <a:latin typeface="Garamond" pitchFamily="18" charset="0"/>
              </a:rPr>
              <a:t> 1789 (chalk on paper)  [Romantic - delicacy &amp; sensitivity]</a:t>
            </a:r>
          </a:p>
        </p:txBody>
      </p:sp>
      <p:sp>
        <p:nvSpPr>
          <p:cNvPr id="8197" name="Rectangle 39"/>
          <p:cNvSpPr>
            <a:spLocks noChangeArrowheads="1"/>
          </p:cNvSpPr>
          <p:nvPr/>
        </p:nvSpPr>
        <p:spPr bwMode="auto">
          <a:xfrm>
            <a:off x="342900" y="5975350"/>
            <a:ext cx="4229100"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latin typeface="Garamond" pitchFamily="18" charset="0"/>
              </a:rPr>
              <a:t>Jeremiah Davison </a:t>
            </a:r>
            <a:r>
              <a:rPr lang="en-GB" altLang="en-US" sz="2000" i="1" dirty="0">
                <a:latin typeface="Garamond" pitchFamily="18" charset="0"/>
              </a:rPr>
              <a:t>Portrait of A Lady in a white dress</a:t>
            </a:r>
            <a:r>
              <a:rPr lang="en-GB" altLang="en-US" sz="2000" dirty="0">
                <a:latin typeface="Garamond" pitchFamily="18" charset="0"/>
              </a:rPr>
              <a:t> c.1740 [Augustan - </a:t>
            </a:r>
            <a:r>
              <a:rPr lang="en-GB" altLang="en-US" sz="2000" dirty="0" smtClean="0">
                <a:latin typeface="Garamond" pitchFamily="18" charset="0"/>
              </a:rPr>
              <a:t>ordered]</a:t>
            </a:r>
            <a:endParaRPr lang="en-GB" altLang="en-US" sz="2000" dirty="0">
              <a:latin typeface="Garamond" pitchFamily="18" charset="0"/>
            </a:endParaRPr>
          </a:p>
        </p:txBody>
      </p:sp>
      <p:pic>
        <p:nvPicPr>
          <p:cNvPr id="8198" name="Picture 9" descr="http://www.historicalportraits.com/Artworkimages/z45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5067" y="960063"/>
            <a:ext cx="3537881" cy="4808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9" name="Picture 11" descr="http://www.historicalportraits.com/Artworkimages/z4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952669"/>
            <a:ext cx="3223202" cy="468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45826" y="39688"/>
            <a:ext cx="8998173" cy="923330"/>
          </a:xfrm>
          <a:prstGeom prst="rect">
            <a:avLst/>
          </a:prstGeom>
        </p:spPr>
        <p:txBody>
          <a:bodyPr wrap="square">
            <a:spAutoFit/>
          </a:bodyPr>
          <a:lstStyle/>
          <a:p>
            <a:r>
              <a:rPr lang="en-GB" altLang="en-US" sz="2600" dirty="0">
                <a:latin typeface="Copperplate Gothic Light" panose="020E0507020206020404" pitchFamily="34" charset="0"/>
                <a:ea typeface="+mj-ea"/>
                <a:cs typeface="+mj-cs"/>
              </a:rPr>
              <a:t>questions of representation: gender &amp; </a:t>
            </a:r>
            <a:r>
              <a:rPr lang="en-GB" altLang="en-US" sz="2600" dirty="0" smtClean="0">
                <a:latin typeface="Copperplate Gothic Light" panose="020E0507020206020404" pitchFamily="34" charset="0"/>
                <a:ea typeface="+mj-ea"/>
                <a:cs typeface="+mj-cs"/>
              </a:rPr>
              <a:t>ideology</a:t>
            </a:r>
          </a:p>
          <a:p>
            <a:pPr algn="ctr"/>
            <a:r>
              <a:rPr lang="en-GB" sz="2800" dirty="0">
                <a:latin typeface="Garamond" panose="02020404030301010803" pitchFamily="18" charset="0"/>
              </a:rPr>
              <a:t>political, literary and philosophical debates</a:t>
            </a:r>
            <a:endParaRPr lang="en-GB" sz="2600" dirty="0">
              <a:latin typeface="Copperplate Gothic Light" panose="020E0507020206020404" pitchFamily="34" charset="0"/>
              <a:ea typeface="+mj-ea"/>
              <a:cs typeface="+mj-cs"/>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5650" y="5661025"/>
            <a:ext cx="7543800" cy="914400"/>
          </a:xfrm>
        </p:spPr>
        <p:txBody>
          <a:bodyPr>
            <a:normAutofit/>
          </a:bodyPr>
          <a:lstStyle/>
          <a:p>
            <a:pPr fontAlgn="auto">
              <a:spcAft>
                <a:spcPts val="0"/>
              </a:spcAft>
              <a:defRPr/>
            </a:pPr>
            <a:r>
              <a:rPr lang="en-GB" sz="2000" dirty="0">
                <a:latin typeface="Garamond" panose="02020404030301010803" pitchFamily="18" charset="0"/>
              </a:rPr>
              <a:t/>
            </a:r>
            <a:br>
              <a:rPr lang="en-GB" sz="2000" dirty="0">
                <a:latin typeface="Garamond" panose="02020404030301010803" pitchFamily="18" charset="0"/>
              </a:rPr>
            </a:br>
            <a:endParaRPr lang="en-GB" sz="2400" dirty="0">
              <a:latin typeface="Garamond" panose="02020404030301010803" pitchFamily="18" charset="0"/>
            </a:endParaRPr>
          </a:p>
        </p:txBody>
      </p:sp>
      <p:sp>
        <p:nvSpPr>
          <p:cNvPr id="2" name="Content Placeholder 1"/>
          <p:cNvSpPr>
            <a:spLocks noGrp="1"/>
          </p:cNvSpPr>
          <p:nvPr>
            <p:ph idx="1"/>
          </p:nvPr>
        </p:nvSpPr>
        <p:spPr>
          <a:xfrm>
            <a:off x="250825" y="260350"/>
            <a:ext cx="8642350" cy="5040857"/>
          </a:xfrm>
        </p:spPr>
        <p:txBody>
          <a:bodyPr>
            <a:noAutofit/>
          </a:bodyPr>
          <a:lstStyle/>
          <a:p>
            <a:pPr marL="18288" indent="0" fontAlgn="auto">
              <a:spcAft>
                <a:spcPts val="0"/>
              </a:spcAft>
              <a:buFont typeface="Wingdings" pitchFamily="2" charset="2"/>
              <a:buNone/>
              <a:defRPr/>
            </a:pPr>
            <a:r>
              <a:rPr lang="en-GB" sz="2400" dirty="0">
                <a:latin typeface="Garamond" panose="02020404030301010803" pitchFamily="18" charset="0"/>
              </a:rPr>
              <a:t>In all her novels Ann Radcliffe capitalizes on the typically Gothic theme of concealment and revelation. Placed in a "physical setting which corresponds to an aroused emotional state,"' Mrs. Radcliffe's heroines wind their way through the secret passageways and labyrinths of Gothic castles laden with mysterious persons, and they eventually gain their freedom only after all the mysteries and hidden identities have been resolved. To carry this theme of concealment and revelation, </a:t>
            </a:r>
            <a:r>
              <a:rPr lang="en-GB" sz="2400" dirty="0" err="1">
                <a:latin typeface="Garamond" panose="02020404030301010803" pitchFamily="18" charset="0"/>
              </a:rPr>
              <a:t>Mrs.</a:t>
            </a:r>
            <a:r>
              <a:rPr lang="en-GB" sz="2400" dirty="0">
                <a:latin typeface="Garamond" panose="02020404030301010803" pitchFamily="18" charset="0"/>
              </a:rPr>
              <a:t> Radcliffe often makes use of the veil image....the motif reaches considerable sophistication in the novel of 1797, </a:t>
            </a:r>
            <a:r>
              <a:rPr lang="en-GB" sz="2400" i="1" dirty="0">
                <a:latin typeface="Garamond" panose="02020404030301010803" pitchFamily="18" charset="0"/>
              </a:rPr>
              <a:t>The Italian</a:t>
            </a:r>
          </a:p>
          <a:p>
            <a:pPr marL="18288" indent="0" algn="r" fontAlgn="auto">
              <a:spcAft>
                <a:spcPts val="0"/>
              </a:spcAft>
              <a:buFont typeface="Wingdings" pitchFamily="2" charset="2"/>
              <a:buNone/>
              <a:defRPr/>
            </a:pPr>
            <a:r>
              <a:rPr lang="en-GB" sz="800" dirty="0">
                <a:latin typeface="Garamond" panose="02020404030301010803" pitchFamily="18" charset="0"/>
              </a:rPr>
              <a:t>	</a:t>
            </a:r>
          </a:p>
          <a:p>
            <a:pPr marL="18288" indent="0" algn="r" fontAlgn="auto">
              <a:spcAft>
                <a:spcPts val="0"/>
              </a:spcAft>
              <a:buFont typeface="Wingdings" pitchFamily="2" charset="2"/>
              <a:buNone/>
              <a:defRPr/>
            </a:pPr>
            <a:r>
              <a:rPr lang="en-GB" sz="2000" dirty="0">
                <a:latin typeface="Garamond" panose="02020404030301010803" pitchFamily="18" charset="0"/>
              </a:rPr>
              <a:t>	Elizabeth P. Broadwell "The Veil Image in Ann Radcliffe's </a:t>
            </a:r>
            <a:r>
              <a:rPr lang="en-GB" sz="2000" i="1" dirty="0">
                <a:latin typeface="Garamond" panose="02020404030301010803" pitchFamily="18" charset="0"/>
              </a:rPr>
              <a:t>The Italian“ South Atlantic Bulletin</a:t>
            </a:r>
            <a:r>
              <a:rPr lang="en-GB" sz="2000" dirty="0">
                <a:latin typeface="Garamond" panose="02020404030301010803" pitchFamily="18" charset="0"/>
              </a:rPr>
              <a:t>, Vol. 40, No. 4</a:t>
            </a:r>
          </a:p>
          <a:p>
            <a:pPr marL="18288" indent="0" algn="ctr" fontAlgn="auto">
              <a:spcAft>
                <a:spcPts val="0"/>
              </a:spcAft>
              <a:buFont typeface="Wingdings" pitchFamily="2" charset="2"/>
              <a:buNone/>
              <a:defRPr/>
            </a:pPr>
            <a:r>
              <a:rPr lang="en-GB" sz="2000" i="1" dirty="0">
                <a:latin typeface="Garamond" panose="02020404030301010803" pitchFamily="18" charset="0"/>
              </a:rPr>
              <a:t>_______________________________________________________</a:t>
            </a:r>
          </a:p>
        </p:txBody>
      </p:sp>
      <p:sp>
        <p:nvSpPr>
          <p:cNvPr id="4" name="Title 2">
            <a:extLst>
              <a:ext uri="{FF2B5EF4-FFF2-40B4-BE49-F238E27FC236}">
                <a16:creationId xmlns:a16="http://schemas.microsoft.com/office/drawing/2014/main" id="{FD7B8C5D-73C2-49E2-8FB2-E10BD0B87FC2}"/>
              </a:ext>
            </a:extLst>
          </p:cNvPr>
          <p:cNvSpPr txBox="1">
            <a:spLocks/>
          </p:cNvSpPr>
          <p:nvPr/>
        </p:nvSpPr>
        <p:spPr>
          <a:xfrm>
            <a:off x="575469" y="4951412"/>
            <a:ext cx="7904162" cy="1419225"/>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lvl="1" fontAlgn="auto">
              <a:spcBef>
                <a:spcPts val="0"/>
              </a:spcBef>
              <a:spcAft>
                <a:spcPts val="0"/>
              </a:spcAft>
              <a:defRPr/>
            </a:pPr>
            <a:r>
              <a:rPr lang="en-GB" sz="2400" kern="0" dirty="0">
                <a:solidFill>
                  <a:schemeClr val="tx1"/>
                </a:solidFill>
                <a:latin typeface="Garamond" panose="02020404030301010803" pitchFamily="18" charset="0"/>
              </a:rPr>
              <a:t>‘Gothic: the dark underbelly of the Enlightenment’ </a:t>
            </a:r>
            <a:r>
              <a:rPr lang="en-GB" sz="2800" kern="0" dirty="0">
                <a:solidFill>
                  <a:schemeClr val="tx1"/>
                </a:solidFill>
                <a:latin typeface="Garamond" panose="02020404030301010803" pitchFamily="18" charset="0"/>
              </a:rPr>
              <a:t/>
            </a:r>
            <a:br>
              <a:rPr lang="en-GB" sz="2800" kern="0" dirty="0">
                <a:solidFill>
                  <a:schemeClr val="tx1"/>
                </a:solidFill>
                <a:latin typeface="Garamond" panose="02020404030301010803" pitchFamily="18" charset="0"/>
              </a:rPr>
            </a:br>
            <a:r>
              <a:rPr lang="en-GB" sz="2400" kern="0" dirty="0">
                <a:solidFill>
                  <a:schemeClr val="tx1"/>
                </a:solidFill>
                <a:latin typeface="Garamond" panose="02020404030301010803" pitchFamily="18" charset="0"/>
              </a:rPr>
              <a:t>			</a:t>
            </a:r>
            <a:r>
              <a:rPr lang="en-GB" sz="2000" kern="0" dirty="0">
                <a:solidFill>
                  <a:schemeClr val="tx1"/>
                </a:solidFill>
                <a:latin typeface="Garamond" panose="02020404030301010803" pitchFamily="18" charset="0"/>
              </a:rPr>
              <a:t>Fred Botting, </a:t>
            </a:r>
            <a:r>
              <a:rPr lang="en-GB" sz="2000" i="1" kern="0" dirty="0">
                <a:solidFill>
                  <a:schemeClr val="tx1"/>
                </a:solidFill>
                <a:latin typeface="Garamond" panose="02020404030301010803" pitchFamily="18" charset="0"/>
              </a:rPr>
              <a:t>Gothic, </a:t>
            </a:r>
            <a:r>
              <a:rPr lang="en-GB" sz="2000" kern="0" dirty="0">
                <a:solidFill>
                  <a:schemeClr val="tx1"/>
                </a:solidFill>
                <a:latin typeface="Garamond" panose="02020404030301010803" pitchFamily="18" charset="0"/>
              </a:rPr>
              <a:t>1996 (full text on </a:t>
            </a:r>
            <a:r>
              <a:rPr lang="en-GB" sz="2000" kern="0" dirty="0" err="1">
                <a:solidFill>
                  <a:schemeClr val="tx1"/>
                </a:solidFill>
                <a:latin typeface="Garamond" panose="02020404030301010803" pitchFamily="18" charset="0"/>
              </a:rPr>
              <a:t>moodle</a:t>
            </a:r>
            <a:r>
              <a:rPr lang="en-GB" sz="2000" kern="0" dirty="0">
                <a:solidFill>
                  <a:schemeClr val="tx1"/>
                </a:solidFill>
                <a:latin typeface="Garamond" panose="02020404030301010803" pitchFamily="18"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2B827-1C89-4F18-BFD0-BB1B93DE4A6B}"/>
              </a:ext>
            </a:extLst>
          </p:cNvPr>
          <p:cNvSpPr>
            <a:spLocks noGrp="1"/>
          </p:cNvSpPr>
          <p:nvPr>
            <p:ph type="title"/>
          </p:nvPr>
        </p:nvSpPr>
        <p:spPr>
          <a:xfrm>
            <a:off x="0" y="188640"/>
            <a:ext cx="8579296" cy="778098"/>
          </a:xfrm>
        </p:spPr>
        <p:txBody>
          <a:bodyPr>
            <a:normAutofit fontScale="90000"/>
          </a:bodyPr>
          <a:lstStyle/>
          <a:p>
            <a:r>
              <a:rPr lang="en-GB" sz="3600" dirty="0">
                <a:latin typeface="Copperplate Gothic Light" panose="020E0507020206020404" pitchFamily="34" charset="0"/>
              </a:rPr>
              <a:t>Burke’s Delicacy: the developed sensibility of the true aristocrat </a:t>
            </a:r>
            <a:endParaRPr lang="en-GB" sz="4000" dirty="0">
              <a:latin typeface="Copperplate Gothic Light" panose="020E0507020206020404" pitchFamily="34" charset="0"/>
            </a:endParaRPr>
          </a:p>
        </p:txBody>
      </p:sp>
      <p:sp>
        <p:nvSpPr>
          <p:cNvPr id="3" name="Content Placeholder 2">
            <a:extLst>
              <a:ext uri="{FF2B5EF4-FFF2-40B4-BE49-F238E27FC236}">
                <a16:creationId xmlns:a16="http://schemas.microsoft.com/office/drawing/2014/main" id="{7A37A039-AF05-43DA-8F16-A22EE117FD98}"/>
              </a:ext>
            </a:extLst>
          </p:cNvPr>
          <p:cNvSpPr>
            <a:spLocks noGrp="1"/>
          </p:cNvSpPr>
          <p:nvPr>
            <p:ph sz="half" idx="1"/>
          </p:nvPr>
        </p:nvSpPr>
        <p:spPr>
          <a:xfrm>
            <a:off x="457200" y="1241376"/>
            <a:ext cx="8229600" cy="5616624"/>
          </a:xfrm>
        </p:spPr>
        <p:txBody>
          <a:bodyPr>
            <a:normAutofit/>
          </a:bodyPr>
          <a:lstStyle/>
          <a:p>
            <a:pPr marL="0" indent="0">
              <a:buNone/>
            </a:pPr>
            <a:r>
              <a:rPr lang="en-GB" sz="2000" dirty="0">
                <a:latin typeface="Garamond" panose="02020404030301010803" pitchFamily="18" charset="0"/>
              </a:rPr>
              <a:t>It was in the church of San Lorenzo at Naples, in the year 1758, that </a:t>
            </a:r>
            <a:r>
              <a:rPr lang="en-GB" sz="2000" dirty="0" err="1">
                <a:latin typeface="Garamond" panose="02020404030301010803" pitchFamily="18" charset="0"/>
              </a:rPr>
              <a:t>Vincentio</a:t>
            </a:r>
            <a:r>
              <a:rPr lang="en-GB" sz="2000" dirty="0">
                <a:latin typeface="Garamond" panose="02020404030301010803" pitchFamily="18" charset="0"/>
              </a:rPr>
              <a:t> di Vivaldi first saw </a:t>
            </a:r>
            <a:r>
              <a:rPr lang="en-GB" sz="2000" dirty="0" err="1">
                <a:latin typeface="Garamond" panose="02020404030301010803" pitchFamily="18" charset="0"/>
              </a:rPr>
              <a:t>Ellena</a:t>
            </a:r>
            <a:r>
              <a:rPr lang="en-GB" sz="2000" dirty="0">
                <a:latin typeface="Garamond" panose="02020404030301010803" pitchFamily="18" charset="0"/>
              </a:rPr>
              <a:t> Rosalba. The sweetness and fine expression of her voice attracted his attention to her figure, which had a distinguished air of delicacy and grace; but her face was concealed in her veil. So much indeed was he fascinated by the voice, that a most painful curiosity was excited as to her countenance, which he fancied must express all the sensibility of character that the modulation of her tones indicated. He listened to their exquisite expression with a rapt attention, and hardly withdrew his eyes from her person till the </a:t>
            </a:r>
            <a:r>
              <a:rPr lang="en-GB" sz="2000" dirty="0" err="1">
                <a:latin typeface="Garamond" panose="02020404030301010803" pitchFamily="18" charset="0"/>
              </a:rPr>
              <a:t>matin</a:t>
            </a:r>
            <a:r>
              <a:rPr lang="en-GB" sz="2000" dirty="0">
                <a:latin typeface="Garamond" panose="02020404030301010803" pitchFamily="18" charset="0"/>
              </a:rPr>
              <a:t> service had concluded; when he observed her leave the church with an aged lady, who leaned upon her arm, and who appeared to be her mother.</a:t>
            </a:r>
          </a:p>
          <a:p>
            <a:pPr marL="0" indent="0">
              <a:buNone/>
            </a:pPr>
            <a:r>
              <a:rPr lang="en-GB" sz="1050" dirty="0">
                <a:latin typeface="Garamond" panose="02020404030301010803" pitchFamily="18" charset="0"/>
              </a:rPr>
              <a:t>…</a:t>
            </a:r>
          </a:p>
          <a:p>
            <a:pPr marL="0" indent="0">
              <a:buNone/>
            </a:pPr>
            <a:r>
              <a:rPr lang="en-GB" sz="2000" dirty="0">
                <a:latin typeface="Garamond" panose="02020404030301010803" pitchFamily="18" charset="0"/>
              </a:rPr>
              <a:t>In descending the last steps of the Terrazzo, however, the foot of the elder lady faltered, and, while Vivaldi hastened to assist her, the breeze from the water caught the veil, which </a:t>
            </a:r>
            <a:r>
              <a:rPr lang="en-GB" sz="2000" dirty="0" err="1">
                <a:latin typeface="Garamond" panose="02020404030301010803" pitchFamily="18" charset="0"/>
              </a:rPr>
              <a:t>Ellena</a:t>
            </a:r>
            <a:r>
              <a:rPr lang="en-GB" sz="2000" dirty="0">
                <a:latin typeface="Garamond" panose="02020404030301010803" pitchFamily="18" charset="0"/>
              </a:rPr>
              <a:t> had no longer a hand sufficiently disengaged to confine, and, wafting it partially aside, disclosed to him a countenance more touchingly beautiful than he had dared to image. Her features were of the Grecian outline, and, though they expressed the tranquillity of an elegant mind, her dark blue eyes sparkled with intelligence. </a:t>
            </a:r>
          </a:p>
        </p:txBody>
      </p:sp>
    </p:spTree>
    <p:extLst>
      <p:ext uri="{BB962C8B-B14F-4D97-AF65-F5344CB8AC3E}">
        <p14:creationId xmlns:p14="http://schemas.microsoft.com/office/powerpoint/2010/main" val="255926162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342504" y="6309320"/>
            <a:ext cx="8496944" cy="404664"/>
          </a:xfrm>
        </p:spPr>
        <p:txBody>
          <a:bodyPr>
            <a:normAutofit fontScale="90000"/>
          </a:bodyPr>
          <a:lstStyle/>
          <a:p>
            <a:pPr fontAlgn="auto">
              <a:spcAft>
                <a:spcPts val="0"/>
              </a:spcAft>
              <a:defRPr/>
            </a:pPr>
            <a:r>
              <a:rPr lang="en-GB" altLang="en-US" sz="2400" dirty="0">
                <a:latin typeface="Garamond" pitchFamily="18" charset="0"/>
              </a:rPr>
              <a:t>Nicolas </a:t>
            </a:r>
            <a:r>
              <a:rPr lang="en-GB" altLang="en-US" sz="2400" dirty="0" err="1">
                <a:latin typeface="Garamond" pitchFamily="18" charset="0"/>
              </a:rPr>
              <a:t>Poussin</a:t>
            </a:r>
            <a:r>
              <a:rPr lang="en-GB" altLang="en-US" sz="2400" dirty="0">
                <a:latin typeface="Garamond" pitchFamily="18" charset="0"/>
              </a:rPr>
              <a:t>. </a:t>
            </a:r>
            <a:r>
              <a:rPr lang="en-GB" altLang="en-US" sz="2400" i="1" dirty="0">
                <a:latin typeface="Garamond" pitchFamily="18" charset="0"/>
              </a:rPr>
              <a:t>Landscape with St. James in Patmos.</a:t>
            </a:r>
            <a:r>
              <a:rPr lang="en-GB" altLang="en-US" sz="2400" dirty="0">
                <a:latin typeface="Garamond" pitchFamily="18" charset="0"/>
              </a:rPr>
              <a:t> 1640 (Italian art)</a:t>
            </a:r>
            <a:r>
              <a:rPr lang="en-GB" altLang="en-US" sz="2400" dirty="0">
                <a:latin typeface="Times New Roman" pitchFamily="18" charset="0"/>
              </a:rPr>
              <a:t> </a:t>
            </a:r>
            <a:r>
              <a:rPr lang="en-GB" altLang="en-US" sz="4000" dirty="0"/>
              <a:t> </a:t>
            </a:r>
          </a:p>
        </p:txBody>
      </p:sp>
      <p:pic>
        <p:nvPicPr>
          <p:cNvPr id="9219" name="Picture 5" descr="http://uploads0.wikipaintings.org/images/nicolas-poussin/landscape-with-st-james-in-patmos-1640(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87624" y="1199111"/>
            <a:ext cx="6768752" cy="50053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18743943-EEF5-4394-9EDC-4479434A8F29}"/>
              </a:ext>
            </a:extLst>
          </p:cNvPr>
          <p:cNvSpPr/>
          <p:nvPr/>
        </p:nvSpPr>
        <p:spPr>
          <a:xfrm>
            <a:off x="342504" y="144016"/>
            <a:ext cx="8910016" cy="954107"/>
          </a:xfrm>
          <a:prstGeom prst="rect">
            <a:avLst/>
          </a:prstGeom>
        </p:spPr>
        <p:txBody>
          <a:bodyPr wrap="square">
            <a:spAutoFit/>
          </a:bodyPr>
          <a:lstStyle/>
          <a:p>
            <a:r>
              <a:rPr lang="en-GB" altLang="en-US" sz="2800" dirty="0">
                <a:latin typeface="Copperplate Gothic Light" panose="020E0507020206020404" pitchFamily="34" charset="0"/>
                <a:ea typeface="+mj-ea"/>
                <a:cs typeface="+mj-cs"/>
              </a:rPr>
              <a:t>THE GRAND TOUR :THE INFLUENCE OF TRAVEL </a:t>
            </a:r>
            <a:r>
              <a:rPr lang="en-GB" altLang="en-US" sz="2800" i="1" dirty="0">
                <a:latin typeface="Palatino Linotype" panose="02040502050505030304" pitchFamily="18" charset="0"/>
                <a:ea typeface="+mj-ea"/>
                <a:cs typeface="+mj-cs"/>
              </a:rPr>
              <a:t>&amp;</a:t>
            </a:r>
            <a:r>
              <a:rPr lang="en-GB" altLang="en-US" sz="2800" dirty="0">
                <a:latin typeface="Copperplate Gothic Light" panose="020E0507020206020404" pitchFamily="34" charset="0"/>
                <a:ea typeface="+mj-ea"/>
                <a:cs typeface="+mj-cs"/>
              </a:rPr>
              <a:t> ART ON FICTION </a:t>
            </a:r>
            <a:r>
              <a:rPr lang="en-GB" altLang="en-US" sz="2800" dirty="0" smtClean="0">
                <a:latin typeface="Copperplate Gothic Light" panose="020E0507020206020404" pitchFamily="34" charset="0"/>
                <a:ea typeface="+mj-ea"/>
                <a:cs typeface="+mj-cs"/>
              </a:rPr>
              <a:t> </a:t>
            </a:r>
            <a:r>
              <a:rPr lang="en-GB" altLang="en-US" sz="2800" dirty="0" smtClean="0">
                <a:latin typeface="Garamond" panose="02020404030301010803" pitchFamily="18" charset="0"/>
                <a:ea typeface="+mj-ea"/>
                <a:cs typeface="+mj-cs"/>
              </a:rPr>
              <a:t>(politics and writing)</a:t>
            </a:r>
            <a:endParaRPr lang="en-GB" sz="2800" dirty="0">
              <a:latin typeface="Garamond" panose="02020404030301010803" pitchFamily="18" charset="0"/>
              <a:ea typeface="+mj-ea"/>
              <a:cs typeface="+mj-c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8313" y="188913"/>
            <a:ext cx="8289925" cy="777875"/>
          </a:xfrm>
        </p:spPr>
        <p:txBody>
          <a:bodyPr/>
          <a:lstStyle/>
          <a:p>
            <a:pPr fontAlgn="auto">
              <a:spcAft>
                <a:spcPts val="0"/>
              </a:spcAft>
              <a:defRPr/>
            </a:pPr>
            <a:r>
              <a:rPr lang="en-GB" sz="4000" dirty="0">
                <a:latin typeface="Copperplate Gothic Light" panose="020E0507020206020404" pitchFamily="34" charset="0"/>
              </a:rPr>
              <a:t>Reading about the world</a:t>
            </a:r>
          </a:p>
        </p:txBody>
      </p:sp>
      <p:sp>
        <p:nvSpPr>
          <p:cNvPr id="3" name="Content Placeholder 2"/>
          <p:cNvSpPr>
            <a:spLocks noGrp="1"/>
          </p:cNvSpPr>
          <p:nvPr>
            <p:ph sz="half" idx="1"/>
          </p:nvPr>
        </p:nvSpPr>
        <p:spPr>
          <a:xfrm>
            <a:off x="142875" y="980728"/>
            <a:ext cx="9001125" cy="5877272"/>
          </a:xfrm>
        </p:spPr>
        <p:txBody>
          <a:bodyPr>
            <a:normAutofit/>
          </a:bodyPr>
          <a:lstStyle/>
          <a:p>
            <a:pPr marL="0" indent="0" fontAlgn="auto">
              <a:spcBef>
                <a:spcPts val="0"/>
              </a:spcBef>
              <a:spcAft>
                <a:spcPts val="400"/>
              </a:spcAft>
              <a:buFont typeface="Wingdings" pitchFamily="2" charset="2"/>
              <a:buNone/>
              <a:defRPr/>
            </a:pPr>
            <a:r>
              <a:rPr lang="en-GB" sz="2400" dirty="0">
                <a:latin typeface="Garamond" panose="02020404030301010803" pitchFamily="18" charset="0"/>
              </a:rPr>
              <a:t>"</a:t>
            </a:r>
            <a:r>
              <a:rPr lang="en-GB" sz="2400" dirty="0">
                <a:effectLst/>
                <a:latin typeface="Garamond" panose="02020404030301010803" pitchFamily="18" charset="0"/>
              </a:rPr>
              <a:t>I never look at it," said Catherine, as they walked along the side of the river, "without thinking of the south of France."</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"You have been abroad then?" said Henry, a little surprised.</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"Oh! No, I only mean what I have read about. It always puts me in mind of the country that Emily and her father travelled through, in </a:t>
            </a:r>
            <a:r>
              <a:rPr lang="en-GB" sz="2400" i="1" dirty="0">
                <a:effectLst/>
                <a:latin typeface="Garamond" panose="02020404030301010803" pitchFamily="18" charset="0"/>
              </a:rPr>
              <a:t>The Mysteries of </a:t>
            </a:r>
            <a:r>
              <a:rPr lang="en-GB" sz="2400" i="1" dirty="0" err="1">
                <a:effectLst/>
                <a:latin typeface="Garamond" panose="02020404030301010803" pitchFamily="18" charset="0"/>
              </a:rPr>
              <a:t>Udolpho</a:t>
            </a:r>
            <a:r>
              <a:rPr lang="en-GB" sz="2400" dirty="0">
                <a:effectLst/>
                <a:latin typeface="Garamond" panose="02020404030301010803" pitchFamily="18" charset="0"/>
              </a:rPr>
              <a:t>. But you never read novels, I dare say?"</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"Why not?"</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"Because they are not clever enough for you—gentlemen read better books."</a:t>
            </a:r>
          </a:p>
          <a:p>
            <a:pPr marL="0" indent="0" fontAlgn="auto">
              <a:spcBef>
                <a:spcPts val="0"/>
              </a:spcBef>
              <a:spcAft>
                <a:spcPts val="400"/>
              </a:spcAft>
              <a:buFont typeface="Wingdings" pitchFamily="2" charset="2"/>
              <a:buNone/>
              <a:defRPr/>
            </a:pPr>
            <a:r>
              <a:rPr lang="en-GB" sz="2400" dirty="0">
                <a:effectLst/>
                <a:latin typeface="Garamond" panose="02020404030301010803" pitchFamily="18" charset="0"/>
              </a:rPr>
              <a:t>"The person, be it gentleman or lady, who has not pleasure in a good novel, must be intolerably stupid. I have read all </a:t>
            </a:r>
            <a:r>
              <a:rPr lang="en-GB" sz="2400" dirty="0" err="1">
                <a:effectLst/>
                <a:latin typeface="Garamond" panose="02020404030301010803" pitchFamily="18" charset="0"/>
              </a:rPr>
              <a:t>Mrs.</a:t>
            </a:r>
            <a:r>
              <a:rPr lang="en-GB" sz="2400" dirty="0">
                <a:effectLst/>
                <a:latin typeface="Garamond" panose="02020404030301010803" pitchFamily="18" charset="0"/>
              </a:rPr>
              <a:t> Radcliffe's works, and most of them with great pleasure. </a:t>
            </a:r>
            <a:r>
              <a:rPr lang="en-GB" sz="2400" i="1" dirty="0">
                <a:effectLst/>
                <a:latin typeface="Garamond" panose="02020404030301010803" pitchFamily="18" charset="0"/>
              </a:rPr>
              <a:t>The Mysteries of </a:t>
            </a:r>
            <a:r>
              <a:rPr lang="en-GB" sz="2400" i="1" dirty="0" err="1">
                <a:effectLst/>
                <a:latin typeface="Garamond" panose="02020404030301010803" pitchFamily="18" charset="0"/>
              </a:rPr>
              <a:t>Udolpho</a:t>
            </a:r>
            <a:r>
              <a:rPr lang="en-GB" sz="2400" dirty="0">
                <a:effectLst/>
                <a:latin typeface="Garamond" panose="02020404030301010803" pitchFamily="18" charset="0"/>
              </a:rPr>
              <a:t>, when I had once begun it, I could not lay down again; I remember finishing it in two days—my hair standing on end the whole time."</a:t>
            </a:r>
          </a:p>
          <a:p>
            <a:pPr marL="0" indent="0" fontAlgn="auto">
              <a:spcBef>
                <a:spcPts val="0"/>
              </a:spcBef>
              <a:spcAft>
                <a:spcPts val="600"/>
              </a:spcAft>
              <a:buFont typeface="Wingdings" pitchFamily="2" charset="2"/>
              <a:buNone/>
              <a:defRPr/>
            </a:pPr>
            <a:r>
              <a:rPr lang="en-GB" sz="2300" i="1" dirty="0">
                <a:latin typeface="Garamond" panose="02020404030301010803" pitchFamily="18" charset="0"/>
              </a:rPr>
              <a:t>    </a:t>
            </a:r>
            <a:r>
              <a:rPr lang="en-GB" sz="2300" dirty="0">
                <a:latin typeface="Garamond" panose="02020404030301010803" pitchFamily="18" charset="0"/>
              </a:rPr>
              <a:t>Jane Austen, </a:t>
            </a:r>
            <a:r>
              <a:rPr lang="en-GB" sz="2300" i="1" dirty="0">
                <a:latin typeface="Garamond" panose="02020404030301010803" pitchFamily="18" charset="0"/>
              </a:rPr>
              <a:t>Northanger Abbey  </a:t>
            </a:r>
            <a:r>
              <a:rPr lang="en-GB" sz="2000" dirty="0">
                <a:latin typeface="Garamond" panose="02020404030301010803" pitchFamily="18" charset="0"/>
              </a:rPr>
              <a:t>[Radcliffe hadn’t been to Italy but knew Rosa’s art]</a:t>
            </a:r>
            <a:endParaRPr lang="en-GB" sz="2300" dirty="0">
              <a:latin typeface="Garamond" panose="02020404030301010803"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9916" y="1293912"/>
            <a:ext cx="8605143" cy="5544616"/>
          </a:xfrm>
        </p:spPr>
        <p:txBody>
          <a:bodyPr>
            <a:normAutofit lnSpcReduction="10000"/>
          </a:bodyPr>
          <a:lstStyle/>
          <a:p>
            <a:pPr marL="18288" indent="0" fontAlgn="auto">
              <a:spcAft>
                <a:spcPts val="0"/>
              </a:spcAft>
              <a:buFont typeface="Wingdings" pitchFamily="2" charset="2"/>
              <a:buNone/>
              <a:defRPr/>
            </a:pPr>
            <a:r>
              <a:rPr lang="en-GB" sz="2400" dirty="0">
                <a:latin typeface="Garamond" panose="02020404030301010803" pitchFamily="18" charset="0"/>
              </a:rPr>
              <a:t>Following K. R. Minogue, Isaiah Berlin, and other theorists and historians of nationalist movements, Gerald Newman asserts in </a:t>
            </a:r>
            <a:r>
              <a:rPr lang="en-GB" sz="2400" i="1" dirty="0">
                <a:latin typeface="Garamond" panose="02020404030301010803" pitchFamily="18" charset="0"/>
              </a:rPr>
              <a:t>The Rise of English Nationalism </a:t>
            </a:r>
            <a:r>
              <a:rPr lang="en-GB" sz="2400" dirty="0">
                <a:latin typeface="Garamond" panose="02020404030301010803" pitchFamily="18" charset="0"/>
              </a:rPr>
              <a:t>that "nationalism is, at the outset, a creation of writers."' ... this pronouncement has particular relevance to eighteenth-century England. 'Newman locates the initial impulse to codify and </a:t>
            </a:r>
            <a:r>
              <a:rPr lang="en-GB" sz="2400" dirty="0" err="1">
                <a:latin typeface="Garamond" panose="02020404030301010803" pitchFamily="18" charset="0"/>
              </a:rPr>
              <a:t>valorize</a:t>
            </a:r>
            <a:r>
              <a:rPr lang="en-GB" sz="2400" dirty="0">
                <a:latin typeface="Garamond" panose="02020404030301010803" pitchFamily="18" charset="0"/>
              </a:rPr>
              <a:t> Englishness in the response of various eighteenth-century artists, writers, and intellectuals to a crisis in the system of patronage. This crisis, brought on by the shift from aristocratic support to marketplace value for artistic production, was perceived by some English artists as a form of </a:t>
            </a:r>
            <a:r>
              <a:rPr lang="en-GB" sz="2400" dirty="0" err="1">
                <a:latin typeface="Garamond" panose="02020404030301010803" pitchFamily="18" charset="0"/>
              </a:rPr>
              <a:t>favoritism</a:t>
            </a:r>
            <a:r>
              <a:rPr lang="en-GB" sz="2400" dirty="0">
                <a:latin typeface="Garamond" panose="02020404030301010803" pitchFamily="18" charset="0"/>
              </a:rPr>
              <a:t> by which </a:t>
            </a:r>
            <a:r>
              <a:rPr lang="en-GB" sz="2400" b="1" dirty="0">
                <a:latin typeface="Garamond" panose="02020404030301010803" pitchFamily="18" charset="0"/>
              </a:rPr>
              <a:t>foreign, and particularly French, artists were given support before or instead of their English competitors</a:t>
            </a:r>
            <a:r>
              <a:rPr lang="en-GB" sz="2400" dirty="0">
                <a:latin typeface="Garamond" panose="02020404030301010803" pitchFamily="18" charset="0"/>
              </a:rPr>
              <a:t>. This apparent injustice spurred </a:t>
            </a:r>
            <a:r>
              <a:rPr lang="en-GB" sz="2400" b="1" dirty="0">
                <a:latin typeface="Garamond" panose="02020404030301010803" pitchFamily="18" charset="0"/>
              </a:rPr>
              <a:t>native artists to cling to and elevate Englishness by reformulating localism as nationalism. </a:t>
            </a:r>
          </a:p>
          <a:p>
            <a:pPr marL="18288" indent="0" fontAlgn="auto">
              <a:spcAft>
                <a:spcPts val="0"/>
              </a:spcAft>
              <a:buFont typeface="Wingdings" pitchFamily="2" charset="2"/>
              <a:buNone/>
              <a:defRPr/>
            </a:pPr>
            <a:endParaRPr lang="en-GB" sz="900" dirty="0">
              <a:latin typeface="Garamond" panose="02020404030301010803" pitchFamily="18" charset="0"/>
            </a:endParaRPr>
          </a:p>
          <a:p>
            <a:pPr marL="18288" indent="0" fontAlgn="auto">
              <a:spcAft>
                <a:spcPts val="0"/>
              </a:spcAft>
              <a:buFont typeface="Wingdings" pitchFamily="2" charset="2"/>
              <a:buNone/>
              <a:defRPr/>
            </a:pPr>
            <a:r>
              <a:rPr lang="en-GB" sz="2000" dirty="0">
                <a:latin typeface="Garamond" panose="02020404030301010803" pitchFamily="18" charset="0"/>
              </a:rPr>
              <a:t>Cannon Schmitt  ‘Techniques of Terror, Technologies of Nationality: Ann Radcliffe's </a:t>
            </a:r>
            <a:r>
              <a:rPr lang="en-GB" sz="2000" i="1" dirty="0">
                <a:latin typeface="Garamond" panose="02020404030301010803" pitchFamily="18" charset="0"/>
              </a:rPr>
              <a:t>the Italian’</a:t>
            </a:r>
            <a:r>
              <a:rPr lang="en-GB" sz="2000" dirty="0">
                <a:latin typeface="Garamond" panose="02020404030301010803" pitchFamily="18" charset="0"/>
              </a:rPr>
              <a:t>.  </a:t>
            </a:r>
            <a:r>
              <a:rPr lang="en-GB" sz="2000" i="1" dirty="0">
                <a:latin typeface="Garamond" panose="02020404030301010803" pitchFamily="18" charset="0"/>
              </a:rPr>
              <a:t>ELH</a:t>
            </a:r>
            <a:r>
              <a:rPr lang="en-GB" sz="2000" dirty="0">
                <a:latin typeface="Garamond" panose="02020404030301010803" pitchFamily="18" charset="0"/>
              </a:rPr>
              <a:t>, Vol. 61, No. 4 (Winter, 1994), pp. </a:t>
            </a:r>
            <a:r>
              <a:rPr lang="en-GB" sz="2000" dirty="0" smtClean="0">
                <a:latin typeface="Garamond" panose="02020404030301010803" pitchFamily="18" charset="0"/>
              </a:rPr>
              <a:t>853-876</a:t>
            </a:r>
            <a:endParaRPr lang="en-GB" sz="2000" dirty="0">
              <a:latin typeface="Garamond" panose="02020404030301010803" pitchFamily="18" charset="0"/>
            </a:endParaRPr>
          </a:p>
        </p:txBody>
      </p:sp>
      <p:sp>
        <p:nvSpPr>
          <p:cNvPr id="4" name="Rectangle 3"/>
          <p:cNvSpPr/>
          <p:nvPr/>
        </p:nvSpPr>
        <p:spPr>
          <a:xfrm>
            <a:off x="468313" y="188913"/>
            <a:ext cx="8388350" cy="923330"/>
          </a:xfrm>
          <a:prstGeom prst="rect">
            <a:avLst/>
          </a:prstGeom>
        </p:spPr>
        <p:txBody>
          <a:bodyPr>
            <a:spAutoFit/>
          </a:bodyPr>
          <a:lstStyle/>
          <a:p>
            <a:pPr>
              <a:defRPr/>
            </a:pPr>
            <a:r>
              <a:rPr lang="en-GB" sz="3600" dirty="0">
                <a:latin typeface="Copperplate Gothic Light" panose="020E0507020206020404" pitchFamily="34" charset="0"/>
              </a:rPr>
              <a:t>Nationality &amp; Rational </a:t>
            </a:r>
            <a:r>
              <a:rPr lang="en-GB" sz="3600" dirty="0" smtClean="0">
                <a:latin typeface="Copperplate Gothic Light" panose="020E0507020206020404" pitchFamily="34" charset="0"/>
              </a:rPr>
              <a:t>World</a:t>
            </a:r>
          </a:p>
          <a:p>
            <a:pPr algn="ctr">
              <a:defRPr/>
            </a:pPr>
            <a:r>
              <a:rPr lang="en-GB" b="1" dirty="0">
                <a:latin typeface="Garamond" panose="02020404030301010803" pitchFamily="18" charset="0"/>
              </a:rPr>
              <a:t>political, literary and philosophical debates</a:t>
            </a:r>
            <a:endParaRPr lang="en-GB" dirty="0">
              <a:latin typeface="Copperplate Gothic Light" panose="020E05070202060204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958707" y="6093296"/>
            <a:ext cx="7010400" cy="487362"/>
          </a:xfrm>
        </p:spPr>
        <p:txBody>
          <a:bodyPr>
            <a:normAutofit fontScale="90000"/>
          </a:bodyPr>
          <a:lstStyle/>
          <a:p>
            <a:pPr fontAlgn="auto">
              <a:spcAft>
                <a:spcPts val="0"/>
              </a:spcAft>
              <a:defRPr/>
            </a:pPr>
            <a:r>
              <a:rPr lang="en-GB" altLang="en-US" sz="2400" dirty="0">
                <a:latin typeface="Garamond" pitchFamily="18" charset="0"/>
              </a:rPr>
              <a:t>Richard Wilson </a:t>
            </a:r>
            <a:r>
              <a:rPr lang="en-GB" altLang="en-US" sz="2400" i="1" dirty="0">
                <a:latin typeface="Garamond" pitchFamily="18" charset="0"/>
              </a:rPr>
              <a:t>Lake, Ruin and Pine Trees</a:t>
            </a:r>
            <a:r>
              <a:rPr lang="en-GB" altLang="en-US" sz="2400" dirty="0">
                <a:latin typeface="Garamond" pitchFamily="18" charset="0"/>
              </a:rPr>
              <a:t>  c. 1765-70 (British artist using Italian techniques) </a:t>
            </a:r>
          </a:p>
        </p:txBody>
      </p:sp>
      <p:pic>
        <p:nvPicPr>
          <p:cNvPr id="7171" name="Picture 5" descr="http://www.tate.org.uk/art/images/work/N/N06/N06267_10.jpg"/>
          <p:cNvPicPr>
            <a:picLocks noChangeAspect="1" noChangeArrowheads="1"/>
          </p:cNvPicPr>
          <p:nvPr/>
        </p:nvPicPr>
        <p:blipFill>
          <a:blip r:embed="rId2" cstate="print"/>
          <a:srcRect/>
          <a:stretch>
            <a:fillRect/>
          </a:stretch>
        </p:blipFill>
        <p:spPr bwMode="auto">
          <a:xfrm>
            <a:off x="595313" y="153988"/>
            <a:ext cx="7373794" cy="5651276"/>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126DA-75AE-4FA8-96B0-FF13A763B756}"/>
              </a:ext>
            </a:extLst>
          </p:cNvPr>
          <p:cNvSpPr>
            <a:spLocks noGrp="1"/>
          </p:cNvSpPr>
          <p:nvPr>
            <p:ph type="title"/>
          </p:nvPr>
        </p:nvSpPr>
        <p:spPr>
          <a:xfrm>
            <a:off x="107504" y="0"/>
            <a:ext cx="9036496" cy="1143000"/>
          </a:xfrm>
        </p:spPr>
        <p:txBody>
          <a:bodyPr>
            <a:normAutofit fontScale="90000"/>
          </a:bodyPr>
          <a:lstStyle/>
          <a:p>
            <a:r>
              <a:rPr lang="en-GB" sz="3600" dirty="0">
                <a:latin typeface="Copperplate Gothic Light" panose="020E0507020206020404" pitchFamily="34" charset="0"/>
              </a:rPr>
              <a:t>Landscapes of the mind: the true hero</a:t>
            </a:r>
            <a:endParaRPr lang="en-GB" sz="4000" dirty="0">
              <a:latin typeface="Copperplate Gothic Light" panose="020E0507020206020404" pitchFamily="34" charset="0"/>
            </a:endParaRPr>
          </a:p>
        </p:txBody>
      </p:sp>
      <p:sp>
        <p:nvSpPr>
          <p:cNvPr id="3" name="Content Placeholder 2">
            <a:extLst>
              <a:ext uri="{FF2B5EF4-FFF2-40B4-BE49-F238E27FC236}">
                <a16:creationId xmlns:a16="http://schemas.microsoft.com/office/drawing/2014/main" id="{197B9992-B314-4F5B-8AAF-D13865796877}"/>
              </a:ext>
            </a:extLst>
          </p:cNvPr>
          <p:cNvSpPr>
            <a:spLocks noGrp="1"/>
          </p:cNvSpPr>
          <p:nvPr>
            <p:ph sz="half" idx="1"/>
          </p:nvPr>
        </p:nvSpPr>
        <p:spPr>
          <a:xfrm>
            <a:off x="457200" y="1052736"/>
            <a:ext cx="8229600" cy="5949280"/>
          </a:xfrm>
        </p:spPr>
        <p:txBody>
          <a:bodyPr>
            <a:normAutofit fontScale="92500" lnSpcReduction="10000"/>
          </a:bodyPr>
          <a:lstStyle/>
          <a:p>
            <a:pPr marL="0" indent="0">
              <a:buNone/>
            </a:pPr>
            <a:r>
              <a:rPr lang="en-GB" sz="2400" dirty="0">
                <a:latin typeface="Garamond" panose="02020404030301010803" pitchFamily="18" charset="0"/>
              </a:rPr>
              <a:t>It was nearly midnight, and the stillness that reigned was rather soothed than interrupted by the gentle dashing of the waters of the bay below, and by the hollow murmurs of Vesuvius, which threw up, at intervals its sudden flame on the horizon, and then left it to darkness. The solemnity of the scene accorded with the temper of his mind, and he listened in deep attention for the returning sounds, which broke upon the ear like distant thunder muttering imperfectly from the clouds. The pauses of silence, that succeeded each groan of the mountain, when expectation listened for the rising sound, affected the imagination of Vivaldi at this time with particular awe, and, rapt in thought, he continued to gaze upon the sublime and shadowy outline of the shores, and on the sea, just discerned beneath the twilight of a cloudless sky. Along its grey surface many vessels were pursuing their silent course, guided over the deep waters only by the polar star, which burned with steady lustre. The air was calm, and rose from the bay with most balmy and refreshing coolness; it scarcely stirred the heads of the broad pines that overspread the villa; and bore no sounds but of the waves and the groans of the far-off mountain, — till a </a:t>
            </a:r>
            <a:r>
              <a:rPr lang="en-GB" sz="2400" dirty="0" err="1">
                <a:latin typeface="Garamond" panose="02020404030301010803" pitchFamily="18" charset="0"/>
              </a:rPr>
              <a:t>chaunting</a:t>
            </a:r>
            <a:r>
              <a:rPr lang="en-GB" sz="2400" dirty="0">
                <a:latin typeface="Garamond" panose="02020404030301010803" pitchFamily="18" charset="0"/>
              </a:rPr>
              <a:t> of deep voices swelled from a distance.</a:t>
            </a:r>
          </a:p>
        </p:txBody>
      </p:sp>
    </p:spTree>
    <p:extLst>
      <p:ext uri="{BB962C8B-B14F-4D97-AF65-F5344CB8AC3E}">
        <p14:creationId xmlns:p14="http://schemas.microsoft.com/office/powerpoint/2010/main" val="4374785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5877272"/>
            <a:ext cx="8458200" cy="487363"/>
          </a:xfrm>
        </p:spPr>
        <p:txBody>
          <a:bodyPr>
            <a:normAutofit fontScale="90000"/>
          </a:bodyPr>
          <a:lstStyle/>
          <a:p>
            <a:pPr fontAlgn="auto">
              <a:spcAft>
                <a:spcPts val="0"/>
              </a:spcAft>
              <a:defRPr/>
            </a:pPr>
            <a:r>
              <a:rPr lang="en-GB" altLang="en-US" sz="2400" dirty="0">
                <a:latin typeface="Garamond" pitchFamily="18" charset="0"/>
              </a:rPr>
              <a:t>Richard Wilson </a:t>
            </a:r>
            <a:r>
              <a:rPr lang="en-GB" altLang="en-US" sz="2400" i="1" dirty="0">
                <a:latin typeface="Garamond" pitchFamily="18" charset="0"/>
              </a:rPr>
              <a:t>Rome: St Peter's and the Vatican from the </a:t>
            </a:r>
            <a:r>
              <a:rPr lang="en-GB" altLang="en-US" sz="2400" i="1" dirty="0" err="1">
                <a:latin typeface="Garamond" pitchFamily="18" charset="0"/>
              </a:rPr>
              <a:t>Janiculum</a:t>
            </a:r>
            <a:r>
              <a:rPr lang="en-GB" altLang="en-US" sz="2400" dirty="0">
                <a:latin typeface="Garamond" pitchFamily="18" charset="0"/>
              </a:rPr>
              <a:t>, 1753 (British artist using Italian techniques)</a:t>
            </a:r>
          </a:p>
        </p:txBody>
      </p:sp>
      <p:pic>
        <p:nvPicPr>
          <p:cNvPr id="10243"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4" y="764704"/>
            <a:ext cx="8507413" cy="4521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3176C-CFDE-49A0-A151-C6811C8B4B2E}"/>
              </a:ext>
            </a:extLst>
          </p:cNvPr>
          <p:cNvSpPr>
            <a:spLocks noGrp="1"/>
          </p:cNvSpPr>
          <p:nvPr>
            <p:ph type="title"/>
          </p:nvPr>
        </p:nvSpPr>
        <p:spPr>
          <a:xfrm>
            <a:off x="133672" y="53412"/>
            <a:ext cx="8686800" cy="1143000"/>
          </a:xfrm>
        </p:spPr>
        <p:txBody>
          <a:bodyPr>
            <a:normAutofit/>
          </a:bodyPr>
          <a:lstStyle/>
          <a:p>
            <a:r>
              <a:rPr lang="en-GB" sz="3600" dirty="0">
                <a:latin typeface="Copperplate Gothic Light" panose="020E0507020206020404" pitchFamily="34" charset="0"/>
              </a:rPr>
              <a:t>Art and beauty: the rule of taste</a:t>
            </a:r>
          </a:p>
        </p:txBody>
      </p:sp>
      <p:sp>
        <p:nvSpPr>
          <p:cNvPr id="3" name="Content Placeholder 2">
            <a:extLst>
              <a:ext uri="{FF2B5EF4-FFF2-40B4-BE49-F238E27FC236}">
                <a16:creationId xmlns:a16="http://schemas.microsoft.com/office/drawing/2014/main" id="{B34C95FD-55C5-4FCF-8AD1-FEF8BF45AABA}"/>
              </a:ext>
            </a:extLst>
          </p:cNvPr>
          <p:cNvSpPr>
            <a:spLocks noGrp="1"/>
          </p:cNvSpPr>
          <p:nvPr>
            <p:ph idx="1"/>
          </p:nvPr>
        </p:nvSpPr>
        <p:spPr>
          <a:xfrm>
            <a:off x="215516" y="1052736"/>
            <a:ext cx="8712968" cy="5530626"/>
          </a:xfrm>
        </p:spPr>
        <p:txBody>
          <a:bodyPr>
            <a:noAutofit/>
          </a:bodyPr>
          <a:lstStyle/>
          <a:p>
            <a:pPr marL="0" indent="0">
              <a:buNone/>
            </a:pPr>
            <a:r>
              <a:rPr lang="en-GB" sz="2300" dirty="0">
                <a:latin typeface="Garamond" panose="02020404030301010803" pitchFamily="18" charset="0"/>
              </a:rPr>
              <a:t>Vivaldi’s voice was a fine tenor, and the same susceptibility, which made him passionately fond of music, taught him to modulate its cadence with exquisite delicacy, and to give his emphasis with the most simple and pathetic expression. His soul seemed to breathe in the sounds, — so tender, so imploring, yet so energetic. On this night, enthusiasm inspired him with the highest eloquence, perhaps, which music is capable of attaining; what might be its effect on </a:t>
            </a:r>
            <a:r>
              <a:rPr lang="en-GB" sz="2300" dirty="0" err="1">
                <a:latin typeface="Garamond" panose="02020404030301010803" pitchFamily="18" charset="0"/>
              </a:rPr>
              <a:t>Ellena</a:t>
            </a:r>
            <a:r>
              <a:rPr lang="en-GB" sz="2300" dirty="0">
                <a:latin typeface="Garamond" panose="02020404030301010803" pitchFamily="18" charset="0"/>
              </a:rPr>
              <a:t> he had no means of judging, for she did not appear either at the balcony or the lattice, nor gave any hint of applause. No sounds stole on the stillness of the night, except those of the serenade, nor did any light from within the villa break upon the obscurity without; once, indeed, in a pause of the instruments, </a:t>
            </a:r>
            <a:r>
              <a:rPr lang="en-GB" sz="2300" dirty="0" err="1">
                <a:latin typeface="Garamond" panose="02020404030301010803" pitchFamily="18" charset="0"/>
              </a:rPr>
              <a:t>Bonarmo</a:t>
            </a:r>
            <a:r>
              <a:rPr lang="en-GB" sz="2300" dirty="0">
                <a:latin typeface="Garamond" panose="02020404030301010803" pitchFamily="18" charset="0"/>
              </a:rPr>
              <a:t> fancied he distinguished voices near him, as of persons who feared to be heard, and he listened attentively, but without ascertaining the truth. Sometimes they seemed to sound heavily in his ear, and then a death-like silence prevailed. </a:t>
            </a:r>
          </a:p>
        </p:txBody>
      </p:sp>
    </p:spTree>
    <p:extLst>
      <p:ext uri="{BB962C8B-B14F-4D97-AF65-F5344CB8AC3E}">
        <p14:creationId xmlns:p14="http://schemas.microsoft.com/office/powerpoint/2010/main" val="21257147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43608" y="5949280"/>
            <a:ext cx="7610549" cy="576064"/>
          </a:xfrm>
        </p:spPr>
        <p:txBody>
          <a:bodyPr>
            <a:noAutofit/>
          </a:bodyPr>
          <a:lstStyle/>
          <a:p>
            <a:pPr algn="r"/>
            <a:r>
              <a:rPr lang="en-GB" sz="3600" dirty="0">
                <a:latin typeface="Copperplate Gothic Light" panose="020E0507020206020404" pitchFamily="34" charset="0"/>
              </a:rPr>
              <a:t>Gendering </a:t>
            </a:r>
            <a:r>
              <a:rPr lang="en-GB" sz="3600" dirty="0" smtClean="0">
                <a:latin typeface="Copperplate Gothic Light" panose="020E0507020206020404" pitchFamily="34" charset="0"/>
              </a:rPr>
              <a:t>gothic</a:t>
            </a:r>
            <a:r>
              <a:rPr lang="en-GB" sz="3600" dirty="0">
                <a:latin typeface="Copperplate Gothic Light" panose="020E0507020206020404" pitchFamily="34" charset="0"/>
              </a:rPr>
              <a:t/>
            </a:r>
            <a:br>
              <a:rPr lang="en-GB" sz="3600" dirty="0">
                <a:latin typeface="Copperplate Gothic Light" panose="020E0507020206020404" pitchFamily="34" charset="0"/>
              </a:rPr>
            </a:br>
            <a:r>
              <a:rPr lang="en-GB" sz="2400" b="1" dirty="0">
                <a:latin typeface="Garamond" panose="02020404030301010803" pitchFamily="18" charset="0"/>
              </a:rPr>
              <a:t>political, literary and philosophical debates</a:t>
            </a:r>
            <a:endParaRPr lang="en-GB" sz="3600" dirty="0">
              <a:latin typeface="Copperplate Gothic Light" panose="020E0507020206020404" pitchFamily="34" charset="0"/>
            </a:endParaRPr>
          </a:p>
        </p:txBody>
      </p:sp>
      <p:sp>
        <p:nvSpPr>
          <p:cNvPr id="2" name="Content Placeholder 1"/>
          <p:cNvSpPr>
            <a:spLocks noGrp="1"/>
          </p:cNvSpPr>
          <p:nvPr>
            <p:ph idx="1"/>
          </p:nvPr>
        </p:nvSpPr>
        <p:spPr>
          <a:xfrm>
            <a:off x="251520" y="0"/>
            <a:ext cx="8712968" cy="6408712"/>
          </a:xfrm>
        </p:spPr>
        <p:txBody>
          <a:bodyPr>
            <a:normAutofit fontScale="70000" lnSpcReduction="20000"/>
          </a:bodyPr>
          <a:lstStyle/>
          <a:p>
            <a:pPr marL="17462" indent="0">
              <a:lnSpc>
                <a:spcPct val="120000"/>
              </a:lnSpc>
              <a:buNone/>
            </a:pPr>
            <a:r>
              <a:rPr lang="en-GB" sz="3400" dirty="0">
                <a:effectLst/>
                <a:latin typeface="Garamond" panose="02020404030301010803" pitchFamily="18" charset="0"/>
              </a:rPr>
              <a:t>A woman wishing to publish fiction in a supernatural vein needed to be prepared to negotiate. …her relations to both </a:t>
            </a:r>
            <a:r>
              <a:rPr lang="en-GB" sz="3400" b="1" dirty="0">
                <a:effectLst/>
                <a:latin typeface="Garamond" panose="02020404030301010803" pitchFamily="18" charset="0"/>
              </a:rPr>
              <a:t>the code of literary decorum and the aesthetic of the sublime were likely to be mediated by an added dimension of gender associations. </a:t>
            </a:r>
            <a:r>
              <a:rPr lang="en-GB" sz="3400" dirty="0">
                <a:effectLst/>
                <a:latin typeface="Garamond" panose="02020404030301010803" pitchFamily="18" charset="0"/>
              </a:rPr>
              <a:t>Clara Reeve’s correction of Walpole’s earlier imaginative excesses in </a:t>
            </a:r>
            <a:r>
              <a:rPr lang="en-GB" sz="3400" i="1" dirty="0">
                <a:effectLst/>
                <a:latin typeface="Garamond" panose="02020404030301010803" pitchFamily="18" charset="0"/>
              </a:rPr>
              <a:t>The Old English Baron</a:t>
            </a:r>
            <a:r>
              <a:rPr lang="en-GB" sz="3400" dirty="0">
                <a:effectLst/>
                <a:latin typeface="Garamond" panose="02020404030301010803" pitchFamily="18" charset="0"/>
              </a:rPr>
              <a:t> protected her from the almost automatic condemnation of the </a:t>
            </a:r>
            <a:r>
              <a:rPr lang="en-GB" sz="3400" b="1" dirty="0">
                <a:effectLst/>
                <a:latin typeface="Garamond" panose="02020404030301010803" pitchFamily="18" charset="0"/>
              </a:rPr>
              <a:t>corrupting ways of female novelists</a:t>
            </a:r>
            <a:r>
              <a:rPr lang="en-GB" sz="3400" dirty="0">
                <a:effectLst/>
                <a:latin typeface="Garamond" panose="02020404030301010803" pitchFamily="18" charset="0"/>
              </a:rPr>
              <a:t>, as much as from the disapproval attached to the supernatural itself. And at the same time as </a:t>
            </a:r>
            <a:r>
              <a:rPr lang="en-GB" sz="3400" b="1" dirty="0">
                <a:effectLst/>
                <a:latin typeface="Garamond" panose="02020404030301010803" pitchFamily="18" charset="0"/>
              </a:rPr>
              <a:t>women writers were required with particular insistence to show their didactic credentials</a:t>
            </a:r>
            <a:r>
              <a:rPr lang="en-GB" sz="3400" dirty="0">
                <a:effectLst/>
                <a:latin typeface="Garamond" panose="02020404030301010803" pitchFamily="18" charset="0"/>
              </a:rPr>
              <a:t>, it was especially difficult for them to attempt a narrative practice connected with the emergent discourse of the sublime, which could justify supernatural terrors on the alternative non-didactic grounds of psychological recuperation and aesthetic pleasure. [As we have seen], this discourse was articulated in terms of gender, its subject [was] masculine, its project actively anti-feminine….</a:t>
            </a:r>
          </a:p>
          <a:p>
            <a:pPr marL="384175" lvl="1" indent="0">
              <a:lnSpc>
                <a:spcPct val="120000"/>
              </a:lnSpc>
              <a:buNone/>
            </a:pPr>
            <a:r>
              <a:rPr lang="en-GB" sz="2600" dirty="0">
                <a:effectLst/>
                <a:latin typeface="Garamond" panose="02020404030301010803" pitchFamily="18" charset="0"/>
              </a:rPr>
              <a:t>E.J. </a:t>
            </a:r>
            <a:r>
              <a:rPr lang="en-GB" sz="2600" dirty="0" err="1">
                <a:effectLst/>
                <a:latin typeface="Garamond" panose="02020404030301010803" pitchFamily="18" charset="0"/>
              </a:rPr>
              <a:t>Clery</a:t>
            </a:r>
            <a:r>
              <a:rPr lang="en-GB" sz="2600" dirty="0">
                <a:effectLst/>
                <a:latin typeface="Garamond" panose="02020404030301010803" pitchFamily="18" charset="0"/>
              </a:rPr>
              <a:t>, </a:t>
            </a:r>
            <a:r>
              <a:rPr lang="en-GB" sz="2600" i="1" dirty="0">
                <a:effectLst/>
                <a:latin typeface="Garamond" panose="02020404030301010803" pitchFamily="18" charset="0"/>
              </a:rPr>
              <a:t>The Rise of Supernatural Fiction 1762-1800</a:t>
            </a:r>
            <a:r>
              <a:rPr lang="en-GB" sz="2600" dirty="0">
                <a:effectLst/>
                <a:latin typeface="Garamond" panose="02020404030301010803" pitchFamily="18" charset="0"/>
              </a:rPr>
              <a:t>, Cambridge Studies in Romanticism 12 (Cambridge: UCP, 1995), pp. </a:t>
            </a:r>
            <a:r>
              <a:rPr lang="en-GB" sz="2600" dirty="0" smtClean="0">
                <a:effectLst/>
                <a:latin typeface="Garamond" panose="02020404030301010803" pitchFamily="18" charset="0"/>
              </a:rPr>
              <a:t>106-8</a:t>
            </a:r>
            <a:endParaRPr lang="en-GB" sz="2600" dirty="0">
              <a:latin typeface="Garamond" panose="02020404030301010803" pitchFamily="18" charset="0"/>
            </a:endParaRPr>
          </a:p>
        </p:txBody>
      </p:sp>
    </p:spTree>
    <p:extLst>
      <p:ext uri="{BB962C8B-B14F-4D97-AF65-F5344CB8AC3E}">
        <p14:creationId xmlns:p14="http://schemas.microsoft.com/office/powerpoint/2010/main" val="7187814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4"/>
          <p:cNvSpPr>
            <a:spLocks noChangeArrowheads="1"/>
          </p:cNvSpPr>
          <p:nvPr/>
        </p:nvSpPr>
        <p:spPr bwMode="auto">
          <a:xfrm>
            <a:off x="6084888" y="6021388"/>
            <a:ext cx="2808287" cy="75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GB" altLang="en-US" sz="2000" dirty="0" err="1">
                <a:latin typeface="Garamond" pitchFamily="18" charset="0"/>
              </a:rPr>
              <a:t>Salvator</a:t>
            </a:r>
            <a:r>
              <a:rPr lang="en-GB" altLang="en-US" sz="2000" dirty="0">
                <a:latin typeface="Garamond" pitchFamily="18" charset="0"/>
              </a:rPr>
              <a:t> Rosa </a:t>
            </a:r>
            <a:r>
              <a:rPr lang="en-GB" altLang="en-US" sz="2000" i="1" dirty="0">
                <a:latin typeface="Garamond" pitchFamily="18" charset="0"/>
              </a:rPr>
              <a:t>Self Portrait</a:t>
            </a:r>
            <a:r>
              <a:rPr lang="en-GB" altLang="en-US" sz="2000" dirty="0">
                <a:latin typeface="Garamond" pitchFamily="18" charset="0"/>
              </a:rPr>
              <a:t> 1641</a:t>
            </a:r>
          </a:p>
        </p:txBody>
      </p:sp>
      <p:sp>
        <p:nvSpPr>
          <p:cNvPr id="10243" name="Rectangle 9"/>
          <p:cNvSpPr>
            <a:spLocks noGrp="1" noChangeArrowheads="1"/>
          </p:cNvSpPr>
          <p:nvPr>
            <p:ph sz="half" idx="1"/>
          </p:nvPr>
        </p:nvSpPr>
        <p:spPr>
          <a:xfrm>
            <a:off x="5973763" y="404813"/>
            <a:ext cx="3030537" cy="5040312"/>
          </a:xfrm>
        </p:spPr>
        <p:txBody>
          <a:bodyPr>
            <a:normAutofit/>
          </a:bodyPr>
          <a:lstStyle/>
          <a:p>
            <a:pPr marL="274320" indent="-256032" algn="r" fontAlgn="auto">
              <a:spcBef>
                <a:spcPct val="0"/>
              </a:spcBef>
              <a:spcAft>
                <a:spcPts val="0"/>
              </a:spcAft>
              <a:buFontTx/>
              <a:buNone/>
              <a:defRPr/>
            </a:pPr>
            <a:r>
              <a:rPr lang="en-GB" altLang="en-US" dirty="0" smtClean="0">
                <a:latin typeface="Georgia" pitchFamily="18" charset="0"/>
              </a:rPr>
              <a:t>The sublime</a:t>
            </a:r>
            <a:endParaRPr lang="en-GB" altLang="en-US" dirty="0">
              <a:latin typeface="Georgia" pitchFamily="18" charset="0"/>
            </a:endParaRPr>
          </a:p>
          <a:p>
            <a:pPr marL="274320" indent="-256032" algn="r" fontAlgn="auto">
              <a:spcBef>
                <a:spcPct val="0"/>
              </a:spcBef>
              <a:spcAft>
                <a:spcPts val="0"/>
              </a:spcAft>
              <a:buFontTx/>
              <a:buNone/>
              <a:defRPr/>
            </a:pPr>
            <a:r>
              <a:rPr lang="en-GB" altLang="en-US" sz="2400" dirty="0" smtClean="0">
                <a:effectLst/>
                <a:latin typeface="Garamond" panose="02020404030301010803" pitchFamily="18" charset="0"/>
              </a:rPr>
              <a:t>It </a:t>
            </a:r>
            <a:r>
              <a:rPr lang="en-GB" altLang="en-US" sz="2400" dirty="0">
                <a:effectLst/>
                <a:latin typeface="Garamond" panose="02020404030301010803" pitchFamily="18" charset="0"/>
              </a:rPr>
              <a:t>is undoubtedly true, though a phaenomenon of the human mind difficult to account for, that the representation of distress frequently gives </a:t>
            </a:r>
            <a:r>
              <a:rPr lang="en-GB" altLang="en-US" sz="2400" dirty="0" smtClean="0">
                <a:effectLst/>
                <a:latin typeface="Garamond" panose="02020404030301010803" pitchFamily="18" charset="0"/>
              </a:rPr>
              <a:t>pleasure</a:t>
            </a:r>
            <a:r>
              <a:rPr lang="en-GB" altLang="en-US" sz="2400" dirty="0">
                <a:effectLst/>
                <a:latin typeface="Garamond" panose="02020404030301010803" pitchFamily="18" charset="0"/>
              </a:rPr>
              <a:t/>
            </a:r>
            <a:br>
              <a:rPr lang="en-GB" altLang="en-US" sz="2400" dirty="0">
                <a:effectLst/>
                <a:latin typeface="Garamond" panose="02020404030301010803" pitchFamily="18" charset="0"/>
              </a:rPr>
            </a:br>
            <a:r>
              <a:rPr lang="en-GB" altLang="en-US" sz="2400" dirty="0">
                <a:effectLst/>
                <a:latin typeface="Garamond" panose="02020404030301010803" pitchFamily="18" charset="0"/>
              </a:rPr>
              <a:t/>
            </a:r>
            <a:br>
              <a:rPr lang="en-GB" altLang="en-US" sz="2400" dirty="0">
                <a:effectLst/>
                <a:latin typeface="Garamond" panose="02020404030301010803" pitchFamily="18" charset="0"/>
              </a:rPr>
            </a:br>
            <a:r>
              <a:rPr lang="en-GB" altLang="en-US" sz="1800" dirty="0">
                <a:effectLst/>
                <a:latin typeface="Garamond" panose="02020404030301010803" pitchFamily="18" charset="0"/>
              </a:rPr>
              <a:t>J. and A.L. Aikin, </a:t>
            </a:r>
            <a:r>
              <a:rPr lang="en-GB" altLang="en-US" sz="1800" i="1" dirty="0">
                <a:effectLst/>
                <a:latin typeface="Garamond" panose="02020404030301010803" pitchFamily="18" charset="0"/>
              </a:rPr>
              <a:t>Miscellaneous Pieces in Prose</a:t>
            </a:r>
            <a:r>
              <a:rPr lang="en-GB" altLang="en-US" sz="1800" dirty="0">
                <a:effectLst/>
                <a:latin typeface="Garamond" panose="02020404030301010803" pitchFamily="18" charset="0"/>
              </a:rPr>
              <a:t> (1773</a:t>
            </a:r>
            <a:r>
              <a:rPr lang="en-GB" altLang="en-US" sz="1800" dirty="0">
                <a:latin typeface="Georgia" pitchFamily="18" charset="0"/>
              </a:rPr>
              <a:t>)</a:t>
            </a:r>
          </a:p>
        </p:txBody>
      </p:sp>
      <p:pic>
        <p:nvPicPr>
          <p:cNvPr id="12292" name="Picture 8" descr="http://farm9.staticflickr.com/8503/8294854790_52cb71c464_b.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5" y="115888"/>
            <a:ext cx="5257800" cy="658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13CBE-BE02-427A-9CA9-466B96177A73}"/>
              </a:ext>
            </a:extLst>
          </p:cNvPr>
          <p:cNvSpPr>
            <a:spLocks noGrp="1"/>
          </p:cNvSpPr>
          <p:nvPr>
            <p:ph type="title"/>
          </p:nvPr>
        </p:nvSpPr>
        <p:spPr>
          <a:xfrm>
            <a:off x="232476" y="53752"/>
            <a:ext cx="8686800" cy="782960"/>
          </a:xfrm>
        </p:spPr>
        <p:txBody>
          <a:bodyPr>
            <a:normAutofit/>
          </a:bodyPr>
          <a:lstStyle/>
          <a:p>
            <a:r>
              <a:rPr lang="en-GB" sz="3600" dirty="0">
                <a:latin typeface="Copperplate Gothic Light" panose="020E0507020206020404" pitchFamily="34" charset="0"/>
                <a:ea typeface="+mn-ea"/>
                <a:cs typeface="+mn-cs"/>
              </a:rPr>
              <a:t>The sensitivity of the true heroine</a:t>
            </a:r>
          </a:p>
        </p:txBody>
      </p:sp>
      <p:sp>
        <p:nvSpPr>
          <p:cNvPr id="3" name="Content Placeholder 2">
            <a:extLst>
              <a:ext uri="{FF2B5EF4-FFF2-40B4-BE49-F238E27FC236}">
                <a16:creationId xmlns:a16="http://schemas.microsoft.com/office/drawing/2014/main" id="{34962ABD-A010-465A-9217-A4BCFE8A9C3D}"/>
              </a:ext>
            </a:extLst>
          </p:cNvPr>
          <p:cNvSpPr>
            <a:spLocks noGrp="1"/>
          </p:cNvSpPr>
          <p:nvPr>
            <p:ph sz="half" idx="1"/>
          </p:nvPr>
        </p:nvSpPr>
        <p:spPr>
          <a:xfrm>
            <a:off x="210105" y="980728"/>
            <a:ext cx="8679047" cy="6048672"/>
          </a:xfrm>
        </p:spPr>
        <p:txBody>
          <a:bodyPr>
            <a:normAutofit fontScale="92500" lnSpcReduction="10000"/>
          </a:bodyPr>
          <a:lstStyle/>
          <a:p>
            <a:pPr marL="0" indent="0">
              <a:buNone/>
            </a:pPr>
            <a:r>
              <a:rPr lang="en-GB" sz="2400" dirty="0">
                <a:latin typeface="Garamond" panose="02020404030301010803" pitchFamily="18" charset="0"/>
              </a:rPr>
              <a:t>She saw only pinnacles and vast precipices of various-tinted marbles, intermingled with scanty vegetation, such as stunted pinasters, dwarf oak and holly, which gave dark touches to the many-coloured cliffs, and sometimes stretched in shadowy masses to the deep </a:t>
            </a:r>
            <a:r>
              <a:rPr lang="en-GB" sz="2400" dirty="0" err="1">
                <a:latin typeface="Garamond" panose="02020404030301010803" pitchFamily="18" charset="0"/>
              </a:rPr>
              <a:t>vallies</a:t>
            </a:r>
            <a:r>
              <a:rPr lang="en-GB" sz="2400" dirty="0">
                <a:latin typeface="Garamond" panose="02020404030301010803" pitchFamily="18" charset="0"/>
              </a:rPr>
              <a:t>, that, winding into obscurity, seemed to invite curiosity to explore the scenes beyond. Below these bold precipices extended the gloomy region of olive-trees, and lower still other rocky steeps sunk towards the plains, bearing terraces crowned with vines, and where often the artificial soil was propped by thickets of juniper, pomegranate and oleander.</a:t>
            </a:r>
          </a:p>
          <a:p>
            <a:pPr marL="0" indent="0">
              <a:buNone/>
            </a:pPr>
            <a:r>
              <a:rPr lang="en-GB" sz="2400" dirty="0" err="1">
                <a:latin typeface="Garamond" panose="02020404030301010803" pitchFamily="18" charset="0"/>
              </a:rPr>
              <a:t>Ellena</a:t>
            </a:r>
            <a:r>
              <a:rPr lang="en-GB" sz="2400" dirty="0">
                <a:latin typeface="Garamond" panose="02020404030301010803" pitchFamily="18" charset="0"/>
              </a:rPr>
              <a:t>, after having been so long shut in darkness, and brooding over her own alarming circumstances, found temporary, though feeble, relief in once more looking upon the face of nature; till, her spirits being gradually revived and elevated by the grandeur of the images around her, she said to herself, “If I am condemned to misery, </a:t>
            </a:r>
            <a:r>
              <a:rPr lang="en-GB" sz="2400" b="1" dirty="0">
                <a:latin typeface="Garamond" panose="02020404030301010803" pitchFamily="18" charset="0"/>
              </a:rPr>
              <a:t>surely I could endure it with more fortitude in scenes like these, than amidst the tamer landscapes of nature</a:t>
            </a:r>
            <a:r>
              <a:rPr lang="en-GB" sz="2400" dirty="0">
                <a:latin typeface="Garamond" panose="02020404030301010803" pitchFamily="18" charset="0"/>
              </a:rPr>
              <a:t>! Here, the objects seem to impart somewhat of their own force, their own sublimity, to the soul. It is scarcely possible to yield to the pressure of misfortune while we walk, as with the Deity, amidst his most stupendous works</a:t>
            </a:r>
            <a:r>
              <a:rPr lang="en-GB" sz="2400" dirty="0" smtClean="0">
                <a:latin typeface="Garamond" panose="02020404030301010803" pitchFamily="18" charset="0"/>
              </a:rPr>
              <a:t>!”</a:t>
            </a:r>
            <a:endParaRPr lang="en-GB" sz="2000" dirty="0">
              <a:latin typeface="Garamond" panose="02020404030301010803" pitchFamily="18" charset="0"/>
            </a:endParaRPr>
          </a:p>
        </p:txBody>
      </p:sp>
    </p:spTree>
    <p:extLst>
      <p:ext uri="{BB962C8B-B14F-4D97-AF65-F5344CB8AC3E}">
        <p14:creationId xmlns:p14="http://schemas.microsoft.com/office/powerpoint/2010/main" val="385884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102" y="404664"/>
            <a:ext cx="8484024" cy="720080"/>
          </a:xfrm>
        </p:spPr>
        <p:txBody>
          <a:bodyPr>
            <a:normAutofit fontScale="90000"/>
          </a:bodyPr>
          <a:lstStyle/>
          <a:p>
            <a:r>
              <a:rPr lang="en-GB" sz="3200" dirty="0">
                <a:latin typeface="Copperplate Gothic Light" panose="020E0507020206020404" pitchFamily="34" charset="0"/>
                <a:ea typeface="+mn-ea"/>
                <a:cs typeface="+mn-cs"/>
              </a:rPr>
              <a:t>Ann Radcliffe, ‘On the Supernatural in Poetry’ (1826), </a:t>
            </a:r>
          </a:p>
        </p:txBody>
      </p:sp>
      <p:pic>
        <p:nvPicPr>
          <p:cNvPr id="3" name="Picture 2"/>
          <p:cNvPicPr>
            <a:picLocks noChangeAspect="1"/>
          </p:cNvPicPr>
          <p:nvPr/>
        </p:nvPicPr>
        <p:blipFill rotWithShape="1">
          <a:blip r:embed="rId2" cstate="email">
            <a:duotone>
              <a:prstClr val="black"/>
              <a:srgbClr val="8FD600">
                <a:tint val="45000"/>
                <a:satMod val="400000"/>
              </a:srgbClr>
            </a:duotone>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 uri="{28A0092B-C50C-407E-A947-70E740481C1C}">
                <a14:useLocalDpi xmlns:a14="http://schemas.microsoft.com/office/drawing/2010/main"/>
              </a:ext>
            </a:extLst>
          </a:blip>
          <a:srcRect/>
          <a:stretch/>
        </p:blipFill>
        <p:spPr>
          <a:xfrm>
            <a:off x="170257" y="1736812"/>
            <a:ext cx="8568952" cy="4392488"/>
          </a:xfrm>
          <a:prstGeom prst="rect">
            <a:avLst/>
          </a:prstGeom>
          <a:solidFill>
            <a:srgbClr val="AFEF0F"/>
          </a:solidFill>
        </p:spPr>
      </p:pic>
      <p:cxnSp>
        <p:nvCxnSpPr>
          <p:cNvPr id="7" name="Straight Connector 6"/>
          <p:cNvCxnSpPr/>
          <p:nvPr/>
        </p:nvCxnSpPr>
        <p:spPr>
          <a:xfrm>
            <a:off x="467544" y="3501008"/>
            <a:ext cx="824858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467544" y="3933056"/>
            <a:ext cx="824858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467544" y="4293096"/>
            <a:ext cx="50405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856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0" y="6037009"/>
            <a:ext cx="9178929" cy="822326"/>
          </a:xfrm>
        </p:spPr>
        <p:txBody>
          <a:bodyPr vert="horz" lIns="91440" tIns="45720" rIns="91440" bIns="45720" rtlCol="0" anchor="ctr">
            <a:normAutofit/>
          </a:bodyPr>
          <a:lstStyle/>
          <a:p>
            <a:pPr fontAlgn="auto">
              <a:lnSpc>
                <a:spcPct val="90000"/>
              </a:lnSpc>
              <a:spcAft>
                <a:spcPts val="0"/>
              </a:spcAft>
              <a:defRPr/>
            </a:pPr>
            <a:r>
              <a:rPr lang="en-US" altLang="en-US" sz="2000" dirty="0" err="1">
                <a:effectLst/>
                <a:latin typeface="Garamond" panose="02020404030301010803" pitchFamily="18" charset="0"/>
              </a:rPr>
              <a:t>Salvator</a:t>
            </a:r>
            <a:r>
              <a:rPr lang="en-US" altLang="en-US" sz="2000" dirty="0">
                <a:effectLst/>
                <a:latin typeface="Garamond" panose="02020404030301010803" pitchFamily="18" charset="0"/>
              </a:rPr>
              <a:t> Rosa: </a:t>
            </a:r>
            <a:r>
              <a:rPr lang="en-GB" altLang="en-US" sz="2000" i="1" dirty="0">
                <a:latin typeface="Garamond" panose="02020404030301010803" pitchFamily="18" charset="0"/>
              </a:rPr>
              <a:t>Landscape with Saint John the Baptist Pointing out Christ</a:t>
            </a:r>
            <a:r>
              <a:rPr lang="en-US" altLang="en-US" sz="2000" i="1" dirty="0">
                <a:latin typeface="Garamond" panose="02020404030301010803" pitchFamily="18" charset="0"/>
              </a:rPr>
              <a:t> </a:t>
            </a:r>
            <a:r>
              <a:rPr lang="en-US" altLang="en-US" sz="2000" dirty="0">
                <a:latin typeface="Garamond" panose="02020404030301010803" pitchFamily="18" charset="0"/>
              </a:rPr>
              <a:t>c.1650 (Italian artist)</a:t>
            </a:r>
            <a:endParaRPr lang="en-US" altLang="en-US" sz="2000" dirty="0">
              <a:effectLst/>
              <a:latin typeface="Garamond" panose="02020404030301010803" pitchFamily="18" charset="0"/>
            </a:endParaRPr>
          </a:p>
        </p:txBody>
      </p:sp>
      <p:pic>
        <p:nvPicPr>
          <p:cNvPr id="1026" name="Picture 2" descr="http://1.bp.blogspot.com/-Ag26RyLmUxI/UWxKP0AxgyI/AAAAAAAAAA4/znqo8qwGYJ8/s1600/Rosa.jpg">
            <a:extLst>
              <a:ext uri="{FF2B5EF4-FFF2-40B4-BE49-F238E27FC236}">
                <a16:creationId xmlns:a16="http://schemas.microsoft.com/office/drawing/2014/main" id="{008445BB-F142-459D-8C10-12764A31F73F}"/>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t="3953" b="6974"/>
          <a:stretch/>
        </p:blipFill>
        <p:spPr bwMode="auto">
          <a:xfrm>
            <a:off x="323528" y="906221"/>
            <a:ext cx="8550279" cy="504555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81D3298-F58E-4D34-9670-9E734BB3EAB7}"/>
              </a:ext>
            </a:extLst>
          </p:cNvPr>
          <p:cNvSpPr/>
          <p:nvPr/>
        </p:nvSpPr>
        <p:spPr>
          <a:xfrm>
            <a:off x="251520" y="188640"/>
            <a:ext cx="8533105" cy="584775"/>
          </a:xfrm>
          <a:prstGeom prst="rect">
            <a:avLst/>
          </a:prstGeom>
        </p:spPr>
        <p:txBody>
          <a:bodyPr wrap="none">
            <a:spAutoFit/>
          </a:bodyPr>
          <a:lstStyle/>
          <a:p>
            <a:r>
              <a:rPr lang="en-US" altLang="en-US" sz="3200" dirty="0">
                <a:latin typeface="Copperplate Gothic Light" panose="020E0507020206020404" pitchFamily="34" charset="0"/>
              </a:rPr>
              <a:t>Precursors of the Romantic Sublime </a:t>
            </a:r>
            <a:endParaRPr lang="en-GB" sz="3200" dirty="0">
              <a:latin typeface="Copperplate Gothic Light" panose="020E05070202060204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38955" y="702768"/>
            <a:ext cx="8424937" cy="5679921"/>
          </a:xfrm>
        </p:spPr>
        <p:txBody>
          <a:bodyPr>
            <a:normAutofit/>
          </a:bodyPr>
          <a:lstStyle/>
          <a:p>
            <a:pPr marL="18288" indent="0" fontAlgn="auto">
              <a:spcAft>
                <a:spcPts val="0"/>
              </a:spcAft>
              <a:buFont typeface="Wingdings" pitchFamily="2" charset="2"/>
              <a:buNone/>
              <a:defRPr/>
            </a:pPr>
            <a:r>
              <a:rPr lang="en-GB" sz="2300" dirty="0"/>
              <a:t> </a:t>
            </a:r>
            <a:r>
              <a:rPr lang="en-GB" sz="2300" i="1" dirty="0">
                <a:effectLst/>
                <a:latin typeface="Garamond" panose="02020404030301010803" pitchFamily="18" charset="0"/>
              </a:rPr>
              <a:t>The Italian </a:t>
            </a:r>
            <a:r>
              <a:rPr lang="en-GB" sz="2300" dirty="0">
                <a:effectLst/>
                <a:latin typeface="Garamond" panose="02020404030301010803" pitchFamily="18" charset="0"/>
              </a:rPr>
              <a:t>is offered as a found manuscript, for example, serves at once to confirm as canonical a line of English writers from Samuel Richardson through Walpole to Clara Reeve and to announce Radcliffe's intention of belonging to this line. In addition to allying itself with desirable precursors, the novel rejects undesirables-most importantly Matthew Gregory Lewis. As David Punter has written, </a:t>
            </a:r>
            <a:r>
              <a:rPr lang="en-GB" sz="2300" u="sng" dirty="0">
                <a:effectLst/>
                <a:latin typeface="Garamond" panose="02020404030301010803" pitchFamily="18" charset="0"/>
              </a:rPr>
              <a:t>Radcliffe's novel must be seen as "at least in part a de-</a:t>
            </a:r>
            <a:r>
              <a:rPr lang="en-GB" sz="2300" u="sng" dirty="0" err="1">
                <a:effectLst/>
                <a:latin typeface="Garamond" panose="02020404030301010803" pitchFamily="18" charset="0"/>
              </a:rPr>
              <a:t>parodization</a:t>
            </a:r>
            <a:r>
              <a:rPr lang="en-GB" sz="2300" u="sng" dirty="0">
                <a:effectLst/>
                <a:latin typeface="Garamond" panose="02020404030301010803" pitchFamily="18" charset="0"/>
              </a:rPr>
              <a:t> of </a:t>
            </a:r>
            <a:r>
              <a:rPr lang="en-GB" sz="2300" i="1" u="sng" dirty="0">
                <a:effectLst/>
                <a:latin typeface="Garamond" panose="02020404030301010803" pitchFamily="18" charset="0"/>
              </a:rPr>
              <a:t>The Monk</a:t>
            </a:r>
            <a:r>
              <a:rPr lang="en-GB" sz="2300" u="sng" dirty="0">
                <a:effectLst/>
                <a:latin typeface="Garamond" panose="02020404030301010803" pitchFamily="18" charset="0"/>
              </a:rPr>
              <a:t>," Lewis's [sensationalised</a:t>
            </a:r>
            <a:r>
              <a:rPr lang="en-GB" sz="2300" u="sng" dirty="0" smtClean="0">
                <a:effectLst/>
                <a:latin typeface="Garamond" panose="02020404030301010803" pitchFamily="18" charset="0"/>
              </a:rPr>
              <a:t>] 1795 </a:t>
            </a:r>
            <a:r>
              <a:rPr lang="en-GB" sz="2300" u="sng" dirty="0">
                <a:effectLst/>
                <a:latin typeface="Garamond" panose="02020404030301010803" pitchFamily="18" charset="0"/>
              </a:rPr>
              <a:t>imitation of </a:t>
            </a:r>
            <a:r>
              <a:rPr lang="en-GB" sz="2300" u="sng" dirty="0" err="1">
                <a:effectLst/>
                <a:latin typeface="Garamond" panose="02020404030301010803" pitchFamily="18" charset="0"/>
              </a:rPr>
              <a:t>Radcliffean</a:t>
            </a:r>
            <a:r>
              <a:rPr lang="en-GB" sz="2300" u="sng" dirty="0">
                <a:effectLst/>
                <a:latin typeface="Garamond" panose="02020404030301010803" pitchFamily="18" charset="0"/>
              </a:rPr>
              <a:t> Gothic  </a:t>
            </a:r>
          </a:p>
          <a:p>
            <a:pPr marL="176213" indent="0" fontAlgn="auto">
              <a:spcAft>
                <a:spcPts val="0"/>
              </a:spcAft>
              <a:buFont typeface="Wingdings" pitchFamily="2" charset="2"/>
              <a:buNone/>
              <a:defRPr/>
            </a:pPr>
            <a:r>
              <a:rPr lang="en-GB" sz="2000" dirty="0" smtClean="0">
                <a:effectLst/>
                <a:latin typeface="Garamond" panose="02020404030301010803" pitchFamily="18" charset="0"/>
              </a:rPr>
              <a:t>Cannon </a:t>
            </a:r>
            <a:r>
              <a:rPr lang="en-GB" sz="2000" dirty="0">
                <a:effectLst/>
                <a:latin typeface="Garamond" panose="02020404030301010803" pitchFamily="18" charset="0"/>
              </a:rPr>
              <a:t>Schmitt  ‘Techniques of Terror, Technologies of Nationality: </a:t>
            </a:r>
            <a:r>
              <a:rPr lang="en-GB" sz="2000" dirty="0" smtClean="0">
                <a:effectLst/>
                <a:latin typeface="Garamond" panose="02020404030301010803" pitchFamily="18" charset="0"/>
              </a:rPr>
              <a:t>Ann </a:t>
            </a:r>
            <a:r>
              <a:rPr lang="en-GB" sz="2000" dirty="0">
                <a:effectLst/>
                <a:latin typeface="Garamond" panose="02020404030301010803" pitchFamily="18" charset="0"/>
              </a:rPr>
              <a:t>Radcliffe's </a:t>
            </a:r>
            <a:r>
              <a:rPr lang="en-GB" sz="2000" i="1" dirty="0">
                <a:effectLst/>
                <a:latin typeface="Garamond" panose="02020404030301010803" pitchFamily="18" charset="0"/>
              </a:rPr>
              <a:t>the Italian’</a:t>
            </a:r>
            <a:r>
              <a:rPr lang="en-GB" sz="2000" dirty="0">
                <a:effectLst/>
                <a:latin typeface="Garamond" panose="02020404030301010803" pitchFamily="18" charset="0"/>
              </a:rPr>
              <a:t>.  </a:t>
            </a:r>
            <a:r>
              <a:rPr lang="en-GB" sz="2000" i="1" dirty="0">
                <a:effectLst/>
                <a:latin typeface="Garamond" panose="02020404030301010803" pitchFamily="18" charset="0"/>
              </a:rPr>
              <a:t>ELH</a:t>
            </a:r>
            <a:r>
              <a:rPr lang="en-GB" sz="2000" dirty="0">
                <a:effectLst/>
                <a:latin typeface="Garamond" panose="02020404030301010803" pitchFamily="18" charset="0"/>
              </a:rPr>
              <a:t>, Vol. 61, No. 4 (Winter, 1994), </a:t>
            </a:r>
            <a:r>
              <a:rPr lang="en-GB" sz="2000" dirty="0" smtClean="0">
                <a:effectLst/>
                <a:latin typeface="Garamond" panose="02020404030301010803" pitchFamily="18" charset="0"/>
              </a:rPr>
              <a:t>pp 853-876</a:t>
            </a:r>
            <a:r>
              <a:rPr lang="en-GB" sz="2000" dirty="0">
                <a:effectLst/>
                <a:latin typeface="Garamond" panose="02020404030301010803" pitchFamily="18" charset="0"/>
              </a:rPr>
              <a:t>; pp 855-6</a:t>
            </a:r>
            <a:endParaRPr lang="en-GB" dirty="0">
              <a:latin typeface="Garamond" panose="02020404030301010803" pitchFamily="18" charset="0"/>
            </a:endParaRPr>
          </a:p>
        </p:txBody>
      </p:sp>
      <p:sp>
        <p:nvSpPr>
          <p:cNvPr id="4" name="Rectangle 3"/>
          <p:cNvSpPr/>
          <p:nvPr/>
        </p:nvSpPr>
        <p:spPr>
          <a:xfrm>
            <a:off x="318446" y="117993"/>
            <a:ext cx="8403454" cy="584775"/>
          </a:xfrm>
          <a:prstGeom prst="rect">
            <a:avLst/>
          </a:prstGeom>
        </p:spPr>
        <p:txBody>
          <a:bodyPr wrap="none">
            <a:spAutoFit/>
          </a:bodyPr>
          <a:lstStyle/>
          <a:p>
            <a:pPr>
              <a:defRPr/>
            </a:pPr>
            <a:r>
              <a:rPr lang="en-GB" sz="3200" dirty="0">
                <a:latin typeface="Copperplate Gothic Light" panose="020E0507020206020404" pitchFamily="34" charset="0"/>
              </a:rPr>
              <a:t>gothic differences in the late 18</a:t>
            </a:r>
            <a:r>
              <a:rPr lang="en-GB" sz="3200" baseline="30000" dirty="0">
                <a:latin typeface="Copperplate Gothic Light" panose="020E0507020206020404" pitchFamily="34" charset="0"/>
              </a:rPr>
              <a:t>th</a:t>
            </a:r>
            <a:r>
              <a:rPr lang="en-GB" sz="3200" dirty="0">
                <a:latin typeface="Copperplate Gothic Light" panose="020E0507020206020404" pitchFamily="34" charset="0"/>
              </a:rPr>
              <a:t> c</a:t>
            </a:r>
            <a:endParaRPr lang="en-GB" sz="2800" dirty="0">
              <a:latin typeface="Copperplate Gothic Light" panose="020E0507020206020404" pitchFamily="34" charset="0"/>
            </a:endParaRPr>
          </a:p>
        </p:txBody>
      </p:sp>
      <p:sp>
        <p:nvSpPr>
          <p:cNvPr id="5" name="Rectangle 4">
            <a:extLst>
              <a:ext uri="{FF2B5EF4-FFF2-40B4-BE49-F238E27FC236}">
                <a16:creationId xmlns:a16="http://schemas.microsoft.com/office/drawing/2014/main" id="{6C0A9054-6273-4FAB-8EEA-15785952EF63}"/>
              </a:ext>
            </a:extLst>
          </p:cNvPr>
          <p:cNvSpPr/>
          <p:nvPr/>
        </p:nvSpPr>
        <p:spPr>
          <a:xfrm>
            <a:off x="316849" y="4365104"/>
            <a:ext cx="8306183" cy="2215991"/>
          </a:xfrm>
          <a:prstGeom prst="rect">
            <a:avLst/>
          </a:prstGeom>
          <a:solidFill>
            <a:schemeClr val="tx2">
              <a:lumMod val="40000"/>
              <a:lumOff val="60000"/>
            </a:schemeClr>
          </a:solidFill>
          <a:ln>
            <a:solidFill>
              <a:srgbClr val="008000"/>
            </a:solidFill>
          </a:ln>
        </p:spPr>
        <p:txBody>
          <a:bodyPr wrap="square">
            <a:spAutoFit/>
          </a:bodyPr>
          <a:lstStyle/>
          <a:p>
            <a:r>
              <a:rPr lang="en-GB" sz="2300" dirty="0">
                <a:latin typeface="Garamond" panose="02020404030301010803" pitchFamily="18" charset="0"/>
              </a:rPr>
              <a:t>There was something too extraordinary in the figure of this man, and too singular in his conduct, to pass unnoticed by the visitors. He was of a tall thin figure, bending forward from the shoulders; of a sallow complexion, and harsh features, and had an eye, which, as it looked up from the </a:t>
            </a:r>
            <a:r>
              <a:rPr lang="en-GB" sz="2300" dirty="0" err="1">
                <a:latin typeface="Garamond" panose="02020404030301010803" pitchFamily="18" charset="0"/>
              </a:rPr>
              <a:t>cloke</a:t>
            </a:r>
            <a:r>
              <a:rPr lang="en-GB" sz="2300" dirty="0">
                <a:latin typeface="Garamond" panose="02020404030301010803" pitchFamily="18" charset="0"/>
              </a:rPr>
              <a:t> that muffled the lower part of his countenance, seemed expressive of uncommon ferocity.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27784" y="2996952"/>
            <a:ext cx="6370637" cy="693738"/>
          </a:xfrm>
        </p:spPr>
        <p:txBody>
          <a:bodyPr>
            <a:normAutofit fontScale="90000"/>
          </a:bodyPr>
          <a:lstStyle/>
          <a:p>
            <a:pPr algn="r" fontAlgn="auto">
              <a:spcAft>
                <a:spcPts val="0"/>
              </a:spcAft>
              <a:defRPr/>
            </a:pPr>
            <a:r>
              <a:rPr lang="en-GB" sz="4000" dirty="0">
                <a:latin typeface="Copperplate Gothic Light" panose="020E0507020206020404" pitchFamily="34" charset="0"/>
              </a:rPr>
              <a:t>The G</a:t>
            </a:r>
            <a:r>
              <a:rPr lang="en-GB" sz="4000" dirty="0">
                <a:solidFill>
                  <a:srgbClr val="FF0000"/>
                </a:solidFill>
                <a:latin typeface="Copperplate Gothic Light" panose="020E0507020206020404" pitchFamily="34" charset="0"/>
              </a:rPr>
              <a:t>o</a:t>
            </a:r>
            <a:r>
              <a:rPr lang="en-GB" sz="4000" dirty="0">
                <a:latin typeface="Copperplate Gothic Light" panose="020E0507020206020404" pitchFamily="34" charset="0"/>
              </a:rPr>
              <a:t>thic &amp; </a:t>
            </a:r>
            <a:r>
              <a:rPr lang="en-GB" sz="4000" dirty="0" smtClean="0">
                <a:latin typeface="Copperplate Gothic Light" panose="020E0507020206020404" pitchFamily="34" charset="0"/>
              </a:rPr>
              <a:t>reason</a:t>
            </a:r>
            <a:br>
              <a:rPr lang="en-GB" sz="4000" dirty="0" smtClean="0">
                <a:latin typeface="Copperplate Gothic Light" panose="020E0507020206020404" pitchFamily="34" charset="0"/>
              </a:rPr>
            </a:br>
            <a:r>
              <a:rPr lang="en-GB" sz="2700" b="1" dirty="0">
                <a:solidFill>
                  <a:srgbClr val="FF0000"/>
                </a:solidFill>
                <a:latin typeface="Garamond" panose="02020404030301010803" pitchFamily="18" charset="0"/>
              </a:rPr>
              <a:t>political, literary and philosophical debates</a:t>
            </a:r>
            <a:endParaRPr lang="en-GB" sz="2700" dirty="0">
              <a:solidFill>
                <a:srgbClr val="FF0000"/>
              </a:solidFill>
              <a:latin typeface="Copperplate Gothic Light" panose="020E0507020206020404" pitchFamily="34" charset="0"/>
            </a:endParaRPr>
          </a:p>
        </p:txBody>
      </p:sp>
      <p:sp>
        <p:nvSpPr>
          <p:cNvPr id="2" name="Content Placeholder 1"/>
          <p:cNvSpPr>
            <a:spLocks noGrp="1"/>
          </p:cNvSpPr>
          <p:nvPr>
            <p:ph idx="1"/>
          </p:nvPr>
        </p:nvSpPr>
        <p:spPr>
          <a:xfrm>
            <a:off x="204338" y="147827"/>
            <a:ext cx="8818908" cy="6710173"/>
          </a:xfrm>
        </p:spPr>
        <p:txBody>
          <a:bodyPr>
            <a:normAutofit fontScale="85000" lnSpcReduction="20000"/>
          </a:bodyPr>
          <a:lstStyle/>
          <a:p>
            <a:pPr marL="18288" indent="0" fontAlgn="auto">
              <a:lnSpc>
                <a:spcPct val="120000"/>
              </a:lnSpc>
              <a:spcAft>
                <a:spcPts val="0"/>
              </a:spcAft>
              <a:buFont typeface="Wingdings" pitchFamily="2" charset="2"/>
              <a:buNone/>
              <a:defRPr/>
            </a:pPr>
            <a:r>
              <a:rPr lang="en-GB" sz="2400" dirty="0">
                <a:latin typeface="Garamond" panose="02020404030301010803" pitchFamily="18" charset="0"/>
              </a:rPr>
              <a:t>[</a:t>
            </a:r>
            <a:r>
              <a:rPr lang="en-GB" sz="2500" dirty="0">
                <a:effectLst/>
                <a:latin typeface="Garamond" panose="02020404030301010803" pitchFamily="18" charset="0"/>
              </a:rPr>
              <a:t>Mrs Radcliffe’s] </a:t>
            </a:r>
            <a:r>
              <a:rPr lang="en-GB" sz="2600" dirty="0">
                <a:latin typeface="Garamond" panose="02020404030301010803" pitchFamily="18" charset="0"/>
              </a:rPr>
              <a:t>novels picture the strength of the irrational, but rather than viewing it as the needed corrective for an over-rationalistic age, she saw it as monstrous. She repeatedly describes situations in which hierarchy breaks down, leaving a world of individuals. But instead of applauding that new freedom, she portrays the resultant world as one where people are cut off from one another in crippling isolation. ... </a:t>
            </a:r>
            <a:r>
              <a:rPr lang="en-GB" sz="2600" b="1" dirty="0">
                <a:latin typeface="Garamond" panose="02020404030301010803" pitchFamily="18" charset="0"/>
              </a:rPr>
              <a:t>For </a:t>
            </a:r>
            <a:r>
              <a:rPr lang="en-GB" sz="2600" b="1" dirty="0" err="1">
                <a:latin typeface="Garamond" panose="02020404030301010803" pitchFamily="18" charset="0"/>
              </a:rPr>
              <a:t>Mrs.</a:t>
            </a:r>
            <a:r>
              <a:rPr lang="en-GB" sz="2600" b="1" dirty="0">
                <a:latin typeface="Garamond" panose="02020404030301010803" pitchFamily="18" charset="0"/>
              </a:rPr>
              <a:t> Radcliffe, the true gothic terrors were not the black veils and spooky passages for which she is famous, but the winds of change, dissolution, and chaos which they represented</a:t>
            </a:r>
          </a:p>
          <a:p>
            <a:pPr marL="18288" indent="0" fontAlgn="auto">
              <a:spcAft>
                <a:spcPts val="0"/>
              </a:spcAft>
              <a:buFont typeface="Wingdings" pitchFamily="2" charset="2"/>
              <a:buNone/>
              <a:defRPr/>
            </a:pPr>
            <a:endParaRPr lang="en-GB" sz="2400" dirty="0">
              <a:latin typeface="Garamond" panose="02020404030301010803" pitchFamily="18" charset="0"/>
            </a:endParaRPr>
          </a:p>
          <a:p>
            <a:pPr marL="18288" indent="0" fontAlgn="auto">
              <a:spcAft>
                <a:spcPts val="0"/>
              </a:spcAft>
              <a:buFont typeface="Wingdings" pitchFamily="2" charset="2"/>
              <a:buNone/>
              <a:defRPr/>
            </a:pPr>
            <a:endParaRPr lang="en-GB" sz="2400" dirty="0" smtClean="0">
              <a:latin typeface="Century Gothic" panose="020B0502020202020204" pitchFamily="34" charset="0"/>
            </a:endParaRPr>
          </a:p>
          <a:p>
            <a:pPr marL="18288" indent="0" fontAlgn="auto">
              <a:spcAft>
                <a:spcPts val="0"/>
              </a:spcAft>
              <a:buFont typeface="Wingdings" pitchFamily="2" charset="2"/>
              <a:buNone/>
              <a:defRPr/>
            </a:pPr>
            <a:endParaRPr lang="en-GB" sz="2400" dirty="0">
              <a:latin typeface="Century Gothic" panose="020B0502020202020204" pitchFamily="34" charset="0"/>
            </a:endParaRPr>
          </a:p>
          <a:p>
            <a:pPr marL="18288" indent="0" fontAlgn="auto">
              <a:lnSpc>
                <a:spcPct val="120000"/>
              </a:lnSpc>
              <a:spcAft>
                <a:spcPts val="0"/>
              </a:spcAft>
              <a:buFont typeface="Wingdings" pitchFamily="2" charset="2"/>
              <a:buNone/>
              <a:defRPr/>
            </a:pPr>
            <a:r>
              <a:rPr lang="en-GB" sz="2600" dirty="0">
                <a:effectLst/>
                <a:latin typeface="Garamond" panose="02020404030301010803" pitchFamily="18" charset="0"/>
              </a:rPr>
              <a:t>The intrusion of the supernatural into the world of depravity allows </a:t>
            </a:r>
            <a:r>
              <a:rPr lang="en-GB" sz="2600" dirty="0" err="1">
                <a:effectLst/>
                <a:latin typeface="Garamond" panose="02020404030301010803" pitchFamily="18" charset="0"/>
              </a:rPr>
              <a:t>Mrs.</a:t>
            </a:r>
            <a:r>
              <a:rPr lang="en-GB" sz="2600" dirty="0">
                <a:effectLst/>
                <a:latin typeface="Garamond" panose="02020404030301010803" pitchFamily="18" charset="0"/>
              </a:rPr>
              <a:t> Radcliffe to explain its malevolence. In the fallen world, there are forces which reason cannot explain: </a:t>
            </a:r>
            <a:r>
              <a:rPr lang="en-GB" sz="2600" b="1" dirty="0">
                <a:effectLst/>
                <a:latin typeface="Garamond" panose="02020404030301010803" pitchFamily="18" charset="0"/>
              </a:rPr>
              <a:t>the true authority of reason which had restrained vice has been lost. Once out of the family, the heroine finds that chaos is loosed. </a:t>
            </a:r>
          </a:p>
          <a:p>
            <a:pPr marL="18288" indent="0" fontAlgn="auto">
              <a:lnSpc>
                <a:spcPct val="120000"/>
              </a:lnSpc>
              <a:spcAft>
                <a:spcPts val="0"/>
              </a:spcAft>
              <a:buFont typeface="Wingdings" pitchFamily="2" charset="2"/>
              <a:buNone/>
              <a:defRPr/>
            </a:pPr>
            <a:r>
              <a:rPr lang="en-GB" sz="2600" dirty="0">
                <a:effectLst/>
                <a:latin typeface="Garamond" panose="02020404030301010803" pitchFamily="18" charset="0"/>
              </a:rPr>
              <a:t>The contrast between the true family and chaos is exemplified by </a:t>
            </a:r>
            <a:r>
              <a:rPr lang="en-GB" sz="2600" dirty="0" err="1">
                <a:effectLst/>
                <a:latin typeface="Garamond" panose="02020404030301010803" pitchFamily="18" charset="0"/>
              </a:rPr>
              <a:t>Mrs.</a:t>
            </a:r>
            <a:r>
              <a:rPr lang="en-GB" sz="2600" dirty="0">
                <a:effectLst/>
                <a:latin typeface="Garamond" panose="02020404030301010803" pitchFamily="18" charset="0"/>
              </a:rPr>
              <a:t> Radcliffe's use of a false father as villain.</a:t>
            </a:r>
          </a:p>
          <a:p>
            <a:pPr marL="18288" indent="0" fontAlgn="auto">
              <a:spcAft>
                <a:spcPts val="0"/>
              </a:spcAft>
              <a:buFont typeface="Wingdings" pitchFamily="2" charset="2"/>
              <a:buNone/>
              <a:defRPr/>
            </a:pPr>
            <a:r>
              <a:rPr lang="en-GB" sz="2600" dirty="0" smtClean="0">
                <a:effectLst/>
                <a:latin typeface="Garamond" panose="02020404030301010803" pitchFamily="18" charset="0"/>
              </a:rPr>
              <a:t>              </a:t>
            </a:r>
            <a:r>
              <a:rPr lang="en-GB" sz="2600" dirty="0">
                <a:effectLst/>
                <a:latin typeface="Garamond" panose="02020404030301010803" pitchFamily="18" charset="0"/>
              </a:rPr>
              <a:t>(David Durant, ‘Ann </a:t>
            </a:r>
            <a:r>
              <a:rPr lang="en-GB" sz="2600" dirty="0" smtClean="0">
                <a:effectLst/>
                <a:latin typeface="Garamond" panose="02020404030301010803" pitchFamily="18" charset="0"/>
              </a:rPr>
              <a:t>Radcliffe </a:t>
            </a:r>
            <a:r>
              <a:rPr lang="en-GB" sz="2600" dirty="0">
                <a:effectLst/>
                <a:latin typeface="Garamond" panose="02020404030301010803" pitchFamily="18" charset="0"/>
              </a:rPr>
              <a:t>and the Conservative Gothic</a:t>
            </a:r>
            <a:r>
              <a:rPr lang="en-GB" sz="2600" dirty="0">
                <a:latin typeface="Garamond" panose="02020404030301010803" pitchFamily="18"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764704"/>
            <a:ext cx="7992889" cy="5472608"/>
          </a:xfrm>
        </p:spPr>
        <p:txBody>
          <a:bodyPr>
            <a:noAutofit/>
          </a:bodyPr>
          <a:lstStyle/>
          <a:p>
            <a:pPr marL="18288" indent="0" fontAlgn="auto">
              <a:spcAft>
                <a:spcPts val="0"/>
              </a:spcAft>
              <a:buFont typeface="Wingdings" pitchFamily="2" charset="2"/>
              <a:buNone/>
              <a:defRPr/>
            </a:pPr>
            <a:r>
              <a:rPr lang="en-GB" sz="2600" dirty="0">
                <a:latin typeface="Garamond" panose="02020404030301010803" pitchFamily="18" charset="0"/>
              </a:rPr>
              <a:t>The place of </a:t>
            </a:r>
            <a:r>
              <a:rPr lang="en-GB" sz="2600" b="1" u="sng" dirty="0">
                <a:latin typeface="Garamond" panose="02020404030301010803" pitchFamily="18" charset="0"/>
              </a:rPr>
              <a:t>nationality</a:t>
            </a:r>
            <a:r>
              <a:rPr lang="en-GB" sz="2600" dirty="0">
                <a:latin typeface="Garamond" panose="02020404030301010803" pitchFamily="18" charset="0"/>
              </a:rPr>
              <a:t> in Ann Radcliffe's </a:t>
            </a:r>
            <a:r>
              <a:rPr lang="en-GB" sz="2600" i="1" dirty="0">
                <a:latin typeface="Garamond" panose="02020404030301010803" pitchFamily="18" charset="0"/>
              </a:rPr>
              <a:t>The Italian </a:t>
            </a:r>
            <a:r>
              <a:rPr lang="en-GB" sz="2600" dirty="0">
                <a:latin typeface="Garamond" panose="02020404030301010803" pitchFamily="18" charset="0"/>
              </a:rPr>
              <a:t>(1797) appears obvious: </a:t>
            </a:r>
            <a:r>
              <a:rPr lang="en-GB" sz="2600" b="1" dirty="0">
                <a:latin typeface="Garamond" panose="02020404030301010803" pitchFamily="18" charset="0"/>
              </a:rPr>
              <a:t>the text promises to reveal the secrets of an alien national identity to English readers</a:t>
            </a:r>
            <a:r>
              <a:rPr lang="en-GB" sz="2600" dirty="0">
                <a:latin typeface="Garamond" panose="02020404030301010803" pitchFamily="18" charset="0"/>
              </a:rPr>
              <a:t>. The novel's very title makes this promise, as does the much-admired frame tale that precedes the narrative proper. Anna Letitia </a:t>
            </a:r>
            <a:r>
              <a:rPr lang="en-GB" sz="2600" dirty="0" err="1">
                <a:latin typeface="Garamond" panose="02020404030301010803" pitchFamily="18" charset="0"/>
              </a:rPr>
              <a:t>Barbauld</a:t>
            </a:r>
            <a:r>
              <a:rPr lang="en-GB" sz="2600" dirty="0">
                <a:latin typeface="Garamond" panose="02020404030301010803" pitchFamily="18" charset="0"/>
              </a:rPr>
              <a:t>, in her introduction to Radcliffe's novels in </a:t>
            </a:r>
            <a:r>
              <a:rPr lang="en-GB" sz="2600" i="1" dirty="0">
                <a:latin typeface="Garamond" panose="02020404030301010803" pitchFamily="18" charset="0"/>
              </a:rPr>
              <a:t>The British Novelists </a:t>
            </a:r>
            <a:r>
              <a:rPr lang="en-GB" sz="2600" dirty="0">
                <a:latin typeface="Garamond" panose="02020404030301010803" pitchFamily="18" charset="0"/>
              </a:rPr>
              <a:t>(1810), writes of this frame: </a:t>
            </a:r>
            <a:endParaRPr lang="en-GB" sz="2600" dirty="0" smtClean="0">
              <a:latin typeface="Garamond" panose="02020404030301010803" pitchFamily="18" charset="0"/>
            </a:endParaRPr>
          </a:p>
          <a:p>
            <a:pPr marL="18288" indent="0" fontAlgn="auto">
              <a:spcAft>
                <a:spcPts val="0"/>
              </a:spcAft>
              <a:buFont typeface="Wingdings" pitchFamily="2" charset="2"/>
              <a:buNone/>
              <a:defRPr/>
            </a:pPr>
            <a:endParaRPr lang="en-GB" sz="2600" dirty="0">
              <a:latin typeface="Garamond" panose="02020404030301010803" pitchFamily="18" charset="0"/>
            </a:endParaRPr>
          </a:p>
          <a:p>
            <a:pPr marL="418338" lvl="1" indent="0">
              <a:buNone/>
              <a:defRPr/>
            </a:pPr>
            <a:r>
              <a:rPr lang="en-GB" sz="2400" dirty="0">
                <a:latin typeface="Garamond" panose="02020404030301010803" pitchFamily="18" charset="0"/>
              </a:rPr>
              <a:t>Nothing can be finer than the opening of this story. </a:t>
            </a:r>
          </a:p>
          <a:p>
            <a:pPr marL="418338" lvl="1" indent="0">
              <a:buNone/>
              <a:defRPr/>
            </a:pPr>
            <a:r>
              <a:rPr lang="en-GB" sz="2400" dirty="0">
                <a:latin typeface="Garamond" panose="02020404030301010803" pitchFamily="18" charset="0"/>
              </a:rPr>
              <a:t>An Englishman on his travels, walking through a church, sees a dark figure stealing along the aisles. He is informed that he is an assassin. On expressing his astonishment that he should find shelter there, he is told that </a:t>
            </a:r>
            <a:r>
              <a:rPr lang="en-GB" sz="2400" b="1" dirty="0">
                <a:latin typeface="Garamond" panose="02020404030301010803" pitchFamily="18" charset="0"/>
              </a:rPr>
              <a:t>such adventures are common in Italy</a:t>
            </a:r>
            <a:r>
              <a:rPr lang="en-GB" sz="2400" dirty="0">
                <a:latin typeface="Garamond" panose="02020404030301010803" pitchFamily="18" charset="0"/>
              </a:rPr>
              <a:t>. </a:t>
            </a:r>
            <a:r>
              <a:rPr lang="en-GB" sz="2000" i="1" dirty="0" err="1">
                <a:latin typeface="Garamond" panose="02020404030301010803" pitchFamily="18" charset="0"/>
              </a:rPr>
              <a:t>q</a:t>
            </a:r>
            <a:r>
              <a:rPr lang="en-GB" sz="2000" i="1" dirty="0" err="1" smtClean="0">
                <a:latin typeface="Garamond" panose="02020404030301010803" pitchFamily="18" charset="0"/>
              </a:rPr>
              <a:t>td</a:t>
            </a:r>
            <a:r>
              <a:rPr lang="en-GB" sz="2000" dirty="0">
                <a:latin typeface="Garamond" panose="02020404030301010803" pitchFamily="18" charset="0"/>
              </a:rPr>
              <a:t>. Schmitt</a:t>
            </a:r>
            <a:endParaRPr lang="en-GB" sz="2000" u="sng" dirty="0">
              <a:latin typeface="Garamond" panose="02020404030301010803"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5"/>
          <p:cNvSpPr>
            <a:spLocks noGrp="1" noChangeArrowheads="1"/>
          </p:cNvSpPr>
          <p:nvPr>
            <p:ph type="title"/>
          </p:nvPr>
        </p:nvSpPr>
        <p:spPr>
          <a:xfrm>
            <a:off x="1547813" y="6391275"/>
            <a:ext cx="6342062" cy="407988"/>
          </a:xfrm>
        </p:spPr>
        <p:txBody>
          <a:bodyPr>
            <a:normAutofit fontScale="90000"/>
          </a:bodyPr>
          <a:lstStyle/>
          <a:p>
            <a:pPr fontAlgn="auto">
              <a:spcAft>
                <a:spcPts val="0"/>
              </a:spcAft>
              <a:defRPr/>
            </a:pPr>
            <a:r>
              <a:rPr lang="en-GB" altLang="en-US" sz="2400" dirty="0">
                <a:latin typeface="Garamond" pitchFamily="18" charset="0"/>
              </a:rPr>
              <a:t>George Stubbs. </a:t>
            </a:r>
            <a:r>
              <a:rPr lang="en-GB" altLang="en-US" sz="2400" i="1" dirty="0">
                <a:latin typeface="Garamond" pitchFamily="18" charset="0"/>
              </a:rPr>
              <a:t>Horse Attacked by a Lion.</a:t>
            </a:r>
            <a:r>
              <a:rPr lang="en-GB" altLang="en-US" sz="2400" dirty="0">
                <a:latin typeface="Garamond" pitchFamily="18" charset="0"/>
              </a:rPr>
              <a:t> 1762-1765</a:t>
            </a:r>
          </a:p>
        </p:txBody>
      </p:sp>
      <p:pic>
        <p:nvPicPr>
          <p:cNvPr id="20483" name="Picture 5" descr="http://www.tate.org.uk/art/images/research/1249_10.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92955" y="1124744"/>
            <a:ext cx="5974231" cy="5094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186B8F39-7D11-4498-A458-41285B11C9AD}"/>
              </a:ext>
            </a:extLst>
          </p:cNvPr>
          <p:cNvSpPr/>
          <p:nvPr/>
        </p:nvSpPr>
        <p:spPr>
          <a:xfrm>
            <a:off x="435459" y="243314"/>
            <a:ext cx="8566769" cy="523220"/>
          </a:xfrm>
          <a:prstGeom prst="rect">
            <a:avLst/>
          </a:prstGeom>
        </p:spPr>
        <p:txBody>
          <a:bodyPr wrap="none">
            <a:spAutoFit/>
          </a:bodyPr>
          <a:lstStyle/>
          <a:p>
            <a:r>
              <a:rPr lang="en-GB" altLang="en-US" sz="2800" dirty="0">
                <a:latin typeface="Copperplate Gothic Light" panose="020E0507020206020404" pitchFamily="34" charset="0"/>
              </a:rPr>
              <a:t>EROTICISING FEAR  OF THE EXOTIC OTHER</a:t>
            </a:r>
            <a:endParaRPr lang="en-GB" sz="28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1276" y="1557790"/>
            <a:ext cx="8496944" cy="3167354"/>
          </a:xfrm>
        </p:spPr>
        <p:txBody>
          <a:bodyPr/>
          <a:lstStyle/>
          <a:p>
            <a:pPr marL="18288" indent="0" fontAlgn="auto">
              <a:spcAft>
                <a:spcPts val="0"/>
              </a:spcAft>
              <a:buFont typeface="Wingdings" pitchFamily="2" charset="2"/>
              <a:buNone/>
              <a:defRPr/>
            </a:pPr>
            <a:r>
              <a:rPr lang="en-GB" sz="2400" dirty="0">
                <a:effectLst/>
                <a:latin typeface="Garamond" panose="02020404030301010803" pitchFamily="18" charset="0"/>
              </a:rPr>
              <a:t>… eighteenth- and early nineteenth- century English Gothic novels [tend] to be set in the </a:t>
            </a:r>
            <a:r>
              <a:rPr lang="en-GB" sz="2400" b="1" dirty="0">
                <a:effectLst/>
                <a:latin typeface="Garamond" panose="02020404030301010803" pitchFamily="18" charset="0"/>
              </a:rPr>
              <a:t>distant pasts of foreign countries. [...] one function of displacement in </a:t>
            </a:r>
            <a:r>
              <a:rPr lang="en-GB" sz="2400" b="1" i="1" dirty="0">
                <a:effectLst/>
                <a:latin typeface="Garamond" panose="02020404030301010803" pitchFamily="18" charset="0"/>
              </a:rPr>
              <a:t>The Italian </a:t>
            </a:r>
            <a:r>
              <a:rPr lang="en-GB" sz="2400" b="1" dirty="0">
                <a:effectLst/>
                <a:latin typeface="Garamond" panose="02020404030301010803" pitchFamily="18" charset="0"/>
              </a:rPr>
              <a:t>is the intensification of a </a:t>
            </a:r>
            <a:r>
              <a:rPr lang="en-GB" sz="2400" b="1" dirty="0" err="1">
                <a:effectLst/>
                <a:latin typeface="Garamond" panose="02020404030301010803" pitchFamily="18" charset="0"/>
              </a:rPr>
              <a:t>binarism</a:t>
            </a:r>
            <a:r>
              <a:rPr lang="en-GB" sz="2400" b="1" dirty="0">
                <a:effectLst/>
                <a:latin typeface="Garamond" panose="02020404030301010803" pitchFamily="18" charset="0"/>
              </a:rPr>
              <a:t> betw</a:t>
            </a:r>
            <a:r>
              <a:rPr lang="en-GB" sz="2400" dirty="0">
                <a:latin typeface="Garamond" panose="02020404030301010803" pitchFamily="18" charset="0"/>
              </a:rPr>
              <a:t>e</a:t>
            </a:r>
            <a:r>
              <a:rPr lang="en-GB" sz="2400" b="1" dirty="0">
                <a:effectLst/>
                <a:latin typeface="Garamond" panose="02020404030301010803" pitchFamily="18" charset="0"/>
              </a:rPr>
              <a:t>en English and foreign already at work in the domestic settings of sentimental fiction</a:t>
            </a:r>
            <a:r>
              <a:rPr lang="en-GB" sz="2400" dirty="0">
                <a:effectLst/>
                <a:latin typeface="Garamond" panose="02020404030301010803" pitchFamily="18" charset="0"/>
              </a:rPr>
              <a:t>. ...Gothic displacement, [is also used as a] means for developing techniques of suspense and terror characteristic of the Gothic novel and its literary descendants: sensation, horror, and detective </a:t>
            </a:r>
            <a:r>
              <a:rPr lang="en-GB" sz="2400" dirty="0" smtClean="0">
                <a:effectLst/>
                <a:latin typeface="Garamond" panose="02020404030301010803" pitchFamily="18" charset="0"/>
              </a:rPr>
              <a:t>fiction   	 </a:t>
            </a:r>
            <a:r>
              <a:rPr lang="en-GB" sz="2000" dirty="0" smtClean="0">
                <a:effectLst/>
                <a:latin typeface="Garamond" panose="02020404030301010803" pitchFamily="18" charset="0"/>
              </a:rPr>
              <a:t>[</a:t>
            </a:r>
            <a:r>
              <a:rPr lang="en-GB" sz="2000" dirty="0">
                <a:effectLst/>
                <a:latin typeface="Garamond" panose="02020404030301010803" pitchFamily="18" charset="0"/>
              </a:rPr>
              <a:t>Schmitt </a:t>
            </a:r>
            <a:r>
              <a:rPr lang="en-GB" sz="2000" dirty="0" smtClean="0">
                <a:effectLst/>
                <a:latin typeface="Garamond" panose="02020404030301010803" pitchFamily="18" charset="0"/>
              </a:rPr>
              <a:t>]</a:t>
            </a:r>
            <a:endParaRPr lang="en-GB" sz="2400" dirty="0">
              <a:latin typeface="Garamond" panose="02020404030301010803" pitchFamily="18" charset="0"/>
            </a:endParaRPr>
          </a:p>
        </p:txBody>
      </p:sp>
      <p:sp>
        <p:nvSpPr>
          <p:cNvPr id="3" name="Rectangle 2"/>
          <p:cNvSpPr/>
          <p:nvPr/>
        </p:nvSpPr>
        <p:spPr>
          <a:xfrm>
            <a:off x="413284" y="4725144"/>
            <a:ext cx="8352928" cy="1846659"/>
          </a:xfrm>
          <a:prstGeom prst="rect">
            <a:avLst/>
          </a:prstGeom>
        </p:spPr>
        <p:txBody>
          <a:bodyPr wrap="square">
            <a:spAutoFit/>
          </a:bodyPr>
          <a:lstStyle/>
          <a:p>
            <a:pPr marL="18288" fontAlgn="auto">
              <a:spcAft>
                <a:spcPts val="0"/>
              </a:spcAft>
              <a:defRPr/>
            </a:pPr>
            <a:r>
              <a:rPr lang="en-GB" sz="2400" b="1" dirty="0">
                <a:latin typeface="Garamond" panose="02020404030301010803" pitchFamily="18" charset="0"/>
              </a:rPr>
              <a:t>sentimentality entailed ... the 'masculinization' of formerly feminine gender traits, </a:t>
            </a:r>
            <a:r>
              <a:rPr lang="en-GB" dirty="0">
                <a:latin typeface="Garamond" panose="02020404030301010803" pitchFamily="18" charset="0"/>
              </a:rPr>
              <a:t>…</a:t>
            </a:r>
            <a:r>
              <a:rPr lang="en-GB" sz="2400" dirty="0">
                <a:latin typeface="Garamond" panose="02020404030301010803" pitchFamily="18" charset="0"/>
              </a:rPr>
              <a:t>the affective practices associated with it [were] valued not because they [were] understood as feminine, but precisely and </a:t>
            </a:r>
            <a:r>
              <a:rPr lang="en-GB" sz="2400" b="1" dirty="0">
                <a:latin typeface="Garamond" panose="02020404030301010803" pitchFamily="18" charset="0"/>
              </a:rPr>
              <a:t>only insofar as they [were] </a:t>
            </a:r>
            <a:r>
              <a:rPr lang="en-GB" sz="2400" b="1" u="sng" dirty="0">
                <a:latin typeface="Garamond" panose="02020404030301010803" pitchFamily="18" charset="0"/>
              </a:rPr>
              <a:t>recoded</a:t>
            </a:r>
            <a:r>
              <a:rPr lang="en-GB" sz="2400" b="1" dirty="0">
                <a:latin typeface="Garamond" panose="02020404030301010803" pitchFamily="18" charset="0"/>
              </a:rPr>
              <a:t> as masculine" </a:t>
            </a:r>
            <a:r>
              <a:rPr lang="en-GB" dirty="0">
                <a:latin typeface="Garamond" panose="02020404030301010803" pitchFamily="18" charset="0"/>
              </a:rPr>
              <a:t>(p. 14</a:t>
            </a:r>
            <a:r>
              <a:rPr lang="en-GB" dirty="0" smtClean="0">
                <a:latin typeface="Garamond" panose="02020404030301010803" pitchFamily="18" charset="0"/>
              </a:rPr>
              <a:t>). 					[Botting ]</a:t>
            </a:r>
            <a:endParaRPr lang="en-GB" dirty="0">
              <a:latin typeface="Garamond" panose="02020404030301010803" pitchFamily="18" charset="0"/>
            </a:endParaRPr>
          </a:p>
        </p:txBody>
      </p:sp>
      <p:sp>
        <p:nvSpPr>
          <p:cNvPr id="4" name="Rectangle 3"/>
          <p:cNvSpPr/>
          <p:nvPr/>
        </p:nvSpPr>
        <p:spPr>
          <a:xfrm>
            <a:off x="539552" y="160184"/>
            <a:ext cx="8226660" cy="1261884"/>
          </a:xfrm>
          <a:prstGeom prst="rect">
            <a:avLst/>
          </a:prstGeom>
        </p:spPr>
        <p:txBody>
          <a:bodyPr wrap="square">
            <a:spAutoFit/>
          </a:bodyPr>
          <a:lstStyle/>
          <a:p>
            <a:r>
              <a:rPr lang="en-GB" sz="2800" dirty="0">
                <a:latin typeface="Copperplate Gothic Light" panose="020E0507020206020404" pitchFamily="34" charset="0"/>
              </a:rPr>
              <a:t>Binaries: </a:t>
            </a:r>
            <a:r>
              <a:rPr lang="en-GB" sz="2400" dirty="0">
                <a:latin typeface="Copperplate Gothic Light" panose="020E0507020206020404" pitchFamily="34" charset="0"/>
              </a:rPr>
              <a:t>present /past; English/ foreign; protestant/Catholic; masculine/ </a:t>
            </a:r>
            <a:r>
              <a:rPr lang="en-GB" sz="2400" dirty="0" smtClean="0">
                <a:latin typeface="Copperplate Gothic Light" panose="020E0507020206020404" pitchFamily="34" charset="0"/>
              </a:rPr>
              <a:t>feminine</a:t>
            </a:r>
          </a:p>
          <a:p>
            <a:r>
              <a:rPr lang="en-GB" sz="2400" b="1" dirty="0">
                <a:latin typeface="Garamond" panose="02020404030301010803" pitchFamily="18" charset="0"/>
              </a:rPr>
              <a:t>political, literary and philosophical debates</a:t>
            </a:r>
            <a:endParaRPr lang="en-GB" sz="2400" dirty="0">
              <a:latin typeface="Copperplate Gothic Light" panose="020E05070202060204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0250" y="0"/>
            <a:ext cx="8963750" cy="2654650"/>
          </a:xfrm>
        </p:spPr>
        <p:txBody>
          <a:bodyPr>
            <a:noAutofit/>
          </a:bodyPr>
          <a:lstStyle/>
          <a:p>
            <a:pPr marL="18288" indent="0" algn="ctr">
              <a:spcBef>
                <a:spcPts val="0"/>
              </a:spcBef>
              <a:buNone/>
              <a:defRPr/>
            </a:pPr>
            <a:r>
              <a:rPr lang="en-GB" sz="2400" dirty="0" smtClean="0">
                <a:latin typeface="Garamond" panose="02020404030301010803" pitchFamily="18" charset="0"/>
              </a:rPr>
              <a:t>-----------------</a:t>
            </a:r>
            <a:endParaRPr lang="en-GB" sz="2400" dirty="0" smtClean="0"/>
          </a:p>
          <a:p>
            <a:pPr marL="18288" indent="0" fontAlgn="auto">
              <a:spcAft>
                <a:spcPts val="0"/>
              </a:spcAft>
              <a:buFont typeface="Wingdings" pitchFamily="2" charset="2"/>
              <a:buNone/>
              <a:defRPr/>
            </a:pPr>
            <a:r>
              <a:rPr lang="en-GB" sz="2300" b="1" dirty="0" smtClean="0">
                <a:latin typeface="Garamond" panose="02020404030301010803" pitchFamily="18" charset="0"/>
              </a:rPr>
              <a:t>sentimentality </a:t>
            </a:r>
            <a:r>
              <a:rPr lang="en-GB" sz="2300" b="1" dirty="0">
                <a:latin typeface="Garamond" panose="02020404030301010803" pitchFamily="18" charset="0"/>
              </a:rPr>
              <a:t>entailed ... the 'masculinization' of formerly feminine gender traits, </a:t>
            </a:r>
            <a:r>
              <a:rPr lang="en-GB" sz="2300" dirty="0" smtClean="0">
                <a:latin typeface="Garamond" panose="02020404030301010803" pitchFamily="18" charset="0"/>
              </a:rPr>
              <a:t>…the </a:t>
            </a:r>
            <a:r>
              <a:rPr lang="en-GB" sz="2300" dirty="0">
                <a:latin typeface="Garamond" panose="02020404030301010803" pitchFamily="18" charset="0"/>
              </a:rPr>
              <a:t>affective practices associated with it [were] valued not because they [were] understood as feminine, but precisely and </a:t>
            </a:r>
            <a:r>
              <a:rPr lang="en-GB" sz="2300" b="1" dirty="0">
                <a:latin typeface="Garamond" panose="02020404030301010803" pitchFamily="18" charset="0"/>
              </a:rPr>
              <a:t>only insofar as they [were] </a:t>
            </a:r>
            <a:r>
              <a:rPr lang="en-GB" sz="2300" b="1" u="sng" dirty="0">
                <a:latin typeface="Garamond" panose="02020404030301010803" pitchFamily="18" charset="0"/>
              </a:rPr>
              <a:t>recoded </a:t>
            </a:r>
            <a:r>
              <a:rPr lang="en-GB" sz="2300" b="1" dirty="0">
                <a:latin typeface="Garamond" panose="02020404030301010803" pitchFamily="18" charset="0"/>
              </a:rPr>
              <a:t>as masculine</a:t>
            </a:r>
            <a:r>
              <a:rPr lang="en-GB" sz="2300" dirty="0">
                <a:latin typeface="Garamond" panose="02020404030301010803" pitchFamily="18" charset="0"/>
              </a:rPr>
              <a:t>" (p. 14).</a:t>
            </a:r>
          </a:p>
          <a:p>
            <a:pPr marL="384048" lvl="1" indent="0" fontAlgn="auto">
              <a:spcAft>
                <a:spcPts val="0"/>
              </a:spcAft>
              <a:buFont typeface="Wingdings" pitchFamily="2" charset="2"/>
              <a:buNone/>
              <a:defRPr/>
            </a:pPr>
            <a:r>
              <a:rPr lang="en-GB" sz="2000" dirty="0">
                <a:latin typeface="Garamond" panose="02020404030301010803" pitchFamily="18" charset="0"/>
              </a:rPr>
              <a:t>Claudia L. Johnson, </a:t>
            </a:r>
            <a:r>
              <a:rPr lang="en-GB" sz="2000" i="1" dirty="0">
                <a:latin typeface="Garamond" panose="02020404030301010803" pitchFamily="18" charset="0"/>
              </a:rPr>
              <a:t>Equivocal Beings: Politics, Gender, and Sentimentality in the 1790s- Wollstonecraft, Radcliffe, Burney, Austen</a:t>
            </a:r>
            <a:r>
              <a:rPr lang="en-GB" sz="2000" dirty="0">
                <a:latin typeface="Garamond" panose="02020404030301010803" pitchFamily="18" charset="0"/>
              </a:rPr>
              <a:t>. Chicago and London: </a:t>
            </a:r>
            <a:r>
              <a:rPr lang="en-GB" sz="2000" dirty="0" err="1">
                <a:latin typeface="Garamond" panose="02020404030301010803" pitchFamily="18" charset="0"/>
              </a:rPr>
              <a:t>U.Chicago</a:t>
            </a:r>
            <a:r>
              <a:rPr lang="en-GB" sz="2000" dirty="0">
                <a:latin typeface="Garamond" panose="02020404030301010803" pitchFamily="18" charset="0"/>
              </a:rPr>
              <a:t> Press, 1995.</a:t>
            </a:r>
          </a:p>
          <a:p>
            <a:pPr marL="0" indent="0">
              <a:buNone/>
            </a:pPr>
            <a:endParaRPr lang="en-GB" sz="2200" dirty="0">
              <a:latin typeface="Garamond" panose="02020404030301010803" pitchFamily="18" charset="0"/>
            </a:endParaRPr>
          </a:p>
          <a:p>
            <a:pPr marL="384048" lvl="1" indent="0" algn="ctr" fontAlgn="auto">
              <a:spcAft>
                <a:spcPts val="0"/>
              </a:spcAft>
              <a:buFont typeface="Wingdings" pitchFamily="2" charset="2"/>
              <a:buNone/>
              <a:defRPr/>
            </a:pPr>
            <a:endParaRPr lang="en-GB" sz="2200" dirty="0">
              <a:effectLst/>
            </a:endParaRPr>
          </a:p>
        </p:txBody>
      </p:sp>
      <p:sp>
        <p:nvSpPr>
          <p:cNvPr id="6" name="Title 3">
            <a:extLst>
              <a:ext uri="{FF2B5EF4-FFF2-40B4-BE49-F238E27FC236}">
                <a16:creationId xmlns:a16="http://schemas.microsoft.com/office/drawing/2014/main" id="{03D25EEE-B2E9-43AB-ADAE-AF866A470A77}"/>
              </a:ext>
            </a:extLst>
          </p:cNvPr>
          <p:cNvSpPr>
            <a:spLocks noGrp="1"/>
          </p:cNvSpPr>
          <p:nvPr>
            <p:ph type="title"/>
          </p:nvPr>
        </p:nvSpPr>
        <p:spPr>
          <a:xfrm>
            <a:off x="3419872" y="0"/>
            <a:ext cx="2122990" cy="476672"/>
          </a:xfrm>
          <a:solidFill>
            <a:srgbClr val="76B531"/>
          </a:solidFill>
        </p:spPr>
        <p:txBody>
          <a:bodyPr>
            <a:normAutofit fontScale="90000"/>
          </a:bodyPr>
          <a:lstStyle/>
          <a:p>
            <a:r>
              <a:rPr lang="en-GB" sz="3600" dirty="0">
                <a:latin typeface="Copperplate Gothic Light" panose="020E0507020206020404" pitchFamily="34" charset="0"/>
              </a:rPr>
              <a:t>gender</a:t>
            </a:r>
          </a:p>
        </p:txBody>
      </p:sp>
      <p:sp>
        <p:nvSpPr>
          <p:cNvPr id="3" name="Rectangle 2"/>
          <p:cNvSpPr/>
          <p:nvPr/>
        </p:nvSpPr>
        <p:spPr>
          <a:xfrm>
            <a:off x="332586" y="2654650"/>
            <a:ext cx="8659077" cy="4154984"/>
          </a:xfrm>
          <a:prstGeom prst="rect">
            <a:avLst/>
          </a:prstGeom>
          <a:solidFill>
            <a:schemeClr val="tx2">
              <a:lumMod val="40000"/>
              <a:lumOff val="60000"/>
            </a:schemeClr>
          </a:solidFill>
        </p:spPr>
        <p:txBody>
          <a:bodyPr wrap="square">
            <a:spAutoFit/>
          </a:bodyPr>
          <a:lstStyle/>
          <a:p>
            <a:pPr marL="0" indent="0">
              <a:buNone/>
            </a:pPr>
            <a:r>
              <a:rPr lang="en-GB" sz="2200" dirty="0">
                <a:latin typeface="Garamond" panose="02020404030301010803" pitchFamily="18" charset="0"/>
              </a:rPr>
              <a:t>If you really design to marry this person, I shall make no other effort to prevent such a measure, than by telling you the consequence you are to expect; — from thenceforth I will disown you for my son.”</a:t>
            </a:r>
          </a:p>
          <a:p>
            <a:pPr marL="18288" indent="0">
              <a:spcBef>
                <a:spcPts val="0"/>
              </a:spcBef>
              <a:buNone/>
              <a:defRPr/>
            </a:pPr>
            <a:r>
              <a:rPr lang="en-GB" sz="2200" dirty="0">
                <a:latin typeface="Garamond" panose="02020404030301010803" pitchFamily="18" charset="0"/>
              </a:rPr>
              <a:t>The Marchese quitted the apartment when he had said this, and Vivaldi made no attempt to detain him. His words expressed little more than they had formerly done, yet </a:t>
            </a:r>
            <a:r>
              <a:rPr lang="en-GB" sz="2200" b="1" dirty="0">
                <a:latin typeface="Garamond" panose="02020404030301010803" pitchFamily="18" charset="0"/>
              </a:rPr>
              <a:t>Vivaldi was shocked by the absolute menace now delivered. The stronger passion of his heart, however, soon overcame their effect; and this moment, when he began to fear that he had irrecoverably lost the object of his dearest affections</a:t>
            </a:r>
            <a:r>
              <a:rPr lang="en-GB" sz="2200" dirty="0">
                <a:latin typeface="Garamond" panose="02020404030301010803" pitchFamily="18" charset="0"/>
              </a:rPr>
              <a:t>, was not the time, in which he could long feel remoter evils, or calculate the force of misfortunes which never might arrive. The nearer interest pressed solely upon his mind, and he was conscious only to the loss of </a:t>
            </a:r>
            <a:r>
              <a:rPr lang="en-GB" sz="2200" dirty="0" err="1">
                <a:latin typeface="Garamond" panose="02020404030301010803" pitchFamily="18" charset="0"/>
              </a:rPr>
              <a:t>Ellena</a:t>
            </a:r>
            <a:r>
              <a:rPr lang="en-GB" sz="2200" dirty="0">
                <a:latin typeface="Garamond" panose="02020404030301010803" pitchFamily="18" charset="0"/>
              </a:rPr>
              <a:t>.</a:t>
            </a:r>
            <a:r>
              <a:rPr lang="en-GB" sz="2200" u="sng" dirty="0">
                <a:latin typeface="Garamond" panose="02020404030301010803" pitchFamily="18" charset="0"/>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788" y="116632"/>
            <a:ext cx="8229600" cy="720080"/>
          </a:xfrm>
        </p:spPr>
        <p:txBody>
          <a:bodyPr>
            <a:normAutofit fontScale="90000"/>
          </a:bodyPr>
          <a:lstStyle/>
          <a:p>
            <a:r>
              <a:rPr lang="en-GB" sz="3200" dirty="0">
                <a:latin typeface="Copperplate Gothic Light" panose="020E0507020206020404" pitchFamily="34" charset="0"/>
              </a:rPr>
              <a:t>The </a:t>
            </a:r>
            <a:r>
              <a:rPr lang="en-GB" sz="3200" dirty="0" smtClean="0">
                <a:latin typeface="Copperplate Gothic Light" panose="020E0507020206020404" pitchFamily="34" charset="0"/>
              </a:rPr>
              <a:t>Sublime</a:t>
            </a:r>
            <a:br>
              <a:rPr lang="en-GB" sz="3200" dirty="0" smtClean="0">
                <a:latin typeface="Copperplate Gothic Light" panose="020E0507020206020404" pitchFamily="34" charset="0"/>
              </a:rPr>
            </a:br>
            <a:r>
              <a:rPr lang="en-GB" sz="2700" b="1" dirty="0">
                <a:latin typeface="Garamond" panose="02020404030301010803" pitchFamily="18" charset="0"/>
              </a:rPr>
              <a:t>political, literary and philosophical debates</a:t>
            </a:r>
            <a:endParaRPr lang="en-GB" sz="3200" dirty="0">
              <a:latin typeface="Copperplate Gothic Light" panose="020E0507020206020404" pitchFamily="34" charset="0"/>
            </a:endParaRPr>
          </a:p>
        </p:txBody>
      </p:sp>
      <p:sp>
        <p:nvSpPr>
          <p:cNvPr id="3" name="Content Placeholder 2"/>
          <p:cNvSpPr>
            <a:spLocks noGrp="1"/>
          </p:cNvSpPr>
          <p:nvPr>
            <p:ph idx="1"/>
          </p:nvPr>
        </p:nvSpPr>
        <p:spPr>
          <a:xfrm>
            <a:off x="453788" y="1124744"/>
            <a:ext cx="8229600" cy="5616624"/>
          </a:xfrm>
        </p:spPr>
        <p:txBody>
          <a:bodyPr>
            <a:normAutofit lnSpcReduction="10000"/>
          </a:bodyPr>
          <a:lstStyle/>
          <a:p>
            <a:pPr marL="0" indent="0">
              <a:lnSpc>
                <a:spcPct val="110000"/>
              </a:lnSpc>
              <a:buNone/>
            </a:pPr>
            <a:r>
              <a:rPr lang="en-GB" sz="2400" dirty="0">
                <a:latin typeface="Garamond" panose="02020404030301010803" pitchFamily="18" charset="0"/>
              </a:rPr>
              <a:t>Throughout the eighteenth century the sublime constituted a major area of debate among writers and theorists of taste</a:t>
            </a:r>
            <a:r>
              <a:rPr lang="en-GB" sz="2400" b="1" dirty="0">
                <a:latin typeface="Garamond" panose="02020404030301010803" pitchFamily="18" charset="0"/>
              </a:rPr>
              <a:t>. In contrast to beauty,</a:t>
            </a:r>
            <a:r>
              <a:rPr lang="en-GB" sz="2400" dirty="0">
                <a:latin typeface="Garamond" panose="02020404030301010803" pitchFamily="18" charset="0"/>
              </a:rPr>
              <a:t> the proportioned contours of which could be taken in by the eye of the beholder, </a:t>
            </a:r>
            <a:r>
              <a:rPr lang="en-GB" sz="2400" b="1" dirty="0">
                <a:latin typeface="Garamond" panose="02020404030301010803" pitchFamily="18" charset="0"/>
              </a:rPr>
              <a:t>the sublime was associated with grandeur and magnificence.</a:t>
            </a:r>
            <a:r>
              <a:rPr lang="en-GB" sz="2400" dirty="0">
                <a:latin typeface="Garamond" panose="02020404030301010803" pitchFamily="18" charset="0"/>
              </a:rPr>
              <a:t> Craggy, mountainous landscapes, the Alps in particular, stimulated powerful emotions of terror and wonder in the viewer. Their immense scale offered a glimpse of infinity and awful power, intimations of a metaphysical force beyond rational knowledge and human </a:t>
            </a:r>
            <a:r>
              <a:rPr lang="en-GB" sz="2400" dirty="0" smtClean="0">
                <a:latin typeface="Garamond" panose="02020404030301010803" pitchFamily="18" charset="0"/>
              </a:rPr>
              <a:t>comprehension</a:t>
            </a:r>
          </a:p>
          <a:p>
            <a:pPr marL="0" indent="0">
              <a:lnSpc>
                <a:spcPct val="110000"/>
              </a:lnSpc>
              <a:buNone/>
            </a:pPr>
            <a:r>
              <a:rPr lang="en-GB" sz="2400" dirty="0" smtClean="0">
                <a:latin typeface="Garamond" panose="02020404030301010803" pitchFamily="18" charset="0"/>
              </a:rPr>
              <a:t>… </a:t>
            </a:r>
            <a:r>
              <a:rPr lang="en-GB" sz="2400" dirty="0">
                <a:latin typeface="Garamond" panose="02020404030301010803" pitchFamily="18" charset="0"/>
              </a:rPr>
              <a:t>Linked to poetic and visionary power, </a:t>
            </a:r>
            <a:r>
              <a:rPr lang="en-GB" sz="2400" b="1" dirty="0">
                <a:latin typeface="Garamond" panose="02020404030301010803" pitchFamily="18" charset="0"/>
              </a:rPr>
              <a:t>the sublime also evoked excessive emotion.</a:t>
            </a:r>
            <a:r>
              <a:rPr lang="en-GB" sz="2400" dirty="0">
                <a:latin typeface="Garamond" panose="02020404030301010803" pitchFamily="18" charset="0"/>
              </a:rPr>
              <a:t> Through its presentations of supernatural, sensational and terrifying incidents, imagined or not, Gothic </a:t>
            </a:r>
            <a:r>
              <a:rPr lang="en-GB" sz="2400" b="1" dirty="0">
                <a:latin typeface="Garamond" panose="02020404030301010803" pitchFamily="18" charset="0"/>
              </a:rPr>
              <a:t>produced emotional effects on its readers rather than developing a rational or properly cultivated response</a:t>
            </a:r>
            <a:r>
              <a:rPr lang="en-GB" sz="2400" dirty="0">
                <a:latin typeface="Garamond" panose="02020404030301010803" pitchFamily="18" charset="0"/>
              </a:rPr>
              <a:t>. </a:t>
            </a:r>
          </a:p>
        </p:txBody>
      </p:sp>
    </p:spTree>
    <p:extLst>
      <p:ext uri="{BB962C8B-B14F-4D97-AF65-F5344CB8AC3E}">
        <p14:creationId xmlns:p14="http://schemas.microsoft.com/office/powerpoint/2010/main" val="4027055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p:nvPr>
        </p:nvSpPr>
        <p:spPr>
          <a:xfrm>
            <a:off x="1042988" y="6021388"/>
            <a:ext cx="6842125" cy="720725"/>
          </a:xfrm>
        </p:spPr>
        <p:txBody>
          <a:bodyPr>
            <a:normAutofit fontScale="90000"/>
          </a:bodyPr>
          <a:lstStyle/>
          <a:p>
            <a:pPr fontAlgn="auto">
              <a:spcAft>
                <a:spcPts val="0"/>
              </a:spcAft>
              <a:defRPr/>
            </a:pPr>
            <a:r>
              <a:rPr lang="en-GB" altLang="en-US" sz="2200" dirty="0">
                <a:latin typeface="Garamond" pitchFamily="18" charset="0"/>
              </a:rPr>
              <a:t>Joseph Wright of Derby, </a:t>
            </a:r>
            <a:r>
              <a:rPr lang="en-GB" altLang="en-US" sz="2200" i="1" dirty="0">
                <a:latin typeface="Garamond" pitchFamily="18" charset="0"/>
              </a:rPr>
              <a:t>Vesuvius in Eruption, with a View over the Islands in the Bay of Naples</a:t>
            </a:r>
            <a:r>
              <a:rPr lang="en-GB" altLang="en-US" sz="2200" dirty="0">
                <a:latin typeface="Garamond" pitchFamily="18" charset="0"/>
              </a:rPr>
              <a:t>  1776-80</a:t>
            </a:r>
          </a:p>
        </p:txBody>
      </p:sp>
      <p:pic>
        <p:nvPicPr>
          <p:cNvPr id="14339" name="Picture 5" descr="http://www.tate.org.uk/art/images/research/1262_10.jpg"/>
          <p:cNvPicPr>
            <a:picLocks noChangeAspect="1" noChangeArrowheads="1"/>
          </p:cNvPicPr>
          <p:nvPr/>
        </p:nvPicPr>
        <p:blipFill>
          <a:blip r:embed="rId2" cstate="print"/>
          <a:srcRect/>
          <a:stretch>
            <a:fillRect/>
          </a:stretch>
        </p:blipFill>
        <p:spPr bwMode="auto">
          <a:xfrm>
            <a:off x="395288" y="115888"/>
            <a:ext cx="8213725" cy="583406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496944" cy="792088"/>
          </a:xfrm>
        </p:spPr>
        <p:txBody>
          <a:bodyPr>
            <a:noAutofit/>
          </a:bodyPr>
          <a:lstStyle/>
          <a:p>
            <a:r>
              <a:rPr lang="en-GB" sz="3600" dirty="0">
                <a:latin typeface="Copperplate Gothic Light" panose="020E0507020206020404" pitchFamily="34" charset="0"/>
              </a:rPr>
              <a:t>Law and the </a:t>
            </a:r>
            <a:r>
              <a:rPr lang="en-GB" sz="3600" dirty="0" smtClean="0">
                <a:latin typeface="Copperplate Gothic Light" panose="020E0507020206020404" pitchFamily="34" charset="0"/>
              </a:rPr>
              <a:t>fantastic</a:t>
            </a:r>
            <a:br>
              <a:rPr lang="en-GB" sz="3600" dirty="0" smtClean="0">
                <a:latin typeface="Copperplate Gothic Light" panose="020E0507020206020404" pitchFamily="34" charset="0"/>
              </a:rPr>
            </a:br>
            <a:r>
              <a:rPr lang="en-GB" sz="2400" b="1" dirty="0">
                <a:latin typeface="Garamond" panose="02020404030301010803" pitchFamily="18" charset="0"/>
              </a:rPr>
              <a:t>political, literary and philosophical debates</a:t>
            </a:r>
            <a:endParaRPr lang="en-GB" sz="2400" dirty="0">
              <a:latin typeface="Copperplate Gothic Light" panose="020E0507020206020404" pitchFamily="34" charset="0"/>
            </a:endParaRPr>
          </a:p>
        </p:txBody>
      </p:sp>
      <p:sp>
        <p:nvSpPr>
          <p:cNvPr id="3" name="Content Placeholder 2"/>
          <p:cNvSpPr>
            <a:spLocks noGrp="1"/>
          </p:cNvSpPr>
          <p:nvPr>
            <p:ph idx="1"/>
          </p:nvPr>
        </p:nvSpPr>
        <p:spPr>
          <a:xfrm>
            <a:off x="385192" y="1412776"/>
            <a:ext cx="8363272" cy="5256584"/>
          </a:xfrm>
        </p:spPr>
        <p:txBody>
          <a:bodyPr>
            <a:normAutofit fontScale="92500" lnSpcReduction="10000"/>
          </a:bodyPr>
          <a:lstStyle/>
          <a:p>
            <a:pPr marL="0" indent="0">
              <a:buNone/>
            </a:pPr>
            <a:r>
              <a:rPr lang="en-GB" sz="2600" dirty="0" smtClean="0">
                <a:latin typeface="Garamond" panose="02020404030301010803" pitchFamily="18" charset="0"/>
              </a:rPr>
              <a:t>As </a:t>
            </a:r>
            <a:r>
              <a:rPr lang="en-GB" sz="2600" dirty="0">
                <a:latin typeface="Garamond" panose="02020404030301010803" pitchFamily="18" charset="0"/>
              </a:rPr>
              <a:t>every devotee of Gothic knows, smugglers or banditti and imprisoned wives or relations are the two most fertile sources of superstitious delusion. When supposed phantoms are detected so are systems of lawlessness and cruelty which secretly coexist with the ‘natural’ economies of legitimate profit-making, or of familial affection and duty. </a:t>
            </a:r>
            <a:r>
              <a:rPr lang="en-GB" sz="2600" b="1" dirty="0">
                <a:latin typeface="Garamond" panose="02020404030301010803" pitchFamily="18" charset="0"/>
              </a:rPr>
              <a:t>Roger </a:t>
            </a:r>
            <a:r>
              <a:rPr lang="en-GB" sz="2600" b="1" dirty="0" err="1">
                <a:latin typeface="Garamond" panose="02020404030301010803" pitchFamily="18" charset="0"/>
              </a:rPr>
              <a:t>Caillois</a:t>
            </a:r>
            <a:r>
              <a:rPr lang="en-GB" sz="2600" b="1" dirty="0">
                <a:latin typeface="Garamond" panose="02020404030301010803" pitchFamily="18" charset="0"/>
              </a:rPr>
              <a:t> called the fantastic “an irruption of the inadmissible within the changeless everyday legality.” </a:t>
            </a:r>
            <a:r>
              <a:rPr lang="en-GB" sz="2600" dirty="0">
                <a:latin typeface="Garamond" panose="02020404030301010803" pitchFamily="18" charset="0"/>
              </a:rPr>
              <a:t>This irruption will occur equally in the case of those so-called ‘crimes against nature’ concealed under the appearance of the fantastic. The supernatural seems to act here as a phenomenological symptom. Its truth is experiential. </a:t>
            </a:r>
            <a:r>
              <a:rPr lang="en-GB" sz="2600" b="1" dirty="0">
                <a:latin typeface="Garamond" panose="02020404030301010803" pitchFamily="18" charset="0"/>
              </a:rPr>
              <a:t>It attests to the existence of realities which cannot be admitted within the realm of the ‘natural’.</a:t>
            </a:r>
          </a:p>
          <a:p>
            <a:pPr marL="0" lvl="1" indent="0" algn="r">
              <a:buNone/>
            </a:pPr>
            <a:r>
              <a:rPr lang="en-GB" sz="2600" dirty="0">
                <a:effectLst/>
                <a:latin typeface="Garamond" panose="02020404030301010803" pitchFamily="18" charset="0"/>
              </a:rPr>
              <a:t>E.J. </a:t>
            </a:r>
            <a:r>
              <a:rPr lang="en-GB" sz="2600" dirty="0" err="1">
                <a:effectLst/>
                <a:latin typeface="Garamond" panose="02020404030301010803" pitchFamily="18" charset="0"/>
              </a:rPr>
              <a:t>Clery</a:t>
            </a:r>
            <a:r>
              <a:rPr lang="en-GB" sz="2600" dirty="0">
                <a:effectLst/>
                <a:latin typeface="Garamond" panose="02020404030301010803" pitchFamily="18" charset="0"/>
              </a:rPr>
              <a:t>, </a:t>
            </a:r>
            <a:r>
              <a:rPr lang="en-GB" sz="2600" i="1" dirty="0">
                <a:effectLst/>
                <a:latin typeface="Garamond" panose="02020404030301010803" pitchFamily="18" charset="0"/>
              </a:rPr>
              <a:t>The Rise of Supernatural Fiction 1762-1800</a:t>
            </a:r>
            <a:r>
              <a:rPr lang="en-GB" sz="2600" dirty="0">
                <a:effectLst/>
                <a:latin typeface="Garamond" panose="02020404030301010803" pitchFamily="18" charset="0"/>
              </a:rPr>
              <a:t>, Cambridge Studies in Romanticism 12 (Cambridge: UCP, 1995), pp. 114</a:t>
            </a:r>
            <a:endParaRPr lang="en-GB" dirty="0"/>
          </a:p>
        </p:txBody>
      </p:sp>
    </p:spTree>
    <p:extLst>
      <p:ext uri="{BB962C8B-B14F-4D97-AF65-F5344CB8AC3E}">
        <p14:creationId xmlns:p14="http://schemas.microsoft.com/office/powerpoint/2010/main" val="84161298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p:nvPr>
        </p:nvSpPr>
        <p:spPr>
          <a:xfrm>
            <a:off x="1692275" y="6021388"/>
            <a:ext cx="6337300" cy="503237"/>
          </a:xfrm>
        </p:spPr>
        <p:txBody>
          <a:bodyPr/>
          <a:lstStyle/>
          <a:p>
            <a:pPr fontAlgn="auto">
              <a:spcAft>
                <a:spcPts val="0"/>
              </a:spcAft>
              <a:defRPr/>
            </a:pPr>
            <a:r>
              <a:rPr lang="en-GB" altLang="en-US" sz="2000" dirty="0">
                <a:latin typeface="Garamond" pitchFamily="18" charset="0"/>
              </a:rPr>
              <a:t>Philip James De </a:t>
            </a:r>
            <a:r>
              <a:rPr lang="en-GB" altLang="en-US" sz="2000" dirty="0" err="1">
                <a:latin typeface="Garamond" pitchFamily="18" charset="0"/>
              </a:rPr>
              <a:t>Loutherbourg</a:t>
            </a:r>
            <a:r>
              <a:rPr lang="en-GB" altLang="en-US" sz="2000" dirty="0">
                <a:latin typeface="Garamond" pitchFamily="18" charset="0"/>
              </a:rPr>
              <a:t> </a:t>
            </a:r>
            <a:r>
              <a:rPr lang="en-GB" altLang="en-US" sz="2000" i="1" dirty="0">
                <a:latin typeface="Garamond" pitchFamily="18" charset="0"/>
              </a:rPr>
              <a:t>An Avalanche in the Alps</a:t>
            </a:r>
            <a:r>
              <a:rPr lang="en-GB" altLang="en-US" sz="2000" dirty="0">
                <a:latin typeface="Garamond" pitchFamily="18" charset="0"/>
              </a:rPr>
              <a:t>  1803</a:t>
            </a:r>
          </a:p>
        </p:txBody>
      </p:sp>
      <p:pic>
        <p:nvPicPr>
          <p:cNvPr id="15363" name="Picture 6" descr="http://www.tate.org.uk/art/images/research/1245_10.jpg"/>
          <p:cNvPicPr>
            <a:picLocks noChangeAspect="1" noChangeArrowheads="1"/>
          </p:cNvPicPr>
          <p:nvPr/>
        </p:nvPicPr>
        <p:blipFill>
          <a:blip r:embed="rId2" cstate="print"/>
          <a:srcRect/>
          <a:stretch>
            <a:fillRect/>
          </a:stretch>
        </p:blipFill>
        <p:spPr bwMode="auto">
          <a:xfrm>
            <a:off x="250825" y="261938"/>
            <a:ext cx="8353425" cy="572611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211</TotalTime>
  <Words>3389</Words>
  <Application>Microsoft Office PowerPoint</Application>
  <PresentationFormat>On-screen Show (4:3)</PresentationFormat>
  <Paragraphs>104</Paragraphs>
  <Slides>28</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28</vt:i4>
      </vt:variant>
    </vt:vector>
  </HeadingPairs>
  <TitlesOfParts>
    <vt:vector size="39" baseType="lpstr">
      <vt:lpstr>Arial</vt:lpstr>
      <vt:lpstr>Calibri</vt:lpstr>
      <vt:lpstr>Century Gothic</vt:lpstr>
      <vt:lpstr>Copperplate Gothic Light</vt:lpstr>
      <vt:lpstr>Felix Titling</vt:lpstr>
      <vt:lpstr>Garamond</vt:lpstr>
      <vt:lpstr>Georgia</vt:lpstr>
      <vt:lpstr>Palatino Linotype</vt:lpstr>
      <vt:lpstr>Times New Roman</vt:lpstr>
      <vt:lpstr>Wingdings</vt:lpstr>
      <vt:lpstr>Office Theme</vt:lpstr>
      <vt:lpstr>CSEN7022 BEAUTY &amp; TERROR:  ALTERNATE RATIONALITIES</vt:lpstr>
      <vt:lpstr>PowerPoint Presentation</vt:lpstr>
      <vt:lpstr>GOTHIC </vt:lpstr>
      <vt:lpstr>PowerPoint Presentation</vt:lpstr>
      <vt:lpstr> </vt:lpstr>
      <vt:lpstr>Burke’s Delicacy: the developed sensibility of the true aristocrat </vt:lpstr>
      <vt:lpstr>Nicolas Poussin. Landscape with St. James in Patmos. 1640 (Italian art)  </vt:lpstr>
      <vt:lpstr>Reading about the world</vt:lpstr>
      <vt:lpstr>PowerPoint Presentation</vt:lpstr>
      <vt:lpstr>Richard Wilson Lake, Ruin and Pine Trees  c. 1765-70 (British artist using Italian techniques) </vt:lpstr>
      <vt:lpstr>Landscapes of the mind: the true hero</vt:lpstr>
      <vt:lpstr>Richard Wilson Rome: St Peter's and the Vatican from the Janiculum, 1753 (British artist using Italian techniques)</vt:lpstr>
      <vt:lpstr>Art and beauty: the rule of taste</vt:lpstr>
      <vt:lpstr>Gendering gothic political, literary and philosophical debates</vt:lpstr>
      <vt:lpstr>PowerPoint Presentation</vt:lpstr>
      <vt:lpstr>The sensitivity of the true heroine</vt:lpstr>
      <vt:lpstr>Ann Radcliffe, ‘On the Supernatural in Poetry’ (1826), </vt:lpstr>
      <vt:lpstr>Salvator Rosa: Landscape with Saint John the Baptist Pointing out Christ c.1650 (Italian artist)</vt:lpstr>
      <vt:lpstr>PowerPoint Presentation</vt:lpstr>
      <vt:lpstr>The Gothic &amp; reason political, literary and philosophical debates</vt:lpstr>
      <vt:lpstr>PowerPoint Presentation</vt:lpstr>
      <vt:lpstr>George Stubbs. Horse Attacked by a Lion. 1762-1765</vt:lpstr>
      <vt:lpstr>PowerPoint Presentation</vt:lpstr>
      <vt:lpstr>gender</vt:lpstr>
      <vt:lpstr>The Sublime political, literary and philosophical debates</vt:lpstr>
      <vt:lpstr>Joseph Wright of Derby, Vesuvius in Eruption, with a View over the Islands in the Bay of Naples  1776-80</vt:lpstr>
      <vt:lpstr>Law and the fantastic political, literary and philosophical debates</vt:lpstr>
      <vt:lpstr>Philip James De Loutherbourg An Avalanche in the Alps  1803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HPEN 6006/5006 BEAUTY &amp; TERROR: ALTERNATE RATIONALITIES</dc:title>
  <dc:creator>Admin</dc:creator>
  <cp:lastModifiedBy>Jeni Williams</cp:lastModifiedBy>
  <cp:revision>15</cp:revision>
  <dcterms:created xsi:type="dcterms:W3CDTF">2018-12-26T19:11:30Z</dcterms:created>
  <dcterms:modified xsi:type="dcterms:W3CDTF">2020-02-13T13:52:59Z</dcterms:modified>
</cp:coreProperties>
</file>