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60"/>
  </p:normalViewPr>
  <p:slideViewPr>
    <p:cSldViewPr snapToGrid="0">
      <p:cViewPr>
        <p:scale>
          <a:sx n="82" d="100"/>
          <a:sy n="82" d="100"/>
        </p:scale>
        <p:origin x="538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21F64-F57C-834A-D5DA-54763D13AD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1699" y="2669224"/>
            <a:ext cx="9330610" cy="3329581"/>
          </a:xfrm>
        </p:spPr>
        <p:txBody>
          <a:bodyPr/>
          <a:lstStyle/>
          <a:p>
            <a:r>
              <a:rPr lang="en-US" sz="4000" dirty="0"/>
              <a:t>Digital Transformation in the Health and Care Professions 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                  (BMHP6026)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Component 2 Assessment 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Student name: Julianah Iwalaiye </a:t>
            </a:r>
            <a:br>
              <a:rPr lang="en-US" sz="4000" dirty="0"/>
            </a:br>
            <a:r>
              <a:rPr lang="en-US" sz="4000" dirty="0"/>
              <a:t>Student ID: 2133902`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920392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7A0653D-397A-8474-04AD-3F8E7B425640}"/>
              </a:ext>
            </a:extLst>
          </p:cNvPr>
          <p:cNvSpPr txBox="1"/>
          <p:nvPr/>
        </p:nvSpPr>
        <p:spPr>
          <a:xfrm>
            <a:off x="4129816" y="436060"/>
            <a:ext cx="353913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200" b="1" dirty="0"/>
              <a:t>Introduction</a:t>
            </a:r>
          </a:p>
        </p:txBody>
      </p:sp>
      <p:sp>
        <p:nvSpPr>
          <p:cNvPr id="9" name="The NHS App, launched in 2018, is a significant digital transformation in UK healthcare, offering features like GP appointment booking, prescription ordering, and record access.…">
            <a:extLst>
              <a:ext uri="{FF2B5EF4-FFF2-40B4-BE49-F238E27FC236}">
                <a16:creationId xmlns:a16="http://schemas.microsoft.com/office/drawing/2014/main" id="{2A03E791-DCBB-A593-F694-0BD8D5952192}"/>
              </a:ext>
            </a:extLst>
          </p:cNvPr>
          <p:cNvSpPr txBox="1">
            <a:spLocks/>
          </p:cNvSpPr>
          <p:nvPr/>
        </p:nvSpPr>
        <p:spPr>
          <a:xfrm rot="21596413">
            <a:off x="635923" y="1551088"/>
            <a:ext cx="10623941" cy="426002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952" dirty="0"/>
              <a:t>The NHS App, launched in 2018, is a significant digital transformation in UK healthcare, offering features like GP appointment booking, prescription ordering, and record access.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952" dirty="0"/>
              <a:t>The app aligns with NHS Long Term Plan: efficiency, empowerment, and equitable access. 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952" dirty="0"/>
              <a:t>Over 34 million registered users with millions of monthly logins and prescription orders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952" dirty="0"/>
              <a:t>One of the most used health tools in Europe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952" dirty="0"/>
              <a:t>The app is changing: </a:t>
            </a:r>
            <a:r>
              <a:rPr lang="en-US" sz="1952" dirty="0" err="1"/>
              <a:t>labour</a:t>
            </a:r>
            <a:r>
              <a:rPr lang="en-US" sz="1952" dirty="0"/>
              <a:t> division, service delivery, and patient engagement, but faces challenges like digital exclusion and patient anxiety. 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952" dirty="0"/>
              <a:t>Patient and community engagement </a:t>
            </a:r>
          </a:p>
        </p:txBody>
      </p:sp>
    </p:spTree>
    <p:extLst>
      <p:ext uri="{BB962C8B-B14F-4D97-AF65-F5344CB8AC3E}">
        <p14:creationId xmlns:p14="http://schemas.microsoft.com/office/powerpoint/2010/main" val="1341204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mpact on Workforce">
            <a:extLst>
              <a:ext uri="{FF2B5EF4-FFF2-40B4-BE49-F238E27FC236}">
                <a16:creationId xmlns:a16="http://schemas.microsoft.com/office/drawing/2014/main" id="{3FDC23AB-D95C-9B6C-9006-B0E79B84C62F}"/>
              </a:ext>
            </a:extLst>
          </p:cNvPr>
          <p:cNvSpPr txBox="1">
            <a:spLocks/>
          </p:cNvSpPr>
          <p:nvPr/>
        </p:nvSpPr>
        <p:spPr>
          <a:xfrm>
            <a:off x="2659769" y="416317"/>
            <a:ext cx="5836809" cy="11430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1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Impact on Workforce</a:t>
            </a:r>
          </a:p>
        </p:txBody>
      </p:sp>
      <p:sp>
        <p:nvSpPr>
          <p:cNvPr id="5" name="Simplified processes in booking GP appointments, ordering prescriptions, accessing records…">
            <a:extLst>
              <a:ext uri="{FF2B5EF4-FFF2-40B4-BE49-F238E27FC236}">
                <a16:creationId xmlns:a16="http://schemas.microsoft.com/office/drawing/2014/main" id="{F44791B3-B21C-F2C3-4784-D6ABFE95734A}"/>
              </a:ext>
            </a:extLst>
          </p:cNvPr>
          <p:cNvSpPr txBox="1">
            <a:spLocks/>
          </p:cNvSpPr>
          <p:nvPr/>
        </p:nvSpPr>
        <p:spPr>
          <a:xfrm>
            <a:off x="840732" y="987818"/>
            <a:ext cx="9871764" cy="34476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endParaRPr lang="en-US" sz="1800" dirty="0"/>
          </a:p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r>
              <a:rPr lang="en-US" sz="1800" dirty="0"/>
              <a:t>Simplified processes in booking GP appointments, ordering prescriptions, accessing records </a:t>
            </a:r>
          </a:p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r>
              <a:rPr lang="en-US" sz="1800" dirty="0"/>
              <a:t>Reduced telephone and face-to-face interactions </a:t>
            </a:r>
          </a:p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r>
              <a:rPr lang="en-US" sz="1800" dirty="0"/>
              <a:t>continuity of care efficiency </a:t>
            </a:r>
          </a:p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r>
              <a:rPr lang="en-US" sz="1800" dirty="0"/>
              <a:t>Enhanced flexibility and access to services beyond regular hours </a:t>
            </a:r>
          </a:p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r>
              <a:rPr lang="en-US" sz="1800" dirty="0"/>
              <a:t>Safer prescribing and reduced duplication among providers </a:t>
            </a:r>
          </a:p>
        </p:txBody>
      </p:sp>
    </p:spTree>
    <p:extLst>
      <p:ext uri="{BB962C8B-B14F-4D97-AF65-F5344CB8AC3E}">
        <p14:creationId xmlns:p14="http://schemas.microsoft.com/office/powerpoint/2010/main" val="189931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mpact on service delivery">
            <a:extLst>
              <a:ext uri="{FF2B5EF4-FFF2-40B4-BE49-F238E27FC236}">
                <a16:creationId xmlns:a16="http://schemas.microsoft.com/office/drawing/2014/main" id="{0040107C-82DD-6F2D-5F4C-3D299FC0D7A2}"/>
              </a:ext>
            </a:extLst>
          </p:cNvPr>
          <p:cNvSpPr txBox="1">
            <a:spLocks/>
          </p:cNvSpPr>
          <p:nvPr/>
        </p:nvSpPr>
        <p:spPr>
          <a:xfrm>
            <a:off x="2299349" y="247939"/>
            <a:ext cx="8229600" cy="11430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1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Impact on service delivery </a:t>
            </a:r>
            <a:endParaRPr lang="en-GB" dirty="0"/>
          </a:p>
        </p:txBody>
      </p:sp>
      <p:sp>
        <p:nvSpPr>
          <p:cNvPr id="3" name="Simplified processes in booking GP appointments, ordering prescriptions, accessing records…">
            <a:extLst>
              <a:ext uri="{FF2B5EF4-FFF2-40B4-BE49-F238E27FC236}">
                <a16:creationId xmlns:a16="http://schemas.microsoft.com/office/drawing/2014/main" id="{DC1B1EA0-D855-AA89-23BF-1B9724EFD4E6}"/>
              </a:ext>
            </a:extLst>
          </p:cNvPr>
          <p:cNvSpPr txBox="1">
            <a:spLocks/>
          </p:cNvSpPr>
          <p:nvPr/>
        </p:nvSpPr>
        <p:spPr>
          <a:xfrm>
            <a:off x="980896" y="749977"/>
            <a:ext cx="10338976" cy="391636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endParaRPr lang="en-US" sz="2528" dirty="0"/>
          </a:p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r>
              <a:rPr lang="en-US" sz="2528" dirty="0"/>
              <a:t>Simplified processes in booking GP appointments, ordering prescriptions, accessing records </a:t>
            </a:r>
          </a:p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r>
              <a:rPr lang="en-US" sz="2528" dirty="0"/>
              <a:t>Reduced telephone and face-to-face interactions </a:t>
            </a:r>
          </a:p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r>
              <a:rPr lang="en-US" sz="2528" dirty="0"/>
              <a:t>continuity of care efficiency </a:t>
            </a:r>
          </a:p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r>
              <a:rPr lang="en-US" sz="2528" dirty="0"/>
              <a:t>Enhanced flexibility and access to services beyond regular hours </a:t>
            </a:r>
          </a:p>
          <a:p>
            <a:pPr marL="270890" indent="-270890" defTabSz="722376">
              <a:lnSpc>
                <a:spcPct val="200000"/>
              </a:lnSpc>
              <a:spcBef>
                <a:spcPts val="600"/>
              </a:spcBef>
              <a:buFont typeface="Wingdings 3" charset="2"/>
              <a:buChar char="•"/>
              <a:defRPr sz="2528"/>
            </a:pPr>
            <a:r>
              <a:rPr lang="en-US" sz="2528" dirty="0"/>
              <a:t>Safer prescribing and reduced duplication among providers </a:t>
            </a:r>
          </a:p>
        </p:txBody>
      </p:sp>
    </p:spTree>
    <p:extLst>
      <p:ext uri="{BB962C8B-B14F-4D97-AF65-F5344CB8AC3E}">
        <p14:creationId xmlns:p14="http://schemas.microsoft.com/office/powerpoint/2010/main" val="1402295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mpact on patients">
            <a:extLst>
              <a:ext uri="{FF2B5EF4-FFF2-40B4-BE49-F238E27FC236}">
                <a16:creationId xmlns:a16="http://schemas.microsoft.com/office/drawing/2014/main" id="{29BAE958-E080-8627-A5E9-4A081DC739F9}"/>
              </a:ext>
            </a:extLst>
          </p:cNvPr>
          <p:cNvSpPr txBox="1">
            <a:spLocks/>
          </p:cNvSpPr>
          <p:nvPr/>
        </p:nvSpPr>
        <p:spPr>
          <a:xfrm>
            <a:off x="2826631" y="381428"/>
            <a:ext cx="8229600" cy="11430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1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Impact on patients </a:t>
            </a:r>
          </a:p>
        </p:txBody>
      </p:sp>
      <p:sp>
        <p:nvSpPr>
          <p:cNvPr id="3" name="Increased autonomy and self management of chronic conditions…">
            <a:extLst>
              <a:ext uri="{FF2B5EF4-FFF2-40B4-BE49-F238E27FC236}">
                <a16:creationId xmlns:a16="http://schemas.microsoft.com/office/drawing/2014/main" id="{FAFE71D8-4308-8411-E604-217C81F03CCA}"/>
              </a:ext>
            </a:extLst>
          </p:cNvPr>
          <p:cNvSpPr txBox="1">
            <a:spLocks/>
          </p:cNvSpPr>
          <p:nvPr/>
        </p:nvSpPr>
        <p:spPr>
          <a:xfrm>
            <a:off x="728651" y="879360"/>
            <a:ext cx="10117334" cy="3916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226314" indent="-226314" defTabSz="603504">
              <a:lnSpc>
                <a:spcPct val="200000"/>
              </a:lnSpc>
              <a:spcBef>
                <a:spcPts val="500"/>
              </a:spcBef>
              <a:buFont typeface="Wingdings 3" charset="2"/>
              <a:buChar char="•"/>
              <a:defRPr sz="2112"/>
            </a:pPr>
            <a:endParaRPr lang="en-US" sz="2112" dirty="0"/>
          </a:p>
          <a:p>
            <a:pPr marL="226314" indent="-226314" defTabSz="603504">
              <a:lnSpc>
                <a:spcPct val="200000"/>
              </a:lnSpc>
              <a:spcBef>
                <a:spcPts val="500"/>
              </a:spcBef>
              <a:buFont typeface="Wingdings 3" charset="2"/>
              <a:buChar char="•"/>
              <a:defRPr sz="2112"/>
            </a:pPr>
            <a:r>
              <a:rPr lang="en-US" sz="1800" dirty="0"/>
              <a:t>Increased autonomy and self management of chronic conditions </a:t>
            </a:r>
          </a:p>
          <a:p>
            <a:pPr marL="226314" indent="-226314" defTabSz="603504">
              <a:lnSpc>
                <a:spcPct val="200000"/>
              </a:lnSpc>
              <a:spcBef>
                <a:spcPts val="500"/>
              </a:spcBef>
              <a:buFont typeface="Wingdings 3" charset="2"/>
              <a:buChar char="•"/>
              <a:defRPr sz="2112"/>
            </a:pPr>
            <a:r>
              <a:rPr lang="en-US" sz="1800" dirty="0"/>
              <a:t>Convenient access to appointments, prescriptions, and test results </a:t>
            </a:r>
          </a:p>
          <a:p>
            <a:pPr marL="226314" indent="-226314" defTabSz="603504">
              <a:lnSpc>
                <a:spcPct val="200000"/>
              </a:lnSpc>
              <a:spcBef>
                <a:spcPts val="500"/>
              </a:spcBef>
              <a:buFont typeface="Wingdings 3" charset="2"/>
              <a:buChar char="•"/>
              <a:defRPr sz="2112"/>
            </a:pPr>
            <a:r>
              <a:rPr lang="en-US" sz="1800" dirty="0"/>
              <a:t>Improved tracking of outcomes and adherence to treatment regimens </a:t>
            </a:r>
          </a:p>
          <a:p>
            <a:pPr marL="226314" indent="-226314" defTabSz="603504">
              <a:lnSpc>
                <a:spcPct val="200000"/>
              </a:lnSpc>
              <a:spcBef>
                <a:spcPts val="500"/>
              </a:spcBef>
              <a:buFont typeface="Wingdings 3" charset="2"/>
              <a:buChar char="•"/>
              <a:defRPr sz="2112"/>
            </a:pPr>
            <a:r>
              <a:rPr lang="en-US" sz="1800" dirty="0"/>
              <a:t>Accessibility features support inclusivity e.g. deaf users and mobility challenged patients </a:t>
            </a:r>
          </a:p>
          <a:p>
            <a:pPr marL="0" indent="0" defTabSz="234696">
              <a:lnSpc>
                <a:spcPct val="200000"/>
              </a:lnSpc>
              <a:spcBef>
                <a:spcPts val="0"/>
              </a:spcBef>
              <a:buSzTx/>
              <a:buFontTx/>
              <a:buNone/>
              <a:defRPr sz="1133">
                <a:latin typeface="Times New Roman"/>
                <a:ea typeface="Times New Roman"/>
                <a:cs typeface="Times New Roman"/>
                <a:sym typeface="Times New Roman"/>
              </a:defRPr>
            </a:pPr>
            <a:endParaRPr lang="en-US" sz="1133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indent="0" defTabSz="234696">
              <a:lnSpc>
                <a:spcPct val="200000"/>
              </a:lnSpc>
              <a:spcBef>
                <a:spcPts val="0"/>
              </a:spcBef>
              <a:buSzTx/>
              <a:buFontTx/>
              <a:buNone/>
              <a:defRPr sz="1133">
                <a:latin typeface="Times New Roman"/>
                <a:ea typeface="Times New Roman"/>
                <a:cs typeface="Times New Roman"/>
                <a:sym typeface="Times New Roman"/>
              </a:defRPr>
            </a:pPr>
            <a:endParaRPr lang="en-US" sz="1133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indent="0" defTabSz="234696">
              <a:lnSpc>
                <a:spcPct val="200000"/>
              </a:lnSpc>
              <a:spcBef>
                <a:spcPts val="0"/>
              </a:spcBef>
              <a:buSzTx/>
              <a:buFontTx/>
              <a:buNone/>
              <a:defRPr sz="1133">
                <a:latin typeface="Times New Roman"/>
                <a:ea typeface="Times New Roman"/>
                <a:cs typeface="Times New Roman"/>
                <a:sym typeface="Times New Roman"/>
              </a:defRPr>
            </a:pPr>
            <a:endParaRPr lang="en-US" sz="1133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442875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mpact on community">
            <a:extLst>
              <a:ext uri="{FF2B5EF4-FFF2-40B4-BE49-F238E27FC236}">
                <a16:creationId xmlns:a16="http://schemas.microsoft.com/office/drawing/2014/main" id="{7011949D-4A0F-945A-13AC-DDF0C3902A2C}"/>
              </a:ext>
            </a:extLst>
          </p:cNvPr>
          <p:cNvSpPr txBox="1">
            <a:spLocks/>
          </p:cNvSpPr>
          <p:nvPr/>
        </p:nvSpPr>
        <p:spPr>
          <a:xfrm>
            <a:off x="2986818" y="241265"/>
            <a:ext cx="8229600" cy="11430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1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Impact on community </a:t>
            </a:r>
            <a:endParaRPr lang="en-GB" dirty="0"/>
          </a:p>
        </p:txBody>
      </p:sp>
      <p:sp>
        <p:nvSpPr>
          <p:cNvPr id="4" name="The NHS app enhances patient autonomy and self management of chronic conditions by allowing individuals to monitor symptoms and schedule appointments…">
            <a:extLst>
              <a:ext uri="{FF2B5EF4-FFF2-40B4-BE49-F238E27FC236}">
                <a16:creationId xmlns:a16="http://schemas.microsoft.com/office/drawing/2014/main" id="{D1AB2A59-5D48-70B6-C2CE-8D71D82502F1}"/>
              </a:ext>
            </a:extLst>
          </p:cNvPr>
          <p:cNvSpPr txBox="1">
            <a:spLocks/>
          </p:cNvSpPr>
          <p:nvPr/>
        </p:nvSpPr>
        <p:spPr>
          <a:xfrm rot="10598">
            <a:off x="534406" y="623514"/>
            <a:ext cx="11123187" cy="39163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243459" indent="-243459" defTabSz="649223">
              <a:lnSpc>
                <a:spcPct val="200000"/>
              </a:lnSpc>
              <a:spcBef>
                <a:spcPts val="500"/>
              </a:spcBef>
              <a:buFont typeface="Wingdings 3" charset="2"/>
              <a:buChar char="•"/>
              <a:defRPr sz="2272"/>
            </a:pPr>
            <a:endParaRPr lang="en-US" sz="2272" dirty="0"/>
          </a:p>
          <a:p>
            <a:pPr marL="243459" indent="-243459" defTabSz="649223">
              <a:lnSpc>
                <a:spcPct val="200000"/>
              </a:lnSpc>
              <a:spcBef>
                <a:spcPts val="500"/>
              </a:spcBef>
              <a:buFont typeface="Wingdings 3" charset="2"/>
              <a:buChar char="•"/>
              <a:defRPr sz="2272"/>
            </a:pPr>
            <a:r>
              <a:rPr lang="en-US" sz="2272" dirty="0"/>
              <a:t>The NHS app enhances patient autonomy and self management of chronic conditions by allowing individuals to monitor symptoms and schedule appointments </a:t>
            </a:r>
          </a:p>
          <a:p>
            <a:pPr marL="243459" indent="-243459" defTabSz="649223">
              <a:lnSpc>
                <a:spcPct val="200000"/>
              </a:lnSpc>
              <a:spcBef>
                <a:spcPts val="500"/>
              </a:spcBef>
              <a:buFont typeface="Wingdings 3" charset="2"/>
              <a:buChar char="•"/>
              <a:defRPr sz="2272"/>
            </a:pPr>
            <a:r>
              <a:rPr lang="en-US" sz="2272" dirty="0"/>
              <a:t>Convenient access to appointments, prescriptions and test results </a:t>
            </a:r>
          </a:p>
          <a:p>
            <a:pPr marL="243459" indent="-243459" defTabSz="649223">
              <a:lnSpc>
                <a:spcPct val="200000"/>
              </a:lnSpc>
              <a:spcBef>
                <a:spcPts val="500"/>
              </a:spcBef>
              <a:buFont typeface="Wingdings 3" charset="2"/>
              <a:buChar char="•"/>
              <a:defRPr sz="2272"/>
            </a:pPr>
            <a:r>
              <a:rPr lang="en-US" sz="2272" dirty="0"/>
              <a:t>Improved tracking of outcomes and adherence to treatment regimens </a:t>
            </a:r>
          </a:p>
          <a:p>
            <a:pPr marL="243459" indent="-243459" defTabSz="649223">
              <a:lnSpc>
                <a:spcPct val="200000"/>
              </a:lnSpc>
              <a:spcBef>
                <a:spcPts val="500"/>
              </a:spcBef>
              <a:buFont typeface="Wingdings 3" charset="2"/>
              <a:buChar char="•"/>
              <a:defRPr sz="2272"/>
            </a:pPr>
            <a:r>
              <a:rPr lang="en-US" sz="2272" dirty="0"/>
              <a:t>Accessibility features support inclusivity e.g. deaf users and mobility challenged patients </a:t>
            </a:r>
          </a:p>
        </p:txBody>
      </p:sp>
    </p:spTree>
    <p:extLst>
      <p:ext uri="{BB962C8B-B14F-4D97-AF65-F5344CB8AC3E}">
        <p14:creationId xmlns:p14="http://schemas.microsoft.com/office/powerpoint/2010/main" val="1482984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allenges of the innovation">
            <a:extLst>
              <a:ext uri="{FF2B5EF4-FFF2-40B4-BE49-F238E27FC236}">
                <a16:creationId xmlns:a16="http://schemas.microsoft.com/office/drawing/2014/main" id="{CD37477A-5304-7D31-3680-DF3C99BBE94B}"/>
              </a:ext>
            </a:extLst>
          </p:cNvPr>
          <p:cNvSpPr txBox="1">
            <a:spLocks/>
          </p:cNvSpPr>
          <p:nvPr/>
        </p:nvSpPr>
        <p:spPr>
          <a:xfrm>
            <a:off x="1981200" y="181195"/>
            <a:ext cx="8229600" cy="11430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1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Challenges of the innovation</a:t>
            </a:r>
            <a:endParaRPr lang="en-GB" dirty="0"/>
          </a:p>
        </p:txBody>
      </p:sp>
      <p:sp>
        <p:nvSpPr>
          <p:cNvPr id="3" name="Digital exclusion affecting underprivileged populations…">
            <a:extLst>
              <a:ext uri="{FF2B5EF4-FFF2-40B4-BE49-F238E27FC236}">
                <a16:creationId xmlns:a16="http://schemas.microsoft.com/office/drawing/2014/main" id="{2F6CAA97-503B-C7DE-2560-7AE41541C779}"/>
              </a:ext>
            </a:extLst>
          </p:cNvPr>
          <p:cNvSpPr txBox="1">
            <a:spLocks/>
          </p:cNvSpPr>
          <p:nvPr/>
        </p:nvSpPr>
        <p:spPr>
          <a:xfrm>
            <a:off x="497246" y="1030520"/>
            <a:ext cx="10542297" cy="39163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600" dirty="0"/>
              <a:t>Digital exclusion affecting underprivileged populations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600" dirty="0"/>
              <a:t>Duplication of work and shadow work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600" dirty="0"/>
              <a:t>Patient anxiety from instant test results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600" dirty="0"/>
              <a:t>Interoperability issues between GP and hospital systems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600" dirty="0"/>
              <a:t>Risk of excluding </a:t>
            </a:r>
            <a:r>
              <a:rPr lang="en-US" sz="1600" dirty="0" err="1"/>
              <a:t>marginalised</a:t>
            </a:r>
            <a:r>
              <a:rPr lang="en-US" sz="1600" dirty="0"/>
              <a:t> populations like the elderly, less digitally savvy, non-internet-connected communities </a:t>
            </a:r>
            <a:r>
              <a:rPr lang="en-US" sz="1600" dirty="0" err="1"/>
              <a:t>etc</a:t>
            </a:r>
            <a:endParaRPr lang="en-US" sz="1600" dirty="0"/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600" dirty="0"/>
              <a:t>Potential negative impact on workforce morale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600" dirty="0"/>
              <a:t>Frequent logins and repeated prescription orders 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600" dirty="0"/>
              <a:t>Digital literacy barrier affecting older adults, non-English speakers, limited tech access</a:t>
            </a:r>
          </a:p>
          <a:p>
            <a:pPr marL="209169" indent="-209169" defTabSz="557784">
              <a:lnSpc>
                <a:spcPct val="200000"/>
              </a:lnSpc>
              <a:spcBef>
                <a:spcPts val="400"/>
              </a:spcBef>
              <a:buFont typeface="Wingdings 3" charset="2"/>
              <a:buChar char="•"/>
              <a:defRPr sz="1952"/>
            </a:pPr>
            <a:r>
              <a:rPr lang="en-US" sz="1600" dirty="0"/>
              <a:t>Concerns about privacy and data security</a:t>
            </a:r>
          </a:p>
        </p:txBody>
      </p:sp>
    </p:spTree>
    <p:extLst>
      <p:ext uri="{BB962C8B-B14F-4D97-AF65-F5344CB8AC3E}">
        <p14:creationId xmlns:p14="http://schemas.microsoft.com/office/powerpoint/2010/main" val="919832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ommendations">
            <a:extLst>
              <a:ext uri="{FF2B5EF4-FFF2-40B4-BE49-F238E27FC236}">
                <a16:creationId xmlns:a16="http://schemas.microsoft.com/office/drawing/2014/main" id="{0156A4FF-D1C8-D5E0-E2BA-735629843047}"/>
              </a:ext>
            </a:extLst>
          </p:cNvPr>
          <p:cNvSpPr txBox="1">
            <a:spLocks/>
          </p:cNvSpPr>
          <p:nvPr/>
        </p:nvSpPr>
        <p:spPr>
          <a:xfrm>
            <a:off x="3300517" y="201218"/>
            <a:ext cx="8229600" cy="11430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1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Recommendations</a:t>
            </a:r>
            <a:endParaRPr lang="en-GB" dirty="0"/>
          </a:p>
        </p:txBody>
      </p:sp>
      <p:sp>
        <p:nvSpPr>
          <p:cNvPr id="3" name="Provide systematic training for digital literacy, data privacy awareness, and patient education…">
            <a:extLst>
              <a:ext uri="{FF2B5EF4-FFF2-40B4-BE49-F238E27FC236}">
                <a16:creationId xmlns:a16="http://schemas.microsoft.com/office/drawing/2014/main" id="{C01E20E4-6D1A-4654-5021-476F4E453D54}"/>
              </a:ext>
            </a:extLst>
          </p:cNvPr>
          <p:cNvSpPr txBox="1">
            <a:spLocks/>
          </p:cNvSpPr>
          <p:nvPr/>
        </p:nvSpPr>
        <p:spPr>
          <a:xfrm>
            <a:off x="494388" y="819998"/>
            <a:ext cx="10598552" cy="39163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endParaRPr lang="en-US" sz="1800" dirty="0"/>
          </a:p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r>
              <a:rPr lang="en-US" sz="1800" dirty="0"/>
              <a:t>Provide systematic training for digital literacy, data privacy awareness, and patient education </a:t>
            </a:r>
          </a:p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r>
              <a:rPr lang="en-US" sz="1800" dirty="0"/>
              <a:t>Define triage procedures to reduce duplication and shadow work </a:t>
            </a:r>
          </a:p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r>
              <a:rPr lang="en-US" sz="1800" dirty="0"/>
              <a:t>Deploy digital champions to facilitate onboarding </a:t>
            </a:r>
          </a:p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r>
              <a:rPr lang="en-US" sz="1800" dirty="0"/>
              <a:t>Improve interoperability between GP and hospital systems to reduce data gaps </a:t>
            </a:r>
          </a:p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r>
              <a:rPr lang="en-US" sz="1800" dirty="0"/>
              <a:t>Maintain blended access routes digital + traditional to ensure inclusivity </a:t>
            </a:r>
          </a:p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r>
              <a:rPr lang="en-US" sz="1800" dirty="0"/>
              <a:t>Implement workflow redesign to </a:t>
            </a:r>
            <a:r>
              <a:rPr lang="en-US" sz="1800" dirty="0" err="1"/>
              <a:t>minimise</a:t>
            </a:r>
            <a:r>
              <a:rPr lang="en-US" sz="1800" dirty="0"/>
              <a:t> inefficiencies and micro-contacts </a:t>
            </a:r>
          </a:p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r>
              <a:rPr lang="en-US" sz="1800" dirty="0"/>
              <a:t>Provide contextual explanations for test results to reduce anxiety </a:t>
            </a:r>
          </a:p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r>
              <a:rPr lang="en-US" sz="1800" dirty="0"/>
              <a:t>Offer multilingual and accessible design elements to address literacy issues </a:t>
            </a:r>
          </a:p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r>
              <a:rPr lang="en-US" sz="1800" dirty="0"/>
              <a:t>Offer onboarding and support in local canters and community </a:t>
            </a:r>
          </a:p>
          <a:p>
            <a:pPr marL="185166" indent="-185166" defTabSz="493776">
              <a:lnSpc>
                <a:spcPct val="150000"/>
              </a:lnSpc>
              <a:spcBef>
                <a:spcPts val="400"/>
              </a:spcBef>
              <a:buFont typeface="Wingdings 3" charset="2"/>
              <a:buChar char="•"/>
              <a:defRPr sz="1728"/>
            </a:pPr>
            <a:r>
              <a:rPr lang="en-US" sz="1800" dirty="0"/>
              <a:t>Promote proxy access and support for caregivers and family members </a:t>
            </a:r>
          </a:p>
        </p:txBody>
      </p:sp>
    </p:spTree>
    <p:extLst>
      <p:ext uri="{BB962C8B-B14F-4D97-AF65-F5344CB8AC3E}">
        <p14:creationId xmlns:p14="http://schemas.microsoft.com/office/powerpoint/2010/main" val="1660687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clusion">
            <a:extLst>
              <a:ext uri="{FF2B5EF4-FFF2-40B4-BE49-F238E27FC236}">
                <a16:creationId xmlns:a16="http://schemas.microsoft.com/office/drawing/2014/main" id="{B66AD307-70D7-7966-3D2A-AD3E0ED4476F}"/>
              </a:ext>
            </a:extLst>
          </p:cNvPr>
          <p:cNvSpPr txBox="1">
            <a:spLocks/>
          </p:cNvSpPr>
          <p:nvPr/>
        </p:nvSpPr>
        <p:spPr>
          <a:xfrm>
            <a:off x="3626783" y="400316"/>
            <a:ext cx="8229601" cy="11430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1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Conclusion</a:t>
            </a:r>
          </a:p>
        </p:txBody>
      </p:sp>
      <p:sp>
        <p:nvSpPr>
          <p:cNvPr id="3" name="The NHS App has revolutionised UK healthcare, empowering patients and transforming workforce roles, work processes, and community engagement. However, challenges persist: digital exclusion, duplicated effort, and anxiety from instant test results. To suc">
            <a:extLst>
              <a:ext uri="{FF2B5EF4-FFF2-40B4-BE49-F238E27FC236}">
                <a16:creationId xmlns:a16="http://schemas.microsoft.com/office/drawing/2014/main" id="{B0678851-5F04-75B4-9C7D-3C900F251F2B}"/>
              </a:ext>
            </a:extLst>
          </p:cNvPr>
          <p:cNvSpPr txBox="1">
            <a:spLocks/>
          </p:cNvSpPr>
          <p:nvPr/>
        </p:nvSpPr>
        <p:spPr>
          <a:xfrm>
            <a:off x="201582" y="901301"/>
            <a:ext cx="11458686" cy="39163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284606" indent="-284606" defTabSz="758951">
              <a:lnSpc>
                <a:spcPct val="210000"/>
              </a:lnSpc>
              <a:spcBef>
                <a:spcPts val="600"/>
              </a:spcBef>
              <a:buFont typeface="Wingdings 3" charset="2"/>
              <a:buChar char="•"/>
              <a:defRPr sz="2656"/>
            </a:pPr>
            <a:endParaRPr lang="en-US" dirty="0"/>
          </a:p>
          <a:p>
            <a:pPr marL="284606" indent="-284606" defTabSz="758951">
              <a:lnSpc>
                <a:spcPct val="210000"/>
              </a:lnSpc>
              <a:spcBef>
                <a:spcPts val="600"/>
              </a:spcBef>
              <a:buFont typeface="Wingdings 3" charset="2"/>
              <a:buChar char="•"/>
              <a:defRPr sz="2656"/>
            </a:pPr>
            <a:r>
              <a:rPr lang="en-US" dirty="0"/>
              <a:t>The NHS App has </a:t>
            </a:r>
            <a:r>
              <a:rPr lang="en-US" dirty="0" err="1"/>
              <a:t>revolutionised</a:t>
            </a:r>
            <a:r>
              <a:rPr lang="en-US" dirty="0"/>
              <a:t> UK healthcare, empowering patients and transforming workforce roles, work processes, and community engagement. However, challenges persist: digital exclusion, duplicated effort, and anxiety from instant test results. To succeed, we must blend access models, train the workforce, and </a:t>
            </a:r>
            <a:r>
              <a:rPr lang="en-US" dirty="0" err="1"/>
              <a:t>prioritise</a:t>
            </a:r>
            <a:r>
              <a:rPr lang="en-US" dirty="0"/>
              <a:t> inclusive design, ensuring equitable and safe digital transformation.</a:t>
            </a:r>
          </a:p>
        </p:txBody>
      </p:sp>
    </p:spTree>
    <p:extLst>
      <p:ext uri="{BB962C8B-B14F-4D97-AF65-F5344CB8AC3E}">
        <p14:creationId xmlns:p14="http://schemas.microsoft.com/office/powerpoint/2010/main" val="2090189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ferences">
            <a:extLst>
              <a:ext uri="{FF2B5EF4-FFF2-40B4-BE49-F238E27FC236}">
                <a16:creationId xmlns:a16="http://schemas.microsoft.com/office/drawing/2014/main" id="{0B74C450-646F-04B0-7F41-A8724D0A5107}"/>
              </a:ext>
            </a:extLst>
          </p:cNvPr>
          <p:cNvSpPr txBox="1">
            <a:spLocks/>
          </p:cNvSpPr>
          <p:nvPr/>
        </p:nvSpPr>
        <p:spPr>
          <a:xfrm>
            <a:off x="3947940" y="321358"/>
            <a:ext cx="3347238" cy="11430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1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References…">
            <a:extLst>
              <a:ext uri="{FF2B5EF4-FFF2-40B4-BE49-F238E27FC236}">
                <a16:creationId xmlns:a16="http://schemas.microsoft.com/office/drawing/2014/main" id="{9D3C2E68-93B7-DADF-D702-E1D522D63951}"/>
              </a:ext>
            </a:extLst>
          </p:cNvPr>
          <p:cNvSpPr txBox="1">
            <a:spLocks/>
          </p:cNvSpPr>
          <p:nvPr/>
        </p:nvSpPr>
        <p:spPr>
          <a:xfrm>
            <a:off x="490571" y="1373268"/>
            <a:ext cx="11089604" cy="39163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algn="just" defTabSz="292607">
              <a:lnSpc>
                <a:spcPct val="150000"/>
              </a:lnSpc>
              <a:spcBef>
                <a:spcPts val="0"/>
              </a:spcBef>
              <a:buSzTx/>
              <a:buFontTx/>
              <a:buNone/>
              <a:defRPr sz="1152" b="1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b="1" dirty="0">
                <a:latin typeface="Arial"/>
                <a:ea typeface="Arial"/>
                <a:cs typeface="Arial"/>
                <a:sym typeface="Arial"/>
              </a:rPr>
              <a:t>References</a:t>
            </a:r>
            <a:endParaRPr lang="en-GB" sz="12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92607" indent="-292607" algn="just" defTabSz="292607">
              <a:lnSpc>
                <a:spcPct val="150000"/>
              </a:lnSpc>
              <a:spcBef>
                <a:spcPts val="500"/>
              </a:spcBef>
              <a:buSzTx/>
              <a:buFontTx/>
              <a:buNone/>
              <a:defRPr sz="1152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Kc, S., Williams, R., Smith, J., Patel, A., Brown, T. and Green, L. 2023a. Adoption and use of the NHS App in England: a </a:t>
            </a:r>
            <a:r>
              <a:rPr lang="en-GB" sz="1200" dirty="0" err="1">
                <a:latin typeface="Arial"/>
                <a:ea typeface="Arial"/>
                <a:cs typeface="Arial"/>
                <a:sym typeface="Arial"/>
              </a:rPr>
              <a:t>mixedmethods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 evaluation. </a:t>
            </a:r>
            <a:r>
              <a:rPr lang="en-GB" sz="1200" i="1" dirty="0">
                <a:latin typeface="Arial"/>
                <a:ea typeface="Arial"/>
                <a:cs typeface="Arial"/>
                <a:sym typeface="Arial"/>
              </a:rPr>
              <a:t>British Journal of General Practice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, 73(</a:t>
            </a:r>
            <a:r>
              <a:rPr lang="en-GB" sz="1200" dirty="0" err="1">
                <a:latin typeface="Arial"/>
                <a:ea typeface="Arial"/>
                <a:cs typeface="Arial"/>
                <a:sym typeface="Arial"/>
              </a:rPr>
              <a:t>suppl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 1).</a:t>
            </a:r>
            <a:endParaRPr lang="en-GB" sz="12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92607" indent="-292607" algn="just" defTabSz="292607">
              <a:lnSpc>
                <a:spcPct val="150000"/>
              </a:lnSpc>
              <a:spcBef>
                <a:spcPts val="500"/>
              </a:spcBef>
              <a:buSzTx/>
              <a:buFontTx/>
              <a:buNone/>
              <a:defRPr sz="1152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Kc, S., Williams, R., Smith, J., Patel, A., Brown, T. and Green, L. 2023b. Uptake and adoption of the NHS App in England: an observational study. </a:t>
            </a:r>
            <a:r>
              <a:rPr lang="en-GB" sz="1200" i="1" dirty="0">
                <a:latin typeface="Arial"/>
                <a:ea typeface="Arial"/>
                <a:cs typeface="Arial"/>
                <a:sym typeface="Arial"/>
              </a:rPr>
              <a:t>British Journal of General Practice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, 73(737).</a:t>
            </a:r>
            <a:endParaRPr lang="en-GB" sz="12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92607" indent="-292607" algn="just" defTabSz="292607">
              <a:lnSpc>
                <a:spcPct val="150000"/>
              </a:lnSpc>
              <a:spcBef>
                <a:spcPts val="500"/>
              </a:spcBef>
              <a:buSzTx/>
              <a:buFontTx/>
              <a:buNone/>
              <a:defRPr sz="1152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dirty="0" err="1">
                <a:latin typeface="Arial"/>
                <a:ea typeface="Arial"/>
                <a:cs typeface="Arial"/>
                <a:sym typeface="Arial"/>
              </a:rPr>
              <a:t>Khanbhai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, M., Ahmed, R., Taylor, P., Johnson, D. and White, S. 2021. Factors promoting and limiting </a:t>
            </a:r>
            <a:r>
              <a:rPr lang="en-GB" sz="1200" dirty="0" err="1">
                <a:latin typeface="Arial"/>
                <a:ea typeface="Arial"/>
                <a:cs typeface="Arial"/>
                <a:sym typeface="Arial"/>
              </a:rPr>
              <a:t>realtime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 patient feedback. </a:t>
            </a:r>
            <a:r>
              <a:rPr lang="en-GB" sz="1200" i="1" dirty="0">
                <a:latin typeface="Arial"/>
                <a:ea typeface="Arial"/>
                <a:cs typeface="Arial"/>
                <a:sym typeface="Arial"/>
              </a:rPr>
              <a:t>BMJ Open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, 11(12).</a:t>
            </a:r>
            <a:endParaRPr lang="en-GB" sz="12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92607" indent="-292607" algn="just" defTabSz="292607">
              <a:lnSpc>
                <a:spcPct val="150000"/>
              </a:lnSpc>
              <a:spcBef>
                <a:spcPts val="500"/>
              </a:spcBef>
              <a:buSzTx/>
              <a:buFontTx/>
              <a:buNone/>
              <a:defRPr sz="1152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NHS Digital. 2025. NHS App Management Information – July 2025. [online] Available at: https://digital.nhs.uk/data-and-information/publications/statistical/nhs-app-statistics/july-2025</a:t>
            </a:r>
            <a:endParaRPr lang="en-GB" sz="12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92607" indent="-292607" algn="just" defTabSz="292607">
              <a:lnSpc>
                <a:spcPct val="150000"/>
              </a:lnSpc>
              <a:spcBef>
                <a:spcPts val="500"/>
              </a:spcBef>
              <a:buSzTx/>
              <a:buFontTx/>
              <a:buNone/>
              <a:defRPr sz="1152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NHS England. 2024. NHS App update. [PDF] Available at: https://www.england.nhs.uk/wp-content/uploads/2024/01/item-8-annex-nhs-app.pdf</a:t>
            </a:r>
            <a:endParaRPr lang="en-GB" sz="12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92607" indent="-292607" algn="just" defTabSz="292607">
              <a:lnSpc>
                <a:spcPct val="150000"/>
              </a:lnSpc>
              <a:spcBef>
                <a:spcPts val="500"/>
              </a:spcBef>
              <a:buSzTx/>
              <a:buFontTx/>
              <a:buNone/>
              <a:defRPr sz="1152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Panchal, M., Singh, R., Thomas, K., Lewis, H. and Carter, J. 2021. Adoption and compliance of NHS COVID19 app. </a:t>
            </a:r>
            <a:r>
              <a:rPr lang="en-GB" sz="1200" i="1" dirty="0">
                <a:latin typeface="Arial"/>
                <a:ea typeface="Arial"/>
                <a:cs typeface="Arial"/>
                <a:sym typeface="Arial"/>
              </a:rPr>
              <a:t>BMJ Open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, 11(8).</a:t>
            </a:r>
            <a:endParaRPr lang="en-GB" sz="12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92607" indent="-292607" algn="just" defTabSz="292607">
              <a:lnSpc>
                <a:spcPct val="150000"/>
              </a:lnSpc>
              <a:spcBef>
                <a:spcPts val="500"/>
              </a:spcBef>
              <a:buSzTx/>
              <a:buFontTx/>
              <a:buNone/>
              <a:defRPr sz="1152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dirty="0" err="1">
                <a:latin typeface="Arial"/>
                <a:ea typeface="Arial"/>
                <a:cs typeface="Arial"/>
                <a:sym typeface="Arial"/>
              </a:rPr>
              <a:t>Ramerman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, L., van der Veen, W., de Jong, P., Muller, F. and Hendriks, K. 2022. </a:t>
            </a:r>
            <a:r>
              <a:rPr lang="en-GB" sz="1200" dirty="0" err="1">
                <a:latin typeface="Arial"/>
                <a:ea typeface="Arial"/>
                <a:cs typeface="Arial"/>
                <a:sym typeface="Arial"/>
              </a:rPr>
              <a:t>EHRbased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200" dirty="0" err="1">
                <a:latin typeface="Arial"/>
                <a:ea typeface="Arial"/>
                <a:cs typeface="Arial"/>
                <a:sym typeface="Arial"/>
              </a:rPr>
              <a:t>payforperformance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 scheme. </a:t>
            </a:r>
            <a:r>
              <a:rPr lang="en-GB" sz="1200" i="1" dirty="0">
                <a:latin typeface="Arial"/>
                <a:ea typeface="Arial"/>
                <a:cs typeface="Arial"/>
                <a:sym typeface="Arial"/>
              </a:rPr>
              <a:t>Health Policy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, 126(10), pp.1010–1017.</a:t>
            </a:r>
            <a:endParaRPr lang="en-GB" sz="12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92607" indent="-292607" algn="just" defTabSz="292607">
              <a:lnSpc>
                <a:spcPct val="150000"/>
              </a:lnSpc>
              <a:spcBef>
                <a:spcPts val="500"/>
              </a:spcBef>
              <a:buSzTx/>
              <a:buFontTx/>
              <a:buNone/>
              <a:defRPr sz="1152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Reidy, C., Hall, A., Morris, D., Patel, S., Thompson, R. and Evans, G. 2025. Qualitative evaluation of NHS App rollout. </a:t>
            </a:r>
            <a:r>
              <a:rPr lang="en-GB" sz="1200" i="1" dirty="0">
                <a:latin typeface="Arial"/>
                <a:ea typeface="Arial"/>
                <a:cs typeface="Arial"/>
                <a:sym typeface="Arial"/>
              </a:rPr>
              <a:t>BMC Medicine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, 23(1).</a:t>
            </a:r>
            <a:endParaRPr lang="en-GB" sz="12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92607" indent="-292607" algn="just" defTabSz="292607">
              <a:lnSpc>
                <a:spcPct val="150000"/>
              </a:lnSpc>
              <a:spcBef>
                <a:spcPts val="500"/>
              </a:spcBef>
              <a:buSzTx/>
              <a:buFontTx/>
              <a:buNone/>
              <a:defRPr sz="1152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Salina, T., Roberts, J., Ahmed, S., Khan, L. and Davies, P. 2022. Observational study of NHS App adoption. </a:t>
            </a:r>
            <a:r>
              <a:rPr lang="en-GB" sz="1200" i="1" dirty="0" err="1">
                <a:latin typeface="Arial"/>
                <a:ea typeface="Arial"/>
                <a:cs typeface="Arial"/>
                <a:sym typeface="Arial"/>
              </a:rPr>
              <a:t>medRxiv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.</a:t>
            </a:r>
            <a:endParaRPr lang="en-GB" sz="12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92607" indent="-292607" algn="just" defTabSz="292607">
              <a:lnSpc>
                <a:spcPct val="150000"/>
              </a:lnSpc>
              <a:spcBef>
                <a:spcPts val="500"/>
              </a:spcBef>
              <a:buSzTx/>
              <a:buFontTx/>
              <a:buNone/>
              <a:defRPr sz="1152">
                <a:latin typeface="Arial"/>
                <a:ea typeface="Arial"/>
                <a:cs typeface="Arial"/>
                <a:sym typeface="Arial"/>
              </a:defRPr>
            </a:pPr>
            <a:r>
              <a:rPr lang="en-GB" sz="1200" dirty="0" err="1">
                <a:latin typeface="Arial"/>
                <a:ea typeface="Arial"/>
                <a:cs typeface="Arial"/>
                <a:sym typeface="Arial"/>
              </a:rPr>
              <a:t>Steare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, T., Richards, E., Brown, H., Lewis, P. and Carter, S. 2021. Stakeholder views on digital app for </a:t>
            </a:r>
            <a:r>
              <a:rPr lang="en-GB" sz="1200" dirty="0" err="1">
                <a:latin typeface="Arial"/>
                <a:ea typeface="Arial"/>
                <a:cs typeface="Arial"/>
                <a:sym typeface="Arial"/>
              </a:rPr>
              <a:t>selfmanagement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GB" sz="1200" i="1" dirty="0">
                <a:latin typeface="Arial"/>
                <a:ea typeface="Arial"/>
                <a:cs typeface="Arial"/>
                <a:sym typeface="Arial"/>
              </a:rPr>
              <a:t>BMC Psychiatry</a:t>
            </a:r>
            <a:r>
              <a:rPr lang="en-GB" sz="1200" dirty="0">
                <a:latin typeface="Arial"/>
                <a:ea typeface="Arial"/>
                <a:cs typeface="Arial"/>
                <a:sym typeface="Arial"/>
              </a:rPr>
              <a:t>, 21(1), p.311.</a:t>
            </a:r>
          </a:p>
        </p:txBody>
      </p:sp>
    </p:spTree>
    <p:extLst>
      <p:ext uri="{BB962C8B-B14F-4D97-AF65-F5344CB8AC3E}">
        <p14:creationId xmlns:p14="http://schemas.microsoft.com/office/powerpoint/2010/main" val="2481038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946</Words>
  <Application>Microsoft Office PowerPoint</Application>
  <PresentationFormat>Widescreen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Times New Roman</vt:lpstr>
      <vt:lpstr>Wingdings 3</vt:lpstr>
      <vt:lpstr>Ion</vt:lpstr>
      <vt:lpstr>Digital Transformation in the Health and Care Professions                     (BMHP6026)  Component 2 Assessment   Student name: Julianah Iwalaiye  Student ID: 2133902`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Iwalaiye</dc:creator>
  <cp:lastModifiedBy>Michael Iwalaiye</cp:lastModifiedBy>
  <cp:revision>1</cp:revision>
  <dcterms:created xsi:type="dcterms:W3CDTF">2025-12-07T17:11:42Z</dcterms:created>
  <dcterms:modified xsi:type="dcterms:W3CDTF">2025-12-07T17:32:56Z</dcterms:modified>
</cp:coreProperties>
</file>