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57" r:id="rId3"/>
    <p:sldId id="258" r:id="rId4"/>
    <p:sldId id="259" r:id="rId5"/>
    <p:sldId id="260" r:id="rId6"/>
    <p:sldId id="261" r:id="rId7"/>
    <p:sldId id="262" r:id="rId8"/>
    <p:sldId id="263" r:id="rId9"/>
    <p:sldId id="265" r:id="rId10"/>
    <p:sldId id="264"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p:scale>
          <a:sx n="40" d="100"/>
          <a:sy n="40" d="100"/>
        </p:scale>
        <p:origin x="798" y="17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smtClean="0"/>
              <a:pPr/>
              <a:t>4/2/2019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smtClean="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2012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84163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smtClean="0"/>
              <a:pPr/>
              <a:t>4/2/2019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smtClean="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765791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162538799"/>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300960103"/>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56105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96965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smtClean="0"/>
              <a:t>4/2/2019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16205107"/>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smtClean="0"/>
              <a:t>4/2/2019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684103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2342730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78573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smtClean="0"/>
              <a:pPr/>
              <a:t>4/2/2019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031199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Identity and community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8769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 a name?</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5876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Dedication of churches</a:t>
            </a:r>
            <a:endParaRPr lang="en-GB" dirty="0"/>
          </a:p>
        </p:txBody>
      </p:sp>
      <p:sp>
        <p:nvSpPr>
          <p:cNvPr id="3" name="Content Placeholder 2"/>
          <p:cNvSpPr>
            <a:spLocks noGrp="1"/>
          </p:cNvSpPr>
          <p:nvPr>
            <p:ph sz="half" idx="1"/>
          </p:nvPr>
        </p:nvSpPr>
        <p:spPr>
          <a:xfrm>
            <a:off x="1251678" y="1592296"/>
            <a:ext cx="2863122" cy="5265703"/>
          </a:xfrm>
        </p:spPr>
        <p:txBody>
          <a:bodyPr>
            <a:normAutofit/>
          </a:bodyPr>
          <a:lstStyle/>
          <a:p>
            <a:r>
              <a:rPr lang="en-GB" sz="2400" dirty="0" smtClean="0"/>
              <a:t>Too many churches, not enough bodies</a:t>
            </a:r>
          </a:p>
          <a:p>
            <a:r>
              <a:rPr lang="en-GB" sz="2400" dirty="0" smtClean="0"/>
              <a:t>Place the relic in the </a:t>
            </a:r>
            <a:r>
              <a:rPr lang="en-GB" sz="2400" i="1" dirty="0" err="1" smtClean="0"/>
              <a:t>sepulchrum</a:t>
            </a:r>
            <a:endParaRPr lang="en-GB" sz="2400" i="1" dirty="0" smtClean="0"/>
          </a:p>
          <a:p>
            <a:r>
              <a:rPr lang="en-GB" sz="2400" dirty="0" smtClean="0"/>
              <a:t>An extra site in which miracles could occur</a:t>
            </a:r>
          </a:p>
          <a:p>
            <a:r>
              <a:rPr lang="en-GB" sz="2400" dirty="0" smtClean="0"/>
              <a:t>Huge discrepancies in number of shrines</a:t>
            </a:r>
            <a:endParaRPr lang="en-GB" sz="2400" dirty="0"/>
          </a:p>
        </p:txBody>
      </p:sp>
      <p:pic>
        <p:nvPicPr>
          <p:cNvPr id="5" name="Content Placeholder 4"/>
          <p:cNvPicPr>
            <a:picLocks noGrp="1" noChangeAspect="1"/>
          </p:cNvPicPr>
          <p:nvPr>
            <p:ph sz="half" idx="2"/>
          </p:nvPr>
        </p:nvPicPr>
        <p:blipFill>
          <a:blip r:embed="rId2"/>
          <a:stretch>
            <a:fillRect/>
          </a:stretch>
        </p:blipFill>
        <p:spPr>
          <a:xfrm>
            <a:off x="4607379" y="2213882"/>
            <a:ext cx="7230836" cy="3615418"/>
          </a:xfrm>
          <a:prstGeom prst="rect">
            <a:avLst/>
          </a:prstGeom>
        </p:spPr>
      </p:pic>
    </p:spTree>
    <p:extLst>
      <p:ext uri="{BB962C8B-B14F-4D97-AF65-F5344CB8AC3E}">
        <p14:creationId xmlns:p14="http://schemas.microsoft.com/office/powerpoint/2010/main" val="3380968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toponyms</a:t>
            </a:r>
            <a:endParaRPr lang="en-GB" dirty="0"/>
          </a:p>
        </p:txBody>
      </p:sp>
      <p:pic>
        <p:nvPicPr>
          <p:cNvPr id="5" name="Content Placeholder 4"/>
          <p:cNvPicPr>
            <a:picLocks noGrp="1" noChangeAspect="1"/>
          </p:cNvPicPr>
          <p:nvPr>
            <p:ph idx="1"/>
          </p:nvPr>
        </p:nvPicPr>
        <p:blipFill rotWithShape="1">
          <a:blip r:embed="rId2"/>
          <a:srcRect l="36609" t="18699" r="21623" b="13998"/>
          <a:stretch/>
        </p:blipFill>
        <p:spPr>
          <a:xfrm>
            <a:off x="468591" y="291836"/>
            <a:ext cx="6704996" cy="6077254"/>
          </a:xfrm>
          <a:prstGeom prst="rect">
            <a:avLst/>
          </a:prstGeom>
        </p:spPr>
      </p:pic>
      <p:sp>
        <p:nvSpPr>
          <p:cNvPr id="4" name="Text Placeholder 3"/>
          <p:cNvSpPr>
            <a:spLocks noGrp="1"/>
          </p:cNvSpPr>
          <p:nvPr>
            <p:ph type="body" sz="half" idx="2"/>
          </p:nvPr>
        </p:nvSpPr>
        <p:spPr/>
        <p:txBody>
          <a:bodyPr/>
          <a:lstStyle/>
          <a:p>
            <a:r>
              <a:rPr lang="en-GB" dirty="0" smtClean="0"/>
              <a:t>St Albans</a:t>
            </a:r>
          </a:p>
          <a:p>
            <a:r>
              <a:rPr lang="en-GB" dirty="0" smtClean="0"/>
              <a:t>St </a:t>
            </a:r>
            <a:r>
              <a:rPr lang="en-GB" dirty="0" err="1" smtClean="0"/>
              <a:t>Davids</a:t>
            </a:r>
            <a:endParaRPr lang="en-GB" dirty="0" smtClean="0"/>
          </a:p>
          <a:p>
            <a:r>
              <a:rPr lang="en-GB" dirty="0" smtClean="0"/>
              <a:t>St Andrews</a:t>
            </a:r>
          </a:p>
          <a:p>
            <a:r>
              <a:rPr lang="en-GB" dirty="0" smtClean="0"/>
              <a:t>Hinton St Mary</a:t>
            </a:r>
          </a:p>
          <a:p>
            <a:r>
              <a:rPr lang="en-GB" dirty="0" smtClean="0"/>
              <a:t>Hinton St George</a:t>
            </a:r>
            <a:endParaRPr lang="en-GB" dirty="0"/>
          </a:p>
        </p:txBody>
      </p:sp>
    </p:spTree>
    <p:extLst>
      <p:ext uri="{BB962C8B-B14F-4D97-AF65-F5344CB8AC3E}">
        <p14:creationId xmlns:p14="http://schemas.microsoft.com/office/powerpoint/2010/main" val="3109455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Bury </a:t>
            </a:r>
            <a:r>
              <a:rPr lang="en-GB" dirty="0" err="1" smtClean="0"/>
              <a:t>st</a:t>
            </a:r>
            <a:r>
              <a:rPr lang="en-GB" dirty="0" smtClean="0"/>
              <a:t> </a:t>
            </a:r>
            <a:r>
              <a:rPr lang="en-GB" dirty="0" err="1" smtClean="0"/>
              <a:t>edmunds</a:t>
            </a:r>
            <a:endParaRPr lang="en-GB" dirty="0"/>
          </a:p>
        </p:txBody>
      </p:sp>
      <p:sp>
        <p:nvSpPr>
          <p:cNvPr id="3" name="Content Placeholder 2"/>
          <p:cNvSpPr>
            <a:spLocks noGrp="1"/>
          </p:cNvSpPr>
          <p:nvPr>
            <p:ph sz="half" idx="1"/>
          </p:nvPr>
        </p:nvSpPr>
        <p:spPr>
          <a:xfrm>
            <a:off x="6629400" y="2367643"/>
            <a:ext cx="4800600" cy="3619500"/>
          </a:xfrm>
        </p:spPr>
        <p:txBody>
          <a:bodyPr/>
          <a:lstStyle/>
          <a:p>
            <a:r>
              <a:rPr lang="en-GB" dirty="0" smtClean="0"/>
              <a:t>King killed in 869</a:t>
            </a:r>
          </a:p>
          <a:p>
            <a:r>
              <a:rPr lang="en-GB" dirty="0" smtClean="0"/>
              <a:t>Translation to wooden church in </a:t>
            </a:r>
            <a:r>
              <a:rPr lang="en-GB" dirty="0" err="1" smtClean="0"/>
              <a:t>Bedric’s</a:t>
            </a:r>
            <a:r>
              <a:rPr lang="en-GB" dirty="0" smtClean="0"/>
              <a:t> worth</a:t>
            </a:r>
          </a:p>
          <a:p>
            <a:r>
              <a:rPr lang="en-GB" dirty="0" smtClean="0"/>
              <a:t>Monastery in the place ‘at </a:t>
            </a:r>
            <a:r>
              <a:rPr lang="en-GB" dirty="0" err="1" smtClean="0"/>
              <a:t>Bedric’s</a:t>
            </a:r>
            <a:r>
              <a:rPr lang="en-GB" dirty="0" smtClean="0"/>
              <a:t> worth’</a:t>
            </a:r>
          </a:p>
          <a:p>
            <a:r>
              <a:rPr lang="en-GB" dirty="0" smtClean="0"/>
              <a:t>Donation to ‘</a:t>
            </a:r>
            <a:r>
              <a:rPr lang="en-GB" dirty="0"/>
              <a:t>S</a:t>
            </a:r>
            <a:r>
              <a:rPr lang="en-GB" dirty="0" smtClean="0"/>
              <a:t>t Edmund’s sanctuary at </a:t>
            </a:r>
            <a:r>
              <a:rPr lang="en-GB" dirty="0" err="1" smtClean="0"/>
              <a:t>Bedric’s</a:t>
            </a:r>
            <a:r>
              <a:rPr lang="en-GB" dirty="0" smtClean="0"/>
              <a:t> worth’</a:t>
            </a:r>
          </a:p>
          <a:p>
            <a:r>
              <a:rPr lang="en-GB" dirty="0" smtClean="0"/>
              <a:t>Land given ‘to St </a:t>
            </a:r>
            <a:r>
              <a:rPr lang="en-GB" dirty="0" err="1" smtClean="0"/>
              <a:t>Edmund’sbury</a:t>
            </a:r>
            <a:r>
              <a:rPr lang="en-GB" dirty="0" smtClean="0"/>
              <a:t>’</a:t>
            </a:r>
          </a:p>
          <a:p>
            <a:r>
              <a:rPr lang="en-GB" dirty="0" smtClean="0"/>
              <a:t>Domesday: ‘the land of St Edmund’</a:t>
            </a:r>
            <a:endParaRPr lang="en-GB" dirty="0"/>
          </a:p>
        </p:txBody>
      </p:sp>
      <p:pic>
        <p:nvPicPr>
          <p:cNvPr id="5" name="Content Placeholder 4"/>
          <p:cNvPicPr>
            <a:picLocks noGrp="1" noChangeAspect="1"/>
          </p:cNvPicPr>
          <p:nvPr>
            <p:ph sz="half" idx="2"/>
          </p:nvPr>
        </p:nvPicPr>
        <p:blipFill>
          <a:blip r:embed="rId2"/>
          <a:stretch>
            <a:fillRect/>
          </a:stretch>
        </p:blipFill>
        <p:spPr>
          <a:xfrm>
            <a:off x="1251678" y="2375568"/>
            <a:ext cx="4800600" cy="3603650"/>
          </a:xfrm>
          <a:prstGeom prst="rect">
            <a:avLst/>
          </a:prstGeom>
        </p:spPr>
      </p:pic>
    </p:spTree>
    <p:extLst>
      <p:ext uri="{BB962C8B-B14F-4D97-AF65-F5344CB8AC3E}">
        <p14:creationId xmlns:p14="http://schemas.microsoft.com/office/powerpoint/2010/main" val="961574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1"/>
          </p:nvPr>
        </p:nvSpPr>
        <p:spPr/>
      </p:sp>
      <p:sp>
        <p:nvSpPr>
          <p:cNvPr id="3" name="Title 2"/>
          <p:cNvSpPr>
            <a:spLocks noGrp="1"/>
          </p:cNvSpPr>
          <p:nvPr>
            <p:ph type="title"/>
          </p:nvPr>
        </p:nvSpPr>
        <p:spPr/>
        <p:txBody>
          <a:bodyPr/>
          <a:lstStyle/>
          <a:p>
            <a:r>
              <a:rPr lang="en-GB" dirty="0" smtClean="0"/>
              <a:t>Other examples</a:t>
            </a:r>
            <a:endParaRPr lang="en-GB" dirty="0"/>
          </a:p>
        </p:txBody>
      </p:sp>
      <p:sp>
        <p:nvSpPr>
          <p:cNvPr id="4" name="Text Placeholder 3"/>
          <p:cNvSpPr>
            <a:spLocks noGrp="1"/>
          </p:cNvSpPr>
          <p:nvPr>
            <p:ph type="body" sz="half" idx="2"/>
          </p:nvPr>
        </p:nvSpPr>
        <p:spPr/>
        <p:txBody>
          <a:bodyPr>
            <a:normAutofit/>
          </a:bodyPr>
          <a:lstStyle/>
          <a:p>
            <a:endParaRPr lang="en-GB" sz="2000" dirty="0" smtClean="0"/>
          </a:p>
          <a:p>
            <a:r>
              <a:rPr lang="en-GB" sz="2000" dirty="0" err="1" smtClean="0"/>
              <a:t>Llanbadarn</a:t>
            </a:r>
            <a:endParaRPr lang="en-GB" sz="2000" dirty="0" smtClean="0"/>
          </a:p>
          <a:p>
            <a:r>
              <a:rPr lang="en-GB" sz="2000" dirty="0" smtClean="0"/>
              <a:t>Martyr Tydfil</a:t>
            </a:r>
          </a:p>
          <a:p>
            <a:r>
              <a:rPr lang="en-GB" sz="2000" dirty="0" smtClean="0"/>
              <a:t>Kilbride</a:t>
            </a:r>
          </a:p>
          <a:p>
            <a:r>
              <a:rPr lang="en-GB" sz="2000" dirty="0" err="1" smtClean="0"/>
              <a:t>Kilpatrik</a:t>
            </a:r>
            <a:endParaRPr lang="en-GB" sz="2000" dirty="0"/>
          </a:p>
        </p:txBody>
      </p:sp>
      <p:pic>
        <p:nvPicPr>
          <p:cNvPr id="5" name="Picture 4"/>
          <p:cNvPicPr>
            <a:picLocks noChangeAspect="1"/>
          </p:cNvPicPr>
          <p:nvPr/>
        </p:nvPicPr>
        <p:blipFill rotWithShape="1">
          <a:blip r:embed="rId2"/>
          <a:srcRect l="36825" t="15090" r="29451" b="17633"/>
          <a:stretch/>
        </p:blipFill>
        <p:spPr>
          <a:xfrm>
            <a:off x="1109287" y="228599"/>
            <a:ext cx="5703938" cy="6400799"/>
          </a:xfrm>
          <a:prstGeom prst="rect">
            <a:avLst/>
          </a:prstGeom>
        </p:spPr>
      </p:pic>
    </p:spTree>
    <p:extLst>
      <p:ext uri="{BB962C8B-B14F-4D97-AF65-F5344CB8AC3E}">
        <p14:creationId xmlns:p14="http://schemas.microsoft.com/office/powerpoint/2010/main" val="1549220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names</a:t>
            </a:r>
            <a:endParaRPr lang="en-GB" dirty="0"/>
          </a:p>
        </p:txBody>
      </p:sp>
      <p:sp>
        <p:nvSpPr>
          <p:cNvPr id="3" name="Content Placeholder 2"/>
          <p:cNvSpPr>
            <a:spLocks noGrp="1"/>
          </p:cNvSpPr>
          <p:nvPr>
            <p:ph idx="1"/>
          </p:nvPr>
        </p:nvSpPr>
        <p:spPr/>
        <p:txBody>
          <a:bodyPr/>
          <a:lstStyle/>
          <a:p>
            <a:r>
              <a:rPr lang="en-GB" dirty="0" smtClean="0"/>
              <a:t>Began with naming for gods:</a:t>
            </a:r>
          </a:p>
          <a:p>
            <a:r>
              <a:rPr lang="en-GB" dirty="0"/>
              <a:t>Dionysius, bishop of Alexandria </a:t>
            </a:r>
            <a:r>
              <a:rPr lang="en-GB" dirty="0" smtClean="0"/>
              <a:t>(c. 247-64</a:t>
            </a:r>
            <a:r>
              <a:rPr lang="en-GB" dirty="0"/>
              <a:t>)</a:t>
            </a:r>
          </a:p>
          <a:p>
            <a:pPr marL="0" indent="0">
              <a:buNone/>
            </a:pPr>
            <a:r>
              <a:rPr lang="en-GB" sz="2800" dirty="0"/>
              <a:t>I consider that there have been many people with the same name as John the apostle, who, because of the love, admiration, and esteem that they had for him and wishing to be loved by the Lord like him, were glad to bear the same name, just as many children of believers are named </a:t>
            </a:r>
            <a:r>
              <a:rPr lang="en-GB" sz="2800" dirty="0" smtClean="0"/>
              <a:t>Paul </a:t>
            </a:r>
            <a:r>
              <a:rPr lang="en-GB" sz="2800" dirty="0"/>
              <a:t>and </a:t>
            </a:r>
            <a:r>
              <a:rPr lang="en-GB" sz="2800" dirty="0" smtClean="0"/>
              <a:t>Peter</a:t>
            </a:r>
            <a:endParaRPr lang="en-GB" sz="2800" dirty="0"/>
          </a:p>
          <a:p>
            <a:endParaRPr lang="en-GB" dirty="0"/>
          </a:p>
        </p:txBody>
      </p:sp>
    </p:spTree>
    <p:extLst>
      <p:ext uri="{BB962C8B-B14F-4D97-AF65-F5344CB8AC3E}">
        <p14:creationId xmlns:p14="http://schemas.microsoft.com/office/powerpoint/2010/main" val="4194305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2929" y="342900"/>
            <a:ext cx="8187071" cy="5698623"/>
          </a:xfrm>
        </p:spPr>
        <p:txBody>
          <a:bodyPr>
            <a:noAutofit/>
          </a:bodyPr>
          <a:lstStyle/>
          <a:p>
            <a:r>
              <a:rPr lang="en-GB" sz="2800" dirty="0" smtClean="0"/>
              <a:t>Because </a:t>
            </a:r>
            <a:r>
              <a:rPr lang="en-GB" sz="2800" dirty="0"/>
              <a:t>different </a:t>
            </a:r>
            <a:r>
              <a:rPr lang="en-GB" sz="2800" dirty="0" smtClean="0"/>
              <a:t>saints </a:t>
            </a:r>
            <a:r>
              <a:rPr lang="en-GB" sz="2800" dirty="0"/>
              <a:t>were commemorated in different places and at different times, the pattern of saintly cult became a strong expression of local and regional identity. The local variation could be on a small scale, marking out one town or village or parish from another, while, at the broadest level, it distinguished the major Christian traditions: East and </a:t>
            </a:r>
            <a:r>
              <a:rPr lang="en-GB" sz="2800" dirty="0" smtClean="0"/>
              <a:t>West</a:t>
            </a:r>
            <a:endParaRPr lang="en-GB" sz="2800" dirty="0"/>
          </a:p>
        </p:txBody>
      </p:sp>
      <p:sp>
        <p:nvSpPr>
          <p:cNvPr id="3" name="Text Placeholder 2"/>
          <p:cNvSpPr>
            <a:spLocks noGrp="1"/>
          </p:cNvSpPr>
          <p:nvPr>
            <p:ph type="body" idx="1"/>
          </p:nvPr>
        </p:nvSpPr>
        <p:spPr>
          <a:xfrm>
            <a:off x="3242929" y="6204809"/>
            <a:ext cx="7017488" cy="951135"/>
          </a:xfrm>
        </p:spPr>
        <p:txBody>
          <a:bodyPr/>
          <a:lstStyle/>
          <a:p>
            <a:r>
              <a:rPr lang="en-GB" dirty="0" smtClean="0"/>
              <a:t>Bartlett</a:t>
            </a:r>
            <a:endParaRPr lang="en-GB" dirty="0"/>
          </a:p>
        </p:txBody>
      </p:sp>
    </p:spTree>
    <p:extLst>
      <p:ext uri="{BB962C8B-B14F-4D97-AF65-F5344CB8AC3E}">
        <p14:creationId xmlns:p14="http://schemas.microsoft.com/office/powerpoint/2010/main" val="1884671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Trends in community saint-making</a:t>
            </a:r>
            <a:endParaRPr lang="en-GB" dirty="0"/>
          </a:p>
        </p:txBody>
      </p:sp>
      <p:sp>
        <p:nvSpPr>
          <p:cNvPr id="3" name="Text Placeholder 2"/>
          <p:cNvSpPr>
            <a:spLocks noGrp="1"/>
          </p:cNvSpPr>
          <p:nvPr>
            <p:ph type="body" idx="1"/>
          </p:nvPr>
        </p:nvSpPr>
        <p:spPr/>
        <p:txBody>
          <a:bodyPr/>
          <a:lstStyle/>
          <a:p>
            <a:r>
              <a:rPr lang="en-GB" dirty="0" smtClean="0"/>
              <a:t>North-western to east</a:t>
            </a:r>
            <a:endParaRPr lang="en-GB" dirty="0"/>
          </a:p>
        </p:txBody>
      </p:sp>
      <p:sp>
        <p:nvSpPr>
          <p:cNvPr id="4" name="Content Placeholder 3"/>
          <p:cNvSpPr>
            <a:spLocks noGrp="1"/>
          </p:cNvSpPr>
          <p:nvPr>
            <p:ph sz="half" idx="2"/>
          </p:nvPr>
        </p:nvSpPr>
        <p:spPr/>
        <p:txBody>
          <a:bodyPr/>
          <a:lstStyle/>
          <a:p>
            <a:r>
              <a:rPr lang="en-GB" dirty="0" smtClean="0"/>
              <a:t>Lay patrons and the ruling classes</a:t>
            </a:r>
          </a:p>
          <a:p>
            <a:r>
              <a:rPr lang="en-GB" dirty="0" smtClean="0"/>
              <a:t>Suffering leader</a:t>
            </a:r>
          </a:p>
          <a:p>
            <a:r>
              <a:rPr lang="en-GB" dirty="0" err="1" smtClean="0"/>
              <a:t>Thaumatergical</a:t>
            </a:r>
            <a:r>
              <a:rPr lang="en-GB" dirty="0" smtClean="0"/>
              <a:t> powers</a:t>
            </a:r>
          </a:p>
          <a:p>
            <a:r>
              <a:rPr lang="en-GB" dirty="0" smtClean="0"/>
              <a:t>Church support</a:t>
            </a:r>
          </a:p>
          <a:p>
            <a:r>
              <a:rPr lang="en-GB" dirty="0" smtClean="0"/>
              <a:t>Helps with national unity</a:t>
            </a:r>
          </a:p>
          <a:p>
            <a:r>
              <a:rPr lang="en-GB" dirty="0" err="1" smtClean="0"/>
              <a:t>Vauchez</a:t>
            </a:r>
            <a:r>
              <a:rPr lang="en-GB" dirty="0" smtClean="0"/>
              <a:t>:  ‘</a:t>
            </a:r>
            <a:r>
              <a:rPr lang="en-GB" dirty="0"/>
              <a:t>profound complicity between clergy and nobles’ </a:t>
            </a:r>
            <a:endParaRPr lang="en-GB" dirty="0"/>
          </a:p>
        </p:txBody>
      </p:sp>
      <p:sp>
        <p:nvSpPr>
          <p:cNvPr id="5" name="Text Placeholder 4"/>
          <p:cNvSpPr>
            <a:spLocks noGrp="1"/>
          </p:cNvSpPr>
          <p:nvPr>
            <p:ph type="body" sz="quarter" idx="3"/>
          </p:nvPr>
        </p:nvSpPr>
        <p:spPr/>
        <p:txBody>
          <a:bodyPr/>
          <a:lstStyle/>
          <a:p>
            <a:r>
              <a:rPr lang="en-GB" dirty="0" smtClean="0"/>
              <a:t>Mediterranean</a:t>
            </a:r>
            <a:endParaRPr lang="en-GB" dirty="0"/>
          </a:p>
        </p:txBody>
      </p:sp>
      <p:sp>
        <p:nvSpPr>
          <p:cNvPr id="6" name="Content Placeholder 5"/>
          <p:cNvSpPr>
            <a:spLocks noGrp="1"/>
          </p:cNvSpPr>
          <p:nvPr>
            <p:ph sz="quarter" idx="4"/>
          </p:nvPr>
        </p:nvSpPr>
        <p:spPr/>
        <p:txBody>
          <a:bodyPr/>
          <a:lstStyle/>
          <a:p>
            <a:r>
              <a:rPr lang="en-GB" dirty="0" smtClean="0"/>
              <a:t>Less aristocratic</a:t>
            </a:r>
          </a:p>
          <a:p>
            <a:r>
              <a:rPr lang="en-GB" dirty="0" smtClean="0"/>
              <a:t>No less ‘apolitical’</a:t>
            </a:r>
          </a:p>
          <a:p>
            <a:r>
              <a:rPr lang="en-GB" i="1" dirty="0" err="1" smtClean="0"/>
              <a:t>Vox</a:t>
            </a:r>
            <a:r>
              <a:rPr lang="en-GB" i="1" dirty="0" smtClean="0"/>
              <a:t> </a:t>
            </a:r>
            <a:r>
              <a:rPr lang="en-GB" i="1" dirty="0" err="1" smtClean="0"/>
              <a:t>populi</a:t>
            </a:r>
            <a:endParaRPr lang="en-GB" i="1" dirty="0" smtClean="0"/>
          </a:p>
          <a:p>
            <a:pPr lvl="1"/>
            <a:r>
              <a:rPr lang="en-GB" dirty="0" smtClean="0"/>
              <a:t>Hermits, </a:t>
            </a:r>
          </a:p>
          <a:p>
            <a:pPr lvl="1"/>
            <a:r>
              <a:rPr lang="en-GB" dirty="0" smtClean="0"/>
              <a:t>Recluses </a:t>
            </a:r>
          </a:p>
          <a:p>
            <a:pPr lvl="1"/>
            <a:r>
              <a:rPr lang="en-GB" dirty="0" smtClean="0"/>
              <a:t>Pilgrims  </a:t>
            </a:r>
          </a:p>
          <a:p>
            <a:pPr lvl="1"/>
            <a:r>
              <a:rPr lang="en-GB" dirty="0" smtClean="0"/>
              <a:t>Mendicants </a:t>
            </a:r>
            <a:endParaRPr lang="en-GB" dirty="0"/>
          </a:p>
        </p:txBody>
      </p:sp>
    </p:spTree>
    <p:extLst>
      <p:ext uri="{BB962C8B-B14F-4D97-AF65-F5344CB8AC3E}">
        <p14:creationId xmlns:p14="http://schemas.microsoft.com/office/powerpoint/2010/main" val="151712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 George</a:t>
            </a:r>
            <a:endParaRPr lang="en-GB" dirty="0"/>
          </a:p>
        </p:txBody>
      </p:sp>
      <p:sp>
        <p:nvSpPr>
          <p:cNvPr id="3" name="Content Placeholder 2"/>
          <p:cNvSpPr>
            <a:spLocks noGrp="1"/>
          </p:cNvSpPr>
          <p:nvPr>
            <p:ph sz="half" idx="1"/>
          </p:nvPr>
        </p:nvSpPr>
        <p:spPr>
          <a:xfrm>
            <a:off x="1257300" y="2286000"/>
            <a:ext cx="3771900" cy="3619500"/>
          </a:xfrm>
        </p:spPr>
        <p:txBody>
          <a:bodyPr/>
          <a:lstStyle/>
          <a:p>
            <a:r>
              <a:rPr lang="en-GB" dirty="0" smtClean="0"/>
              <a:t>Became the patron saint of England</a:t>
            </a:r>
          </a:p>
          <a:p>
            <a:r>
              <a:rPr lang="en-GB" dirty="0" smtClean="0"/>
              <a:t>Martyr from the east</a:t>
            </a:r>
          </a:p>
          <a:p>
            <a:r>
              <a:rPr lang="en-GB" dirty="0" smtClean="0"/>
              <a:t>Came back to life three times, eventually beheaded</a:t>
            </a:r>
          </a:p>
          <a:p>
            <a:r>
              <a:rPr lang="en-GB" dirty="0" smtClean="0"/>
              <a:t>Archetypal good versus evil – universal appeal</a:t>
            </a:r>
          </a:p>
          <a:p>
            <a:r>
              <a:rPr lang="en-GB" dirty="0" smtClean="0"/>
              <a:t>Following Agincourt 1415 became very important feast day</a:t>
            </a:r>
            <a:endParaRPr lang="en-GB" dirty="0"/>
          </a:p>
        </p:txBody>
      </p:sp>
      <p:pic>
        <p:nvPicPr>
          <p:cNvPr id="5" name="Content Placeholder 4"/>
          <p:cNvPicPr>
            <a:picLocks noGrp="1" noChangeAspect="1"/>
          </p:cNvPicPr>
          <p:nvPr>
            <p:ph sz="half" idx="2"/>
          </p:nvPr>
        </p:nvPicPr>
        <p:blipFill>
          <a:blip r:embed="rId2"/>
          <a:stretch>
            <a:fillRect/>
          </a:stretch>
        </p:blipFill>
        <p:spPr>
          <a:xfrm>
            <a:off x="5159829" y="251756"/>
            <a:ext cx="6640588" cy="6541132"/>
          </a:xfrm>
          <a:prstGeom prst="rect">
            <a:avLst/>
          </a:prstGeom>
        </p:spPr>
      </p:pic>
    </p:spTree>
    <p:extLst>
      <p:ext uri="{BB962C8B-B14F-4D97-AF65-F5344CB8AC3E}">
        <p14:creationId xmlns:p14="http://schemas.microsoft.com/office/powerpoint/2010/main" val="3032109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p:cNvSpPr>
            <a:spLocks noGrp="1"/>
          </p:cNvSpPr>
          <p:nvPr>
            <p:ph type="pic" idx="1"/>
          </p:nvPr>
        </p:nvSpPr>
        <p:spPr/>
      </p:sp>
      <p:sp>
        <p:nvSpPr>
          <p:cNvPr id="3" name="Title 2"/>
          <p:cNvSpPr>
            <a:spLocks noGrp="1"/>
          </p:cNvSpPr>
          <p:nvPr>
            <p:ph type="title"/>
          </p:nvPr>
        </p:nvSpPr>
        <p:spPr/>
        <p:txBody>
          <a:bodyPr/>
          <a:lstStyle/>
          <a:p>
            <a:r>
              <a:rPr lang="en-GB" dirty="0" smtClean="0"/>
              <a:t>St </a:t>
            </a:r>
            <a:r>
              <a:rPr lang="en-GB" dirty="0" err="1" smtClean="0"/>
              <a:t>denis</a:t>
            </a:r>
            <a:r>
              <a:rPr lang="en-GB" dirty="0" smtClean="0"/>
              <a:t> and the </a:t>
            </a:r>
            <a:r>
              <a:rPr lang="en-GB" dirty="0" err="1" smtClean="0"/>
              <a:t>capetians</a:t>
            </a:r>
            <a:endParaRPr lang="en-GB" dirty="0"/>
          </a:p>
        </p:txBody>
      </p:sp>
      <p:sp>
        <p:nvSpPr>
          <p:cNvPr id="4" name="Text Placeholder 3"/>
          <p:cNvSpPr>
            <a:spLocks noGrp="1"/>
          </p:cNvSpPr>
          <p:nvPr>
            <p:ph type="body" sz="half" idx="2"/>
          </p:nvPr>
        </p:nvSpPr>
        <p:spPr>
          <a:xfrm>
            <a:off x="8337883" y="2122714"/>
            <a:ext cx="3092117" cy="3782786"/>
          </a:xfrm>
        </p:spPr>
        <p:txBody>
          <a:bodyPr/>
          <a:lstStyle/>
          <a:p>
            <a:r>
              <a:rPr lang="en-GB" dirty="0" smtClean="0"/>
              <a:t>Hugh Capet </a:t>
            </a:r>
          </a:p>
          <a:p>
            <a:r>
              <a:rPr lang="en-GB" dirty="0" smtClean="0"/>
              <a:t>Capetians ruled: 987 – 1328</a:t>
            </a:r>
          </a:p>
          <a:p>
            <a:r>
              <a:rPr lang="en-GB" dirty="0" smtClean="0"/>
              <a:t>Abbey of St Denis – burial place of kings</a:t>
            </a:r>
          </a:p>
          <a:p>
            <a:r>
              <a:rPr lang="en-GB" dirty="0" smtClean="0"/>
              <a:t>Abbot </a:t>
            </a:r>
            <a:r>
              <a:rPr lang="en-GB" dirty="0" err="1" smtClean="0"/>
              <a:t>Suger</a:t>
            </a:r>
            <a:r>
              <a:rPr lang="en-GB" dirty="0" smtClean="0"/>
              <a:t> encouraged connection</a:t>
            </a:r>
          </a:p>
          <a:p>
            <a:r>
              <a:rPr lang="en-GB" dirty="0" smtClean="0"/>
              <a:t>Links to Charlemagne too</a:t>
            </a:r>
          </a:p>
          <a:p>
            <a:r>
              <a:rPr lang="en-GB" dirty="0" smtClean="0"/>
              <a:t>Supplanted St Martin</a:t>
            </a:r>
            <a:endParaRPr lang="en-GB" dirty="0"/>
          </a:p>
        </p:txBody>
      </p:sp>
      <p:pic>
        <p:nvPicPr>
          <p:cNvPr id="5" name="Picture 4"/>
          <p:cNvPicPr>
            <a:picLocks noChangeAspect="1"/>
          </p:cNvPicPr>
          <p:nvPr/>
        </p:nvPicPr>
        <p:blipFill>
          <a:blip r:embed="rId2"/>
          <a:stretch>
            <a:fillRect/>
          </a:stretch>
        </p:blipFill>
        <p:spPr>
          <a:xfrm>
            <a:off x="1318069" y="-115707"/>
            <a:ext cx="4601467" cy="6973707"/>
          </a:xfrm>
          <a:prstGeom prst="rect">
            <a:avLst/>
          </a:prstGeom>
        </p:spPr>
      </p:pic>
    </p:spTree>
    <p:extLst>
      <p:ext uri="{BB962C8B-B14F-4D97-AF65-F5344CB8AC3E}">
        <p14:creationId xmlns:p14="http://schemas.microsoft.com/office/powerpoint/2010/main" val="3731294154"/>
      </p:ext>
    </p:extLst>
  </p:cSld>
  <p:clrMapOvr>
    <a:masterClrMapping/>
  </p:clrMapOvr>
</p:sld>
</file>

<file path=ppt/theme/theme1.xml><?xml version="1.0" encoding="utf-8"?>
<a:theme xmlns:a="http://schemas.openxmlformats.org/drawingml/2006/main" name="Badg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Badge</Template>
  <TotalTime>3134</TotalTime>
  <Words>372</Words>
  <Application>Microsoft Office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Impact</vt:lpstr>
      <vt:lpstr>Badge</vt:lpstr>
      <vt:lpstr>Identity and community</vt:lpstr>
      <vt:lpstr>What’s in a name?</vt:lpstr>
      <vt:lpstr>Dedication of churches</vt:lpstr>
      <vt:lpstr>toponyms</vt:lpstr>
      <vt:lpstr>Bury st edmunds</vt:lpstr>
      <vt:lpstr>Other examples</vt:lpstr>
      <vt:lpstr>Personal names</vt:lpstr>
      <vt:lpstr>Because different saints were commemorated in different places and at different times, the pattern of saintly cult became a strong expression of local and regional identity. The local variation could be on a small scale, marking out one town or village or parish from another, while, at the broadest level, it distinguished the major Christian traditions: East and West</vt:lpstr>
      <vt:lpstr>Trends in community saint-making</vt:lpstr>
      <vt:lpstr>St George</vt:lpstr>
      <vt:lpstr>St denis and the capetians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community</dc:title>
  <dc:creator>Harriet Webster</dc:creator>
  <cp:lastModifiedBy>Harriet Webster</cp:lastModifiedBy>
  <cp:revision>8</cp:revision>
  <dcterms:created xsi:type="dcterms:W3CDTF">2019-04-02T15:14:26Z</dcterms:created>
  <dcterms:modified xsi:type="dcterms:W3CDTF">2019-04-04T19:29:10Z</dcterms:modified>
</cp:coreProperties>
</file>