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2" r:id="rId5"/>
    <p:sldId id="263" r:id="rId6"/>
    <p:sldId id="259" r:id="rId7"/>
    <p:sldId id="260" r:id="rId8"/>
    <p:sldId id="279" r:id="rId9"/>
    <p:sldId id="278" r:id="rId10"/>
    <p:sldId id="277" r:id="rId11"/>
    <p:sldId id="276" r:id="rId12"/>
    <p:sldId id="275" r:id="rId13"/>
    <p:sldId id="274" r:id="rId14"/>
    <p:sldId id="273" r:id="rId15"/>
    <p:sldId id="269" r:id="rId16"/>
    <p:sldId id="270" r:id="rId17"/>
    <p:sldId id="272" r:id="rId18"/>
    <p:sldId id="271" r:id="rId19"/>
    <p:sldId id="261" r:id="rId20"/>
    <p:sldId id="26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D37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-90" y="-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EB11D57-4236-4FE2-9008-7A455F108D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9AF5770-0C0A-4B5C-9E74-7C15C94F9C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27B1EF0-1456-45CF-B6EC-C67552232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D2B0CB5-AB3C-4846-90A6-81DE52072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9C9991D-471E-4994-8C1A-10FF5505B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12919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1D0572-85E2-4CED-AD84-EA638C512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A2A24F8-A81C-4AD8-BA99-5E4A64D8F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113524E-0FC4-4EF2-9C7E-568BAC4B4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49B442C-865F-44E7-80DF-E807C9AC2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53F0B31-8BD3-4AE6-9271-97C33ED48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81819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516C2B-8958-4626-9FEB-C291F69CA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CE4E085-DC9E-4FE7-8F35-C811DC3E0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9DF2F86-1BFD-4140-87A3-07D7622BF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17D0086-84B4-42B6-98F1-440A2BDBC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5BC1EC6-B777-41E9-9B18-65EDA0A96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52744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000DA0-48D9-43F2-B0C4-A4E91989A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6FBF49-E078-4A38-B1E9-C5345D388E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FF2600C-E355-452C-882C-DCFD18FA5C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CC99D35-9990-4C2D-838E-D6561DA02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0C51962-5B68-4CCB-A570-C9ABA8070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A33E8D6-ED5D-4C6C-BB26-D2F9BDB71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58565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779B92-1E83-4D19-A88F-520F66F68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C08C7AC-7FC5-4DB9-89FF-8BA7E7463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852D518-92CE-4EC1-8370-1F8133E00B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5EEDCFE8-2AD8-40EE-909C-48FC9BCFC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2F8DCAFE-3D69-4385-B607-053823375B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0B1E306-6F37-4A76-8C82-0E1E49E5A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394424E-AB3B-4781-82B3-ABAC64FC1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5FC10F7-8955-40F8-9280-35AE48783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66757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33DAF8-75C1-422E-B423-533BC54E5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0D3D388-6AB2-456E-9B2F-DDEA64126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4A8B2DD-88DA-4D69-9317-5E551FA45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B0F7F2F-59A7-4983-8835-74DCFF60A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05058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5686F20-4AA8-410E-920E-23AB6CE50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55B31378-CC23-4208-9FF0-394A17A4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CD56426-019D-4EA1-9CC0-EA0A5EB60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1568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75984B-1694-4CC5-9A1A-F8B7B380D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78EF59-2F84-4593-B3E5-0AF2E04C0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B85D590-8FA5-4039-8E47-3493DEDD58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AB25CA5-2052-4E34-8776-933410111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2B97719-AAC0-45ED-BAE0-4D52850DF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6C17C57-451A-46A2-9E2D-19626A249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34814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B404CC-BE8E-498F-8013-3CF9B13EC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984BAC5-A35C-466B-90CD-F17C88824D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21C9C85-94BF-4955-B90F-959D0F557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246C238-2C5D-4FCB-89D4-E4C181497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A5C9026-8787-405F-9F9A-AB3DC446D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65A7C34-8A0E-405F-A8F0-647D7EB16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71526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05F33B-8AFD-407A-B28E-9628C5EA3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6522984-8139-4410-82DD-974C88E59D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FDB120-4236-4146-834E-4B36AA070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F2F91C-2710-40AE-91A5-6694DEB7E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557A799-A59A-47CF-9471-0617D417E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29845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E337E10-3003-4C66-8DE7-5DD5EFEB62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7981972-43E7-4E9D-B5FA-67FB499C9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3398546-1934-4923-BC0E-BC45C6192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D8C6772-6E38-4D18-8A08-06A7E93B4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86A350F-188F-4EBF-8037-5ED58C9F8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04332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DF3756CD-B927-4145-9DA5-5C5703ED1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0EC3F80-A555-4C31-97C7-E5B58A89F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F998950-7F71-4E80-9A32-3552E9F2AD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60568-DAD0-4167-9809-13AB734E733B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0F79F10-097D-4092-92A8-9E7064775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B191AD7-CED3-4041-9D0D-C77D4F8864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EDBF2-D429-4FA1-A355-16214ED77B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88265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.uk/url?sa=i&amp;rct=j&amp;q=&amp;esrc=s&amp;source=images&amp;cd=&amp;cad=rja&amp;uact=8&amp;ved=2ahUKEwjFjY7AjcrgAhUC2-AKHTpMCYAQjRx6BAgBEAU&amp;url=https://www.bbc.co.uk/news/uk-england-leeds-21023167&amp;psig=AOvVaw2RaSs3hog00QPb-REudqlp&amp;ust=1550744951354782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82BBB0A2-A798-4061-B242-D1E36748339A}"/>
              </a:ext>
            </a:extLst>
          </p:cNvPr>
          <p:cNvSpPr txBox="1"/>
          <p:nvPr/>
        </p:nvSpPr>
        <p:spPr>
          <a:xfrm>
            <a:off x="1012874" y="1356406"/>
            <a:ext cx="10185009" cy="41549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chemeClr val="accent6">
                    <a:lumMod val="50000"/>
                  </a:schemeClr>
                </a:solidFill>
              </a:rPr>
              <a:t>Why should</a:t>
            </a:r>
          </a:p>
          <a:p>
            <a:pPr algn="ctr"/>
            <a:r>
              <a:rPr lang="en-GB" sz="6600" dirty="0">
                <a:solidFill>
                  <a:schemeClr val="accent6">
                    <a:lumMod val="50000"/>
                  </a:schemeClr>
                </a:solidFill>
              </a:rPr>
              <a:t>Marks &amp; Spencer</a:t>
            </a:r>
          </a:p>
          <a:p>
            <a:pPr algn="ctr"/>
            <a:r>
              <a:rPr lang="en-GB" sz="6600" dirty="0">
                <a:solidFill>
                  <a:schemeClr val="accent6">
                    <a:lumMod val="50000"/>
                  </a:schemeClr>
                </a:solidFill>
              </a:rPr>
              <a:t>continue to engage with its stakeholders?</a:t>
            </a:r>
          </a:p>
        </p:txBody>
      </p:sp>
    </p:spTree>
    <p:extLst>
      <p:ext uri="{BB962C8B-B14F-4D97-AF65-F5344CB8AC3E}">
        <p14:creationId xmlns:p14="http://schemas.microsoft.com/office/powerpoint/2010/main" xmlns="" val="2203851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C6AE0A6B-3113-407B-B550-E3E5FA7E29CE}"/>
              </a:ext>
            </a:extLst>
          </p:cNvPr>
          <p:cNvGrpSpPr/>
          <p:nvPr/>
        </p:nvGrpSpPr>
        <p:grpSpPr>
          <a:xfrm>
            <a:off x="3933247" y="1804570"/>
            <a:ext cx="4325506" cy="2469597"/>
            <a:chOff x="3892062" y="1804570"/>
            <a:chExt cx="4325506" cy="2469597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xmlns="" id="{4B401234-55B5-44F8-9AA7-A50FA84D4BD3}"/>
                </a:ext>
              </a:extLst>
            </p:cNvPr>
            <p:cNvSpPr/>
            <p:nvPr/>
          </p:nvSpPr>
          <p:spPr>
            <a:xfrm>
              <a:off x="3892062" y="1804570"/>
              <a:ext cx="3493478" cy="147707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8800" dirty="0">
                  <a:solidFill>
                    <a:schemeClr val="bg1"/>
                  </a:solidFill>
                  <a:latin typeface="Calibri Light" panose="020F0302020204030204" pitchFamily="34" charset="0"/>
                  <a:ea typeface="Calibri" panose="020F0502020204030204" pitchFamily="34" charset="0"/>
                  <a:cs typeface="Calibri Light" panose="020F0302020204030204" pitchFamily="34" charset="0"/>
                </a:rPr>
                <a:t>MARKS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xmlns="" id="{D1722FA6-800E-4AEA-A785-4D65BE5F4C77}"/>
                </a:ext>
              </a:extLst>
            </p:cNvPr>
            <p:cNvSpPr txBox="1"/>
            <p:nvPr/>
          </p:nvSpPr>
          <p:spPr>
            <a:xfrm>
              <a:off x="3953021" y="2827617"/>
              <a:ext cx="4264547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800" dirty="0">
                  <a:solidFill>
                    <a:schemeClr val="bg1"/>
                  </a:solidFill>
                  <a:latin typeface="Calibri Light" panose="020F0302020204030204" pitchFamily="34" charset="0"/>
                  <a:ea typeface="Calibri" panose="020F0502020204030204" pitchFamily="34" charset="0"/>
                  <a:cs typeface="Calibri Light" panose="020F0302020204030204" pitchFamily="34" charset="0"/>
                </a:rPr>
                <a:t>SPENCER</a:t>
              </a:r>
              <a:endParaRPr lang="en-GB" sz="88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xmlns="" id="{EF281A67-9230-4283-9FB5-155EA76D3FB3}"/>
                </a:ext>
              </a:extLst>
            </p:cNvPr>
            <p:cNvSpPr/>
            <p:nvPr/>
          </p:nvSpPr>
          <p:spPr>
            <a:xfrm>
              <a:off x="7254241" y="1804570"/>
              <a:ext cx="834683" cy="147707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8800" dirty="0">
                  <a:solidFill>
                    <a:schemeClr val="accent4"/>
                  </a:solidFill>
                  <a:latin typeface="Calibri Light" panose="020F0302020204030204" pitchFamily="34" charset="0"/>
                  <a:ea typeface="Calibri" panose="020F0502020204030204" pitchFamily="34" charset="0"/>
                  <a:cs typeface="Calibri Light" panose="020F0302020204030204" pitchFamily="34" charset="0"/>
                </a:rPr>
                <a:t>&amp;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9D775761-8E24-42A5-8BC5-E298F5239FB0}"/>
              </a:ext>
            </a:extLst>
          </p:cNvPr>
          <p:cNvSpPr txBox="1"/>
          <p:nvPr/>
        </p:nvSpPr>
        <p:spPr>
          <a:xfrm>
            <a:off x="211015" y="4490320"/>
            <a:ext cx="11732456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2400" b="1" dirty="0">
                <a:ln/>
                <a:solidFill>
                  <a:schemeClr val="accent4"/>
                </a:solidFill>
              </a:rPr>
              <a:t>A     G R O U P      </a:t>
            </a:r>
            <a:r>
              <a:rPr lang="en-GB" sz="2400" b="1" dirty="0" err="1">
                <a:ln/>
                <a:solidFill>
                  <a:schemeClr val="accent4"/>
                </a:solidFill>
              </a:rPr>
              <a:t>P</a:t>
            </a:r>
            <a:r>
              <a:rPr lang="en-GB" sz="2400" b="1" dirty="0">
                <a:ln/>
                <a:solidFill>
                  <a:schemeClr val="accent4"/>
                </a:solidFill>
              </a:rPr>
              <a:t> R E S E N T A T I O N     B Y</a:t>
            </a:r>
          </a:p>
          <a:p>
            <a:pPr algn="ctr"/>
            <a:r>
              <a:rPr lang="en-GB" sz="3200" b="1" dirty="0">
                <a:ln/>
                <a:solidFill>
                  <a:schemeClr val="accent4"/>
                </a:solidFill>
              </a:rPr>
              <a:t>SUJON, SHAFI, TOUHID &amp; HAQUE</a:t>
            </a:r>
          </a:p>
          <a:p>
            <a:pPr algn="ctr"/>
            <a:endParaRPr lang="en-GB" sz="2000" b="1" dirty="0">
              <a:ln/>
              <a:solidFill>
                <a:schemeClr val="accent4"/>
              </a:solidFill>
            </a:endParaRPr>
          </a:p>
          <a:p>
            <a:pPr algn="ctr"/>
            <a:r>
              <a:rPr lang="en-GB" sz="2000" b="1" dirty="0">
                <a:ln/>
                <a:solidFill>
                  <a:schemeClr val="accent4"/>
                </a:solidFill>
              </a:rPr>
              <a:t>Date of Presentation – 27/02/2019.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CC6CBA3F-C40B-40AD-B933-6CD05EAA5607}"/>
              </a:ext>
            </a:extLst>
          </p:cNvPr>
          <p:cNvSpPr txBox="1"/>
          <p:nvPr/>
        </p:nvSpPr>
        <p:spPr>
          <a:xfrm>
            <a:off x="3933247" y="1104969"/>
            <a:ext cx="4325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4"/>
                </a:solidFill>
              </a:rPr>
              <a:t>Researched organisation</a:t>
            </a:r>
          </a:p>
        </p:txBody>
      </p:sp>
    </p:spTree>
    <p:extLst>
      <p:ext uri="{BB962C8B-B14F-4D97-AF65-F5344CB8AC3E}">
        <p14:creationId xmlns:p14="http://schemas.microsoft.com/office/powerpoint/2010/main" xmlns="" val="2711050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xmlns="" id="{BDD94839-DCB0-4E9C-90C8-8BD828FBAEE5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xmlns="" id="{3AAD26F8-8488-48C7-9C4D-AF91E0E74145}"/>
              </a:ext>
            </a:extLst>
          </p:cNvPr>
          <p:cNvSpPr/>
          <p:nvPr/>
        </p:nvSpPr>
        <p:spPr>
          <a:xfrm>
            <a:off x="-6624" y="6381411"/>
            <a:ext cx="12192000" cy="4868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xmlns="" id="{1A424509-6AD6-473E-BA67-5EA0CB8C1A5A}"/>
              </a:ext>
            </a:extLst>
          </p:cNvPr>
          <p:cNvSpPr txBox="1"/>
          <p:nvPr/>
        </p:nvSpPr>
        <p:spPr>
          <a:xfrm>
            <a:off x="315743" y="6381411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</a:t>
            </a:r>
            <a:r>
              <a:rPr lang="en-GB" sz="2400" dirty="0" err="1">
                <a:solidFill>
                  <a:srgbClr val="FFFF00"/>
                </a:solidFill>
              </a:rPr>
              <a:t>Markintime</a:t>
            </a:r>
            <a:r>
              <a:rPr lang="en-GB" sz="2400" dirty="0">
                <a:solidFill>
                  <a:srgbClr val="FFFF00"/>
                </a:solidFill>
              </a:rPr>
              <a:t>, 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946C08D-2449-4795-AA50-A06F33E4064A}"/>
              </a:ext>
            </a:extLst>
          </p:cNvPr>
          <p:cNvSpPr txBox="1"/>
          <p:nvPr/>
        </p:nvSpPr>
        <p:spPr>
          <a:xfrm>
            <a:off x="203100" y="2676332"/>
            <a:ext cx="1182987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In 1884, Michael Marks set up a stall in Leeds </a:t>
            </a:r>
            <a:r>
              <a:rPr lang="en-GB" sz="3200" dirty="0" err="1"/>
              <a:t>Kirkgate</a:t>
            </a:r>
            <a:r>
              <a:rPr lang="en-GB" sz="3200" dirty="0"/>
              <a:t> Market.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Thomas Spencer joined him in 1894 to create Marks and spencer.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They opened their first shop in 1904 and became public limited company in 1926.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Marks &amp; Spencer had all their cloths made in UK and build up close 	relationship with their suppliers.</a:t>
            </a:r>
          </a:p>
        </p:txBody>
      </p:sp>
      <p:pic>
        <p:nvPicPr>
          <p:cNvPr id="54" name="irc_mi" descr="Image result for m and s first market stall leeds">
            <a:hlinkClick r:id="rId2"/>
            <a:extLst>
              <a:ext uri="{FF2B5EF4-FFF2-40B4-BE49-F238E27FC236}">
                <a16:creationId xmlns:a16="http://schemas.microsoft.com/office/drawing/2014/main" xmlns="" id="{9A31E73E-6266-4CD1-9CA4-2C920D3EEBEF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6570" y="879388"/>
            <a:ext cx="2696430" cy="155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9220D51B-B97E-4E09-801B-0C99E36C755B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  <a:effectLst>
            <a:outerShdw blurRad="63500" dist="38100" dir="5400000" algn="t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xmlns="" val="3458909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57CFBA83-6634-4CD2-8FFA-44AA59525D9D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68E00650-D85A-4AAD-9EBD-D54A8EF164E7}"/>
              </a:ext>
            </a:extLst>
          </p:cNvPr>
          <p:cNvSpPr/>
          <p:nvPr/>
        </p:nvSpPr>
        <p:spPr>
          <a:xfrm>
            <a:off x="-6624" y="6381411"/>
            <a:ext cx="12192000" cy="4868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C3201432-3C31-45E0-BEDB-04FBEE7E2F47}"/>
              </a:ext>
            </a:extLst>
          </p:cNvPr>
          <p:cNvSpPr txBox="1"/>
          <p:nvPr/>
        </p:nvSpPr>
        <p:spPr>
          <a:xfrm>
            <a:off x="315743" y="6381411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</a:t>
            </a:r>
            <a:r>
              <a:rPr lang="en-GB" sz="2400" dirty="0" err="1">
                <a:solidFill>
                  <a:srgbClr val="FFFF00"/>
                </a:solidFill>
              </a:rPr>
              <a:t>Markintime</a:t>
            </a:r>
            <a:r>
              <a:rPr lang="en-GB" sz="2400" dirty="0">
                <a:solidFill>
                  <a:srgbClr val="FFFF00"/>
                </a:solidFill>
              </a:rPr>
              <a:t>, 2019., </a:t>
            </a:r>
            <a:r>
              <a:rPr lang="en-GB" sz="2400" dirty="0" err="1">
                <a:solidFill>
                  <a:srgbClr val="FFFF00"/>
                </a:solidFill>
              </a:rPr>
              <a:t>Herve</a:t>
            </a:r>
            <a:r>
              <a:rPr lang="en-GB" sz="2400" dirty="0">
                <a:solidFill>
                  <a:srgbClr val="FFFF00"/>
                </a:solidFill>
              </a:rPr>
              <a:t>, 2015)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A847DD7-0C63-4E0D-A13F-AB8988D94F26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  <a:effectLst>
            <a:outerShdw blurRad="63500" dist="38100" dir="5400000" algn="t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Introduction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574373E4-EAB9-4D1E-81DD-434B6FBA1C0E}"/>
              </a:ext>
            </a:extLst>
          </p:cNvPr>
          <p:cNvSpPr/>
          <p:nvPr/>
        </p:nvSpPr>
        <p:spPr>
          <a:xfrm>
            <a:off x="309115" y="864654"/>
            <a:ext cx="1160228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  <a:tabLst>
                <a:tab pos="449263" algn="l"/>
              </a:tabLst>
            </a:pPr>
            <a:r>
              <a:rPr lang="en-GB" sz="3200" dirty="0"/>
              <a:t>Over the years Marks &amp; Spencer has been adding new products to their range, from foods to financial products.</a:t>
            </a:r>
          </a:p>
          <a:p>
            <a:pPr marL="457200" indent="-457200">
              <a:buFont typeface="Arial" panose="020B0604020202020204" pitchFamily="34" charset="0"/>
              <a:buChar char="•"/>
              <a:tabLst>
                <a:tab pos="449263" algn="l"/>
              </a:tabLst>
            </a:pPr>
            <a:r>
              <a:rPr lang="en-GB" sz="3200" dirty="0"/>
              <a:t>In the 1970’s food sale accounts for almost 60% of their business. (</a:t>
            </a:r>
            <a:r>
              <a:rPr lang="en-GB" sz="3200" dirty="0" err="1"/>
              <a:t>Markintime</a:t>
            </a:r>
            <a:r>
              <a:rPr lang="en-GB" sz="3200" dirty="0"/>
              <a:t>, 2019)</a:t>
            </a:r>
          </a:p>
          <a:p>
            <a:pPr marL="457200" indent="-457200">
              <a:buFont typeface="Arial" panose="020B0604020202020204" pitchFamily="34" charset="0"/>
              <a:buChar char="•"/>
              <a:tabLst>
                <a:tab pos="449263" algn="l"/>
              </a:tabLst>
            </a:pPr>
            <a:r>
              <a:rPr lang="en-GB" sz="3200" dirty="0"/>
              <a:t>Mark and Spencer now sell more in food and other products, them their cloths.</a:t>
            </a:r>
          </a:p>
          <a:p>
            <a:pPr marL="457200" indent="-457200">
              <a:buFont typeface="Arial" panose="020B0604020202020204" pitchFamily="34" charset="0"/>
              <a:buChar char="•"/>
              <a:tabLst>
                <a:tab pos="449263" algn="l"/>
              </a:tabLst>
            </a:pPr>
            <a:r>
              <a:rPr lang="en-GB" sz="3200" dirty="0"/>
              <a:t>The extraordinary journey of 135 years, Marks and Spencer is a proud organisation of 700 sales points in the UK and more than 360 international stores. (</a:t>
            </a:r>
            <a:r>
              <a:rPr lang="en-GB" sz="3200" dirty="0" err="1"/>
              <a:t>Herve</a:t>
            </a:r>
            <a:r>
              <a:rPr lang="en-GB" sz="3200" dirty="0"/>
              <a:t>, 2015).</a:t>
            </a:r>
          </a:p>
        </p:txBody>
      </p:sp>
    </p:spTree>
    <p:extLst>
      <p:ext uri="{BB962C8B-B14F-4D97-AF65-F5344CB8AC3E}">
        <p14:creationId xmlns:p14="http://schemas.microsoft.com/office/powerpoint/2010/main" xmlns="" val="1635554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F47937C8-3097-405E-ACDA-601AFFB3E5E9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C7D94BB-7D03-4F05-92C0-18442614EE07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  <a:effectLst>
            <a:outerShdw blurRad="63500" dist="38100" dir="5400000" algn="t" rotWithShape="0">
              <a:prstClr val="black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B38907B-0D36-4BE1-9DC5-7A2DA45993C2}"/>
              </a:ext>
            </a:extLst>
          </p:cNvPr>
          <p:cNvSpPr/>
          <p:nvPr/>
        </p:nvSpPr>
        <p:spPr>
          <a:xfrm>
            <a:off x="-6624" y="6381411"/>
            <a:ext cx="12192000" cy="4868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90ADB1F-8D7E-4BD8-BF99-1456C183D9C9}"/>
              </a:ext>
            </a:extLst>
          </p:cNvPr>
          <p:cNvSpPr txBox="1"/>
          <p:nvPr/>
        </p:nvSpPr>
        <p:spPr>
          <a:xfrm>
            <a:off x="315743" y="6381411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(Richards, 2014)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B6B41AA-F34A-46F9-86B7-097A6457CAD4}"/>
              </a:ext>
            </a:extLst>
          </p:cNvPr>
          <p:cNvSpPr txBox="1"/>
          <p:nvPr/>
        </p:nvSpPr>
        <p:spPr>
          <a:xfrm>
            <a:off x="304799" y="1175660"/>
            <a:ext cx="117565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Designing appealing products for its customers.</a:t>
            </a:r>
          </a:p>
          <a:p>
            <a:r>
              <a:rPr lang="en-GB" sz="3000" dirty="0"/>
              <a:t>Innovating products.</a:t>
            </a:r>
          </a:p>
          <a:p>
            <a:r>
              <a:rPr lang="en-GB" sz="3000" dirty="0"/>
              <a:t>Selling at prices that their customers are prepared to pay.</a:t>
            </a:r>
          </a:p>
          <a:p>
            <a:r>
              <a:rPr lang="en-GB" sz="3000" dirty="0"/>
              <a:t>Marks and Spencer is a Public Limited Company.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0485781-F685-468A-91ED-91F81B18C72A}"/>
              </a:ext>
            </a:extLst>
          </p:cNvPr>
          <p:cNvSpPr txBox="1"/>
          <p:nvPr/>
        </p:nvSpPr>
        <p:spPr>
          <a:xfrm>
            <a:off x="304801" y="632933"/>
            <a:ext cx="11582400" cy="55399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en-GB" sz="3000" b="1" dirty="0"/>
              <a:t>Aims and objectives are: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22964C0C-D07F-4A12-B3AA-9D703F602554}"/>
              </a:ext>
            </a:extLst>
          </p:cNvPr>
          <p:cNvSpPr txBox="1"/>
          <p:nvPr/>
        </p:nvSpPr>
        <p:spPr>
          <a:xfrm>
            <a:off x="145143" y="3719865"/>
            <a:ext cx="119162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/>
              <a:t>Marketing and sales</a:t>
            </a:r>
          </a:p>
          <a:p>
            <a:pPr algn="r"/>
            <a:r>
              <a:rPr lang="en-GB" sz="2800" dirty="0"/>
              <a:t>Human resources</a:t>
            </a:r>
          </a:p>
          <a:p>
            <a:pPr algn="r"/>
            <a:r>
              <a:rPr lang="en-GB" sz="2800" dirty="0"/>
              <a:t>Finance</a:t>
            </a:r>
          </a:p>
          <a:p>
            <a:pPr algn="r"/>
            <a:r>
              <a:rPr lang="en-GB" sz="2800" dirty="0"/>
              <a:t>Design and production</a:t>
            </a:r>
          </a:p>
          <a:p>
            <a:pPr algn="r"/>
            <a:r>
              <a:rPr lang="en-GB" sz="2800" dirty="0"/>
              <a:t>Administrative</a:t>
            </a:r>
          </a:p>
          <a:p>
            <a:pPr algn="r"/>
            <a:r>
              <a:rPr lang="en-GB" sz="2800" dirty="0"/>
              <a:t>Research and development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C8C0D820-CF49-44CA-A9EE-E8F7F4030F6F}"/>
              </a:ext>
            </a:extLst>
          </p:cNvPr>
          <p:cNvSpPr txBox="1"/>
          <p:nvPr/>
        </p:nvSpPr>
        <p:spPr>
          <a:xfrm>
            <a:off x="145143" y="3179940"/>
            <a:ext cx="119162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000" b="1" dirty="0"/>
              <a:t>The Functional areas are: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0A92C214-8063-4AF4-9695-A600D447072B}"/>
              </a:ext>
            </a:extLst>
          </p:cNvPr>
          <p:cNvCxnSpPr>
            <a:cxnSpLocks/>
          </p:cNvCxnSpPr>
          <p:nvPr/>
        </p:nvCxnSpPr>
        <p:spPr>
          <a:xfrm>
            <a:off x="367700" y="1175660"/>
            <a:ext cx="11582400" cy="1"/>
          </a:xfrm>
          <a:prstGeom prst="line">
            <a:avLst/>
          </a:prstGeom>
          <a:ln w="28575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BA4140AA-5054-4DF8-A3E2-7426D047DF35}"/>
              </a:ext>
            </a:extLst>
          </p:cNvPr>
          <p:cNvCxnSpPr>
            <a:cxnSpLocks/>
          </p:cNvCxnSpPr>
          <p:nvPr/>
        </p:nvCxnSpPr>
        <p:spPr>
          <a:xfrm>
            <a:off x="379420" y="3761773"/>
            <a:ext cx="11582400" cy="1"/>
          </a:xfrm>
          <a:prstGeom prst="line">
            <a:avLst/>
          </a:prstGeom>
          <a:ln w="28575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09429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711167F-DA68-4D66-AC88-5846433B6633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F4A559A6-6297-41C4-AB99-C9CD27CB2B7D}"/>
              </a:ext>
            </a:extLst>
          </p:cNvPr>
          <p:cNvSpPr txBox="1"/>
          <p:nvPr/>
        </p:nvSpPr>
        <p:spPr>
          <a:xfrm>
            <a:off x="309115" y="-13397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AB6C3560-7968-4D1D-AD21-EDCF2782F869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E9B3A22-6CDD-4C0B-BE0F-91C64797AD42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255228BD-835D-4799-8599-08834AF52429}"/>
              </a:ext>
            </a:extLst>
          </p:cNvPr>
          <p:cNvSpPr txBox="1"/>
          <p:nvPr/>
        </p:nvSpPr>
        <p:spPr>
          <a:xfrm>
            <a:off x="609600" y="2080445"/>
            <a:ext cx="11277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i="1" dirty="0"/>
              <a:t>“CRM is a series of strategies and processes that create new and mutual value for individual customers, builds preference for their organizations and improves business results over a lifetime of association with their customers.”</a:t>
            </a:r>
          </a:p>
        </p:txBody>
      </p:sp>
    </p:spTree>
    <p:extLst>
      <p:ext uri="{BB962C8B-B14F-4D97-AF65-F5344CB8AC3E}">
        <p14:creationId xmlns:p14="http://schemas.microsoft.com/office/powerpoint/2010/main" xmlns="" val="3330543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65897"/>
            <a:ext cx="11578085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algn="ctr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(Payne, 2005, p167-176)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EFA3376-DD0C-44A8-AB38-9E18175DE6E7}"/>
              </a:ext>
            </a:extLst>
          </p:cNvPr>
          <p:cNvSpPr/>
          <p:nvPr/>
        </p:nvSpPr>
        <p:spPr>
          <a:xfrm>
            <a:off x="315743" y="1290165"/>
            <a:ext cx="11560513" cy="4367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British Author Adrian Payne from Cranfield School of Management explore definition aspect of CRM, the author has identified three alternative of CRM.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"/>
              <a:tabLst>
                <a:tab pos="450850" algn="l"/>
              </a:tabLst>
            </a:pPr>
            <a:r>
              <a:rPr lang="en-GB" sz="3200" b="1" dirty="0">
                <a:solidFill>
                  <a:srgbClr val="008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need for cross function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"/>
              <a:tabLst>
                <a:tab pos="450850" algn="l"/>
              </a:tabLst>
            </a:pPr>
            <a:r>
              <a:rPr lang="en-GB" sz="3200" b="1" dirty="0">
                <a:solidFill>
                  <a:srgbClr val="008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Process Oriented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"/>
              <a:tabLst>
                <a:tab pos="450850" algn="l"/>
              </a:tabLst>
            </a:pPr>
            <a:r>
              <a:rPr lang="en-GB" sz="3200" b="1" dirty="0">
                <a:solidFill>
                  <a:srgbClr val="008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level of CRM</a:t>
            </a:r>
          </a:p>
          <a:p>
            <a:pPr lvl="0">
              <a:lnSpc>
                <a:spcPct val="115000"/>
              </a:lnSpc>
              <a:spcAft>
                <a:spcPts val="0"/>
              </a:spcAft>
              <a:tabLst>
                <a:tab pos="450850" algn="l"/>
              </a:tabLst>
            </a:pPr>
            <a:r>
              <a:rPr lang="en-GB" sz="2800" b="1" dirty="0"/>
              <a:t>Customer relationship Management is a term that refers to practices strategies and technology, the organisation use in order to acquire and analyse customer behaviour.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43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A0A63D1-1C9E-48C3-ADFC-C7BB54B9B72A}"/>
              </a:ext>
            </a:extLst>
          </p:cNvPr>
          <p:cNvSpPr/>
          <p:nvPr/>
        </p:nvSpPr>
        <p:spPr>
          <a:xfrm>
            <a:off x="309115" y="694517"/>
            <a:ext cx="1157808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  <a:tabLst>
                <a:tab pos="534988" algn="l"/>
              </a:tabLst>
            </a:pPr>
            <a:r>
              <a:rPr lang="en-GB" sz="3200" dirty="0"/>
              <a:t>Using latest technology to consolidate customer information</a:t>
            </a:r>
          </a:p>
          <a:p>
            <a:pPr marL="457200" indent="-457200">
              <a:buFont typeface="Arial" panose="020B0604020202020204" pitchFamily="34" charset="0"/>
              <a:buChar char="•"/>
              <a:tabLst>
                <a:tab pos="534988" algn="l"/>
              </a:tabLst>
            </a:pPr>
            <a:r>
              <a:rPr lang="en-GB" sz="3200" dirty="0"/>
              <a:t>Company CRM has joint up with tech company Siebel’s software  	to deal with customers.</a:t>
            </a:r>
          </a:p>
          <a:p>
            <a:pPr marL="457200" indent="-457200">
              <a:buFont typeface="Arial" panose="020B0604020202020204" pitchFamily="34" charset="0"/>
              <a:buChar char="•"/>
              <a:tabLst>
                <a:tab pos="534988" algn="l"/>
              </a:tabLst>
            </a:pPr>
            <a:r>
              <a:rPr lang="en-GB" sz="3200" dirty="0"/>
              <a:t>Marks &amp; Spencer drop in productivity.</a:t>
            </a:r>
          </a:p>
          <a:p>
            <a:pPr marL="457200" indent="-457200">
              <a:buFont typeface="Arial" panose="020B0604020202020204" pitchFamily="34" charset="0"/>
              <a:buChar char="•"/>
              <a:tabLst>
                <a:tab pos="534988" algn="l"/>
              </a:tabLst>
            </a:pPr>
            <a:r>
              <a:rPr lang="en-GB" sz="3200" dirty="0"/>
              <a:t>Marks &amp; Spencer has rolled out Siebel’s e-retail call centre 	application at their head-office.</a:t>
            </a:r>
          </a:p>
          <a:p>
            <a:r>
              <a:rPr lang="en-GB" sz="3200" b="1" dirty="0"/>
              <a:t>PECA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Marks &amp; Spencer is clearly trying to use PECA.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Database is used to developed new products and service by 	Marks &amp; Spencer.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D704FC5B-A8F7-4448-BFDF-0AF0997FC448}"/>
              </a:ext>
            </a:extLst>
          </p:cNvPr>
          <p:cNvCxnSpPr/>
          <p:nvPr/>
        </p:nvCxnSpPr>
        <p:spPr>
          <a:xfrm>
            <a:off x="1392702" y="4037428"/>
            <a:ext cx="10269415" cy="0"/>
          </a:xfrm>
          <a:prstGeom prst="line">
            <a:avLst/>
          </a:prstGeom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6533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3761663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7762631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3344193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931061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952053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2991744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23528347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2873621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16765388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(Gordon, 2002)</a:t>
            </a:r>
          </a:p>
        </p:txBody>
      </p:sp>
    </p:spTree>
    <p:extLst>
      <p:ext uri="{BB962C8B-B14F-4D97-AF65-F5344CB8AC3E}">
        <p14:creationId xmlns:p14="http://schemas.microsoft.com/office/powerpoint/2010/main" xmlns="" val="28651699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F4E35CA3-168A-40C4-A5B5-17319F1E5FB9}"/>
              </a:ext>
            </a:extLst>
          </p:cNvPr>
          <p:cNvSpPr txBox="1"/>
          <p:nvPr/>
        </p:nvSpPr>
        <p:spPr>
          <a:xfrm>
            <a:off x="2279374" y="2822713"/>
            <a:ext cx="57116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1</a:t>
            </a:r>
          </a:p>
          <a:p>
            <a:r>
              <a:rPr lang="en-GB" dirty="0"/>
              <a:t>Task 2</a:t>
            </a:r>
          </a:p>
          <a:p>
            <a:r>
              <a:rPr lang="en-GB" dirty="0"/>
              <a:t>Task 3</a:t>
            </a:r>
          </a:p>
          <a:p>
            <a:r>
              <a:rPr lang="en-GB" dirty="0"/>
              <a:t>Task 4</a:t>
            </a:r>
          </a:p>
          <a:p>
            <a:r>
              <a:rPr lang="en-GB" dirty="0"/>
              <a:t>Task 5</a:t>
            </a:r>
          </a:p>
          <a:p>
            <a:r>
              <a:rPr lang="en-GB" dirty="0"/>
              <a:t>Task 6</a:t>
            </a:r>
          </a:p>
          <a:p>
            <a:endParaRPr lang="en-GB" dirty="0"/>
          </a:p>
          <a:p>
            <a:r>
              <a:rPr lang="en-GB" dirty="0"/>
              <a:t>Explain the definition to others</a:t>
            </a:r>
          </a:p>
        </p:txBody>
      </p:sp>
    </p:spTree>
    <p:extLst>
      <p:ext uri="{BB962C8B-B14F-4D97-AF65-F5344CB8AC3E}">
        <p14:creationId xmlns:p14="http://schemas.microsoft.com/office/powerpoint/2010/main" xmlns="" val="29900653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DEC96C4E-C866-4476-B3F5-5427B5598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830" y="389878"/>
            <a:ext cx="667169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Richards, J., 2014.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Studies Case Study.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https://www.slideshare.net/jackrichards96/case-study-33797384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20th February 2019].</a:t>
            </a:r>
            <a:endParaRPr kumimoji="0" lang="en-US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4216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517</Words>
  <Application>Microsoft Office PowerPoint</Application>
  <PresentationFormat>Custom</PresentationFormat>
  <Paragraphs>84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yasir chowdhury</dc:creator>
  <cp:lastModifiedBy>MUHAMMAD SUJON</cp:lastModifiedBy>
  <cp:revision>40</cp:revision>
  <dcterms:created xsi:type="dcterms:W3CDTF">2019-01-29T01:27:19Z</dcterms:created>
  <dcterms:modified xsi:type="dcterms:W3CDTF">2019-02-26T12:48:26Z</dcterms:modified>
</cp:coreProperties>
</file>