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</p:sldIdLst>
  <p:sldSz cy="5143500" cx="9144000"/>
  <p:notesSz cx="6858000" cy="9144000"/>
  <p:embeddedFontLst>
    <p:embeddedFont>
      <p:font typeface="Lora"/>
      <p:regular r:id="rId12"/>
      <p:bold r:id="rId13"/>
      <p:italic r:id="rId14"/>
      <p:boldItalic r:id="rId1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font" Target="fonts/Lora-bold.fntdata"/><Relationship Id="rId12" Type="http://schemas.openxmlformats.org/officeDocument/2006/relationships/font" Target="fonts/Lora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Lora-boldItalic.fntdata"/><Relationship Id="rId14" Type="http://schemas.openxmlformats.org/officeDocument/2006/relationships/font" Target="fonts/Lora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192e04ce07a_0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192e04ce07a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192e04ce07a_0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192e04ce07a_0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192e04ce07a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192e04ce07a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192e04ce07a_0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192e04ce07a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192e04ce07a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192e04ce07a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500"/>
              <a:t>STUDENT NAME: ALEX BRADEA</a:t>
            </a:r>
            <a:endParaRPr sz="15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500"/>
              <a:t>STUDENT ID: 2125160</a:t>
            </a:r>
            <a:endParaRPr sz="15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500"/>
              <a:t>MODULE: FOOD AND BEVERAGES OPERATIONS </a:t>
            </a:r>
            <a:endParaRPr sz="15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500"/>
              <a:t>BMIH4002</a:t>
            </a:r>
            <a:endParaRPr sz="15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500"/>
              <a:t>LECTURER: FFION CUMBERPATCH</a:t>
            </a:r>
            <a:endParaRPr sz="15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-326600" y="2797175"/>
            <a:ext cx="2337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" name="Google Shape;61;p14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2"/>
          </a:xfrm>
          <a:prstGeom prst="rect">
            <a:avLst/>
          </a:prstGeom>
          <a:noFill/>
          <a:ln>
            <a:noFill/>
          </a:ln>
        </p:spPr>
      </p:pic>
      <p:sp>
        <p:nvSpPr>
          <p:cNvPr id="63" name="Google Shape;63;p14"/>
          <p:cNvSpPr txBox="1"/>
          <p:nvPr/>
        </p:nvSpPr>
        <p:spPr>
          <a:xfrm>
            <a:off x="2080500" y="132000"/>
            <a:ext cx="5162700" cy="6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33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rPr>
              <a:t>WE WISH YOU A MERRY</a:t>
            </a:r>
            <a:endParaRPr sz="33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" name="Google Shape;64;p14"/>
          <p:cNvSpPr txBox="1"/>
          <p:nvPr/>
        </p:nvSpPr>
        <p:spPr>
          <a:xfrm>
            <a:off x="2979450" y="744575"/>
            <a:ext cx="3185100" cy="6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33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rPr>
              <a:t>CHRISTMAS</a:t>
            </a:r>
            <a:endParaRPr sz="33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65" name="Google Shape;65;p14"/>
          <p:cNvCxnSpPr/>
          <p:nvPr/>
        </p:nvCxnSpPr>
        <p:spPr>
          <a:xfrm flipH="1" rot="10800000">
            <a:off x="1697975" y="1388125"/>
            <a:ext cx="5589600" cy="18600"/>
          </a:xfrm>
          <a:prstGeom prst="straightConnector1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66" name="Google Shape;66;p14"/>
          <p:cNvSpPr txBox="1"/>
          <p:nvPr/>
        </p:nvSpPr>
        <p:spPr>
          <a:xfrm>
            <a:off x="3537175" y="1437275"/>
            <a:ext cx="2844300" cy="44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1700" u="sng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rPr>
              <a:t>STARTERS</a:t>
            </a:r>
            <a:endParaRPr sz="1700" u="sng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7" name="Google Shape;67;p14"/>
          <p:cNvSpPr txBox="1"/>
          <p:nvPr/>
        </p:nvSpPr>
        <p:spPr>
          <a:xfrm>
            <a:off x="1753750" y="1914225"/>
            <a:ext cx="5688900" cy="233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Times New Roman"/>
                <a:ea typeface="Times New Roman"/>
                <a:cs typeface="Times New Roman"/>
                <a:sym typeface="Times New Roman"/>
              </a:rPr>
              <a:t>GARLIC BREAD *V *350 CALORIES</a:t>
            </a: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nice starter meal with any dip of choice.</a:t>
            </a:r>
            <a:endParaRPr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YORKSHIRE PUDDINGS *150 CALORIES</a:t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delicious </a:t>
            </a:r>
            <a:r>
              <a:rPr lang="ro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traditional</a:t>
            </a:r>
            <a:r>
              <a:rPr lang="ro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starter served with gravy.</a:t>
            </a:r>
            <a:endParaRPr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SMOKED SALMON BRUSCHETTA *205 CALORIES</a:t>
            </a:r>
            <a:endParaRPr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tasty and delicious starter. This smoked salmon bruschetta is a classic.</a:t>
            </a:r>
            <a:endParaRPr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74" name="Google Shape;74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790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5"/>
          <p:cNvSpPr txBox="1"/>
          <p:nvPr/>
        </p:nvSpPr>
        <p:spPr>
          <a:xfrm>
            <a:off x="3172850" y="303650"/>
            <a:ext cx="2782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15"/>
          <p:cNvSpPr txBox="1"/>
          <p:nvPr/>
        </p:nvSpPr>
        <p:spPr>
          <a:xfrm>
            <a:off x="3222450" y="303650"/>
            <a:ext cx="34950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2200" u="sng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rPr>
              <a:t>MAIN MEALS</a:t>
            </a:r>
            <a:endParaRPr sz="2200" u="sng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7" name="Google Shape;77;p15"/>
          <p:cNvSpPr txBox="1"/>
          <p:nvPr/>
        </p:nvSpPr>
        <p:spPr>
          <a:xfrm>
            <a:off x="1716550" y="858750"/>
            <a:ext cx="7200900" cy="427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ROAST DUCK *337 CALORIES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lt1"/>
                </a:solidFill>
                <a:latin typeface="Lora"/>
                <a:ea typeface="Lora"/>
                <a:cs typeface="Lora"/>
                <a:sym typeface="Lora"/>
              </a:rPr>
              <a:t>A mouth-watering roast duck with spiced clementine sauce.</a:t>
            </a:r>
            <a:endParaRPr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dk1"/>
                </a:solidFill>
                <a:latin typeface="Lora"/>
                <a:ea typeface="Lora"/>
                <a:cs typeface="Lora"/>
                <a:sym typeface="Lora"/>
              </a:rPr>
              <a:t>SPICED ROAST SALMON *147 CALORIES</a:t>
            </a:r>
            <a:endParaRPr>
              <a:solidFill>
                <a:schemeClr val="dk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lt1"/>
                </a:solidFill>
                <a:latin typeface="Lora"/>
                <a:ea typeface="Lora"/>
                <a:cs typeface="Lora"/>
                <a:sym typeface="Lora"/>
              </a:rPr>
              <a:t>An amazing spiced salmon roast.</a:t>
            </a:r>
            <a:endParaRPr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dk1"/>
                </a:solidFill>
                <a:latin typeface="Lora"/>
                <a:ea typeface="Lora"/>
                <a:cs typeface="Lora"/>
                <a:sym typeface="Lora"/>
              </a:rPr>
              <a:t>PORK PIE *242 CALORIES</a:t>
            </a:r>
            <a:endParaRPr>
              <a:solidFill>
                <a:schemeClr val="dk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lt1"/>
                </a:solidFill>
                <a:latin typeface="Lora"/>
                <a:ea typeface="Lora"/>
                <a:cs typeface="Lora"/>
                <a:sym typeface="Lora"/>
              </a:rPr>
              <a:t>A tasty pistachio and cranberry pork pie.</a:t>
            </a:r>
            <a:endParaRPr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dk1"/>
                </a:solidFill>
                <a:latin typeface="Lora"/>
                <a:ea typeface="Lora"/>
                <a:cs typeface="Lora"/>
                <a:sym typeface="Lora"/>
              </a:rPr>
              <a:t>PARTRIDGE *112 CALORIES</a:t>
            </a:r>
            <a:endParaRPr>
              <a:solidFill>
                <a:schemeClr val="dk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lt1"/>
                </a:solidFill>
                <a:latin typeface="Lora"/>
                <a:ea typeface="Lora"/>
                <a:cs typeface="Lora"/>
                <a:sym typeface="Lora"/>
              </a:rPr>
              <a:t>A delicious partridge in cider with apples and celeries</a:t>
            </a:r>
            <a:endParaRPr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dk1"/>
                </a:solidFill>
                <a:latin typeface="Lora"/>
                <a:ea typeface="Lora"/>
                <a:cs typeface="Lora"/>
                <a:sym typeface="Lora"/>
              </a:rPr>
              <a:t>CROUTE *573 CALORIES</a:t>
            </a:r>
            <a:endParaRPr>
              <a:solidFill>
                <a:schemeClr val="dk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chemeClr val="lt1"/>
                </a:solidFill>
                <a:latin typeface="Lora"/>
                <a:ea typeface="Lora"/>
                <a:cs typeface="Lora"/>
                <a:sym typeface="Lora"/>
              </a:rPr>
              <a:t>Chestnut, spinach and blue cheese en croute.</a:t>
            </a:r>
            <a:endParaRPr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ora"/>
              <a:ea typeface="Lora"/>
              <a:cs typeface="Lora"/>
              <a:sym typeface="Lora"/>
            </a:endParaRPr>
          </a:p>
        </p:txBody>
      </p:sp>
      <p:cxnSp>
        <p:nvCxnSpPr>
          <p:cNvPr id="78" name="Google Shape;78;p15"/>
          <p:cNvCxnSpPr/>
          <p:nvPr/>
        </p:nvCxnSpPr>
        <p:spPr>
          <a:xfrm>
            <a:off x="2094575" y="842800"/>
            <a:ext cx="4641600" cy="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" name="Google Shape;84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85" name="Google Shape;85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6"/>
          <p:cNvSpPr txBox="1"/>
          <p:nvPr/>
        </p:nvSpPr>
        <p:spPr>
          <a:xfrm>
            <a:off x="3650025" y="235500"/>
            <a:ext cx="29871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2500" u="sng">
                <a:solidFill>
                  <a:schemeClr val="lt1"/>
                </a:solidFill>
                <a:latin typeface="Lora"/>
                <a:ea typeface="Lora"/>
                <a:cs typeface="Lora"/>
                <a:sym typeface="Lora"/>
              </a:rPr>
              <a:t>SIDES</a:t>
            </a:r>
            <a:endParaRPr sz="2500" u="sng"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</p:txBody>
      </p:sp>
      <p:cxnSp>
        <p:nvCxnSpPr>
          <p:cNvPr id="87" name="Google Shape;87;p16"/>
          <p:cNvCxnSpPr/>
          <p:nvPr/>
        </p:nvCxnSpPr>
        <p:spPr>
          <a:xfrm>
            <a:off x="2274300" y="805600"/>
            <a:ext cx="4338000" cy="1230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88" name="Google Shape;88;p16"/>
          <p:cNvSpPr txBox="1"/>
          <p:nvPr/>
        </p:nvSpPr>
        <p:spPr>
          <a:xfrm>
            <a:off x="1728950" y="910950"/>
            <a:ext cx="6630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16"/>
          <p:cNvSpPr txBox="1"/>
          <p:nvPr/>
        </p:nvSpPr>
        <p:spPr>
          <a:xfrm>
            <a:off x="1654600" y="1034900"/>
            <a:ext cx="6469800" cy="169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SWEET CORN *86 CALORIES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GRAVY *79 CALORIES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GREEN PEAS *81 CALORIES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PUREE *85 CALORIES</a:t>
            </a:r>
            <a:endParaRPr>
              <a:latin typeface="Lora"/>
              <a:ea typeface="Lora"/>
              <a:cs typeface="Lora"/>
              <a:sym typeface="Lor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" name="Google Shape;95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96" name="Google Shape;96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7"/>
          <p:cNvSpPr txBox="1"/>
          <p:nvPr/>
        </p:nvSpPr>
        <p:spPr>
          <a:xfrm>
            <a:off x="3724375" y="370675"/>
            <a:ext cx="36129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2500" u="sng">
                <a:solidFill>
                  <a:schemeClr val="lt1"/>
                </a:solidFill>
                <a:latin typeface="Lora"/>
                <a:ea typeface="Lora"/>
                <a:cs typeface="Lora"/>
                <a:sym typeface="Lora"/>
              </a:rPr>
              <a:t>DRINKS</a:t>
            </a:r>
            <a:endParaRPr sz="2500" u="sng"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</p:txBody>
      </p:sp>
      <p:cxnSp>
        <p:nvCxnSpPr>
          <p:cNvPr id="98" name="Google Shape;98;p17"/>
          <p:cNvCxnSpPr/>
          <p:nvPr/>
        </p:nvCxnSpPr>
        <p:spPr>
          <a:xfrm flipH="1" rot="10800000">
            <a:off x="1927250" y="909175"/>
            <a:ext cx="5168400" cy="3090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99" name="Google Shape;99;p17"/>
          <p:cNvSpPr txBox="1"/>
          <p:nvPr/>
        </p:nvSpPr>
        <p:spPr>
          <a:xfrm>
            <a:off x="1468675" y="1146450"/>
            <a:ext cx="6810600" cy="2770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EGGNOG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HOT BUTTERED RUM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PEPPERMINT MOCHA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IRISH CREAM COLD BREW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THE REINDEER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CHRISTMAS SQUASH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100" name="Google Shape;100;p17"/>
          <p:cNvSpPr txBox="1"/>
          <p:nvPr/>
        </p:nvSpPr>
        <p:spPr>
          <a:xfrm>
            <a:off x="5007150" y="1115475"/>
            <a:ext cx="2280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u="sng">
                <a:solidFill>
                  <a:schemeClr val="lt1"/>
                </a:solidFill>
                <a:latin typeface="Lora"/>
                <a:ea typeface="Lora"/>
                <a:cs typeface="Lora"/>
                <a:sym typeface="Lora"/>
              </a:rPr>
              <a:t>CHILDREN DRINKS</a:t>
            </a:r>
            <a:endParaRPr u="sng"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</p:txBody>
      </p:sp>
      <p:cxnSp>
        <p:nvCxnSpPr>
          <p:cNvPr id="101" name="Google Shape;101;p17"/>
          <p:cNvCxnSpPr/>
          <p:nvPr/>
        </p:nvCxnSpPr>
        <p:spPr>
          <a:xfrm flipH="1" rot="10800000">
            <a:off x="4908025" y="1456200"/>
            <a:ext cx="2379600" cy="630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02" name="Google Shape;102;p17"/>
          <p:cNvSpPr txBox="1"/>
          <p:nvPr/>
        </p:nvSpPr>
        <p:spPr>
          <a:xfrm>
            <a:off x="4703525" y="1580225"/>
            <a:ext cx="3699600" cy="298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SNOW MOCKTAIL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SNOWMAN SMOOTHIE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SQUASH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GRINCH PUNCH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CRANBERRY SPRITZER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CHRISTMAS PEPPERMINT JULEP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FROZEN BLUE ROSE MINT JULEP</a:t>
            </a:r>
            <a:endParaRPr>
              <a:latin typeface="Lora"/>
              <a:ea typeface="Lora"/>
              <a:cs typeface="Lora"/>
              <a:sym typeface="Lor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" name="Google Shape;108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09" name="Google Shape;109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18"/>
          <p:cNvSpPr txBox="1"/>
          <p:nvPr/>
        </p:nvSpPr>
        <p:spPr>
          <a:xfrm>
            <a:off x="3712000" y="254075"/>
            <a:ext cx="38730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2500" u="sng">
                <a:solidFill>
                  <a:schemeClr val="lt1"/>
                </a:solidFill>
                <a:latin typeface="Lora"/>
                <a:ea typeface="Lora"/>
                <a:cs typeface="Lora"/>
                <a:sym typeface="Lora"/>
              </a:rPr>
              <a:t>DESSERTS</a:t>
            </a:r>
            <a:endParaRPr sz="2500" u="sng">
              <a:solidFill>
                <a:schemeClr val="lt1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111" name="Google Shape;111;p18"/>
          <p:cNvSpPr txBox="1"/>
          <p:nvPr/>
        </p:nvSpPr>
        <p:spPr>
          <a:xfrm>
            <a:off x="1964450" y="842800"/>
            <a:ext cx="6867900" cy="212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CHRISTMAS CHOCOLATE BOMBS *240 CALORIES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CINNAMON APPLE PIE *160 CALORIES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FRUIT TART *199 CALORIES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Lora"/>
                <a:ea typeface="Lora"/>
                <a:cs typeface="Lora"/>
                <a:sym typeface="Lora"/>
              </a:rPr>
              <a:t>ELF CUPCAKE *280 CALORIES</a:t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ora"/>
              <a:ea typeface="Lora"/>
              <a:cs typeface="Lora"/>
              <a:sym typeface="Lor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