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C57214-5F7A-429B-9459-BC3E00101191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013820-2951-426A-B197-F90664C4DB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75910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52426" y="2895600"/>
            <a:ext cx="4572000" cy="1368798"/>
          </a:xfrm>
        </p:spPr>
        <p:txBody>
          <a:bodyPr>
            <a:normAutofit/>
          </a:bodyPr>
          <a:lstStyle>
            <a:lvl1pPr marL="0" indent="0" algn="l">
              <a:buNone/>
              <a:defRPr sz="2000" b="0" i="1" cap="none" spc="12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0" y="4743451"/>
            <a:ext cx="9144000" cy="21145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0" y="4714875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69DA01-BC4E-45F9-BA8D-32F8EC0115DB}" type="datetime1">
              <a:rPr lang="en-GB" smtClean="0"/>
              <a:t>22/11/2017</a:t>
            </a:fld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9E35A9E-D2EE-42B9-B378-D7123745935D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52426" y="457200"/>
            <a:ext cx="7680960" cy="2438399"/>
          </a:xfrm>
        </p:spPr>
        <p:txBody>
          <a:bodyPr>
            <a:normAutofit/>
          </a:bodyPr>
          <a:lstStyle>
            <a:lvl1pPr>
              <a:spcBef>
                <a:spcPts val="0"/>
              </a:spcBef>
              <a:defRPr kumimoji="0" lang="en-US" sz="6000" b="1" i="0" u="none" strike="noStrike" kern="1200" cap="none" spc="0" normalizeH="0" baseline="0" noProof="0" smtClean="0">
                <a:ln>
                  <a:noFill/>
                </a:ln>
                <a:gradFill>
                  <a:gsLst>
                    <a:gs pos="0">
                      <a:schemeClr val="tx1">
                        <a:alpha val="92000"/>
                      </a:schemeClr>
                    </a:gs>
                    <a:gs pos="45000">
                      <a:schemeClr val="tx1">
                        <a:alpha val="51000"/>
                      </a:schemeClr>
                    </a:gs>
                    <a:gs pos="100000">
                      <a:schemeClr val="tx1"/>
                    </a:gs>
                  </a:gsLst>
                  <a:lin ang="3600000" scaled="0"/>
                </a:gra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7680960" cy="4724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BB1DFD9-16B8-49C2-8559-5BF933559573}" type="datetime1">
              <a:rPr lang="en-GB" smtClean="0"/>
              <a:t>22/11/2017</a:t>
            </a:fld>
            <a:endParaRPr lang="en-GB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39E35A9E-D2EE-42B9-B378-D7123745935D}" type="slidenum">
              <a:rPr lang="en-GB" smtClean="0"/>
              <a:t>‹#›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Subtitle 2"/>
          <p:cNvSpPr>
            <a:spLocks noGrp="1"/>
          </p:cNvSpPr>
          <p:nvPr>
            <p:ph type="subTitle" idx="1"/>
          </p:nvPr>
        </p:nvSpPr>
        <p:spPr>
          <a:xfrm>
            <a:off x="352426" y="4003302"/>
            <a:ext cx="4572000" cy="1178298"/>
          </a:xfrm>
        </p:spPr>
        <p:txBody>
          <a:bodyPr>
            <a:normAutofit/>
          </a:bodyPr>
          <a:lstStyle>
            <a:lvl1pPr marL="0" indent="0" algn="l">
              <a:buNone/>
              <a:defRPr sz="2000" b="0" i="1" cap="none" spc="12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6A311-E621-4115-B394-6C831810941C}" type="datetime1">
              <a:rPr lang="en-GB" smtClean="0"/>
              <a:t>22/11/2017</a:t>
            </a:fld>
            <a:endParaRPr lang="en-GB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9E35A9E-D2EE-42B9-B378-D7123745935D}" type="slidenum">
              <a:rPr lang="en-GB" smtClean="0"/>
              <a:t>‹#›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9144000" cy="182880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-4439" y="182880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itle 13"/>
          <p:cNvSpPr>
            <a:spLocks noGrp="1"/>
          </p:cNvSpPr>
          <p:nvPr>
            <p:ph type="title"/>
          </p:nvPr>
        </p:nvSpPr>
        <p:spPr>
          <a:xfrm>
            <a:off x="354366" y="1990078"/>
            <a:ext cx="8439912" cy="1984248"/>
          </a:xfrm>
        </p:spPr>
        <p:txBody>
          <a:bodyPr>
            <a:noAutofit/>
          </a:bodyPr>
          <a:lstStyle>
            <a:lvl1pPr>
              <a:defRPr kumimoji="0" lang="en-US" sz="6000" b="1" i="0" u="none" strike="noStrike" kern="1200" cap="none" spc="0" normalizeH="0" baseline="0" noProof="0" dirty="0" smtClean="0">
                <a:ln>
                  <a:noFill/>
                </a:ln>
                <a:gradFill>
                  <a:gsLst>
                    <a:gs pos="0">
                      <a:schemeClr val="tx1">
                        <a:alpha val="92000"/>
                      </a:schemeClr>
                    </a:gs>
                    <a:gs pos="45000">
                      <a:schemeClr val="tx1">
                        <a:alpha val="51000"/>
                      </a:schemeClr>
                    </a:gs>
                    <a:gs pos="100000">
                      <a:schemeClr val="tx1"/>
                    </a:gs>
                  </a:gsLst>
                  <a:lin ang="3600000" scaled="0"/>
                </a:gra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Content Placeholder 11"/>
          <p:cNvSpPr>
            <a:spLocks noGrp="1"/>
          </p:cNvSpPr>
          <p:nvPr>
            <p:ph sz="quarter" idx="14"/>
          </p:nvPr>
        </p:nvSpPr>
        <p:spPr>
          <a:xfrm>
            <a:off x="4901184" y="1463040"/>
            <a:ext cx="3886200" cy="428853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8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3886200" cy="428853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7" name="Title 2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C4ABF9E3-6173-4F36-A802-889B8750C2BD}" type="datetime1">
              <a:rPr lang="en-GB" smtClean="0"/>
              <a:t>22/11/2017</a:t>
            </a:fld>
            <a:endParaRPr lang="en-GB"/>
          </a:p>
        </p:txBody>
      </p:sp>
      <p:sp>
        <p:nvSpPr>
          <p:cNvPr id="25" name="Slide Number Placeholder 24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39E35A9E-D2EE-42B9-B378-D7123745935D}" type="slidenum">
              <a:rPr lang="en-GB" smtClean="0"/>
              <a:t>‹#›</a:t>
            </a:fld>
            <a:endParaRPr lang="en-GB"/>
          </a:p>
        </p:txBody>
      </p:sp>
      <p:sp>
        <p:nvSpPr>
          <p:cNvPr id="26" name="Footer Placeholder 25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 Placeholder 3"/>
          <p:cNvSpPr>
            <a:spLocks noGrp="1"/>
          </p:cNvSpPr>
          <p:nvPr>
            <p:ph type="body" sz="half" idx="2"/>
          </p:nvPr>
        </p:nvSpPr>
        <p:spPr>
          <a:xfrm>
            <a:off x="352426" y="1463040"/>
            <a:ext cx="3886200" cy="509587"/>
          </a:xfrm>
        </p:spPr>
        <p:txBody>
          <a:bodyPr>
            <a:normAutofit/>
          </a:bodyPr>
          <a:lstStyle>
            <a:lvl1pPr marL="0" indent="0">
              <a:buNone/>
              <a:defRPr sz="2000" b="0" i="1" spc="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5"/>
          </p:nvPr>
        </p:nvSpPr>
        <p:spPr>
          <a:xfrm>
            <a:off x="4900613" y="1463040"/>
            <a:ext cx="3886200" cy="509587"/>
          </a:xfrm>
        </p:spPr>
        <p:txBody>
          <a:bodyPr>
            <a:normAutofit/>
          </a:bodyPr>
          <a:lstStyle>
            <a:lvl1pPr marL="0" indent="0">
              <a:buNone/>
              <a:defRPr sz="2000" b="0" i="1" spc="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Content Placeholder 11"/>
          <p:cNvSpPr>
            <a:spLocks noGrp="1"/>
          </p:cNvSpPr>
          <p:nvPr>
            <p:ph sz="quarter" idx="14"/>
          </p:nvPr>
        </p:nvSpPr>
        <p:spPr>
          <a:xfrm>
            <a:off x="4900613" y="2011680"/>
            <a:ext cx="3886200" cy="373684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8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2011680"/>
            <a:ext cx="3886200" cy="373684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30" name="Title 2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B2366CB4-7895-45A4-AF8A-AB20A7754CF8}" type="datetime1">
              <a:rPr lang="en-GB" smtClean="0"/>
              <a:t>22/11/2017</a:t>
            </a:fld>
            <a:endParaRPr lang="en-GB"/>
          </a:p>
        </p:txBody>
      </p:sp>
      <p:sp>
        <p:nvSpPr>
          <p:cNvPr id="24" name="Slide Number Placeholder 23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39E35A9E-D2EE-42B9-B378-D7123745935D}" type="slidenum">
              <a:rPr lang="en-GB" smtClean="0"/>
              <a:t>‹#›</a:t>
            </a:fld>
            <a:endParaRPr lang="en-GB"/>
          </a:p>
        </p:txBody>
      </p:sp>
      <p:sp>
        <p:nvSpPr>
          <p:cNvPr id="29" name="Footer Placeholder 28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3C4D6D-1987-4B33-B38C-A4ACA1B891AE}" type="datetime1">
              <a:rPr lang="en-GB" smtClean="0"/>
              <a:t>22/11/2017</a:t>
            </a:fld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9E35A9E-D2EE-42B9-B378-D7123745935D}" type="slidenum">
              <a:rPr lang="en-GB" smtClean="0"/>
              <a:t>‹#›</a:t>
            </a:fld>
            <a:endParaRPr lang="en-GB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AA753-A6B7-42E1-B0C0-1AFE5F6C201F}" type="datetime1">
              <a:rPr lang="en-GB" smtClean="0"/>
              <a:t>22/11/2017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9E35A9E-D2EE-42B9-B378-D7123745935D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0" y="5734050"/>
            <a:ext cx="9144000" cy="11239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2" name="Straight Connector 21"/>
          <p:cNvCxnSpPr/>
          <p:nvPr/>
        </p:nvCxnSpPr>
        <p:spPr>
          <a:xfrm>
            <a:off x="0" y="569595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itle 2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352426" y="1463040"/>
            <a:ext cx="3381375" cy="3967162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600" b="0" i="1" spc="0" baseline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Content Placeholder 11"/>
          <p:cNvSpPr>
            <a:spLocks noGrp="1"/>
          </p:cNvSpPr>
          <p:nvPr>
            <p:ph sz="quarter" idx="14"/>
          </p:nvPr>
        </p:nvSpPr>
        <p:spPr>
          <a:xfrm>
            <a:off x="4105275" y="1463040"/>
            <a:ext cx="4681538" cy="396849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CF6945B7-AE9F-4B69-AAA5-3D5D622E0019}" type="datetime1">
              <a:rPr lang="en-GB" smtClean="0"/>
              <a:t>22/11/2017</a:t>
            </a:fld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39E35A9E-D2EE-42B9-B378-D7123745935D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229224" y="0"/>
            <a:ext cx="3914775" cy="5657850"/>
          </a:xfrm>
        </p:spPr>
        <p:txBody>
          <a:bodyPr anchor="ctr" anchorCtr="0"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352426" y="1600199"/>
            <a:ext cx="4572000" cy="3593237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600" i="1">
                <a:solidFill>
                  <a:schemeClr val="tx1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Rectangle 10"/>
          <p:cNvSpPr/>
          <p:nvPr/>
        </p:nvSpPr>
        <p:spPr>
          <a:xfrm>
            <a:off x="0" y="5734050"/>
            <a:ext cx="9144000" cy="11239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/>
          <p:cNvCxnSpPr/>
          <p:nvPr/>
        </p:nvCxnSpPr>
        <p:spPr>
          <a:xfrm>
            <a:off x="0" y="569595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Placeholder 1"/>
          <p:cNvSpPr>
            <a:spLocks noGrp="1"/>
          </p:cNvSpPr>
          <p:nvPr>
            <p:ph type="title"/>
          </p:nvPr>
        </p:nvSpPr>
        <p:spPr>
          <a:xfrm>
            <a:off x="352425" y="275208"/>
            <a:ext cx="4572000" cy="1324992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C25B336-E7DC-49CB-A3E7-72C66491868D}" type="datetime1">
              <a:rPr lang="en-GB" smtClean="0"/>
              <a:t>22/11/2017</a:t>
            </a:fld>
            <a:endParaRPr lang="en-GB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39E35A9E-D2EE-42B9-B378-D7123745935D}" type="slidenum">
              <a:rPr lang="en-GB" smtClean="0"/>
              <a:t>‹#›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A695D1-B52F-4751-A3E0-363C7065C5A1}" type="datetime1">
              <a:rPr lang="en-GB" smtClean="0"/>
              <a:t>22/11/2017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E35A9E-D2EE-42B9-B378-D7123745935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F8F6A-C3A5-428A-8D64-FC6D6DC660A1}" type="datetime1">
              <a:rPr lang="en-GB" smtClean="0"/>
              <a:t>22/11/2017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E35A9E-D2EE-42B9-B378-D7123745935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52426" y="1463040"/>
            <a:ext cx="76809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52426" y="6543676"/>
            <a:ext cx="1466850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fld id="{1A379D64-DD9B-4143-B7C0-F8BDAA4F27D9}" type="datetime1">
              <a:rPr lang="en-GB" smtClean="0"/>
              <a:t>22/11/2017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809749" y="6543676"/>
            <a:ext cx="4086225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="1" i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6700" y="6543676"/>
            <a:ext cx="876300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000" b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fld id="{39E35A9E-D2EE-42B9-B378-D7123745935D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hf hdr="0" ftr="0" dt="0"/>
  <p:txStyles>
    <p:titleStyle>
      <a:lvl1pPr algn="l" defTabSz="914400" rtl="0" eaLnBrk="1" latinLnBrk="0" hangingPunct="1">
        <a:spcBef>
          <a:spcPts val="400"/>
        </a:spcBef>
        <a:buNone/>
        <a:defRPr sz="4000" b="0" kern="1200" cap="none" spc="0" baseline="0">
          <a:solidFill>
            <a:schemeClr val="tx1"/>
          </a:solidFill>
          <a:latin typeface="+mj-lt"/>
          <a:ea typeface="+mj-ea"/>
          <a:cs typeface="Tunga" pitchFamily="2"/>
        </a:defRPr>
      </a:lvl1pPr>
    </p:titleStyle>
    <p:bodyStyle>
      <a:lvl1pPr marL="0" indent="0" algn="l" defTabSz="914400" rtl="0" eaLnBrk="1" latinLnBrk="0" hangingPunct="1">
        <a:spcBef>
          <a:spcPts val="1200"/>
        </a:spcBef>
        <a:spcAft>
          <a:spcPts val="0"/>
        </a:spcAft>
        <a:buClr>
          <a:schemeClr val="accent5"/>
        </a:buClr>
        <a:buFont typeface="Arial" pitchFamily="34" charset="0"/>
        <a:buNone/>
        <a:defRPr sz="18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171450" indent="-171450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2pPr>
      <a:lvl3pPr marL="344488" indent="-165100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517525" indent="-169863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4pPr>
      <a:lvl5pPr marL="688975" indent="-173038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868680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06984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243584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408176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275856" y="3933056"/>
            <a:ext cx="4600600" cy="1824608"/>
          </a:xfrm>
        </p:spPr>
        <p:txBody>
          <a:bodyPr>
            <a:normAutofit/>
          </a:bodyPr>
          <a:lstStyle/>
          <a:p>
            <a:r>
              <a:rPr lang="en-GB" sz="4000" dirty="0" smtClean="0"/>
              <a:t>Sartre II</a:t>
            </a:r>
            <a:endParaRPr lang="en-GB" sz="40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64704"/>
            <a:ext cx="7772400" cy="2713209"/>
          </a:xfrm>
        </p:spPr>
        <p:txBody>
          <a:bodyPr/>
          <a:lstStyle/>
          <a:p>
            <a:pPr algn="ctr"/>
            <a:r>
              <a:rPr lang="en-GB" dirty="0" smtClean="0"/>
              <a:t>Nothingness, Freedom &amp; Anguish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9E35A9E-D2EE-42B9-B378-D7123745935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15702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539552" y="1844824"/>
            <a:ext cx="7680960" cy="4724400"/>
          </a:xfrm>
        </p:spPr>
        <p:txBody>
          <a:bodyPr>
            <a:normAutofit/>
          </a:bodyPr>
          <a:lstStyle/>
          <a:p>
            <a:r>
              <a:rPr lang="en-GB" sz="3200" dirty="0" smtClean="0"/>
              <a:t>Being-in-itself (</a:t>
            </a:r>
            <a:r>
              <a:rPr lang="en-GB" sz="3200" dirty="0" err="1" smtClean="0"/>
              <a:t>eg</a:t>
            </a:r>
            <a:r>
              <a:rPr lang="en-GB" sz="3200" dirty="0" smtClean="0"/>
              <a:t>, inkwell) and being-for-itself (</a:t>
            </a:r>
            <a:r>
              <a:rPr lang="en-GB" sz="3200" dirty="0" err="1" smtClean="0"/>
              <a:t>eg</a:t>
            </a:r>
            <a:r>
              <a:rPr lang="en-GB" sz="3200" dirty="0" smtClean="0"/>
              <a:t>, waiter).</a:t>
            </a:r>
          </a:p>
          <a:p>
            <a:endParaRPr lang="en-GB" sz="3200" dirty="0"/>
          </a:p>
          <a:p>
            <a:r>
              <a:rPr lang="en-GB" sz="3200" dirty="0" smtClean="0"/>
              <a:t>A waiter is not a waiter in the sense that an ink well </a:t>
            </a:r>
            <a:r>
              <a:rPr lang="en-GB" sz="3200" b="1" i="1" dirty="0" smtClean="0"/>
              <a:t>IS </a:t>
            </a:r>
            <a:r>
              <a:rPr lang="en-GB" sz="3200" dirty="0" smtClean="0"/>
              <a:t>an inkwell (see BN, p. 83).</a:t>
            </a:r>
          </a:p>
          <a:p>
            <a:endParaRPr lang="en-GB" sz="32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dirty="0" smtClean="0"/>
              <a:t>Relevant Distinctions</a:t>
            </a:r>
            <a:endParaRPr lang="en-GB" sz="4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39E35A9E-D2EE-42B9-B378-D7123745935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65734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352426" y="1916832"/>
            <a:ext cx="7680960" cy="4270608"/>
          </a:xfrm>
        </p:spPr>
        <p:txBody>
          <a:bodyPr>
            <a:normAutofit/>
          </a:bodyPr>
          <a:lstStyle/>
          <a:p>
            <a:r>
              <a:rPr lang="en-GB" sz="3200" dirty="0" smtClean="0"/>
              <a:t>Humans bring nothingness into the world. </a:t>
            </a:r>
          </a:p>
          <a:p>
            <a:endParaRPr lang="en-GB" sz="3200" dirty="0"/>
          </a:p>
          <a:p>
            <a:r>
              <a:rPr lang="en-GB" sz="3200" dirty="0" smtClean="0"/>
              <a:t>The example of expecting to meet Pierre in the café. </a:t>
            </a:r>
          </a:p>
          <a:p>
            <a:endParaRPr lang="en-GB" sz="3200" dirty="0"/>
          </a:p>
          <a:p>
            <a:r>
              <a:rPr lang="en-GB" sz="3200" dirty="0" smtClean="0"/>
              <a:t>‘</a:t>
            </a:r>
            <a:r>
              <a:rPr lang="en-GB" sz="3200" dirty="0" err="1"/>
              <a:t>N</a:t>
            </a:r>
            <a:r>
              <a:rPr lang="en-GB" sz="3200" dirty="0" err="1" smtClean="0"/>
              <a:t>ihilation</a:t>
            </a:r>
            <a:r>
              <a:rPr lang="en-GB" sz="3200" dirty="0" smtClean="0"/>
              <a:t>’: turn into nothing; turn into non-being. </a:t>
            </a:r>
            <a:endParaRPr lang="en-GB" sz="3200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400200"/>
          </a:xfrm>
        </p:spPr>
        <p:txBody>
          <a:bodyPr>
            <a:noAutofit/>
          </a:bodyPr>
          <a:lstStyle/>
          <a:p>
            <a:r>
              <a:rPr lang="en-GB" sz="4400" dirty="0" smtClean="0"/>
              <a:t>Humans bring nothingness into the world</a:t>
            </a:r>
            <a:endParaRPr lang="en-GB" sz="44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39E35A9E-D2EE-42B9-B378-D7123745935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88876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352426" y="1628800"/>
            <a:ext cx="7680960" cy="455864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‘</a:t>
            </a:r>
            <a:r>
              <a:rPr lang="en-GB" sz="3200" dirty="0" smtClean="0"/>
              <a:t>I am the self which I will be, in the mode of not being it’ (BN, p.56).  There’s a gap between my current self and the future. </a:t>
            </a:r>
          </a:p>
          <a:p>
            <a:endParaRPr lang="en-GB" sz="3200" dirty="0" smtClean="0"/>
          </a:p>
          <a:p>
            <a:r>
              <a:rPr lang="en-GB" sz="3200" dirty="0" smtClean="0"/>
              <a:t>The example of the gambler (BN, p.57). </a:t>
            </a:r>
            <a:r>
              <a:rPr lang="en-GB" sz="3200" dirty="0"/>
              <a:t>(</a:t>
            </a:r>
            <a:r>
              <a:rPr lang="en-GB" sz="3200" dirty="0" smtClean="0"/>
              <a:t>See quotation on hand-out.) </a:t>
            </a:r>
          </a:p>
          <a:p>
            <a:endParaRPr lang="en-GB" sz="3200" dirty="0" smtClean="0"/>
          </a:p>
          <a:p>
            <a:r>
              <a:rPr lang="en-GB" sz="3200" dirty="0" smtClean="0"/>
              <a:t>We even choose our emotions (BN, p.84). </a:t>
            </a:r>
            <a:endParaRPr lang="en-GB" sz="32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dirty="0" smtClean="0"/>
              <a:t>Issues of freedom</a:t>
            </a:r>
            <a:endParaRPr lang="en-GB" sz="4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39E35A9E-D2EE-42B9-B378-D7123745935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73477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352426" y="2132856"/>
            <a:ext cx="7680960" cy="4054584"/>
          </a:xfrm>
        </p:spPr>
        <p:txBody>
          <a:bodyPr>
            <a:normAutofit/>
          </a:bodyPr>
          <a:lstStyle/>
          <a:p>
            <a:r>
              <a:rPr lang="en-GB" sz="3200" b="1" i="1" dirty="0" smtClean="0"/>
              <a:t>NOTHING </a:t>
            </a:r>
            <a:r>
              <a:rPr lang="en-GB" sz="3200" dirty="0" smtClean="0"/>
              <a:t>compels me to choose one form of conduct over another – result – I distrust myself. (BN, P.53)</a:t>
            </a:r>
          </a:p>
          <a:p>
            <a:endParaRPr lang="en-GB" sz="3200" dirty="0" smtClean="0"/>
          </a:p>
          <a:p>
            <a:r>
              <a:rPr lang="en-GB" sz="3200" dirty="0" smtClean="0"/>
              <a:t>Example of vertigo.  (BN, p.53)</a:t>
            </a:r>
            <a:endParaRPr lang="en-GB" sz="32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4400" dirty="0" smtClean="0"/>
              <a:t>But…</a:t>
            </a:r>
            <a:endParaRPr lang="en-GB" sz="4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39E35A9E-D2EE-42B9-B378-D7123745935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24946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3200" smtClean="0"/>
              <a:t>So… what </a:t>
            </a:r>
            <a:r>
              <a:rPr lang="en-GB" sz="3200" dirty="0" smtClean="0"/>
              <a:t>separates me from myself here? </a:t>
            </a:r>
            <a:r>
              <a:rPr lang="en-GB" sz="3200" b="1" i="1" dirty="0" smtClean="0"/>
              <a:t>Nothing. </a:t>
            </a:r>
            <a:r>
              <a:rPr lang="en-GB" sz="3200" dirty="0" smtClean="0"/>
              <a:t>I am free to choose my action – this results in anguish. How our life goes really is up to us. </a:t>
            </a:r>
            <a:endParaRPr lang="en-GB" sz="3200" b="1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39E35A9E-D2EE-42B9-B378-D7123745935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452991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ylar">
  <a:themeElements>
    <a:clrScheme name="Mylar">
      <a:dk1>
        <a:srgbClr val="000000"/>
      </a:dk1>
      <a:lt1>
        <a:srgbClr val="FFFFFF"/>
      </a:lt1>
      <a:dk2>
        <a:srgbClr val="656162"/>
      </a:dk2>
      <a:lt2>
        <a:srgbClr val="E0DACC"/>
      </a:lt2>
      <a:accent1>
        <a:srgbClr val="4A5A7A"/>
      </a:accent1>
      <a:accent2>
        <a:srgbClr val="F7BD40"/>
      </a:accent2>
      <a:accent3>
        <a:srgbClr val="975C00"/>
      </a:accent3>
      <a:accent4>
        <a:srgbClr val="754D41"/>
      </a:accent4>
      <a:accent5>
        <a:srgbClr val="838995"/>
      </a:accent5>
      <a:accent6>
        <a:srgbClr val="687B66"/>
      </a:accent6>
      <a:hlink>
        <a:srgbClr val="B5740B"/>
      </a:hlink>
      <a:folHlink>
        <a:srgbClr val="7483A0"/>
      </a:folHlink>
    </a:clrScheme>
    <a:fontScheme name="Mylar">
      <a:majorFont>
        <a:latin typeface="Corbel"/>
        <a:ea typeface=""/>
        <a:cs typeface=""/>
        <a:font script="Jpan" typeface="HGｺﾞｼｯｸM"/>
        <a:font script="Hang" typeface="맑은 고딕"/>
        <a:font script="Hans" typeface="华文楷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华文楷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ylar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50800" dist="25400" dir="13500000">
              <a:srgbClr val="000000">
                <a:alpha val="75000"/>
              </a:srgbClr>
            </a:innerShdw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dkEdge">
            <a:bevelT w="25400" h="508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tint val="100000"/>
                <a:shade val="30000"/>
                <a:alpha val="100000"/>
                <a:satMod val="25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lumMod val="80000"/>
              </a:schemeClr>
              <a:schemeClr val="phClr">
                <a:tint val="50000"/>
                <a:lumMod val="15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TM01790491[[fn=Mylar]]</Template>
  <TotalTime>22</TotalTime>
  <Words>218</Words>
  <Application>Microsoft Office PowerPoint</Application>
  <PresentationFormat>On-screen Show (4:3)</PresentationFormat>
  <Paragraphs>29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Mylar</vt:lpstr>
      <vt:lpstr>Nothingness, Freedom &amp; Anguish</vt:lpstr>
      <vt:lpstr>Relevant Distinctions</vt:lpstr>
      <vt:lpstr>Humans bring nothingness into the world</vt:lpstr>
      <vt:lpstr>Issues of freedom</vt:lpstr>
      <vt:lpstr>But…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Nothingness, Freedom &amp; Anguish</dc:title>
  <dc:creator>Rebekah Humphreys</dc:creator>
  <cp:lastModifiedBy>Rebekah Humphreys</cp:lastModifiedBy>
  <cp:revision>3</cp:revision>
  <dcterms:created xsi:type="dcterms:W3CDTF">2017-11-22T17:01:13Z</dcterms:created>
  <dcterms:modified xsi:type="dcterms:W3CDTF">2017-11-22T17:23:14Z</dcterms:modified>
</cp:coreProperties>
</file>