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
  </p:notesMasterIdLst>
  <p:sldIdLst>
    <p:sldId id="256" r:id="rId2"/>
  </p:sldIdLst>
  <p:sldSz cx="29303663" cy="27144663"/>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8550" userDrawn="1">
          <p15:clr>
            <a:srgbClr val="A4A3A4"/>
          </p15:clr>
        </p15:guide>
        <p15:guide id="2" pos="922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985" autoAdjust="0"/>
    <p:restoredTop sz="87109" autoAdjust="0"/>
  </p:normalViewPr>
  <p:slideViewPr>
    <p:cSldViewPr snapToGrid="0">
      <p:cViewPr>
        <p:scale>
          <a:sx n="33" d="100"/>
          <a:sy n="33" d="100"/>
        </p:scale>
        <p:origin x="768" y="24"/>
      </p:cViewPr>
      <p:guideLst>
        <p:guide orient="horz" pos="8550"/>
        <p:guide pos="9229"/>
      </p:guideLst>
    </p:cSldViewPr>
  </p:slideViewPr>
  <p:notesTextViewPr>
    <p:cViewPr>
      <p:scale>
        <a:sx n="1" d="1"/>
        <a:sy n="1" d="1"/>
      </p:scale>
      <p:origin x="0" y="-606"/>
    </p:cViewPr>
  </p:notesTextViewPr>
  <p:gridSpacing cx="360000" cy="3600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79155C60-FC4C-4584-92A7-BD4275E7346B}" type="datetimeFigureOut">
              <a:rPr lang="en-IN" smtClean="0"/>
              <a:t>29-05-2021</a:t>
            </a:fld>
            <a:endParaRPr lang="en-IN"/>
          </a:p>
        </p:txBody>
      </p:sp>
      <p:sp>
        <p:nvSpPr>
          <p:cNvPr id="4" name="Slide Image Placeholder 3"/>
          <p:cNvSpPr>
            <a:spLocks noGrp="1" noRot="1" noChangeAspect="1"/>
          </p:cNvSpPr>
          <p:nvPr>
            <p:ph type="sldImg" idx="2"/>
          </p:nvPr>
        </p:nvSpPr>
        <p:spPr>
          <a:xfrm>
            <a:off x="3322638" y="857250"/>
            <a:ext cx="2498725" cy="2314575"/>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FC2F3F10-79BD-4BCB-A457-B0A51D9F76D3}" type="slidenum">
              <a:rPr lang="en-IN" smtClean="0"/>
              <a:t>‹#›</a:t>
            </a:fld>
            <a:endParaRPr lang="en-IN"/>
          </a:p>
        </p:txBody>
      </p:sp>
    </p:spTree>
    <p:extLst>
      <p:ext uri="{BB962C8B-B14F-4D97-AF65-F5344CB8AC3E}">
        <p14:creationId xmlns:p14="http://schemas.microsoft.com/office/powerpoint/2010/main" val="39852392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statista.com/statistics/273963/quarterly-revenue-of-amazoncom/" TargetMode="External"/><Relationship Id="rId2" Type="http://schemas.openxmlformats.org/officeDocument/2006/relationships/slide" Target="../slides/slide1.xml"/><Relationship Id="rId1" Type="http://schemas.openxmlformats.org/officeDocument/2006/relationships/notesMaster" Target="../notesMasters/notesMaster1.xml"/><Relationship Id="rId4" Type="http://schemas.openxmlformats.org/officeDocument/2006/relationships/hyperlink" Target="https://www.statista.com/statistics/266282/annual-net-revenue-of-amazoncom/"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US" sz="1800" b="1" i="0" u="none" strike="noStrike" dirty="0">
                <a:solidFill>
                  <a:srgbClr val="000000"/>
                </a:solidFill>
                <a:effectLst/>
                <a:latin typeface="Times New Roman" panose="02020603050405020304" pitchFamily="18" charset="0"/>
              </a:rPr>
              <a:t>Introduction </a:t>
            </a:r>
            <a:endParaRPr lang="en-US" b="1" dirty="0">
              <a:effectLst/>
            </a:endParaRPr>
          </a:p>
          <a:p>
            <a:pPr algn="just" rtl="0">
              <a:spcBef>
                <a:spcPts val="0"/>
              </a:spcBef>
              <a:spcAft>
                <a:spcPts val="0"/>
              </a:spcAft>
            </a:pPr>
            <a:r>
              <a:rPr lang="en-US" sz="1800" b="0" i="0" u="none" strike="noStrike" dirty="0">
                <a:solidFill>
                  <a:srgbClr val="000000"/>
                </a:solidFill>
                <a:effectLst/>
                <a:latin typeface="Times New Roman" panose="02020603050405020304" pitchFamily="18" charset="0"/>
              </a:rPr>
              <a:t>The poster will try to provide a deep concept about the knowledge acquisition stage of knowledge and information management in Amazon. The various sources of knowledge acquiring processes will be discussed in an effective manner. </a:t>
            </a:r>
            <a:endParaRPr lang="en-US" dirty="0">
              <a:effectLst/>
            </a:endParaRPr>
          </a:p>
          <a:p>
            <a:pPr algn="just" rtl="0">
              <a:spcBef>
                <a:spcPts val="0"/>
              </a:spcBef>
              <a:spcAft>
                <a:spcPts val="0"/>
              </a:spcAft>
            </a:pPr>
            <a:r>
              <a:rPr lang="en-US" sz="1800" b="1" i="0" u="none" strike="noStrike" dirty="0">
                <a:solidFill>
                  <a:srgbClr val="000000"/>
                </a:solidFill>
                <a:effectLst/>
                <a:latin typeface="Times New Roman" panose="02020603050405020304" pitchFamily="18" charset="0"/>
              </a:rPr>
              <a:t>Knowledge Acquisition </a:t>
            </a:r>
          </a:p>
          <a:p>
            <a:pPr algn="just" rtl="0">
              <a:spcBef>
                <a:spcPts val="0"/>
              </a:spcBef>
              <a:spcAft>
                <a:spcPts val="0"/>
              </a:spcAft>
            </a:pPr>
            <a:r>
              <a:rPr lang="en-US" sz="1800" b="1" i="0" u="none" strike="noStrike" dirty="0">
                <a:solidFill>
                  <a:srgbClr val="FF0000"/>
                </a:solidFill>
                <a:effectLst/>
                <a:latin typeface="Times New Roman" panose="02020603050405020304" pitchFamily="18" charset="0"/>
              </a:rPr>
              <a:t>Mission Statement of Amazon </a:t>
            </a:r>
            <a:endParaRPr lang="en-US" sz="2800" b="1" dirty="0">
              <a:effectLst/>
            </a:endParaRPr>
          </a:p>
          <a:p>
            <a:pPr algn="just" rtl="0">
              <a:spcBef>
                <a:spcPts val="0"/>
              </a:spcBef>
              <a:spcAft>
                <a:spcPts val="0"/>
              </a:spcAft>
            </a:pPr>
            <a:r>
              <a:rPr lang="en-US" sz="1800" b="0" i="0" u="none" strike="noStrike" dirty="0">
                <a:solidFill>
                  <a:srgbClr val="000000"/>
                </a:solidFill>
                <a:effectLst/>
                <a:latin typeface="Times New Roman" panose="02020603050405020304" pitchFamily="18" charset="0"/>
              </a:rPr>
              <a:t>To provide customers with the best product range selection at an affordable rate with utmost convenience for the users.</a:t>
            </a:r>
            <a:r>
              <a:rPr lang="en-US" sz="1800" b="0" i="0" u="none" strike="noStrike" dirty="0">
                <a:solidFill>
                  <a:srgbClr val="FF0000"/>
                </a:solidFill>
                <a:effectLst/>
                <a:latin typeface="Times New Roman" panose="02020603050405020304" pitchFamily="18" charset="0"/>
              </a:rPr>
              <a:t> Thus, according to their mission statement, the company could be stated as a knowledge organisation as it </a:t>
            </a:r>
            <a:r>
              <a:rPr lang="en-US" sz="1800" b="0" i="0" u="none" strike="noStrike" dirty="0" err="1">
                <a:solidFill>
                  <a:srgbClr val="FF0000"/>
                </a:solidFill>
                <a:effectLst/>
                <a:latin typeface="Times New Roman" panose="02020603050405020304" pitchFamily="18" charset="0"/>
              </a:rPr>
              <a:t>utilises</a:t>
            </a:r>
            <a:r>
              <a:rPr lang="en-US" sz="1800" b="0" i="0" u="none" strike="noStrike" dirty="0">
                <a:solidFill>
                  <a:srgbClr val="FF0000"/>
                </a:solidFill>
                <a:effectLst/>
                <a:latin typeface="Times New Roman" panose="02020603050405020304" pitchFamily="18" charset="0"/>
              </a:rPr>
              <a:t> customer data and knowledge for delivering the best product and service to the customers within the marketplace. </a:t>
            </a:r>
            <a:endParaRPr lang="en-US" sz="2800" dirty="0">
              <a:effectLst/>
            </a:endParaRPr>
          </a:p>
          <a:p>
            <a:pPr algn="just" rtl="0">
              <a:spcBef>
                <a:spcPts val="0"/>
              </a:spcBef>
              <a:spcAft>
                <a:spcPts val="0"/>
              </a:spcAft>
            </a:pPr>
            <a:r>
              <a:rPr lang="en-US" sz="1800" b="1" i="0" u="none" strike="noStrike" dirty="0">
                <a:solidFill>
                  <a:srgbClr val="000000"/>
                </a:solidFill>
                <a:effectLst/>
                <a:latin typeface="Times New Roman" panose="02020603050405020304" pitchFamily="18" charset="0"/>
              </a:rPr>
              <a:t>Vision Statement</a:t>
            </a:r>
            <a:endParaRPr lang="en-US" b="1" dirty="0">
              <a:effectLst/>
            </a:endParaRPr>
          </a:p>
          <a:p>
            <a:pPr algn="just" rtl="0">
              <a:spcBef>
                <a:spcPts val="0"/>
              </a:spcBef>
              <a:spcAft>
                <a:spcPts val="0"/>
              </a:spcAft>
            </a:pPr>
            <a:r>
              <a:rPr lang="en-US" sz="1800" b="0" i="0" u="none" strike="noStrike" dirty="0">
                <a:solidFill>
                  <a:srgbClr val="000000"/>
                </a:solidFill>
                <a:effectLst/>
                <a:latin typeface="Times New Roman" panose="02020603050405020304" pitchFamily="18" charset="0"/>
              </a:rPr>
              <a:t>To become one of the most globally reached customer centric company having a widest range of product for the customers within the market place. </a:t>
            </a:r>
            <a:endParaRPr lang="en-US" dirty="0">
              <a:effectLst/>
            </a:endParaRPr>
          </a:p>
          <a:p>
            <a:pPr algn="just" rtl="0">
              <a:spcBef>
                <a:spcPts val="0"/>
              </a:spcBef>
              <a:spcAft>
                <a:spcPts val="0"/>
              </a:spcAft>
            </a:pPr>
            <a:endParaRPr lang="en-US" b="1" dirty="0">
              <a:effectLst/>
            </a:endParaRPr>
          </a:p>
          <a:p>
            <a:pPr algn="just" rtl="0">
              <a:spcBef>
                <a:spcPts val="0"/>
              </a:spcBef>
              <a:spcAft>
                <a:spcPts val="0"/>
              </a:spcAft>
            </a:pPr>
            <a:r>
              <a:rPr lang="en-US" sz="1800" b="1" i="0" u="none" strike="noStrike" dirty="0">
                <a:solidFill>
                  <a:srgbClr val="000000"/>
                </a:solidFill>
                <a:effectLst/>
                <a:latin typeface="Times New Roman" panose="02020603050405020304" pitchFamily="18" charset="0"/>
              </a:rPr>
              <a:t>Where do they get information and knowledge from? </a:t>
            </a:r>
            <a:endParaRPr lang="en-US" b="1" dirty="0">
              <a:effectLst/>
            </a:endParaRPr>
          </a:p>
          <a:p>
            <a:pPr algn="just" rtl="0">
              <a:spcBef>
                <a:spcPts val="0"/>
              </a:spcBef>
              <a:spcAft>
                <a:spcPts val="0"/>
              </a:spcAft>
            </a:pPr>
            <a:r>
              <a:rPr lang="en-US" sz="1800" b="0" i="0" u="none" strike="noStrike" dirty="0">
                <a:solidFill>
                  <a:srgbClr val="000000"/>
                </a:solidFill>
                <a:effectLst/>
                <a:latin typeface="Times New Roman" panose="02020603050405020304" pitchFamily="18" charset="0"/>
              </a:rPr>
              <a:t>Amazon could be stated as one of the best example for framing one of the best knowledge acquisition platform. The retail company has devised a single platform for extracting information and knowledge. The company has developed Amazon Connect which effectively uses Big data for extracting information and knowledge from the amazon website. They has mainly adopted the model of “Everything Under One Roof” (Lopes </a:t>
            </a:r>
            <a:r>
              <a:rPr lang="en-US" sz="1800" b="0" i="1" u="none" strike="noStrike" dirty="0">
                <a:solidFill>
                  <a:srgbClr val="000000"/>
                </a:solidFill>
                <a:effectLst/>
                <a:latin typeface="Times New Roman" panose="02020603050405020304" pitchFamily="18" charset="0"/>
              </a:rPr>
              <a:t>et al., </a:t>
            </a:r>
            <a:r>
              <a:rPr lang="en-US" sz="1800" b="0" i="0" u="none" strike="noStrike" dirty="0">
                <a:solidFill>
                  <a:srgbClr val="000000"/>
                </a:solidFill>
                <a:effectLst/>
                <a:latin typeface="Times New Roman" panose="02020603050405020304" pitchFamily="18" charset="0"/>
              </a:rPr>
              <a:t>2017). The company has successfully implemented collaborative filtering for extracting the best information of the customers  from the platform. The application of Hewlett-Packard servers helps in extracting and handling knowledge information in Amazon.  </a:t>
            </a:r>
          </a:p>
          <a:p>
            <a:pPr algn="just" rtl="0">
              <a:spcBef>
                <a:spcPts val="0"/>
              </a:spcBef>
              <a:spcAft>
                <a:spcPts val="0"/>
              </a:spcAft>
            </a:pPr>
            <a:endParaRPr lang="en-US" sz="1800" b="0" i="0" u="none" strike="noStrike" dirty="0">
              <a:solidFill>
                <a:srgbClr val="000000"/>
              </a:solidFill>
              <a:effectLst/>
              <a:latin typeface="Times New Roman" panose="02020603050405020304" pitchFamily="18" charset="0"/>
            </a:endParaRPr>
          </a:p>
          <a:p>
            <a:pPr algn="just" rtl="0">
              <a:spcBef>
                <a:spcPts val="0"/>
              </a:spcBef>
              <a:spcAft>
                <a:spcPts val="0"/>
              </a:spcAft>
            </a:pPr>
            <a:r>
              <a:rPr lang="en-US" sz="1800" b="1" i="0" u="none" strike="noStrike" dirty="0">
                <a:solidFill>
                  <a:srgbClr val="FF0000"/>
                </a:solidFill>
                <a:effectLst/>
                <a:latin typeface="Times New Roman" panose="02020603050405020304" pitchFamily="18" charset="0"/>
              </a:rPr>
              <a:t>The 4C’s Knowledge Management Process in Amazon </a:t>
            </a:r>
            <a:endParaRPr lang="en-US" b="1" dirty="0">
              <a:effectLst/>
            </a:endParaRPr>
          </a:p>
          <a:p>
            <a:pPr algn="just" rtl="0">
              <a:spcBef>
                <a:spcPts val="0"/>
              </a:spcBef>
              <a:spcAft>
                <a:spcPts val="0"/>
              </a:spcAft>
            </a:pPr>
            <a:r>
              <a:rPr lang="en-US" sz="1800" b="0" i="0" u="none" strike="noStrike" dirty="0">
                <a:solidFill>
                  <a:srgbClr val="FF0000"/>
                </a:solidFill>
                <a:effectLst/>
                <a:latin typeface="Times New Roman" panose="02020603050405020304" pitchFamily="18" charset="0"/>
              </a:rPr>
              <a:t>The 4C’s of Knowledge Management Process in Amazon are stated below in an effective manner:</a:t>
            </a:r>
            <a:endParaRPr lang="en-US" dirty="0">
              <a:effectLst/>
            </a:endParaRPr>
          </a:p>
          <a:p>
            <a:pPr algn="just" rtl="0" fontAlgn="base">
              <a:spcBef>
                <a:spcPts val="0"/>
              </a:spcBef>
              <a:spcAft>
                <a:spcPts val="0"/>
              </a:spcAft>
              <a:buFont typeface="Arial" panose="020B0604020202020204" pitchFamily="34" charset="0"/>
              <a:buChar char="•"/>
            </a:pPr>
            <a:r>
              <a:rPr lang="en-US" sz="1800" b="0" i="0" u="none" strike="noStrike" dirty="0">
                <a:solidFill>
                  <a:srgbClr val="FF0000"/>
                </a:solidFill>
                <a:effectLst/>
                <a:latin typeface="Times New Roman" panose="02020603050405020304" pitchFamily="18" charset="0"/>
              </a:rPr>
              <a:t>Knowledge Capture Process: The way through which the knowledge is acquired within any business organisation is known as knowledge capture process. Through the utilisation of Amazon Connect and using collaborative filtering to acquire information of customers from the website</a:t>
            </a:r>
          </a:p>
          <a:p>
            <a:pPr algn="just" rtl="0" fontAlgn="base">
              <a:spcBef>
                <a:spcPts val="0"/>
              </a:spcBef>
              <a:spcAft>
                <a:spcPts val="0"/>
              </a:spcAft>
              <a:buFont typeface="Arial" panose="020B0604020202020204" pitchFamily="34" charset="0"/>
              <a:buChar char="•"/>
            </a:pPr>
            <a:r>
              <a:rPr lang="en-US" sz="1800" b="0" i="0" u="none" strike="noStrike" dirty="0">
                <a:solidFill>
                  <a:srgbClr val="FF0000"/>
                </a:solidFill>
                <a:effectLst/>
                <a:latin typeface="Times New Roman" panose="02020603050405020304" pitchFamily="18" charset="0"/>
              </a:rPr>
              <a:t>Knowledge Construction Process: This is the process through which, the knowledge is mainly being constructed and amplified within the </a:t>
            </a:r>
            <a:r>
              <a:rPr lang="en-US" sz="1800" b="0" i="0" u="none" strike="noStrike" dirty="0" err="1">
                <a:solidFill>
                  <a:srgbClr val="FF0000"/>
                </a:solidFill>
                <a:effectLst/>
                <a:latin typeface="Times New Roman" panose="02020603050405020304" pitchFamily="18" charset="0"/>
              </a:rPr>
              <a:t>organisational</a:t>
            </a:r>
            <a:r>
              <a:rPr lang="en-US" sz="1800" b="0" i="0" u="none" strike="noStrike" dirty="0">
                <a:solidFill>
                  <a:srgbClr val="FF0000"/>
                </a:solidFill>
                <a:effectLst/>
                <a:latin typeface="Times New Roman" panose="02020603050405020304" pitchFamily="18" charset="0"/>
              </a:rPr>
              <a:t> network. In amazon, the company effectively uses two different types of information management software and its consist of simple storage service with effective integration into amazon web service and amazon transaction service. This helps in constructing the knowledge acquired from the knowledge capture process.</a:t>
            </a:r>
          </a:p>
          <a:p>
            <a:pPr algn="just" rtl="0" fontAlgn="base">
              <a:spcBef>
                <a:spcPts val="0"/>
              </a:spcBef>
              <a:spcAft>
                <a:spcPts val="0"/>
              </a:spcAft>
              <a:buFont typeface="Arial" panose="020B0604020202020204" pitchFamily="34" charset="0"/>
              <a:buChar char="•"/>
            </a:pPr>
            <a:r>
              <a:rPr lang="en-US" sz="1800" b="0" i="0" u="none" strike="noStrike" dirty="0">
                <a:solidFill>
                  <a:srgbClr val="FF0000"/>
                </a:solidFill>
                <a:effectLst/>
                <a:latin typeface="Times New Roman" panose="02020603050405020304" pitchFamily="18" charset="0"/>
              </a:rPr>
              <a:t>Knowledge Codification Process: Through effective codification process, the knowledge stored and constructed are effectively managed and therefore helps in transfer of knowledge and information. In Amazon, the codification process is being carried out through Enterprise Resource Management System from which the knowledge and information are transferred to Oracle Database Management System.  </a:t>
            </a:r>
          </a:p>
          <a:p>
            <a:pPr algn="just" rtl="0" fontAlgn="base">
              <a:spcBef>
                <a:spcPts val="0"/>
              </a:spcBef>
              <a:spcAft>
                <a:spcPts val="0"/>
              </a:spcAft>
              <a:buFont typeface="Arial" panose="020B0604020202020204" pitchFamily="34" charset="0"/>
              <a:buChar char="•"/>
            </a:pPr>
            <a:r>
              <a:rPr lang="en-US" sz="1800" b="0" i="0" u="none" strike="noStrike" dirty="0">
                <a:solidFill>
                  <a:srgbClr val="FF0000"/>
                </a:solidFill>
                <a:effectLst/>
                <a:latin typeface="Times New Roman" panose="02020603050405020304" pitchFamily="18" charset="0"/>
              </a:rPr>
              <a:t>Knowledge Communication Process: This is the process through which, knowledge acquired and stored are being communicated within the organisation. In amazon, the company uses different kinds of feedback process and ICT tools for communicating the knowledge within the </a:t>
            </a:r>
            <a:r>
              <a:rPr lang="en-US" sz="1800" b="0" i="0" u="none" strike="noStrike" dirty="0" err="1">
                <a:solidFill>
                  <a:srgbClr val="FF0000"/>
                </a:solidFill>
                <a:effectLst/>
                <a:latin typeface="Times New Roman" panose="02020603050405020304" pitchFamily="18" charset="0"/>
              </a:rPr>
              <a:t>organisational</a:t>
            </a:r>
            <a:r>
              <a:rPr lang="en-US" sz="1800" b="0" i="0" u="none" strike="noStrike" dirty="0">
                <a:solidFill>
                  <a:srgbClr val="FF0000"/>
                </a:solidFill>
                <a:effectLst/>
                <a:latin typeface="Times New Roman" panose="02020603050405020304" pitchFamily="18" charset="0"/>
              </a:rPr>
              <a:t> framework. </a:t>
            </a:r>
          </a:p>
          <a:p>
            <a:pPr algn="just" rtl="0">
              <a:spcBef>
                <a:spcPts val="0"/>
              </a:spcBef>
              <a:spcAft>
                <a:spcPts val="0"/>
              </a:spcAft>
            </a:pPr>
            <a:r>
              <a:rPr lang="en-US" sz="1800" b="1" i="0" u="none" strike="noStrike" dirty="0">
                <a:solidFill>
                  <a:srgbClr val="000000"/>
                </a:solidFill>
                <a:effectLst/>
                <a:latin typeface="Times New Roman" panose="02020603050405020304" pitchFamily="18" charset="0"/>
              </a:rPr>
              <a:t>Knowledge Management Typology</a:t>
            </a:r>
            <a:endParaRPr lang="en-US" b="1" dirty="0">
              <a:effectLst/>
            </a:endParaRPr>
          </a:p>
          <a:p>
            <a:pPr algn="just" rtl="0">
              <a:spcBef>
                <a:spcPts val="0"/>
              </a:spcBef>
              <a:spcAft>
                <a:spcPts val="0"/>
              </a:spcAft>
            </a:pPr>
            <a:r>
              <a:rPr lang="en-US" sz="1800" b="0" i="0" u="none" strike="noStrike" dirty="0">
                <a:solidFill>
                  <a:srgbClr val="FF0000"/>
                </a:solidFill>
                <a:effectLst/>
                <a:latin typeface="Times New Roman" panose="02020603050405020304" pitchFamily="18" charset="0"/>
              </a:rPr>
              <a:t>There are different kinds of knowledge Management Typologies used by different business </a:t>
            </a:r>
            <a:r>
              <a:rPr lang="en-US" sz="1800" b="0" i="0" u="none" strike="noStrike" dirty="0" err="1">
                <a:solidFill>
                  <a:srgbClr val="FF0000"/>
                </a:solidFill>
                <a:effectLst/>
                <a:latin typeface="Times New Roman" panose="02020603050405020304" pitchFamily="18" charset="0"/>
              </a:rPr>
              <a:t>organisations</a:t>
            </a:r>
            <a:r>
              <a:rPr lang="en-US" sz="1800" b="0" i="0" u="none" strike="noStrike" dirty="0">
                <a:solidFill>
                  <a:srgbClr val="FF0000"/>
                </a:solidFill>
                <a:effectLst/>
                <a:latin typeface="Times New Roman" panose="02020603050405020304" pitchFamily="18" charset="0"/>
              </a:rPr>
              <a:t>. Considering the case of Amazon, the company uses database management system typology as their Knowledge Management Typology. The company uses Oracle Database Management System to store the information and knowledge of their customers within the marketplace. </a:t>
            </a:r>
            <a:endParaRPr lang="en-US" dirty="0">
              <a:effectLst/>
            </a:endParaRPr>
          </a:p>
          <a:p>
            <a:pPr algn="just" rtl="0">
              <a:spcBef>
                <a:spcPts val="0"/>
              </a:spcBef>
              <a:spcAft>
                <a:spcPts val="0"/>
              </a:spcAft>
            </a:pPr>
            <a:endParaRPr lang="en-US" dirty="0">
              <a:effectLst/>
            </a:endParaRPr>
          </a:p>
          <a:p>
            <a:pPr algn="just" rtl="0">
              <a:spcBef>
                <a:spcPts val="0"/>
              </a:spcBef>
              <a:spcAft>
                <a:spcPts val="0"/>
              </a:spcAft>
            </a:pPr>
            <a:r>
              <a:rPr lang="en-US" sz="1800" b="1" i="0" u="none" strike="noStrike" dirty="0">
                <a:solidFill>
                  <a:srgbClr val="000000"/>
                </a:solidFill>
                <a:effectLst/>
                <a:latin typeface="Times New Roman" panose="02020603050405020304" pitchFamily="18" charset="0"/>
              </a:rPr>
              <a:t>What sort of information and knowledge do they acquire? </a:t>
            </a:r>
            <a:endParaRPr lang="en-US" b="1" dirty="0">
              <a:effectLst/>
            </a:endParaRPr>
          </a:p>
          <a:p>
            <a:pPr algn="just" rtl="0">
              <a:spcBef>
                <a:spcPts val="0"/>
              </a:spcBef>
              <a:spcAft>
                <a:spcPts val="0"/>
              </a:spcAft>
            </a:pPr>
            <a:r>
              <a:rPr lang="en-US" sz="1800" b="0" i="0" u="none" strike="noStrike" dirty="0">
                <a:solidFill>
                  <a:srgbClr val="000000"/>
                </a:solidFill>
                <a:effectLst/>
                <a:latin typeface="Times New Roman" panose="02020603050405020304" pitchFamily="18" charset="0"/>
              </a:rPr>
              <a:t>In Amazon, mainly quantitative and qualitative information of the customers are acquired in an effective manner. Qualitative feedbacks of the customers are acquired as one type of knowledge and information. These feedbacks are analysed for making the services and product more customised in nature. The search results of the customers are also acquired as another type of knowledge information in Amazon. The reviews of the customers along with their order details and order preferences are stated as their quantitative information sources.  </a:t>
            </a:r>
            <a:endParaRPr lang="en-US" dirty="0">
              <a:effectLst/>
            </a:endParaRPr>
          </a:p>
          <a:p>
            <a:pPr algn="just" rtl="0">
              <a:spcBef>
                <a:spcPts val="0"/>
              </a:spcBef>
              <a:spcAft>
                <a:spcPts val="0"/>
              </a:spcAft>
            </a:pPr>
            <a:r>
              <a:rPr lang="en-US" sz="1800" b="1" i="0" u="none" strike="noStrike" dirty="0">
                <a:solidFill>
                  <a:srgbClr val="000000"/>
                </a:solidFill>
                <a:effectLst/>
                <a:latin typeface="Times New Roman" panose="02020603050405020304" pitchFamily="18" charset="0"/>
              </a:rPr>
              <a:t>Theoretical link with the knowledge management theory </a:t>
            </a:r>
            <a:endParaRPr lang="en-US" b="1" dirty="0">
              <a:effectLst/>
            </a:endParaRPr>
          </a:p>
          <a:p>
            <a:pPr algn="just" rtl="0">
              <a:spcBef>
                <a:spcPts val="0"/>
              </a:spcBef>
              <a:spcAft>
                <a:spcPts val="0"/>
              </a:spcAft>
            </a:pPr>
            <a:r>
              <a:rPr lang="en-US" sz="1800" b="0" i="0" u="none" strike="noStrike" dirty="0">
                <a:solidFill>
                  <a:srgbClr val="000000"/>
                </a:solidFill>
                <a:effectLst/>
                <a:latin typeface="Times New Roman" panose="02020603050405020304" pitchFamily="18" charset="0"/>
              </a:rPr>
              <a:t>The knowledge acquisition process of Amazon could be stated to be interrelated with that of knowledge development phase of </a:t>
            </a:r>
            <a:r>
              <a:rPr lang="en-US" sz="1800" b="0" i="0" u="none" strike="noStrike" dirty="0" err="1">
                <a:solidFill>
                  <a:srgbClr val="000000"/>
                </a:solidFill>
                <a:effectLst/>
                <a:latin typeface="Times New Roman" panose="02020603050405020304" pitchFamily="18" charset="0"/>
              </a:rPr>
              <a:t>Weggeman</a:t>
            </a:r>
            <a:r>
              <a:rPr lang="en-US" sz="1800" b="0" i="0" u="none" strike="noStrike" dirty="0">
                <a:solidFill>
                  <a:srgbClr val="000000"/>
                </a:solidFill>
                <a:effectLst/>
                <a:latin typeface="Times New Roman" panose="02020603050405020304" pitchFamily="18" charset="0"/>
              </a:rPr>
              <a:t> Model of Knowledge management value chain. According to the knowledge development phase of the model, the development of the knowledge and information could effectively help in enhancing the process of meeting the needs of the customers and improving the growth of the business. Amazon through its Amazon Connect technology acquires information that are </a:t>
            </a:r>
            <a:r>
              <a:rPr lang="en-US" sz="1800" b="0" i="0" u="none" strike="noStrike" dirty="0" err="1">
                <a:solidFill>
                  <a:srgbClr val="000000"/>
                </a:solidFill>
                <a:effectLst/>
                <a:latin typeface="Times New Roman" panose="02020603050405020304" pitchFamily="18" charset="0"/>
              </a:rPr>
              <a:t>utilised</a:t>
            </a:r>
            <a:r>
              <a:rPr lang="en-US" sz="1800" b="0" i="0" u="none" strike="noStrike" dirty="0">
                <a:solidFill>
                  <a:srgbClr val="000000"/>
                </a:solidFill>
                <a:effectLst/>
                <a:latin typeface="Times New Roman" panose="02020603050405020304" pitchFamily="18" charset="0"/>
              </a:rPr>
              <a:t> for enhancing the business operation and sales growth (Durst and </a:t>
            </a:r>
            <a:r>
              <a:rPr lang="en-US" sz="1800" b="0" i="0" u="none" strike="noStrike" dirty="0" err="1">
                <a:solidFill>
                  <a:srgbClr val="000000"/>
                </a:solidFill>
                <a:effectLst/>
                <a:latin typeface="Times New Roman" panose="02020603050405020304" pitchFamily="18" charset="0"/>
              </a:rPr>
              <a:t>Zieba</a:t>
            </a:r>
            <a:r>
              <a:rPr lang="en-US" sz="1800" b="0" i="0" u="none" strike="noStrike" dirty="0">
                <a:solidFill>
                  <a:srgbClr val="000000"/>
                </a:solidFill>
                <a:effectLst/>
                <a:latin typeface="Times New Roman" panose="02020603050405020304" pitchFamily="18" charset="0"/>
              </a:rPr>
              <a:t>, 2019). </a:t>
            </a:r>
            <a:endParaRPr lang="en-US" dirty="0">
              <a:effectLst/>
            </a:endParaRPr>
          </a:p>
          <a:p>
            <a:pPr algn="just" rtl="0">
              <a:spcBef>
                <a:spcPts val="0"/>
              </a:spcBef>
              <a:spcAft>
                <a:spcPts val="0"/>
              </a:spcAft>
            </a:pPr>
            <a:r>
              <a:rPr lang="en-US" sz="1800" b="1" i="0" u="none" strike="noStrike" dirty="0">
                <a:solidFill>
                  <a:srgbClr val="000000"/>
                </a:solidFill>
                <a:effectLst/>
                <a:latin typeface="Times New Roman" panose="02020603050405020304" pitchFamily="18" charset="0"/>
              </a:rPr>
              <a:t>Reason for implementing knowledge acquisition system in amazon </a:t>
            </a:r>
            <a:endParaRPr lang="en-US" b="1" dirty="0">
              <a:effectLst/>
            </a:endParaRPr>
          </a:p>
          <a:p>
            <a:pPr algn="just" rtl="0">
              <a:spcBef>
                <a:spcPts val="0"/>
              </a:spcBef>
              <a:spcAft>
                <a:spcPts val="0"/>
              </a:spcAft>
            </a:pPr>
            <a:r>
              <a:rPr lang="en-US" sz="1800" b="0" i="0" u="none" strike="noStrike" dirty="0">
                <a:solidFill>
                  <a:srgbClr val="000000"/>
                </a:solidFill>
                <a:effectLst/>
                <a:latin typeface="Times New Roman" panose="02020603050405020304" pitchFamily="18" charset="0"/>
              </a:rPr>
              <a:t>Amazon from very beginning has been successful in framing the user experience in an effective manner. But as the business expanded globally formulating the user experience of the customer was proving not much success for the company. Thus, the need for incorporation of the system that would help the customers in achieving their shopping goals in a </a:t>
            </a:r>
            <a:r>
              <a:rPr lang="en-US" sz="1800" b="0" i="0" u="none" strike="noStrike" dirty="0" err="1">
                <a:solidFill>
                  <a:srgbClr val="000000"/>
                </a:solidFill>
                <a:effectLst/>
                <a:latin typeface="Times New Roman" panose="02020603050405020304" pitchFamily="18" charset="0"/>
              </a:rPr>
              <a:t>personalised</a:t>
            </a:r>
            <a:r>
              <a:rPr lang="en-US" sz="1800" b="0" i="0" u="none" strike="noStrike" dirty="0">
                <a:solidFill>
                  <a:srgbClr val="000000"/>
                </a:solidFill>
                <a:effectLst/>
                <a:latin typeface="Times New Roman" panose="02020603050405020304" pitchFamily="18" charset="0"/>
              </a:rPr>
              <a:t> manner emerged. This became the major reason for implementing the knowledge acquisition system in Amazon. Moreover, the principles of knowledge management would add significant value to the experience of the customer became another major reason for implementation of knowledge acquisition system in Amazon.</a:t>
            </a:r>
            <a:endParaRPr lang="en-US" dirty="0">
              <a:effectLst/>
            </a:endParaRPr>
          </a:p>
          <a:p>
            <a:pPr algn="just" rtl="0">
              <a:spcBef>
                <a:spcPts val="0"/>
              </a:spcBef>
              <a:spcAft>
                <a:spcPts val="0"/>
              </a:spcAft>
            </a:pPr>
            <a:r>
              <a:rPr lang="en-US" sz="1800" b="1" i="0" u="none" strike="noStrike" dirty="0">
                <a:solidFill>
                  <a:srgbClr val="000000"/>
                </a:solidFill>
                <a:effectLst/>
                <a:latin typeface="Times New Roman" panose="02020603050405020304" pitchFamily="18" charset="0"/>
              </a:rPr>
              <a:t>Success of their information and knowledge system in Amazon </a:t>
            </a:r>
            <a:endParaRPr lang="en-US" b="1" dirty="0">
              <a:effectLst/>
            </a:endParaRPr>
          </a:p>
          <a:p>
            <a:pPr algn="just" rtl="0">
              <a:spcBef>
                <a:spcPts val="0"/>
              </a:spcBef>
              <a:spcAft>
                <a:spcPts val="0"/>
              </a:spcAft>
            </a:pPr>
            <a:r>
              <a:rPr lang="en-US" sz="1800" b="0" i="0" u="none" strike="noStrike" dirty="0">
                <a:solidFill>
                  <a:srgbClr val="000000"/>
                </a:solidFill>
                <a:effectLst/>
                <a:latin typeface="Times New Roman" panose="02020603050405020304" pitchFamily="18" charset="0"/>
              </a:rPr>
              <a:t>The implementation of the information and knowledge system in Amazon has been quite successful with the incorporation of the Amazon Connect platform. The collaborative filtering of the amazon has been successful in identifying the knowledge regarding the preferences of the customers. Based on the knowledge acquired, the company has been successful in providing the best recommendation for its customers within the online platform. The prediction model has quite increased because of using Amazon connect for acquiring information in Amazon. </a:t>
            </a:r>
            <a:endParaRPr lang="en-US" dirty="0">
              <a:effectLst/>
            </a:endParaRPr>
          </a:p>
          <a:p>
            <a:pPr algn="just" rtl="0">
              <a:spcBef>
                <a:spcPts val="0"/>
              </a:spcBef>
              <a:spcAft>
                <a:spcPts val="0"/>
              </a:spcAft>
            </a:pPr>
            <a:r>
              <a:rPr lang="en-US" sz="1800" b="1" i="0" u="none" strike="noStrike" dirty="0">
                <a:solidFill>
                  <a:srgbClr val="000000"/>
                </a:solidFill>
                <a:effectLst/>
                <a:latin typeface="Times New Roman" panose="02020603050405020304" pitchFamily="18" charset="0"/>
              </a:rPr>
              <a:t>Do they use internal or external sources? </a:t>
            </a:r>
            <a:endParaRPr lang="en-US" b="1" dirty="0">
              <a:effectLst/>
            </a:endParaRPr>
          </a:p>
          <a:p>
            <a:pPr algn="just" rtl="0">
              <a:spcBef>
                <a:spcPts val="0"/>
              </a:spcBef>
              <a:spcAft>
                <a:spcPts val="0"/>
              </a:spcAft>
            </a:pPr>
            <a:r>
              <a:rPr lang="en-US" sz="1800" b="0" i="0" u="none" strike="noStrike" dirty="0">
                <a:solidFill>
                  <a:srgbClr val="000000"/>
                </a:solidFill>
                <a:effectLst/>
                <a:latin typeface="Times New Roman" panose="02020603050405020304" pitchFamily="18" charset="0"/>
              </a:rPr>
              <a:t>The company uses both external and internal sources for acquiring information and knowledge within their system. The company through Amazon Connect collects information and data from their one integrated platform. Time spent by the users for browsing their website pages and applications are some example of internal sources of data. In terms of external sources, the company uses external data sets like different kinds of census data for accumulating demographic details. </a:t>
            </a:r>
            <a:endParaRPr lang="en-US" dirty="0">
              <a:effectLst/>
            </a:endParaRPr>
          </a:p>
          <a:p>
            <a:pPr algn="just" rtl="0">
              <a:spcBef>
                <a:spcPts val="0"/>
              </a:spcBef>
              <a:spcAft>
                <a:spcPts val="0"/>
              </a:spcAft>
            </a:pPr>
            <a:r>
              <a:rPr lang="en-US" sz="1800" b="1" i="0" u="none" strike="noStrike" dirty="0">
                <a:solidFill>
                  <a:srgbClr val="000000"/>
                </a:solidFill>
                <a:effectLst/>
                <a:latin typeface="Times New Roman" panose="02020603050405020304" pitchFamily="18" charset="0"/>
              </a:rPr>
              <a:t>Is knowledge valued/given high currency in the </a:t>
            </a:r>
            <a:r>
              <a:rPr lang="en-US" sz="1800" b="1" i="0" u="none" strike="noStrike" dirty="0" err="1">
                <a:solidFill>
                  <a:srgbClr val="000000"/>
                </a:solidFill>
                <a:effectLst/>
                <a:latin typeface="Times New Roman" panose="02020603050405020304" pitchFamily="18" charset="0"/>
              </a:rPr>
              <a:t>organisation</a:t>
            </a:r>
            <a:r>
              <a:rPr lang="en-US" sz="1800" b="1" i="0" u="none" strike="noStrike" dirty="0">
                <a:solidFill>
                  <a:srgbClr val="000000"/>
                </a:solidFill>
                <a:effectLst/>
                <a:latin typeface="Times New Roman" panose="02020603050405020304" pitchFamily="18" charset="0"/>
              </a:rPr>
              <a:t>? </a:t>
            </a:r>
            <a:endParaRPr lang="en-US" b="1" dirty="0">
              <a:effectLst/>
            </a:endParaRPr>
          </a:p>
          <a:p>
            <a:pPr algn="just" rtl="0">
              <a:spcBef>
                <a:spcPts val="0"/>
              </a:spcBef>
              <a:spcAft>
                <a:spcPts val="0"/>
              </a:spcAft>
            </a:pPr>
            <a:r>
              <a:rPr lang="en-US" sz="1800" b="0" i="0" u="none" strike="noStrike" dirty="0">
                <a:solidFill>
                  <a:srgbClr val="000000"/>
                </a:solidFill>
                <a:effectLst/>
                <a:latin typeface="Times New Roman" panose="02020603050405020304" pitchFamily="18" charset="0"/>
              </a:rPr>
              <a:t>The implementation of the knowledge acquisition system has effectively helped Amazon to effectively increase its sales and revenue growth from 2007 till 2020 (Statista, 2020). Even the sales growth has also increased in last few years with the effective incorporation of the Amazon Connect. The net revenue of the company in 2019 was just 280.52 billion US dollar and this considerably increased to 386.06 billion US dollar. Thus, the knowledge valued has been successful in framing high currency to the </a:t>
            </a:r>
            <a:r>
              <a:rPr lang="en-US" sz="1800" b="0" i="0" u="none" strike="noStrike" dirty="0" err="1">
                <a:solidFill>
                  <a:srgbClr val="000000"/>
                </a:solidFill>
                <a:effectLst/>
                <a:latin typeface="Times New Roman" panose="02020603050405020304" pitchFamily="18" charset="0"/>
              </a:rPr>
              <a:t>organisation</a:t>
            </a:r>
            <a:r>
              <a:rPr lang="en-US" sz="1800" b="0" i="0" u="none" strike="noStrike" dirty="0">
                <a:solidFill>
                  <a:srgbClr val="000000"/>
                </a:solidFill>
                <a:effectLst/>
                <a:latin typeface="Times New Roman" panose="02020603050405020304" pitchFamily="18" charset="0"/>
              </a:rPr>
              <a:t> (Statista, 2020). </a:t>
            </a:r>
            <a:endParaRPr lang="en-US" dirty="0">
              <a:effectLst/>
            </a:endParaRPr>
          </a:p>
          <a:p>
            <a:pPr algn="just" rtl="0">
              <a:spcBef>
                <a:spcPts val="0"/>
              </a:spcBef>
              <a:spcAft>
                <a:spcPts val="0"/>
              </a:spcAft>
            </a:pPr>
            <a:r>
              <a:rPr lang="en-US" sz="1800" b="1" i="0" u="none" strike="noStrike" dirty="0">
                <a:solidFill>
                  <a:srgbClr val="000000"/>
                </a:solidFill>
                <a:effectLst/>
                <a:latin typeface="Times New Roman" panose="02020603050405020304" pitchFamily="18" charset="0"/>
              </a:rPr>
              <a:t>Comparison of Amazon knowledge acquisition with that of Arthur Anderson LLP</a:t>
            </a:r>
            <a:endParaRPr lang="en-US" b="1" dirty="0">
              <a:effectLst/>
            </a:endParaRPr>
          </a:p>
          <a:p>
            <a:pPr algn="just" rtl="0">
              <a:spcBef>
                <a:spcPts val="0"/>
              </a:spcBef>
              <a:spcAft>
                <a:spcPts val="0"/>
              </a:spcAft>
            </a:pPr>
            <a:r>
              <a:rPr lang="en-US" sz="1800" b="0" i="0" u="none" strike="noStrike" dirty="0">
                <a:solidFill>
                  <a:srgbClr val="000000"/>
                </a:solidFill>
                <a:effectLst/>
                <a:latin typeface="Times New Roman" panose="02020603050405020304" pitchFamily="18" charset="0"/>
              </a:rPr>
              <a:t>The strategies of knowledge acquisition of Amazon is far more better than that of Arthur Anderson LLP. The main priority of Arthur Anderson company is based on effective sharing of knowledge rather than that of knowledge acquisition and knowledge stored. Whereas in Amazon, focus is more on acquiring and storing knowledge and </a:t>
            </a:r>
            <a:r>
              <a:rPr lang="en-US" sz="1800" b="0" i="0" u="none" strike="noStrike" dirty="0" err="1">
                <a:solidFill>
                  <a:srgbClr val="000000"/>
                </a:solidFill>
                <a:effectLst/>
                <a:latin typeface="Times New Roman" panose="02020603050405020304" pitchFamily="18" charset="0"/>
              </a:rPr>
              <a:t>utilising</a:t>
            </a:r>
            <a:r>
              <a:rPr lang="en-US" sz="1800" b="0" i="0" u="none" strike="noStrike" dirty="0">
                <a:solidFill>
                  <a:srgbClr val="000000"/>
                </a:solidFill>
                <a:effectLst/>
                <a:latin typeface="Times New Roman" panose="02020603050405020304" pitchFamily="18" charset="0"/>
              </a:rPr>
              <a:t> for the betterment of the customers in the market. </a:t>
            </a:r>
            <a:endParaRPr lang="en-US" dirty="0">
              <a:effectLst/>
            </a:endParaRPr>
          </a:p>
          <a:p>
            <a:pPr algn="just" rtl="0">
              <a:spcBef>
                <a:spcPts val="0"/>
              </a:spcBef>
              <a:spcAft>
                <a:spcPts val="0"/>
              </a:spcAft>
            </a:pPr>
            <a:r>
              <a:rPr lang="en-US" sz="1800" b="1" i="0" u="none" strike="noStrike" dirty="0">
                <a:solidFill>
                  <a:srgbClr val="000000"/>
                </a:solidFill>
                <a:effectLst/>
                <a:latin typeface="Times New Roman" panose="02020603050405020304" pitchFamily="18" charset="0"/>
              </a:rPr>
              <a:t>Conclusion </a:t>
            </a:r>
            <a:endParaRPr lang="en-US" b="1" dirty="0">
              <a:effectLst/>
            </a:endParaRPr>
          </a:p>
          <a:p>
            <a:pPr algn="just" rtl="0">
              <a:spcBef>
                <a:spcPts val="0"/>
              </a:spcBef>
              <a:spcAft>
                <a:spcPts val="0"/>
              </a:spcAft>
            </a:pPr>
            <a:r>
              <a:rPr lang="en-US" sz="1800" b="0" i="0" u="none" strike="noStrike" dirty="0">
                <a:solidFill>
                  <a:srgbClr val="000000"/>
                </a:solidFill>
                <a:effectLst/>
                <a:latin typeface="Times New Roman" panose="02020603050405020304" pitchFamily="18" charset="0"/>
              </a:rPr>
              <a:t>The assessment successfully stated the application of knowledge acquisition system in Amazon. Theoretical link with knowledge management theory along with effective comparison of Amazon Knowledge with that of Arthur Anderson LLP has been portrayed in an effective manner. </a:t>
            </a:r>
            <a:endParaRPr lang="en-US" dirty="0">
              <a:effectLst/>
            </a:endParaRPr>
          </a:p>
          <a:p>
            <a:pPr algn="just" rtl="0">
              <a:spcBef>
                <a:spcPts val="0"/>
              </a:spcBef>
              <a:spcAft>
                <a:spcPts val="0"/>
              </a:spcAft>
            </a:pPr>
            <a:r>
              <a:rPr lang="en-US" sz="1800" b="1" i="0" u="none" strike="noStrike" dirty="0">
                <a:solidFill>
                  <a:srgbClr val="000000"/>
                </a:solidFill>
                <a:effectLst/>
                <a:latin typeface="Times New Roman" panose="02020603050405020304" pitchFamily="18" charset="0"/>
              </a:rPr>
              <a:t>References </a:t>
            </a:r>
            <a:endParaRPr lang="en-US" b="1" dirty="0">
              <a:effectLst/>
            </a:endParaRPr>
          </a:p>
          <a:p>
            <a:pPr algn="just" rtl="0">
              <a:spcBef>
                <a:spcPts val="0"/>
              </a:spcBef>
              <a:spcAft>
                <a:spcPts val="1000"/>
              </a:spcAft>
            </a:pPr>
            <a:r>
              <a:rPr lang="en-US" sz="1800" b="0" i="0" u="none" strike="noStrike" dirty="0">
                <a:solidFill>
                  <a:srgbClr val="000000"/>
                </a:solidFill>
                <a:effectLst/>
                <a:latin typeface="Times New Roman" panose="02020603050405020304" pitchFamily="18" charset="0"/>
              </a:rPr>
              <a:t>Statista, 2020. </a:t>
            </a:r>
            <a:r>
              <a:rPr lang="en-US" sz="1800" b="0" i="1" u="none" strike="noStrike" dirty="0">
                <a:solidFill>
                  <a:srgbClr val="000000"/>
                </a:solidFill>
                <a:effectLst/>
                <a:latin typeface="Times New Roman" panose="02020603050405020304" pitchFamily="18" charset="0"/>
              </a:rPr>
              <a:t>Quarterly Revenue of Amazon </a:t>
            </a:r>
            <a:r>
              <a:rPr lang="en-US" sz="1800" b="0" i="0" u="none" strike="noStrike" dirty="0">
                <a:solidFill>
                  <a:srgbClr val="000000"/>
                </a:solidFill>
                <a:effectLst/>
                <a:latin typeface="Times New Roman" panose="02020603050405020304" pitchFamily="18" charset="0"/>
              </a:rPr>
              <a:t> [online]. Available at: &lt;</a:t>
            </a:r>
            <a:r>
              <a:rPr lang="en-US" sz="1800" b="0" i="0" u="sng" strike="noStrike" dirty="0">
                <a:solidFill>
                  <a:srgbClr val="1155CC"/>
                </a:solidFill>
                <a:effectLst/>
                <a:latin typeface="Times New Roman" panose="02020603050405020304" pitchFamily="18" charset="0"/>
                <a:hlinkClick r:id="rId3"/>
              </a:rPr>
              <a:t>https://www.statista.com/statistics/273963/quarterly-revenue-of-amazoncom/</a:t>
            </a:r>
            <a:r>
              <a:rPr lang="en-US" sz="1800" b="0" i="0" u="none" strike="noStrike" dirty="0">
                <a:solidFill>
                  <a:srgbClr val="000000"/>
                </a:solidFill>
                <a:effectLst/>
                <a:latin typeface="Times New Roman" panose="02020603050405020304" pitchFamily="18" charset="0"/>
              </a:rPr>
              <a:t>&gt; [Accessed 26 May 2021].</a:t>
            </a:r>
            <a:endParaRPr lang="en-US" dirty="0">
              <a:effectLst/>
            </a:endParaRPr>
          </a:p>
          <a:p>
            <a:pPr algn="just" rtl="0">
              <a:spcBef>
                <a:spcPts val="0"/>
              </a:spcBef>
              <a:spcAft>
                <a:spcPts val="1000"/>
              </a:spcAft>
            </a:pPr>
            <a:r>
              <a:rPr lang="en-US" sz="1800" b="0" i="0" u="none" strike="noStrike" dirty="0">
                <a:solidFill>
                  <a:srgbClr val="000000"/>
                </a:solidFill>
                <a:effectLst/>
                <a:latin typeface="Times New Roman" panose="02020603050405020304" pitchFamily="18" charset="0"/>
              </a:rPr>
              <a:t>Statista, 2020. </a:t>
            </a:r>
            <a:r>
              <a:rPr lang="en-US" sz="1800" b="0" i="1" u="none" strike="noStrike" dirty="0">
                <a:solidFill>
                  <a:srgbClr val="000000"/>
                </a:solidFill>
                <a:effectLst/>
                <a:latin typeface="Times New Roman" panose="02020603050405020304" pitchFamily="18" charset="0"/>
              </a:rPr>
              <a:t>Net Revenue of Amazon </a:t>
            </a:r>
            <a:r>
              <a:rPr lang="en-US" sz="1800" b="0" i="0" u="none" strike="noStrike" dirty="0">
                <a:solidFill>
                  <a:srgbClr val="000000"/>
                </a:solidFill>
                <a:effectLst/>
                <a:latin typeface="Times New Roman" panose="02020603050405020304" pitchFamily="18" charset="0"/>
              </a:rPr>
              <a:t> [online]. Available at: &lt;</a:t>
            </a:r>
            <a:r>
              <a:rPr lang="en-US" sz="1800" b="0" i="0" u="sng" strike="noStrike" dirty="0">
                <a:solidFill>
                  <a:srgbClr val="1155CC"/>
                </a:solidFill>
                <a:effectLst/>
                <a:latin typeface="Times New Roman" panose="02020603050405020304" pitchFamily="18" charset="0"/>
                <a:hlinkClick r:id="rId4"/>
              </a:rPr>
              <a:t>https://www.statista.com/statistics/266282/annual-net-revenue-of-amazoncom/</a:t>
            </a:r>
            <a:r>
              <a:rPr lang="en-US" sz="1800" b="0" i="0" u="none" strike="noStrike" dirty="0">
                <a:solidFill>
                  <a:srgbClr val="000000"/>
                </a:solidFill>
                <a:effectLst/>
                <a:latin typeface="Times New Roman" panose="02020603050405020304" pitchFamily="18" charset="0"/>
              </a:rPr>
              <a:t>&gt; [Accessed 26 May 2021].</a:t>
            </a:r>
            <a:endParaRPr lang="en-US" dirty="0">
              <a:effectLst/>
            </a:endParaRPr>
          </a:p>
          <a:p>
            <a:pPr algn="just" rtl="0">
              <a:spcBef>
                <a:spcPts val="0"/>
              </a:spcBef>
              <a:spcAft>
                <a:spcPts val="0"/>
              </a:spcAft>
            </a:pPr>
            <a:r>
              <a:rPr lang="en-US" sz="1800" b="0" i="0" u="none" strike="noStrike" dirty="0">
                <a:solidFill>
                  <a:srgbClr val="000000"/>
                </a:solidFill>
                <a:effectLst/>
                <a:latin typeface="Times New Roman" panose="02020603050405020304" pitchFamily="18" charset="0"/>
              </a:rPr>
              <a:t>Lopes, C.M., </a:t>
            </a:r>
            <a:r>
              <a:rPr lang="en-US" sz="1800" b="0" i="0" u="none" strike="noStrike" dirty="0" err="1">
                <a:solidFill>
                  <a:srgbClr val="000000"/>
                </a:solidFill>
                <a:effectLst/>
                <a:latin typeface="Times New Roman" panose="02020603050405020304" pitchFamily="18" charset="0"/>
              </a:rPr>
              <a:t>Scavarda</a:t>
            </a:r>
            <a:r>
              <a:rPr lang="en-US" sz="1800" b="0" i="0" u="none" strike="noStrike" dirty="0">
                <a:solidFill>
                  <a:srgbClr val="000000"/>
                </a:solidFill>
                <a:effectLst/>
                <a:latin typeface="Times New Roman" panose="02020603050405020304" pitchFamily="18" charset="0"/>
              </a:rPr>
              <a:t>, A., Hofmeister, L.F., </a:t>
            </a:r>
            <a:r>
              <a:rPr lang="en-US" sz="1800" b="0" i="0" u="none" strike="noStrike" dirty="0" err="1">
                <a:solidFill>
                  <a:srgbClr val="000000"/>
                </a:solidFill>
                <a:effectLst/>
                <a:latin typeface="Times New Roman" panose="02020603050405020304" pitchFamily="18" charset="0"/>
              </a:rPr>
              <a:t>Thomé</a:t>
            </a:r>
            <a:r>
              <a:rPr lang="en-US" sz="1800" b="0" i="0" u="none" strike="noStrike" dirty="0">
                <a:solidFill>
                  <a:srgbClr val="000000"/>
                </a:solidFill>
                <a:effectLst/>
                <a:latin typeface="Times New Roman" panose="02020603050405020304" pitchFamily="18" charset="0"/>
              </a:rPr>
              <a:t>, A.M.T. and Vaccaro, G.L.R., 2017. An analysis of the interplay between organizational sustainability, knowledge management, and open innovation. </a:t>
            </a:r>
            <a:r>
              <a:rPr lang="en-US" sz="1800" b="0" i="1" u="none" strike="noStrike" dirty="0">
                <a:solidFill>
                  <a:srgbClr val="000000"/>
                </a:solidFill>
                <a:effectLst/>
                <a:latin typeface="Times New Roman" panose="02020603050405020304" pitchFamily="18" charset="0"/>
              </a:rPr>
              <a:t>Journal of Cleaner Production</a:t>
            </a:r>
            <a:r>
              <a:rPr lang="en-US" sz="1800" b="0" i="0" u="none" strike="noStrike" dirty="0">
                <a:solidFill>
                  <a:srgbClr val="000000"/>
                </a:solidFill>
                <a:effectLst/>
                <a:latin typeface="Times New Roman" panose="02020603050405020304" pitchFamily="18" charset="0"/>
              </a:rPr>
              <a:t>, </a:t>
            </a:r>
            <a:r>
              <a:rPr lang="en-US" sz="1800" b="0" i="1" u="none" strike="noStrike" dirty="0">
                <a:solidFill>
                  <a:srgbClr val="000000"/>
                </a:solidFill>
                <a:effectLst/>
                <a:latin typeface="Times New Roman" panose="02020603050405020304" pitchFamily="18" charset="0"/>
              </a:rPr>
              <a:t>142</a:t>
            </a:r>
            <a:r>
              <a:rPr lang="en-US" sz="1800" b="0" i="0" u="none" strike="noStrike" dirty="0">
                <a:solidFill>
                  <a:srgbClr val="000000"/>
                </a:solidFill>
                <a:effectLst/>
                <a:latin typeface="Times New Roman" panose="02020603050405020304" pitchFamily="18" charset="0"/>
              </a:rPr>
              <a:t>, pp.476-488.</a:t>
            </a:r>
            <a:endParaRPr lang="en-US" dirty="0">
              <a:effectLst/>
            </a:endParaRPr>
          </a:p>
          <a:p>
            <a:pPr algn="just" rtl="0">
              <a:spcBef>
                <a:spcPts val="0"/>
              </a:spcBef>
              <a:spcAft>
                <a:spcPts val="0"/>
              </a:spcAft>
            </a:pPr>
            <a:r>
              <a:rPr lang="en-US" sz="1800" b="0" i="0" u="none" strike="noStrike" dirty="0">
                <a:solidFill>
                  <a:srgbClr val="000000"/>
                </a:solidFill>
                <a:effectLst/>
                <a:latin typeface="Times New Roman" panose="02020603050405020304" pitchFamily="18" charset="0"/>
              </a:rPr>
              <a:t>Durst, S. and </a:t>
            </a:r>
            <a:r>
              <a:rPr lang="en-US" sz="1800" b="0" i="0" u="none" strike="noStrike" dirty="0" err="1">
                <a:solidFill>
                  <a:srgbClr val="000000"/>
                </a:solidFill>
                <a:effectLst/>
                <a:latin typeface="Times New Roman" panose="02020603050405020304" pitchFamily="18" charset="0"/>
              </a:rPr>
              <a:t>Zieba</a:t>
            </a:r>
            <a:r>
              <a:rPr lang="en-US" sz="1800" b="0" i="0" u="none" strike="noStrike" dirty="0">
                <a:solidFill>
                  <a:srgbClr val="000000"/>
                </a:solidFill>
                <a:effectLst/>
                <a:latin typeface="Times New Roman" panose="02020603050405020304" pitchFamily="18" charset="0"/>
              </a:rPr>
              <a:t>, M., 2019. Mapping knowledge risks: towards a better understanding of knowledge management. </a:t>
            </a:r>
            <a:r>
              <a:rPr lang="en-US" sz="1800" b="0" i="1" u="none" strike="noStrike" dirty="0">
                <a:solidFill>
                  <a:srgbClr val="000000"/>
                </a:solidFill>
                <a:effectLst/>
                <a:latin typeface="Times New Roman" panose="02020603050405020304" pitchFamily="18" charset="0"/>
              </a:rPr>
              <a:t>Knowledge Management Research &amp; Practice</a:t>
            </a:r>
            <a:r>
              <a:rPr lang="en-US" sz="1800" b="0" i="0" u="none" strike="noStrike" dirty="0">
                <a:solidFill>
                  <a:srgbClr val="000000"/>
                </a:solidFill>
                <a:effectLst/>
                <a:latin typeface="Times New Roman" panose="02020603050405020304" pitchFamily="18" charset="0"/>
              </a:rPr>
              <a:t>, </a:t>
            </a:r>
            <a:r>
              <a:rPr lang="en-US" sz="1800" b="0" i="1" u="none" strike="noStrike" dirty="0">
                <a:solidFill>
                  <a:srgbClr val="000000"/>
                </a:solidFill>
                <a:effectLst/>
                <a:latin typeface="Times New Roman" panose="02020603050405020304" pitchFamily="18" charset="0"/>
              </a:rPr>
              <a:t>17</a:t>
            </a:r>
            <a:r>
              <a:rPr lang="en-US" sz="1800" b="0" i="0" u="none" strike="noStrike" dirty="0">
                <a:solidFill>
                  <a:srgbClr val="000000"/>
                </a:solidFill>
                <a:effectLst/>
                <a:latin typeface="Times New Roman" panose="02020603050405020304" pitchFamily="18" charset="0"/>
              </a:rPr>
              <a:t>(1), pp.1-13.</a:t>
            </a:r>
            <a:endParaRPr lang="en-US"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FC2F3F10-79BD-4BCB-A457-B0A51D9F76D3}" type="slidenum">
              <a:rPr lang="en-IN" smtClean="0"/>
              <a:t>1</a:t>
            </a:fld>
            <a:endParaRPr lang="en-IN"/>
          </a:p>
        </p:txBody>
      </p:sp>
    </p:spTree>
    <p:extLst>
      <p:ext uri="{BB962C8B-B14F-4D97-AF65-F5344CB8AC3E}">
        <p14:creationId xmlns:p14="http://schemas.microsoft.com/office/powerpoint/2010/main" val="35296262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197775" y="4442427"/>
            <a:ext cx="24908114" cy="9450364"/>
          </a:xfrm>
        </p:spPr>
        <p:txBody>
          <a:bodyPr anchor="b"/>
          <a:lstStyle>
            <a:lvl1pPr algn="ctr">
              <a:defRPr sz="19228"/>
            </a:lvl1pPr>
          </a:lstStyle>
          <a:p>
            <a:r>
              <a:rPr lang="en-US"/>
              <a:t>Click to edit Master title style</a:t>
            </a:r>
            <a:endParaRPr lang="en-US" dirty="0"/>
          </a:p>
        </p:txBody>
      </p:sp>
      <p:sp>
        <p:nvSpPr>
          <p:cNvPr id="3" name="Subtitle 2"/>
          <p:cNvSpPr>
            <a:spLocks noGrp="1"/>
          </p:cNvSpPr>
          <p:nvPr>
            <p:ph type="subTitle" idx="1"/>
          </p:nvPr>
        </p:nvSpPr>
        <p:spPr>
          <a:xfrm>
            <a:off x="3662958" y="14257233"/>
            <a:ext cx="21977747" cy="6553675"/>
          </a:xfrm>
        </p:spPr>
        <p:txBody>
          <a:bodyPr/>
          <a:lstStyle>
            <a:lvl1pPr marL="0" indent="0" algn="ctr">
              <a:buNone/>
              <a:defRPr sz="7691"/>
            </a:lvl1pPr>
            <a:lvl2pPr marL="1465189" indent="0" algn="ctr">
              <a:buNone/>
              <a:defRPr sz="6409"/>
            </a:lvl2pPr>
            <a:lvl3pPr marL="2930378" indent="0" algn="ctr">
              <a:buNone/>
              <a:defRPr sz="5768"/>
            </a:lvl3pPr>
            <a:lvl4pPr marL="4395567" indent="0" algn="ctr">
              <a:buNone/>
              <a:defRPr sz="5128"/>
            </a:lvl4pPr>
            <a:lvl5pPr marL="5860755" indent="0" algn="ctr">
              <a:buNone/>
              <a:defRPr sz="5128"/>
            </a:lvl5pPr>
            <a:lvl6pPr marL="7325944" indent="0" algn="ctr">
              <a:buNone/>
              <a:defRPr sz="5128"/>
            </a:lvl6pPr>
            <a:lvl7pPr marL="8791133" indent="0" algn="ctr">
              <a:buNone/>
              <a:defRPr sz="5128"/>
            </a:lvl7pPr>
            <a:lvl8pPr marL="10256322" indent="0" algn="ctr">
              <a:buNone/>
              <a:defRPr sz="5128"/>
            </a:lvl8pPr>
            <a:lvl9pPr marL="11721511" indent="0" algn="ctr">
              <a:buNone/>
              <a:defRPr sz="5128"/>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560543C-0907-40C1-AF1C-64EC7548465D}" type="datetimeFigureOut">
              <a:rPr lang="en-IN" smtClean="0"/>
              <a:t>29-05-2021</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F4392977-78BC-48CF-82AF-2624630B6E27}" type="slidenum">
              <a:rPr lang="en-IN" smtClean="0"/>
              <a:t>‹#›</a:t>
            </a:fld>
            <a:endParaRPr lang="en-IN" dirty="0"/>
          </a:p>
        </p:txBody>
      </p:sp>
    </p:spTree>
    <p:extLst>
      <p:ext uri="{BB962C8B-B14F-4D97-AF65-F5344CB8AC3E}">
        <p14:creationId xmlns:p14="http://schemas.microsoft.com/office/powerpoint/2010/main" val="36990791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60543C-0907-40C1-AF1C-64EC7548465D}" type="datetimeFigureOut">
              <a:rPr lang="en-IN" smtClean="0"/>
              <a:t>29-05-2021</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F4392977-78BC-48CF-82AF-2624630B6E27}" type="slidenum">
              <a:rPr lang="en-IN" smtClean="0"/>
              <a:t>‹#›</a:t>
            </a:fld>
            <a:endParaRPr lang="en-IN" dirty="0"/>
          </a:p>
        </p:txBody>
      </p:sp>
    </p:spTree>
    <p:extLst>
      <p:ext uri="{BB962C8B-B14F-4D97-AF65-F5344CB8AC3E}">
        <p14:creationId xmlns:p14="http://schemas.microsoft.com/office/powerpoint/2010/main" val="34406123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99366" y="6767323"/>
            <a:ext cx="25274409" cy="11291424"/>
          </a:xfrm>
        </p:spPr>
        <p:txBody>
          <a:bodyPr anchor="b"/>
          <a:lstStyle>
            <a:lvl1pPr>
              <a:defRPr sz="19228"/>
            </a:lvl1pPr>
          </a:lstStyle>
          <a:p>
            <a:r>
              <a:rPr lang="en-US"/>
              <a:t>Click to edit Master title style</a:t>
            </a:r>
            <a:endParaRPr lang="en-US" dirty="0"/>
          </a:p>
        </p:txBody>
      </p:sp>
      <p:sp>
        <p:nvSpPr>
          <p:cNvPr id="3" name="Text Placeholder 2"/>
          <p:cNvSpPr>
            <a:spLocks noGrp="1"/>
          </p:cNvSpPr>
          <p:nvPr>
            <p:ph type="body" idx="1"/>
          </p:nvPr>
        </p:nvSpPr>
        <p:spPr>
          <a:xfrm>
            <a:off x="1999366" y="18165568"/>
            <a:ext cx="25274409" cy="5937893"/>
          </a:xfrm>
        </p:spPr>
        <p:txBody>
          <a:bodyPr/>
          <a:lstStyle>
            <a:lvl1pPr marL="0" indent="0">
              <a:buNone/>
              <a:defRPr sz="7691">
                <a:solidFill>
                  <a:schemeClr val="tx1"/>
                </a:solidFill>
              </a:defRPr>
            </a:lvl1pPr>
            <a:lvl2pPr marL="1465189" indent="0">
              <a:buNone/>
              <a:defRPr sz="6409">
                <a:solidFill>
                  <a:schemeClr val="tx1">
                    <a:tint val="75000"/>
                  </a:schemeClr>
                </a:solidFill>
              </a:defRPr>
            </a:lvl2pPr>
            <a:lvl3pPr marL="2930378" indent="0">
              <a:buNone/>
              <a:defRPr sz="5768">
                <a:solidFill>
                  <a:schemeClr val="tx1">
                    <a:tint val="75000"/>
                  </a:schemeClr>
                </a:solidFill>
              </a:defRPr>
            </a:lvl3pPr>
            <a:lvl4pPr marL="4395567" indent="0">
              <a:buNone/>
              <a:defRPr sz="5128">
                <a:solidFill>
                  <a:schemeClr val="tx1">
                    <a:tint val="75000"/>
                  </a:schemeClr>
                </a:solidFill>
              </a:defRPr>
            </a:lvl4pPr>
            <a:lvl5pPr marL="5860755" indent="0">
              <a:buNone/>
              <a:defRPr sz="5128">
                <a:solidFill>
                  <a:schemeClr val="tx1">
                    <a:tint val="75000"/>
                  </a:schemeClr>
                </a:solidFill>
              </a:defRPr>
            </a:lvl5pPr>
            <a:lvl6pPr marL="7325944" indent="0">
              <a:buNone/>
              <a:defRPr sz="5128">
                <a:solidFill>
                  <a:schemeClr val="tx1">
                    <a:tint val="75000"/>
                  </a:schemeClr>
                </a:solidFill>
              </a:defRPr>
            </a:lvl6pPr>
            <a:lvl7pPr marL="8791133" indent="0">
              <a:buNone/>
              <a:defRPr sz="5128">
                <a:solidFill>
                  <a:schemeClr val="tx1">
                    <a:tint val="75000"/>
                  </a:schemeClr>
                </a:solidFill>
              </a:defRPr>
            </a:lvl7pPr>
            <a:lvl8pPr marL="10256322" indent="0">
              <a:buNone/>
              <a:defRPr sz="5128">
                <a:solidFill>
                  <a:schemeClr val="tx1">
                    <a:tint val="75000"/>
                  </a:schemeClr>
                </a:solidFill>
              </a:defRPr>
            </a:lvl8pPr>
            <a:lvl9pPr marL="11721511" indent="0">
              <a:buNone/>
              <a:defRPr sz="5128">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560543C-0907-40C1-AF1C-64EC7548465D}" type="datetimeFigureOut">
              <a:rPr lang="en-IN" smtClean="0"/>
              <a:t>29-05-2021</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F4392977-78BC-48CF-82AF-2624630B6E27}" type="slidenum">
              <a:rPr lang="en-IN" smtClean="0"/>
              <a:t>‹#›</a:t>
            </a:fld>
            <a:endParaRPr lang="en-IN" dirty="0"/>
          </a:p>
        </p:txBody>
      </p:sp>
    </p:spTree>
    <p:extLst>
      <p:ext uri="{BB962C8B-B14F-4D97-AF65-F5344CB8AC3E}">
        <p14:creationId xmlns:p14="http://schemas.microsoft.com/office/powerpoint/2010/main" val="8996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014627" y="7226010"/>
            <a:ext cx="12454057" cy="172230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4834979" y="7226010"/>
            <a:ext cx="12454057" cy="172230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560543C-0907-40C1-AF1C-64EC7548465D}" type="datetimeFigureOut">
              <a:rPr lang="en-IN" smtClean="0"/>
              <a:t>29-05-2021</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F4392977-78BC-48CF-82AF-2624630B6E27}" type="slidenum">
              <a:rPr lang="en-IN" smtClean="0"/>
              <a:t>‹#›</a:t>
            </a:fld>
            <a:endParaRPr lang="en-IN" dirty="0"/>
          </a:p>
        </p:txBody>
      </p:sp>
    </p:spTree>
    <p:extLst>
      <p:ext uri="{BB962C8B-B14F-4D97-AF65-F5344CB8AC3E}">
        <p14:creationId xmlns:p14="http://schemas.microsoft.com/office/powerpoint/2010/main" val="2902436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18444" y="1445208"/>
            <a:ext cx="25274409" cy="5246713"/>
          </a:xfrm>
        </p:spPr>
        <p:txBody>
          <a:bodyPr/>
          <a:lstStyle/>
          <a:p>
            <a:r>
              <a:rPr lang="en-US"/>
              <a:t>Click to edit Master title style</a:t>
            </a:r>
            <a:endParaRPr lang="en-US" dirty="0"/>
          </a:p>
        </p:txBody>
      </p:sp>
      <p:sp>
        <p:nvSpPr>
          <p:cNvPr id="3" name="Text Placeholder 2"/>
          <p:cNvSpPr>
            <a:spLocks noGrp="1"/>
          </p:cNvSpPr>
          <p:nvPr>
            <p:ph type="body" idx="1"/>
          </p:nvPr>
        </p:nvSpPr>
        <p:spPr>
          <a:xfrm>
            <a:off x="2018447" y="6654214"/>
            <a:ext cx="12396821" cy="3261128"/>
          </a:xfrm>
        </p:spPr>
        <p:txBody>
          <a:bodyPr anchor="b"/>
          <a:lstStyle>
            <a:lvl1pPr marL="0" indent="0">
              <a:buNone/>
              <a:defRPr sz="7691" b="1"/>
            </a:lvl1pPr>
            <a:lvl2pPr marL="1465189" indent="0">
              <a:buNone/>
              <a:defRPr sz="6409" b="1"/>
            </a:lvl2pPr>
            <a:lvl3pPr marL="2930378" indent="0">
              <a:buNone/>
              <a:defRPr sz="5768" b="1"/>
            </a:lvl3pPr>
            <a:lvl4pPr marL="4395567" indent="0">
              <a:buNone/>
              <a:defRPr sz="5128" b="1"/>
            </a:lvl4pPr>
            <a:lvl5pPr marL="5860755" indent="0">
              <a:buNone/>
              <a:defRPr sz="5128" b="1"/>
            </a:lvl5pPr>
            <a:lvl6pPr marL="7325944" indent="0">
              <a:buNone/>
              <a:defRPr sz="5128" b="1"/>
            </a:lvl6pPr>
            <a:lvl7pPr marL="8791133" indent="0">
              <a:buNone/>
              <a:defRPr sz="5128" b="1"/>
            </a:lvl7pPr>
            <a:lvl8pPr marL="10256322" indent="0">
              <a:buNone/>
              <a:defRPr sz="5128" b="1"/>
            </a:lvl8pPr>
            <a:lvl9pPr marL="11721511" indent="0">
              <a:buNone/>
              <a:defRPr sz="5128" b="1"/>
            </a:lvl9pPr>
          </a:lstStyle>
          <a:p>
            <a:pPr lvl="0"/>
            <a:r>
              <a:rPr lang="en-US"/>
              <a:t>Click to edit Master text styles</a:t>
            </a:r>
          </a:p>
        </p:txBody>
      </p:sp>
      <p:sp>
        <p:nvSpPr>
          <p:cNvPr id="4" name="Content Placeholder 3"/>
          <p:cNvSpPr>
            <a:spLocks noGrp="1"/>
          </p:cNvSpPr>
          <p:nvPr>
            <p:ph sz="half" idx="2"/>
          </p:nvPr>
        </p:nvSpPr>
        <p:spPr>
          <a:xfrm>
            <a:off x="2018447" y="9915342"/>
            <a:ext cx="12396821" cy="14583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4834981" y="6654214"/>
            <a:ext cx="12457874" cy="3261128"/>
          </a:xfrm>
        </p:spPr>
        <p:txBody>
          <a:bodyPr anchor="b"/>
          <a:lstStyle>
            <a:lvl1pPr marL="0" indent="0">
              <a:buNone/>
              <a:defRPr sz="7691" b="1"/>
            </a:lvl1pPr>
            <a:lvl2pPr marL="1465189" indent="0">
              <a:buNone/>
              <a:defRPr sz="6409" b="1"/>
            </a:lvl2pPr>
            <a:lvl3pPr marL="2930378" indent="0">
              <a:buNone/>
              <a:defRPr sz="5768" b="1"/>
            </a:lvl3pPr>
            <a:lvl4pPr marL="4395567" indent="0">
              <a:buNone/>
              <a:defRPr sz="5128" b="1"/>
            </a:lvl4pPr>
            <a:lvl5pPr marL="5860755" indent="0">
              <a:buNone/>
              <a:defRPr sz="5128" b="1"/>
            </a:lvl5pPr>
            <a:lvl6pPr marL="7325944" indent="0">
              <a:buNone/>
              <a:defRPr sz="5128" b="1"/>
            </a:lvl6pPr>
            <a:lvl7pPr marL="8791133" indent="0">
              <a:buNone/>
              <a:defRPr sz="5128" b="1"/>
            </a:lvl7pPr>
            <a:lvl8pPr marL="10256322" indent="0">
              <a:buNone/>
              <a:defRPr sz="5128" b="1"/>
            </a:lvl8pPr>
            <a:lvl9pPr marL="11721511" indent="0">
              <a:buNone/>
              <a:defRPr sz="5128" b="1"/>
            </a:lvl9pPr>
          </a:lstStyle>
          <a:p>
            <a:pPr lvl="0"/>
            <a:r>
              <a:rPr lang="en-US"/>
              <a:t>Click to edit Master text styles</a:t>
            </a:r>
          </a:p>
        </p:txBody>
      </p:sp>
      <p:sp>
        <p:nvSpPr>
          <p:cNvPr id="6" name="Content Placeholder 5"/>
          <p:cNvSpPr>
            <a:spLocks noGrp="1"/>
          </p:cNvSpPr>
          <p:nvPr>
            <p:ph sz="quarter" idx="4"/>
          </p:nvPr>
        </p:nvSpPr>
        <p:spPr>
          <a:xfrm>
            <a:off x="14834981" y="9915342"/>
            <a:ext cx="12457874" cy="14583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560543C-0907-40C1-AF1C-64EC7548465D}" type="datetimeFigureOut">
              <a:rPr lang="en-IN" smtClean="0"/>
              <a:t>29-05-2021</a:t>
            </a:fld>
            <a:endParaRPr lang="en-IN" dirty="0"/>
          </a:p>
        </p:txBody>
      </p:sp>
      <p:sp>
        <p:nvSpPr>
          <p:cNvPr id="8" name="Footer Placeholder 7"/>
          <p:cNvSpPr>
            <a:spLocks noGrp="1"/>
          </p:cNvSpPr>
          <p:nvPr>
            <p:ph type="ftr" sz="quarter" idx="11"/>
          </p:nvPr>
        </p:nvSpPr>
        <p:spPr/>
        <p:txBody>
          <a:bodyPr/>
          <a:lstStyle/>
          <a:p>
            <a:endParaRPr lang="en-IN" dirty="0"/>
          </a:p>
        </p:txBody>
      </p:sp>
      <p:sp>
        <p:nvSpPr>
          <p:cNvPr id="9" name="Slide Number Placeholder 8"/>
          <p:cNvSpPr>
            <a:spLocks noGrp="1"/>
          </p:cNvSpPr>
          <p:nvPr>
            <p:ph type="sldNum" sz="quarter" idx="12"/>
          </p:nvPr>
        </p:nvSpPr>
        <p:spPr/>
        <p:txBody>
          <a:bodyPr/>
          <a:lstStyle/>
          <a:p>
            <a:fld id="{F4392977-78BC-48CF-82AF-2624630B6E27}" type="slidenum">
              <a:rPr lang="en-IN" smtClean="0"/>
              <a:t>‹#›</a:t>
            </a:fld>
            <a:endParaRPr lang="en-IN" dirty="0"/>
          </a:p>
        </p:txBody>
      </p:sp>
    </p:spTree>
    <p:extLst>
      <p:ext uri="{BB962C8B-B14F-4D97-AF65-F5344CB8AC3E}">
        <p14:creationId xmlns:p14="http://schemas.microsoft.com/office/powerpoint/2010/main" val="1663873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560543C-0907-40C1-AF1C-64EC7548465D}" type="datetimeFigureOut">
              <a:rPr lang="en-IN" smtClean="0"/>
              <a:t>29-05-2021</a:t>
            </a:fld>
            <a:endParaRPr lang="en-IN" dirty="0"/>
          </a:p>
        </p:txBody>
      </p:sp>
      <p:sp>
        <p:nvSpPr>
          <p:cNvPr id="4" name="Footer Placeholder 3"/>
          <p:cNvSpPr>
            <a:spLocks noGrp="1"/>
          </p:cNvSpPr>
          <p:nvPr>
            <p:ph type="ftr" sz="quarter" idx="11"/>
          </p:nvPr>
        </p:nvSpPr>
        <p:spPr/>
        <p:txBody>
          <a:bodyPr/>
          <a:lstStyle/>
          <a:p>
            <a:endParaRPr lang="en-IN" dirty="0"/>
          </a:p>
        </p:txBody>
      </p:sp>
      <p:sp>
        <p:nvSpPr>
          <p:cNvPr id="5" name="Slide Number Placeholder 4"/>
          <p:cNvSpPr>
            <a:spLocks noGrp="1"/>
          </p:cNvSpPr>
          <p:nvPr>
            <p:ph type="sldNum" sz="quarter" idx="12"/>
          </p:nvPr>
        </p:nvSpPr>
        <p:spPr/>
        <p:txBody>
          <a:bodyPr/>
          <a:lstStyle/>
          <a:p>
            <a:fld id="{F4392977-78BC-48CF-82AF-2624630B6E27}" type="slidenum">
              <a:rPr lang="en-IN" smtClean="0"/>
              <a:t>‹#›</a:t>
            </a:fld>
            <a:endParaRPr lang="en-IN" dirty="0"/>
          </a:p>
        </p:txBody>
      </p:sp>
    </p:spTree>
    <p:extLst>
      <p:ext uri="{BB962C8B-B14F-4D97-AF65-F5344CB8AC3E}">
        <p14:creationId xmlns:p14="http://schemas.microsoft.com/office/powerpoint/2010/main" val="21219319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60543C-0907-40C1-AF1C-64EC7548465D}" type="datetimeFigureOut">
              <a:rPr lang="en-IN" smtClean="0"/>
              <a:t>29-05-2021</a:t>
            </a:fld>
            <a:endParaRPr lang="en-IN" dirty="0"/>
          </a:p>
        </p:txBody>
      </p:sp>
      <p:sp>
        <p:nvSpPr>
          <p:cNvPr id="3" name="Footer Placeholder 2"/>
          <p:cNvSpPr>
            <a:spLocks noGrp="1"/>
          </p:cNvSpPr>
          <p:nvPr>
            <p:ph type="ftr" sz="quarter" idx="11"/>
          </p:nvPr>
        </p:nvSpPr>
        <p:spPr/>
        <p:txBody>
          <a:bodyPr/>
          <a:lstStyle/>
          <a:p>
            <a:endParaRPr lang="en-IN" dirty="0"/>
          </a:p>
        </p:txBody>
      </p:sp>
      <p:sp>
        <p:nvSpPr>
          <p:cNvPr id="4" name="Slide Number Placeholder 3"/>
          <p:cNvSpPr>
            <a:spLocks noGrp="1"/>
          </p:cNvSpPr>
          <p:nvPr>
            <p:ph type="sldNum" sz="quarter" idx="12"/>
          </p:nvPr>
        </p:nvSpPr>
        <p:spPr/>
        <p:txBody>
          <a:bodyPr/>
          <a:lstStyle/>
          <a:p>
            <a:fld id="{F4392977-78BC-48CF-82AF-2624630B6E27}" type="slidenum">
              <a:rPr lang="en-IN" smtClean="0"/>
              <a:t>‹#›</a:t>
            </a:fld>
            <a:endParaRPr lang="en-IN" dirty="0"/>
          </a:p>
        </p:txBody>
      </p:sp>
    </p:spTree>
    <p:extLst>
      <p:ext uri="{BB962C8B-B14F-4D97-AF65-F5344CB8AC3E}">
        <p14:creationId xmlns:p14="http://schemas.microsoft.com/office/powerpoint/2010/main" val="7513848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8444" y="1809644"/>
            <a:ext cx="9451194" cy="6333755"/>
          </a:xfrm>
        </p:spPr>
        <p:txBody>
          <a:bodyPr anchor="b"/>
          <a:lstStyle>
            <a:lvl1pPr>
              <a:defRPr sz="10255"/>
            </a:lvl1pPr>
          </a:lstStyle>
          <a:p>
            <a:r>
              <a:rPr lang="en-US"/>
              <a:t>Click to edit Master title style</a:t>
            </a:r>
            <a:endParaRPr lang="en-US" dirty="0"/>
          </a:p>
        </p:txBody>
      </p:sp>
      <p:sp>
        <p:nvSpPr>
          <p:cNvPr id="3" name="Content Placeholder 2"/>
          <p:cNvSpPr>
            <a:spLocks noGrp="1"/>
          </p:cNvSpPr>
          <p:nvPr>
            <p:ph idx="1"/>
          </p:nvPr>
        </p:nvSpPr>
        <p:spPr>
          <a:xfrm>
            <a:off x="12457874" y="3908335"/>
            <a:ext cx="14834979" cy="19290304"/>
          </a:xfrm>
        </p:spPr>
        <p:txBody>
          <a:bodyPr/>
          <a:lstStyle>
            <a:lvl1pPr>
              <a:defRPr sz="10255"/>
            </a:lvl1pPr>
            <a:lvl2pPr>
              <a:defRPr sz="8973"/>
            </a:lvl2pPr>
            <a:lvl3pPr>
              <a:defRPr sz="7691"/>
            </a:lvl3pPr>
            <a:lvl4pPr>
              <a:defRPr sz="6409"/>
            </a:lvl4pPr>
            <a:lvl5pPr>
              <a:defRPr sz="6409"/>
            </a:lvl5pPr>
            <a:lvl6pPr>
              <a:defRPr sz="6409"/>
            </a:lvl6pPr>
            <a:lvl7pPr>
              <a:defRPr sz="6409"/>
            </a:lvl7pPr>
            <a:lvl8pPr>
              <a:defRPr sz="6409"/>
            </a:lvl8pPr>
            <a:lvl9pPr>
              <a:defRPr sz="640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018444" y="8143399"/>
            <a:ext cx="9451194" cy="15086654"/>
          </a:xfrm>
        </p:spPr>
        <p:txBody>
          <a:bodyPr/>
          <a:lstStyle>
            <a:lvl1pPr marL="0" indent="0">
              <a:buNone/>
              <a:defRPr sz="5128"/>
            </a:lvl1pPr>
            <a:lvl2pPr marL="1465189" indent="0">
              <a:buNone/>
              <a:defRPr sz="4487"/>
            </a:lvl2pPr>
            <a:lvl3pPr marL="2930378" indent="0">
              <a:buNone/>
              <a:defRPr sz="3846"/>
            </a:lvl3pPr>
            <a:lvl4pPr marL="4395567" indent="0">
              <a:buNone/>
              <a:defRPr sz="3205"/>
            </a:lvl4pPr>
            <a:lvl5pPr marL="5860755" indent="0">
              <a:buNone/>
              <a:defRPr sz="3205"/>
            </a:lvl5pPr>
            <a:lvl6pPr marL="7325944" indent="0">
              <a:buNone/>
              <a:defRPr sz="3205"/>
            </a:lvl6pPr>
            <a:lvl7pPr marL="8791133" indent="0">
              <a:buNone/>
              <a:defRPr sz="3205"/>
            </a:lvl7pPr>
            <a:lvl8pPr marL="10256322" indent="0">
              <a:buNone/>
              <a:defRPr sz="3205"/>
            </a:lvl8pPr>
            <a:lvl9pPr marL="11721511" indent="0">
              <a:buNone/>
              <a:defRPr sz="3205"/>
            </a:lvl9pPr>
          </a:lstStyle>
          <a:p>
            <a:pPr lvl="0"/>
            <a:r>
              <a:rPr lang="en-US"/>
              <a:t>Click to edit Master text styles</a:t>
            </a:r>
          </a:p>
        </p:txBody>
      </p:sp>
      <p:sp>
        <p:nvSpPr>
          <p:cNvPr id="5" name="Date Placeholder 4"/>
          <p:cNvSpPr>
            <a:spLocks noGrp="1"/>
          </p:cNvSpPr>
          <p:nvPr>
            <p:ph type="dt" sz="half" idx="10"/>
          </p:nvPr>
        </p:nvSpPr>
        <p:spPr/>
        <p:txBody>
          <a:bodyPr/>
          <a:lstStyle/>
          <a:p>
            <a:fld id="{7560543C-0907-40C1-AF1C-64EC7548465D}" type="datetimeFigureOut">
              <a:rPr lang="en-IN" smtClean="0"/>
              <a:t>29-05-2021</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F4392977-78BC-48CF-82AF-2624630B6E27}" type="slidenum">
              <a:rPr lang="en-IN" smtClean="0"/>
              <a:t>‹#›</a:t>
            </a:fld>
            <a:endParaRPr lang="en-IN" dirty="0"/>
          </a:p>
        </p:txBody>
      </p:sp>
    </p:spTree>
    <p:extLst>
      <p:ext uri="{BB962C8B-B14F-4D97-AF65-F5344CB8AC3E}">
        <p14:creationId xmlns:p14="http://schemas.microsoft.com/office/powerpoint/2010/main" val="22982142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8444" y="1809644"/>
            <a:ext cx="9451194" cy="6333755"/>
          </a:xfrm>
        </p:spPr>
        <p:txBody>
          <a:bodyPr anchor="b"/>
          <a:lstStyle>
            <a:lvl1pPr>
              <a:defRPr sz="10255"/>
            </a:lvl1pPr>
          </a:lstStyle>
          <a:p>
            <a:r>
              <a:rPr lang="en-US"/>
              <a:t>Click to edit Master title style</a:t>
            </a:r>
            <a:endParaRPr lang="en-US" dirty="0"/>
          </a:p>
        </p:txBody>
      </p:sp>
      <p:sp>
        <p:nvSpPr>
          <p:cNvPr id="3" name="Picture Placeholder 2"/>
          <p:cNvSpPr>
            <a:spLocks noGrp="1" noChangeAspect="1"/>
          </p:cNvSpPr>
          <p:nvPr>
            <p:ph type="pic" idx="1"/>
          </p:nvPr>
        </p:nvSpPr>
        <p:spPr>
          <a:xfrm>
            <a:off x="12457874" y="3908335"/>
            <a:ext cx="14834979" cy="19290304"/>
          </a:xfrm>
        </p:spPr>
        <p:txBody>
          <a:bodyPr anchor="t"/>
          <a:lstStyle>
            <a:lvl1pPr marL="0" indent="0">
              <a:buNone/>
              <a:defRPr sz="10255"/>
            </a:lvl1pPr>
            <a:lvl2pPr marL="1465189" indent="0">
              <a:buNone/>
              <a:defRPr sz="8973"/>
            </a:lvl2pPr>
            <a:lvl3pPr marL="2930378" indent="0">
              <a:buNone/>
              <a:defRPr sz="7691"/>
            </a:lvl3pPr>
            <a:lvl4pPr marL="4395567" indent="0">
              <a:buNone/>
              <a:defRPr sz="6409"/>
            </a:lvl4pPr>
            <a:lvl5pPr marL="5860755" indent="0">
              <a:buNone/>
              <a:defRPr sz="6409"/>
            </a:lvl5pPr>
            <a:lvl6pPr marL="7325944" indent="0">
              <a:buNone/>
              <a:defRPr sz="6409"/>
            </a:lvl6pPr>
            <a:lvl7pPr marL="8791133" indent="0">
              <a:buNone/>
              <a:defRPr sz="6409"/>
            </a:lvl7pPr>
            <a:lvl8pPr marL="10256322" indent="0">
              <a:buNone/>
              <a:defRPr sz="6409"/>
            </a:lvl8pPr>
            <a:lvl9pPr marL="11721511" indent="0">
              <a:buNone/>
              <a:defRPr sz="6409"/>
            </a:lvl9pPr>
          </a:lstStyle>
          <a:p>
            <a:r>
              <a:rPr lang="en-US" dirty="0"/>
              <a:t>Click icon to add picture</a:t>
            </a:r>
          </a:p>
        </p:txBody>
      </p:sp>
      <p:sp>
        <p:nvSpPr>
          <p:cNvPr id="4" name="Text Placeholder 3"/>
          <p:cNvSpPr>
            <a:spLocks noGrp="1"/>
          </p:cNvSpPr>
          <p:nvPr>
            <p:ph type="body" sz="half" idx="2"/>
          </p:nvPr>
        </p:nvSpPr>
        <p:spPr>
          <a:xfrm>
            <a:off x="2018444" y="8143399"/>
            <a:ext cx="9451194" cy="15086654"/>
          </a:xfrm>
        </p:spPr>
        <p:txBody>
          <a:bodyPr/>
          <a:lstStyle>
            <a:lvl1pPr marL="0" indent="0">
              <a:buNone/>
              <a:defRPr sz="5128"/>
            </a:lvl1pPr>
            <a:lvl2pPr marL="1465189" indent="0">
              <a:buNone/>
              <a:defRPr sz="4487"/>
            </a:lvl2pPr>
            <a:lvl3pPr marL="2930378" indent="0">
              <a:buNone/>
              <a:defRPr sz="3846"/>
            </a:lvl3pPr>
            <a:lvl4pPr marL="4395567" indent="0">
              <a:buNone/>
              <a:defRPr sz="3205"/>
            </a:lvl4pPr>
            <a:lvl5pPr marL="5860755" indent="0">
              <a:buNone/>
              <a:defRPr sz="3205"/>
            </a:lvl5pPr>
            <a:lvl6pPr marL="7325944" indent="0">
              <a:buNone/>
              <a:defRPr sz="3205"/>
            </a:lvl6pPr>
            <a:lvl7pPr marL="8791133" indent="0">
              <a:buNone/>
              <a:defRPr sz="3205"/>
            </a:lvl7pPr>
            <a:lvl8pPr marL="10256322" indent="0">
              <a:buNone/>
              <a:defRPr sz="3205"/>
            </a:lvl8pPr>
            <a:lvl9pPr marL="11721511" indent="0">
              <a:buNone/>
              <a:defRPr sz="3205"/>
            </a:lvl9pPr>
          </a:lstStyle>
          <a:p>
            <a:pPr lvl="0"/>
            <a:r>
              <a:rPr lang="en-US"/>
              <a:t>Click to edit Master text styles</a:t>
            </a:r>
          </a:p>
        </p:txBody>
      </p:sp>
      <p:sp>
        <p:nvSpPr>
          <p:cNvPr id="5" name="Date Placeholder 4"/>
          <p:cNvSpPr>
            <a:spLocks noGrp="1"/>
          </p:cNvSpPr>
          <p:nvPr>
            <p:ph type="dt" sz="half" idx="10"/>
          </p:nvPr>
        </p:nvSpPr>
        <p:spPr/>
        <p:txBody>
          <a:bodyPr/>
          <a:lstStyle/>
          <a:p>
            <a:fld id="{7560543C-0907-40C1-AF1C-64EC7548465D}" type="datetimeFigureOut">
              <a:rPr lang="en-IN" smtClean="0"/>
              <a:t>29-05-2021</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F4392977-78BC-48CF-82AF-2624630B6E27}" type="slidenum">
              <a:rPr lang="en-IN" smtClean="0"/>
              <a:t>‹#›</a:t>
            </a:fld>
            <a:endParaRPr lang="en-IN" dirty="0"/>
          </a:p>
        </p:txBody>
      </p:sp>
    </p:spTree>
    <p:extLst>
      <p:ext uri="{BB962C8B-B14F-4D97-AF65-F5344CB8AC3E}">
        <p14:creationId xmlns:p14="http://schemas.microsoft.com/office/powerpoint/2010/main" val="1575868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60543C-0907-40C1-AF1C-64EC7548465D}" type="datetimeFigureOut">
              <a:rPr lang="en-IN" smtClean="0"/>
              <a:t>29-05-2021</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F4392977-78BC-48CF-82AF-2624630B6E27}" type="slidenum">
              <a:rPr lang="en-IN" smtClean="0"/>
              <a:t>‹#›</a:t>
            </a:fld>
            <a:endParaRPr lang="en-IN" dirty="0"/>
          </a:p>
        </p:txBody>
      </p:sp>
    </p:spTree>
    <p:extLst>
      <p:ext uri="{BB962C8B-B14F-4D97-AF65-F5344CB8AC3E}">
        <p14:creationId xmlns:p14="http://schemas.microsoft.com/office/powerpoint/2010/main" val="6758878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0970436" y="1445202"/>
            <a:ext cx="6318602" cy="2300384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014629" y="1445202"/>
            <a:ext cx="18589511" cy="2300384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60543C-0907-40C1-AF1C-64EC7548465D}" type="datetimeFigureOut">
              <a:rPr lang="en-IN" smtClean="0"/>
              <a:t>29-05-2021</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F4392977-78BC-48CF-82AF-2624630B6E27}" type="slidenum">
              <a:rPr lang="en-IN" smtClean="0"/>
              <a:t>‹#›</a:t>
            </a:fld>
            <a:endParaRPr lang="en-IN" dirty="0"/>
          </a:p>
        </p:txBody>
      </p:sp>
    </p:spTree>
    <p:extLst>
      <p:ext uri="{BB962C8B-B14F-4D97-AF65-F5344CB8AC3E}">
        <p14:creationId xmlns:p14="http://schemas.microsoft.com/office/powerpoint/2010/main" val="10345127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14627" y="1445208"/>
            <a:ext cx="25274409" cy="524671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014627" y="7226010"/>
            <a:ext cx="25274409" cy="1722303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014627" y="25159087"/>
            <a:ext cx="6593324" cy="1445202"/>
          </a:xfrm>
          <a:prstGeom prst="rect">
            <a:avLst/>
          </a:prstGeom>
        </p:spPr>
        <p:txBody>
          <a:bodyPr vert="horz" lIns="91440" tIns="45720" rIns="91440" bIns="45720" rtlCol="0" anchor="ctr"/>
          <a:lstStyle>
            <a:lvl1pPr algn="l">
              <a:defRPr sz="3846">
                <a:solidFill>
                  <a:schemeClr val="tx1">
                    <a:tint val="75000"/>
                  </a:schemeClr>
                </a:solidFill>
              </a:defRPr>
            </a:lvl1pPr>
          </a:lstStyle>
          <a:p>
            <a:fld id="{7560543C-0907-40C1-AF1C-64EC7548465D}" type="datetimeFigureOut">
              <a:rPr lang="en-IN" smtClean="0"/>
              <a:t>29-05-2021</a:t>
            </a:fld>
            <a:endParaRPr lang="en-IN" dirty="0"/>
          </a:p>
        </p:txBody>
      </p:sp>
      <p:sp>
        <p:nvSpPr>
          <p:cNvPr id="5" name="Footer Placeholder 4"/>
          <p:cNvSpPr>
            <a:spLocks noGrp="1"/>
          </p:cNvSpPr>
          <p:nvPr>
            <p:ph type="ftr" sz="quarter" idx="3"/>
          </p:nvPr>
        </p:nvSpPr>
        <p:spPr>
          <a:xfrm>
            <a:off x="9706839" y="25159087"/>
            <a:ext cx="9889986" cy="1445202"/>
          </a:xfrm>
          <a:prstGeom prst="rect">
            <a:avLst/>
          </a:prstGeom>
        </p:spPr>
        <p:txBody>
          <a:bodyPr vert="horz" lIns="91440" tIns="45720" rIns="91440" bIns="45720" rtlCol="0" anchor="ctr"/>
          <a:lstStyle>
            <a:lvl1pPr algn="ctr">
              <a:defRPr sz="3846">
                <a:solidFill>
                  <a:schemeClr val="tx1">
                    <a:tint val="75000"/>
                  </a:schemeClr>
                </a:solidFill>
              </a:defRPr>
            </a:lvl1pPr>
          </a:lstStyle>
          <a:p>
            <a:endParaRPr lang="en-IN" dirty="0"/>
          </a:p>
        </p:txBody>
      </p:sp>
      <p:sp>
        <p:nvSpPr>
          <p:cNvPr id="6" name="Slide Number Placeholder 5"/>
          <p:cNvSpPr>
            <a:spLocks noGrp="1"/>
          </p:cNvSpPr>
          <p:nvPr>
            <p:ph type="sldNum" sz="quarter" idx="4"/>
          </p:nvPr>
        </p:nvSpPr>
        <p:spPr>
          <a:xfrm>
            <a:off x="20695712" y="25159087"/>
            <a:ext cx="6593324" cy="1445202"/>
          </a:xfrm>
          <a:prstGeom prst="rect">
            <a:avLst/>
          </a:prstGeom>
        </p:spPr>
        <p:txBody>
          <a:bodyPr vert="horz" lIns="91440" tIns="45720" rIns="91440" bIns="45720" rtlCol="0" anchor="ctr"/>
          <a:lstStyle>
            <a:lvl1pPr algn="r">
              <a:defRPr sz="3846">
                <a:solidFill>
                  <a:schemeClr val="tx1">
                    <a:tint val="75000"/>
                  </a:schemeClr>
                </a:solidFill>
              </a:defRPr>
            </a:lvl1pPr>
          </a:lstStyle>
          <a:p>
            <a:fld id="{F4392977-78BC-48CF-82AF-2624630B6E27}" type="slidenum">
              <a:rPr lang="en-IN" smtClean="0"/>
              <a:t>‹#›</a:t>
            </a:fld>
            <a:endParaRPr lang="en-IN" dirty="0"/>
          </a:p>
        </p:txBody>
      </p:sp>
    </p:spTree>
    <p:extLst>
      <p:ext uri="{BB962C8B-B14F-4D97-AF65-F5344CB8AC3E}">
        <p14:creationId xmlns:p14="http://schemas.microsoft.com/office/powerpoint/2010/main" val="312154633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2930378" rtl="0" eaLnBrk="1" latinLnBrk="0" hangingPunct="1">
        <a:lnSpc>
          <a:spcPct val="90000"/>
        </a:lnSpc>
        <a:spcBef>
          <a:spcPct val="0"/>
        </a:spcBef>
        <a:buNone/>
        <a:defRPr sz="14101" kern="1200">
          <a:solidFill>
            <a:schemeClr val="tx1"/>
          </a:solidFill>
          <a:latin typeface="+mj-lt"/>
          <a:ea typeface="+mj-ea"/>
          <a:cs typeface="+mj-cs"/>
        </a:defRPr>
      </a:lvl1pPr>
    </p:titleStyle>
    <p:bodyStyle>
      <a:lvl1pPr marL="732594" indent="-732594" algn="l" defTabSz="2930378" rtl="0" eaLnBrk="1" latinLnBrk="0" hangingPunct="1">
        <a:lnSpc>
          <a:spcPct val="90000"/>
        </a:lnSpc>
        <a:spcBef>
          <a:spcPts val="3205"/>
        </a:spcBef>
        <a:buFont typeface="Arial" panose="020B0604020202020204" pitchFamily="34" charset="0"/>
        <a:buChar char="•"/>
        <a:defRPr sz="8973" kern="1200">
          <a:solidFill>
            <a:schemeClr val="tx1"/>
          </a:solidFill>
          <a:latin typeface="+mn-lt"/>
          <a:ea typeface="+mn-ea"/>
          <a:cs typeface="+mn-cs"/>
        </a:defRPr>
      </a:lvl1pPr>
      <a:lvl2pPr marL="2197783" indent="-732594" algn="l" defTabSz="2930378" rtl="0" eaLnBrk="1" latinLnBrk="0" hangingPunct="1">
        <a:lnSpc>
          <a:spcPct val="90000"/>
        </a:lnSpc>
        <a:spcBef>
          <a:spcPts val="1602"/>
        </a:spcBef>
        <a:buFont typeface="Arial" panose="020B0604020202020204" pitchFamily="34" charset="0"/>
        <a:buChar char="•"/>
        <a:defRPr sz="7691" kern="1200">
          <a:solidFill>
            <a:schemeClr val="tx1"/>
          </a:solidFill>
          <a:latin typeface="+mn-lt"/>
          <a:ea typeface="+mn-ea"/>
          <a:cs typeface="+mn-cs"/>
        </a:defRPr>
      </a:lvl2pPr>
      <a:lvl3pPr marL="3662972" indent="-732594" algn="l" defTabSz="2930378" rtl="0" eaLnBrk="1" latinLnBrk="0" hangingPunct="1">
        <a:lnSpc>
          <a:spcPct val="90000"/>
        </a:lnSpc>
        <a:spcBef>
          <a:spcPts val="1602"/>
        </a:spcBef>
        <a:buFont typeface="Arial" panose="020B0604020202020204" pitchFamily="34" charset="0"/>
        <a:buChar char="•"/>
        <a:defRPr sz="6409" kern="1200">
          <a:solidFill>
            <a:schemeClr val="tx1"/>
          </a:solidFill>
          <a:latin typeface="+mn-lt"/>
          <a:ea typeface="+mn-ea"/>
          <a:cs typeface="+mn-cs"/>
        </a:defRPr>
      </a:lvl3pPr>
      <a:lvl4pPr marL="5128161" indent="-732594" algn="l" defTabSz="2930378" rtl="0" eaLnBrk="1" latinLnBrk="0" hangingPunct="1">
        <a:lnSpc>
          <a:spcPct val="90000"/>
        </a:lnSpc>
        <a:spcBef>
          <a:spcPts val="1602"/>
        </a:spcBef>
        <a:buFont typeface="Arial" panose="020B0604020202020204" pitchFamily="34" charset="0"/>
        <a:buChar char="•"/>
        <a:defRPr sz="5768" kern="1200">
          <a:solidFill>
            <a:schemeClr val="tx1"/>
          </a:solidFill>
          <a:latin typeface="+mn-lt"/>
          <a:ea typeface="+mn-ea"/>
          <a:cs typeface="+mn-cs"/>
        </a:defRPr>
      </a:lvl4pPr>
      <a:lvl5pPr marL="6593350" indent="-732594" algn="l" defTabSz="2930378" rtl="0" eaLnBrk="1" latinLnBrk="0" hangingPunct="1">
        <a:lnSpc>
          <a:spcPct val="90000"/>
        </a:lnSpc>
        <a:spcBef>
          <a:spcPts val="1602"/>
        </a:spcBef>
        <a:buFont typeface="Arial" panose="020B0604020202020204" pitchFamily="34" charset="0"/>
        <a:buChar char="•"/>
        <a:defRPr sz="5768" kern="1200">
          <a:solidFill>
            <a:schemeClr val="tx1"/>
          </a:solidFill>
          <a:latin typeface="+mn-lt"/>
          <a:ea typeface="+mn-ea"/>
          <a:cs typeface="+mn-cs"/>
        </a:defRPr>
      </a:lvl5pPr>
      <a:lvl6pPr marL="8058539" indent="-732594" algn="l" defTabSz="2930378" rtl="0" eaLnBrk="1" latinLnBrk="0" hangingPunct="1">
        <a:lnSpc>
          <a:spcPct val="90000"/>
        </a:lnSpc>
        <a:spcBef>
          <a:spcPts val="1602"/>
        </a:spcBef>
        <a:buFont typeface="Arial" panose="020B0604020202020204" pitchFamily="34" charset="0"/>
        <a:buChar char="•"/>
        <a:defRPr sz="5768" kern="1200">
          <a:solidFill>
            <a:schemeClr val="tx1"/>
          </a:solidFill>
          <a:latin typeface="+mn-lt"/>
          <a:ea typeface="+mn-ea"/>
          <a:cs typeface="+mn-cs"/>
        </a:defRPr>
      </a:lvl6pPr>
      <a:lvl7pPr marL="9523727" indent="-732594" algn="l" defTabSz="2930378" rtl="0" eaLnBrk="1" latinLnBrk="0" hangingPunct="1">
        <a:lnSpc>
          <a:spcPct val="90000"/>
        </a:lnSpc>
        <a:spcBef>
          <a:spcPts val="1602"/>
        </a:spcBef>
        <a:buFont typeface="Arial" panose="020B0604020202020204" pitchFamily="34" charset="0"/>
        <a:buChar char="•"/>
        <a:defRPr sz="5768" kern="1200">
          <a:solidFill>
            <a:schemeClr val="tx1"/>
          </a:solidFill>
          <a:latin typeface="+mn-lt"/>
          <a:ea typeface="+mn-ea"/>
          <a:cs typeface="+mn-cs"/>
        </a:defRPr>
      </a:lvl7pPr>
      <a:lvl8pPr marL="10988916" indent="-732594" algn="l" defTabSz="2930378" rtl="0" eaLnBrk="1" latinLnBrk="0" hangingPunct="1">
        <a:lnSpc>
          <a:spcPct val="90000"/>
        </a:lnSpc>
        <a:spcBef>
          <a:spcPts val="1602"/>
        </a:spcBef>
        <a:buFont typeface="Arial" panose="020B0604020202020204" pitchFamily="34" charset="0"/>
        <a:buChar char="•"/>
        <a:defRPr sz="5768" kern="1200">
          <a:solidFill>
            <a:schemeClr val="tx1"/>
          </a:solidFill>
          <a:latin typeface="+mn-lt"/>
          <a:ea typeface="+mn-ea"/>
          <a:cs typeface="+mn-cs"/>
        </a:defRPr>
      </a:lvl8pPr>
      <a:lvl9pPr marL="12454105" indent="-732594" algn="l" defTabSz="2930378" rtl="0" eaLnBrk="1" latinLnBrk="0" hangingPunct="1">
        <a:lnSpc>
          <a:spcPct val="90000"/>
        </a:lnSpc>
        <a:spcBef>
          <a:spcPts val="1602"/>
        </a:spcBef>
        <a:buFont typeface="Arial" panose="020B0604020202020204" pitchFamily="34" charset="0"/>
        <a:buChar char="•"/>
        <a:defRPr sz="5768" kern="1200">
          <a:solidFill>
            <a:schemeClr val="tx1"/>
          </a:solidFill>
          <a:latin typeface="+mn-lt"/>
          <a:ea typeface="+mn-ea"/>
          <a:cs typeface="+mn-cs"/>
        </a:defRPr>
      </a:lvl9pPr>
    </p:bodyStyle>
    <p:otherStyle>
      <a:defPPr>
        <a:defRPr lang="en-US"/>
      </a:defPPr>
      <a:lvl1pPr marL="0" algn="l" defTabSz="2930378" rtl="0" eaLnBrk="1" latinLnBrk="0" hangingPunct="1">
        <a:defRPr sz="5768" kern="1200">
          <a:solidFill>
            <a:schemeClr val="tx1"/>
          </a:solidFill>
          <a:latin typeface="+mn-lt"/>
          <a:ea typeface="+mn-ea"/>
          <a:cs typeface="+mn-cs"/>
        </a:defRPr>
      </a:lvl1pPr>
      <a:lvl2pPr marL="1465189" algn="l" defTabSz="2930378" rtl="0" eaLnBrk="1" latinLnBrk="0" hangingPunct="1">
        <a:defRPr sz="5768" kern="1200">
          <a:solidFill>
            <a:schemeClr val="tx1"/>
          </a:solidFill>
          <a:latin typeface="+mn-lt"/>
          <a:ea typeface="+mn-ea"/>
          <a:cs typeface="+mn-cs"/>
        </a:defRPr>
      </a:lvl2pPr>
      <a:lvl3pPr marL="2930378" algn="l" defTabSz="2930378" rtl="0" eaLnBrk="1" latinLnBrk="0" hangingPunct="1">
        <a:defRPr sz="5768" kern="1200">
          <a:solidFill>
            <a:schemeClr val="tx1"/>
          </a:solidFill>
          <a:latin typeface="+mn-lt"/>
          <a:ea typeface="+mn-ea"/>
          <a:cs typeface="+mn-cs"/>
        </a:defRPr>
      </a:lvl3pPr>
      <a:lvl4pPr marL="4395567" algn="l" defTabSz="2930378" rtl="0" eaLnBrk="1" latinLnBrk="0" hangingPunct="1">
        <a:defRPr sz="5768" kern="1200">
          <a:solidFill>
            <a:schemeClr val="tx1"/>
          </a:solidFill>
          <a:latin typeface="+mn-lt"/>
          <a:ea typeface="+mn-ea"/>
          <a:cs typeface="+mn-cs"/>
        </a:defRPr>
      </a:lvl4pPr>
      <a:lvl5pPr marL="5860755" algn="l" defTabSz="2930378" rtl="0" eaLnBrk="1" latinLnBrk="0" hangingPunct="1">
        <a:defRPr sz="5768" kern="1200">
          <a:solidFill>
            <a:schemeClr val="tx1"/>
          </a:solidFill>
          <a:latin typeface="+mn-lt"/>
          <a:ea typeface="+mn-ea"/>
          <a:cs typeface="+mn-cs"/>
        </a:defRPr>
      </a:lvl5pPr>
      <a:lvl6pPr marL="7325944" algn="l" defTabSz="2930378" rtl="0" eaLnBrk="1" latinLnBrk="0" hangingPunct="1">
        <a:defRPr sz="5768" kern="1200">
          <a:solidFill>
            <a:schemeClr val="tx1"/>
          </a:solidFill>
          <a:latin typeface="+mn-lt"/>
          <a:ea typeface="+mn-ea"/>
          <a:cs typeface="+mn-cs"/>
        </a:defRPr>
      </a:lvl6pPr>
      <a:lvl7pPr marL="8791133" algn="l" defTabSz="2930378" rtl="0" eaLnBrk="1" latinLnBrk="0" hangingPunct="1">
        <a:defRPr sz="5768" kern="1200">
          <a:solidFill>
            <a:schemeClr val="tx1"/>
          </a:solidFill>
          <a:latin typeface="+mn-lt"/>
          <a:ea typeface="+mn-ea"/>
          <a:cs typeface="+mn-cs"/>
        </a:defRPr>
      </a:lvl7pPr>
      <a:lvl8pPr marL="10256322" algn="l" defTabSz="2930378" rtl="0" eaLnBrk="1" latinLnBrk="0" hangingPunct="1">
        <a:defRPr sz="5768" kern="1200">
          <a:solidFill>
            <a:schemeClr val="tx1"/>
          </a:solidFill>
          <a:latin typeface="+mn-lt"/>
          <a:ea typeface="+mn-ea"/>
          <a:cs typeface="+mn-cs"/>
        </a:defRPr>
      </a:lvl8pPr>
      <a:lvl9pPr marL="11721511" algn="l" defTabSz="2930378" rtl="0" eaLnBrk="1" latinLnBrk="0" hangingPunct="1">
        <a:defRPr sz="57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g"/><Relationship Id="rId3" Type="http://schemas.openxmlformats.org/officeDocument/2006/relationships/image" Target="../media/image1.png"/><Relationship Id="rId7" Type="http://schemas.openxmlformats.org/officeDocument/2006/relationships/image" Target="../media/image4.jpg"/><Relationship Id="rId12"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8.jpg"/><Relationship Id="rId5" Type="http://schemas.openxmlformats.org/officeDocument/2006/relationships/image" Target="../media/image2.png"/><Relationship Id="rId10" Type="http://schemas.openxmlformats.org/officeDocument/2006/relationships/image" Target="../media/image7.png"/><Relationship Id="rId4" Type="http://schemas.microsoft.com/office/2007/relationships/hdphoto" Target="../media/hdphoto1.wdp"/><Relationship Id="rId9"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extLst>
              <a:ext uri="{BEBA8EAE-BF5A-486C-A8C5-ECC9F3942E4B}">
                <a14:imgProps xmlns:a14="http://schemas.microsoft.com/office/drawing/2010/main">
                  <a14:imgLayer r:embed="rId4">
                    <a14:imgEffect>
                      <a14:artisticMarker/>
                    </a14:imgEffect>
                  </a14:imgLayer>
                </a14:imgProps>
              </a:ext>
            </a:extLst>
          </a:blip>
          <a:srcRect/>
          <a:stretch>
            <a:fillRect l="-27000" r="-27000"/>
          </a:stretch>
        </a:blipFill>
        <a:effectLst/>
      </p:bgPr>
    </p:bg>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8C16CC0E-4A74-4F5A-AA1E-FCFB0841FAA5}"/>
              </a:ext>
            </a:extLst>
          </p:cNvPr>
          <p:cNvSpPr txBox="1"/>
          <p:nvPr/>
        </p:nvSpPr>
        <p:spPr>
          <a:xfrm>
            <a:off x="3646878" y="410825"/>
            <a:ext cx="22600227" cy="1015663"/>
          </a:xfrm>
          <a:prstGeom prst="rect">
            <a:avLst/>
          </a:prstGeom>
          <a:solidFill>
            <a:schemeClr val="accent6">
              <a:lumMod val="20000"/>
              <a:lumOff val="80000"/>
            </a:schemeClr>
          </a:solidFill>
        </p:spPr>
        <p:txBody>
          <a:bodyPr wrap="square">
            <a:spAutoFit/>
          </a:bodyPr>
          <a:lstStyle/>
          <a:p>
            <a:pPr algn="ctr"/>
            <a:r>
              <a:rPr lang="en-IN" sz="6000" b="1" dirty="0">
                <a:solidFill>
                  <a:srgbClr val="000000"/>
                </a:solidFill>
                <a:latin typeface="Times New Roman" panose="02020603050405020304" pitchFamily="18" charset="0"/>
              </a:rPr>
              <a:t>A Critical Analysis of Knowledge Management in Amazon</a:t>
            </a:r>
            <a:endParaRPr lang="en-IN" sz="6000" dirty="0"/>
          </a:p>
        </p:txBody>
      </p:sp>
      <p:sp>
        <p:nvSpPr>
          <p:cNvPr id="18" name="TextBox 17">
            <a:extLst>
              <a:ext uri="{FF2B5EF4-FFF2-40B4-BE49-F238E27FC236}">
                <a16:creationId xmlns:a16="http://schemas.microsoft.com/office/drawing/2014/main" id="{53618964-F866-45D3-8C32-E6BCA27F38CC}"/>
              </a:ext>
            </a:extLst>
          </p:cNvPr>
          <p:cNvSpPr txBox="1"/>
          <p:nvPr/>
        </p:nvSpPr>
        <p:spPr>
          <a:xfrm>
            <a:off x="240061" y="1907844"/>
            <a:ext cx="8865840" cy="3293209"/>
          </a:xfrm>
          <a:prstGeom prst="rect">
            <a:avLst/>
          </a:prstGeom>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p:spPr>
        <p:txBody>
          <a:bodyPr wrap="square">
            <a:spAutoFit/>
          </a:bodyPr>
          <a:lstStyle/>
          <a:p>
            <a:pPr algn="ctr"/>
            <a:r>
              <a:rPr lang="en-US" sz="4000" b="1" dirty="0">
                <a:solidFill>
                  <a:srgbClr val="000000"/>
                </a:solidFill>
                <a:latin typeface="Times New Roman" panose="02020603050405020304" pitchFamily="18" charset="0"/>
              </a:rPr>
              <a:t>Process of Acquiring Knowledge</a:t>
            </a:r>
          </a:p>
          <a:p>
            <a:pPr marL="571459" indent="-571459" algn="just">
              <a:buFont typeface="Arial" panose="020B0604020202020204" pitchFamily="34" charset="0"/>
              <a:buChar char="•"/>
            </a:pPr>
            <a:r>
              <a:rPr lang="en-US" sz="2800" dirty="0">
                <a:solidFill>
                  <a:srgbClr val="000000"/>
                </a:solidFill>
                <a:latin typeface="Times New Roman" panose="02020603050405020304" pitchFamily="18" charset="0"/>
              </a:rPr>
              <a:t>Use of Single Platform for extracting Information and knowledge </a:t>
            </a:r>
          </a:p>
          <a:p>
            <a:pPr marL="571459" indent="-571459" algn="just">
              <a:buFont typeface="Arial" panose="020B0604020202020204" pitchFamily="34" charset="0"/>
              <a:buChar char="•"/>
            </a:pPr>
            <a:r>
              <a:rPr lang="en-US" sz="2800" dirty="0">
                <a:solidFill>
                  <a:srgbClr val="000000"/>
                </a:solidFill>
                <a:latin typeface="Times New Roman" panose="02020603050405020304" pitchFamily="18" charset="0"/>
              </a:rPr>
              <a:t>Use of </a:t>
            </a:r>
            <a:r>
              <a:rPr lang="en-US" sz="2800" b="1" dirty="0">
                <a:solidFill>
                  <a:srgbClr val="FF0000"/>
                </a:solidFill>
                <a:latin typeface="Times New Roman" panose="02020603050405020304" pitchFamily="18" charset="0"/>
              </a:rPr>
              <a:t>Amazon Connect </a:t>
            </a:r>
            <a:r>
              <a:rPr lang="en-US" sz="2800" dirty="0">
                <a:solidFill>
                  <a:srgbClr val="000000"/>
                </a:solidFill>
                <a:latin typeface="Times New Roman" panose="02020603050405020304" pitchFamily="18" charset="0"/>
              </a:rPr>
              <a:t>and </a:t>
            </a:r>
            <a:r>
              <a:rPr lang="en-US" sz="2800" b="1" dirty="0">
                <a:solidFill>
                  <a:srgbClr val="FF0000"/>
                </a:solidFill>
                <a:latin typeface="Times New Roman" panose="02020603050405020304" pitchFamily="18" charset="0"/>
              </a:rPr>
              <a:t>Big Data </a:t>
            </a:r>
            <a:r>
              <a:rPr lang="en-US" sz="2800" dirty="0">
                <a:solidFill>
                  <a:srgbClr val="000000"/>
                </a:solidFill>
                <a:latin typeface="Times New Roman" panose="02020603050405020304" pitchFamily="18" charset="0"/>
              </a:rPr>
              <a:t>application </a:t>
            </a:r>
          </a:p>
          <a:p>
            <a:pPr marL="571459" indent="-571459" algn="just">
              <a:buFont typeface="Arial" panose="020B0604020202020204" pitchFamily="34" charset="0"/>
              <a:buChar char="•"/>
            </a:pPr>
            <a:r>
              <a:rPr lang="en-US" sz="2800" dirty="0">
                <a:solidFill>
                  <a:srgbClr val="000000"/>
                </a:solidFill>
                <a:latin typeface="Times New Roman" panose="02020603050405020304" pitchFamily="18" charset="0"/>
              </a:rPr>
              <a:t>Application of </a:t>
            </a:r>
            <a:r>
              <a:rPr lang="en-US" sz="2800" b="1" dirty="0">
                <a:solidFill>
                  <a:srgbClr val="FF0000"/>
                </a:solidFill>
                <a:latin typeface="Times New Roman" panose="02020603050405020304" pitchFamily="18" charset="0"/>
              </a:rPr>
              <a:t>Everything Under One Roof Model</a:t>
            </a:r>
          </a:p>
          <a:p>
            <a:pPr marL="571459" indent="-571459" algn="just">
              <a:buFont typeface="Arial" panose="020B0604020202020204" pitchFamily="34" charset="0"/>
              <a:buChar char="•"/>
            </a:pPr>
            <a:r>
              <a:rPr lang="en-US" sz="2800" b="1" dirty="0">
                <a:solidFill>
                  <a:srgbClr val="FF0000"/>
                </a:solidFill>
                <a:latin typeface="Times New Roman" panose="02020603050405020304" pitchFamily="18" charset="0"/>
              </a:rPr>
              <a:t>Collaborative Filtering </a:t>
            </a:r>
            <a:r>
              <a:rPr lang="en-US" sz="2800" dirty="0">
                <a:solidFill>
                  <a:srgbClr val="000000"/>
                </a:solidFill>
                <a:latin typeface="Times New Roman" panose="02020603050405020304" pitchFamily="18" charset="0"/>
              </a:rPr>
              <a:t>and Application of </a:t>
            </a:r>
            <a:r>
              <a:rPr lang="en-US" sz="2800" b="1" dirty="0">
                <a:solidFill>
                  <a:srgbClr val="FF0000"/>
                </a:solidFill>
                <a:latin typeface="Times New Roman" panose="02020603050405020304" pitchFamily="18" charset="0"/>
              </a:rPr>
              <a:t>Hewlett-Packard</a:t>
            </a:r>
            <a:r>
              <a:rPr lang="en-US" sz="2800" dirty="0">
                <a:solidFill>
                  <a:srgbClr val="000000"/>
                </a:solidFill>
                <a:latin typeface="Times New Roman" panose="02020603050405020304" pitchFamily="18" charset="0"/>
              </a:rPr>
              <a:t> for acquiring information</a:t>
            </a:r>
            <a:r>
              <a:rPr lang="en-IN" sz="2800" dirty="0">
                <a:latin typeface="Times New Roman" panose="02020603050405020304" pitchFamily="18" charset="0"/>
              </a:rPr>
              <a:t> </a:t>
            </a:r>
          </a:p>
        </p:txBody>
      </p:sp>
      <p:sp>
        <p:nvSpPr>
          <p:cNvPr id="17" name="Rectangle: Rounded Corners 16">
            <a:extLst>
              <a:ext uri="{FF2B5EF4-FFF2-40B4-BE49-F238E27FC236}">
                <a16:creationId xmlns:a16="http://schemas.microsoft.com/office/drawing/2014/main" id="{B7F8FC6D-3497-43EE-BBF5-A9CCDF1D186D}"/>
              </a:ext>
            </a:extLst>
          </p:cNvPr>
          <p:cNvSpPr/>
          <p:nvPr/>
        </p:nvSpPr>
        <p:spPr>
          <a:xfrm>
            <a:off x="240059" y="6145171"/>
            <a:ext cx="7100325" cy="2011490"/>
          </a:xfrm>
          <a:prstGeom prst="roundRect">
            <a:avLst/>
          </a:prstGeom>
          <a:gradFill flip="none" rotWithShape="1">
            <a:gsLst>
              <a:gs pos="6600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path path="rect">
              <a:fillToRect l="100000" t="100000"/>
            </a:path>
            <a:tileRect r="-100000" b="-100000"/>
          </a:gra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3200" b="1" i="1" dirty="0">
                <a:latin typeface="Times New Roman" panose="02020603050405020304" pitchFamily="18" charset="0"/>
                <a:cs typeface="Times New Roman" panose="02020603050405020304" pitchFamily="18" charset="0"/>
              </a:rPr>
              <a:t>Sort Of Information and Knowledge Amazon acquire</a:t>
            </a:r>
          </a:p>
          <a:p>
            <a:pPr marL="285750" indent="-28575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Qualitative and Quantitative</a:t>
            </a:r>
          </a:p>
          <a:p>
            <a:pPr marL="285750" indent="-28575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Customer feedbacks and reviews</a:t>
            </a:r>
          </a:p>
          <a:p>
            <a:pPr marL="285750" indent="-28575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Shipping details and search results of customers</a:t>
            </a:r>
          </a:p>
        </p:txBody>
      </p:sp>
      <p:sp>
        <p:nvSpPr>
          <p:cNvPr id="26" name="Rectangle: Rounded Corners 25">
            <a:extLst>
              <a:ext uri="{FF2B5EF4-FFF2-40B4-BE49-F238E27FC236}">
                <a16:creationId xmlns:a16="http://schemas.microsoft.com/office/drawing/2014/main" id="{88A74BA3-2A6A-47B2-878B-D3EDA1B72A74}"/>
              </a:ext>
            </a:extLst>
          </p:cNvPr>
          <p:cNvSpPr/>
          <p:nvPr/>
        </p:nvSpPr>
        <p:spPr>
          <a:xfrm>
            <a:off x="10774720" y="23512499"/>
            <a:ext cx="7100325" cy="3100555"/>
          </a:xfrm>
          <a:prstGeom prst="roundRect">
            <a:avLst/>
          </a:prstGeom>
          <a:gradFill flip="none" rotWithShape="1">
            <a:gsLst>
              <a:gs pos="6600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path path="rect">
              <a:fillToRect l="100000" t="100000"/>
            </a:path>
            <a:tileRect r="-100000" b="-100000"/>
          </a:gra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i="1" dirty="0">
                <a:latin typeface="Times New Roman" panose="02020603050405020304" pitchFamily="18" charset="0"/>
                <a:cs typeface="Times New Roman" panose="02020603050405020304" pitchFamily="18" charset="0"/>
              </a:rPr>
              <a:t>Reasons for implementation of Knowledge Acquisition System</a:t>
            </a:r>
          </a:p>
          <a:p>
            <a:pPr algn="ctr"/>
            <a:endParaRPr lang="en-US" sz="4000" b="1" i="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To help customers in achieving their shopping goals </a:t>
            </a: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Add Significant value to the customer’s buying experience </a:t>
            </a:r>
          </a:p>
        </p:txBody>
      </p:sp>
      <p:cxnSp>
        <p:nvCxnSpPr>
          <p:cNvPr id="27" name="Straight Connector 26">
            <a:extLst>
              <a:ext uri="{FF2B5EF4-FFF2-40B4-BE49-F238E27FC236}">
                <a16:creationId xmlns:a16="http://schemas.microsoft.com/office/drawing/2014/main" id="{3189F628-DB8E-4244-BC5D-AA3E22CDC8E4}"/>
              </a:ext>
            </a:extLst>
          </p:cNvPr>
          <p:cNvCxnSpPr/>
          <p:nvPr/>
        </p:nvCxnSpPr>
        <p:spPr>
          <a:xfrm>
            <a:off x="17875045" y="1734136"/>
            <a:ext cx="206478" cy="20860635"/>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CB3ADA11-C98B-49F2-9F4E-D9F97B5F1F4E}"/>
              </a:ext>
            </a:extLst>
          </p:cNvPr>
          <p:cNvCxnSpPr>
            <a:cxnSpLocks/>
          </p:cNvCxnSpPr>
          <p:nvPr/>
        </p:nvCxnSpPr>
        <p:spPr>
          <a:xfrm>
            <a:off x="0" y="6007518"/>
            <a:ext cx="17978284" cy="0"/>
          </a:xfrm>
          <a:prstGeom prst="line">
            <a:avLst/>
          </a:prstGeom>
        </p:spPr>
        <p:style>
          <a:lnRef idx="1">
            <a:schemeClr val="accent1"/>
          </a:lnRef>
          <a:fillRef idx="0">
            <a:schemeClr val="accent1"/>
          </a:fillRef>
          <a:effectRef idx="0">
            <a:schemeClr val="accent1"/>
          </a:effectRef>
          <a:fontRef idx="minor">
            <a:schemeClr val="tx1"/>
          </a:fontRef>
        </p:style>
      </p:cxnSp>
      <p:sp>
        <p:nvSpPr>
          <p:cNvPr id="36" name="Rectangle: Rounded Corners 35">
            <a:extLst>
              <a:ext uri="{FF2B5EF4-FFF2-40B4-BE49-F238E27FC236}">
                <a16:creationId xmlns:a16="http://schemas.microsoft.com/office/drawing/2014/main" id="{3FFBA1FA-1739-4B4C-B0D7-50A218C6D230}"/>
              </a:ext>
            </a:extLst>
          </p:cNvPr>
          <p:cNvSpPr/>
          <p:nvPr/>
        </p:nvSpPr>
        <p:spPr>
          <a:xfrm>
            <a:off x="10706099" y="14233357"/>
            <a:ext cx="7100325" cy="4626061"/>
          </a:xfrm>
          <a:prstGeom prst="roundRect">
            <a:avLst/>
          </a:prstGeom>
          <a:gradFill flip="none" rotWithShape="1">
            <a:gsLst>
              <a:gs pos="6600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path path="rect">
              <a:fillToRect l="100000" t="100000"/>
            </a:path>
            <a:tileRect r="-100000" b="-100000"/>
          </a:gra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3200" b="1" i="1" dirty="0">
                <a:latin typeface="Times New Roman" panose="02020603050405020304" pitchFamily="18" charset="0"/>
                <a:cs typeface="Times New Roman" panose="02020603050405020304" pitchFamily="18" charset="0"/>
              </a:rPr>
              <a:t>Success Of the Information and knowledge system in Amazon</a:t>
            </a:r>
          </a:p>
          <a:p>
            <a:pPr algn="ctr"/>
            <a:endParaRPr lang="en-US" sz="32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High</a:t>
            </a:r>
          </a:p>
          <a:p>
            <a:pPr marL="285750" indent="-28575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Successful in identification of customer preferences </a:t>
            </a:r>
          </a:p>
          <a:p>
            <a:pPr marL="285750" indent="-28575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Successful in providing the best and collaborative recommendation for the customers </a:t>
            </a:r>
          </a:p>
          <a:p>
            <a:pPr marL="285750" indent="-28575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Development in Prediction Model </a:t>
            </a:r>
          </a:p>
        </p:txBody>
      </p:sp>
      <p:cxnSp>
        <p:nvCxnSpPr>
          <p:cNvPr id="38" name="Straight Connector 37">
            <a:extLst>
              <a:ext uri="{FF2B5EF4-FFF2-40B4-BE49-F238E27FC236}">
                <a16:creationId xmlns:a16="http://schemas.microsoft.com/office/drawing/2014/main" id="{7A480D8C-3211-41B6-A2B6-8714AA3FF2B6}"/>
              </a:ext>
            </a:extLst>
          </p:cNvPr>
          <p:cNvCxnSpPr>
            <a:cxnSpLocks/>
          </p:cNvCxnSpPr>
          <p:nvPr/>
        </p:nvCxnSpPr>
        <p:spPr>
          <a:xfrm>
            <a:off x="18017210" y="11840615"/>
            <a:ext cx="11273758" cy="0"/>
          </a:xfrm>
          <a:prstGeom prst="line">
            <a:avLst/>
          </a:prstGeom>
        </p:spPr>
        <p:style>
          <a:lnRef idx="1">
            <a:schemeClr val="accent1"/>
          </a:lnRef>
          <a:fillRef idx="0">
            <a:schemeClr val="accent1"/>
          </a:fillRef>
          <a:effectRef idx="0">
            <a:schemeClr val="accent1"/>
          </a:effectRef>
          <a:fontRef idx="minor">
            <a:schemeClr val="tx1"/>
          </a:fontRef>
        </p:style>
      </p:cxnSp>
      <p:sp>
        <p:nvSpPr>
          <p:cNvPr id="44" name="Rectangle: Rounded Corners 43">
            <a:extLst>
              <a:ext uri="{FF2B5EF4-FFF2-40B4-BE49-F238E27FC236}">
                <a16:creationId xmlns:a16="http://schemas.microsoft.com/office/drawing/2014/main" id="{7B4601F7-39EE-4A16-B379-F9903AE450D8}"/>
              </a:ext>
            </a:extLst>
          </p:cNvPr>
          <p:cNvSpPr/>
          <p:nvPr/>
        </p:nvSpPr>
        <p:spPr>
          <a:xfrm>
            <a:off x="18029904" y="4019403"/>
            <a:ext cx="5554816" cy="2316004"/>
          </a:xfrm>
          <a:prstGeom prst="roundRect">
            <a:avLst/>
          </a:prstGeom>
          <a:gradFill flip="none" rotWithShape="1">
            <a:gsLst>
              <a:gs pos="6600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path path="rect">
              <a:fillToRect l="100000" t="100000"/>
            </a:path>
            <a:tileRect r="-100000" b="-100000"/>
          </a:gra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800" b="1" i="1" dirty="0">
                <a:latin typeface="Times New Roman" panose="02020603050405020304" pitchFamily="18" charset="0"/>
                <a:cs typeface="Times New Roman" panose="02020603050405020304" pitchFamily="18" charset="0"/>
              </a:rPr>
              <a:t>External Sources</a:t>
            </a:r>
          </a:p>
          <a:p>
            <a:pPr algn="ctr"/>
            <a:endParaRPr lang="en-US" sz="2800" b="1" i="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External datasets</a:t>
            </a: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Census data</a:t>
            </a:r>
          </a:p>
        </p:txBody>
      </p:sp>
      <p:sp>
        <p:nvSpPr>
          <p:cNvPr id="46" name="Rectangle: Rounded Corners 45">
            <a:extLst>
              <a:ext uri="{FF2B5EF4-FFF2-40B4-BE49-F238E27FC236}">
                <a16:creationId xmlns:a16="http://schemas.microsoft.com/office/drawing/2014/main" id="{1BB6B2BA-831E-4104-8F44-2D381528AD63}"/>
              </a:ext>
            </a:extLst>
          </p:cNvPr>
          <p:cNvSpPr/>
          <p:nvPr/>
        </p:nvSpPr>
        <p:spPr>
          <a:xfrm>
            <a:off x="17978284" y="1734136"/>
            <a:ext cx="5554816" cy="2022034"/>
          </a:xfrm>
          <a:prstGeom prst="roundRect">
            <a:avLst/>
          </a:prstGeom>
          <a:gradFill flip="none" rotWithShape="1">
            <a:gsLst>
              <a:gs pos="6600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path path="rect">
              <a:fillToRect l="100000" t="100000"/>
            </a:path>
            <a:tileRect r="-100000" b="-100000"/>
          </a:gra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i="1" dirty="0">
                <a:latin typeface="Times New Roman" panose="02020603050405020304" pitchFamily="18" charset="0"/>
                <a:cs typeface="Times New Roman" panose="02020603050405020304" pitchFamily="18" charset="0"/>
              </a:rPr>
              <a:t>Internal Sources</a:t>
            </a:r>
          </a:p>
          <a:p>
            <a:pPr algn="ctr"/>
            <a:endParaRPr lang="en-US" sz="2400" b="1" i="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Monitoring of time spent by users in webpages</a:t>
            </a: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Use of Amazon Connect to collect information</a:t>
            </a:r>
          </a:p>
        </p:txBody>
      </p:sp>
      <p:pic>
        <p:nvPicPr>
          <p:cNvPr id="4" name="Picture 3">
            <a:extLst>
              <a:ext uri="{FF2B5EF4-FFF2-40B4-BE49-F238E27FC236}">
                <a16:creationId xmlns:a16="http://schemas.microsoft.com/office/drawing/2014/main" id="{1B72E88E-2AB8-44C0-9D69-C0C636FD1F3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3122" y="8316739"/>
            <a:ext cx="9753600" cy="3794931"/>
          </a:xfrm>
          <a:prstGeom prst="rect">
            <a:avLst/>
          </a:prstGeom>
          <a:ln>
            <a:noFill/>
          </a:ln>
          <a:effectLst>
            <a:softEdge rad="112500"/>
          </a:effectLst>
        </p:spPr>
      </p:pic>
      <p:pic>
        <p:nvPicPr>
          <p:cNvPr id="7" name="Picture 6">
            <a:extLst>
              <a:ext uri="{FF2B5EF4-FFF2-40B4-BE49-F238E27FC236}">
                <a16:creationId xmlns:a16="http://schemas.microsoft.com/office/drawing/2014/main" id="{2CB46F4D-476B-472D-98B1-6A7D741E4A9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7136" y="12271748"/>
            <a:ext cx="10056566" cy="5263234"/>
          </a:xfrm>
          <a:prstGeom prst="rect">
            <a:avLst/>
          </a:prstGeom>
          <a:ln>
            <a:noFill/>
          </a:ln>
          <a:effectLst>
            <a:softEdge rad="112500"/>
          </a:effectLst>
        </p:spPr>
      </p:pic>
      <p:pic>
        <p:nvPicPr>
          <p:cNvPr id="10" name="Picture 9">
            <a:extLst>
              <a:ext uri="{FF2B5EF4-FFF2-40B4-BE49-F238E27FC236}">
                <a16:creationId xmlns:a16="http://schemas.microsoft.com/office/drawing/2014/main" id="{724A4E00-2AFC-471E-A707-89220CF94FE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336076" y="1734136"/>
            <a:ext cx="8078947" cy="3493803"/>
          </a:xfrm>
          <a:prstGeom prst="rect">
            <a:avLst/>
          </a:prstGeom>
          <a:ln>
            <a:noFill/>
          </a:ln>
          <a:effectLst>
            <a:softEdge rad="112500"/>
          </a:effectLst>
        </p:spPr>
      </p:pic>
      <p:pic>
        <p:nvPicPr>
          <p:cNvPr id="16" name="Picture 15">
            <a:extLst>
              <a:ext uri="{FF2B5EF4-FFF2-40B4-BE49-F238E27FC236}">
                <a16:creationId xmlns:a16="http://schemas.microsoft.com/office/drawing/2014/main" id="{2025E336-D141-4678-ACC4-0DA28FCF50F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0155" y="17695060"/>
            <a:ext cx="9984869" cy="3100556"/>
          </a:xfrm>
          <a:prstGeom prst="rect">
            <a:avLst/>
          </a:prstGeom>
          <a:ln>
            <a:noFill/>
          </a:ln>
          <a:effectLst>
            <a:softEdge rad="112500"/>
          </a:effectLst>
        </p:spPr>
      </p:pic>
      <p:pic>
        <p:nvPicPr>
          <p:cNvPr id="22" name="Picture 21">
            <a:extLst>
              <a:ext uri="{FF2B5EF4-FFF2-40B4-BE49-F238E27FC236}">
                <a16:creationId xmlns:a16="http://schemas.microsoft.com/office/drawing/2014/main" id="{930859D2-DB89-416F-A112-E4AAA8DDB08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509558" y="7101406"/>
            <a:ext cx="6649858" cy="4465708"/>
          </a:xfrm>
          <a:prstGeom prst="rect">
            <a:avLst/>
          </a:prstGeom>
          <a:ln>
            <a:noFill/>
          </a:ln>
          <a:effectLst>
            <a:softEdge rad="112500"/>
          </a:effectLst>
        </p:spPr>
      </p:pic>
      <p:pic>
        <p:nvPicPr>
          <p:cNvPr id="24" name="Picture 23">
            <a:extLst>
              <a:ext uri="{FF2B5EF4-FFF2-40B4-BE49-F238E27FC236}">
                <a16:creationId xmlns:a16="http://schemas.microsoft.com/office/drawing/2014/main" id="{C0701A42-0336-4D45-B0D2-8D43192C7CD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3533100" y="1453245"/>
            <a:ext cx="5554816" cy="5255441"/>
          </a:xfrm>
          <a:prstGeom prst="rect">
            <a:avLst/>
          </a:prstGeom>
          <a:ln>
            <a:noFill/>
          </a:ln>
          <a:effectLst>
            <a:softEdge rad="112500"/>
          </a:effectLst>
        </p:spPr>
      </p:pic>
      <p:sp>
        <p:nvSpPr>
          <p:cNvPr id="56" name="Rectangle: Rounded Corners 55">
            <a:extLst>
              <a:ext uri="{FF2B5EF4-FFF2-40B4-BE49-F238E27FC236}">
                <a16:creationId xmlns:a16="http://schemas.microsoft.com/office/drawing/2014/main" id="{8FD70085-15E7-4AEE-B4A4-3E3870CB468C}"/>
              </a:ext>
            </a:extLst>
          </p:cNvPr>
          <p:cNvSpPr/>
          <p:nvPr/>
        </p:nvSpPr>
        <p:spPr>
          <a:xfrm>
            <a:off x="18297138" y="7063967"/>
            <a:ext cx="3996805" cy="4506859"/>
          </a:xfrm>
          <a:prstGeom prst="roundRect">
            <a:avLst/>
          </a:prstGeom>
          <a:gradFill flip="none" rotWithShape="1">
            <a:gsLst>
              <a:gs pos="6600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path path="rect">
              <a:fillToRect l="100000" t="100000"/>
            </a:path>
            <a:tileRect r="-100000" b="-100000"/>
          </a:gra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800" b="1" i="1" dirty="0">
                <a:latin typeface="Times New Roman" panose="02020603050405020304" pitchFamily="18" charset="0"/>
                <a:cs typeface="Times New Roman" panose="02020603050405020304" pitchFamily="18" charset="0"/>
              </a:rPr>
              <a:t>Amazon Net Revenue Comparison</a:t>
            </a:r>
          </a:p>
          <a:p>
            <a:pPr algn="ctr"/>
            <a:endParaRPr lang="en-US" sz="1600" b="1" i="1" dirty="0">
              <a:latin typeface="Times New Roman" panose="02020603050405020304" pitchFamily="18" charset="0"/>
              <a:cs typeface="Times New Roman" panose="02020603050405020304" pitchFamily="18" charset="0"/>
            </a:endParaRPr>
          </a:p>
          <a:p>
            <a:pPr algn="ctr"/>
            <a:r>
              <a:rPr lang="en-US" sz="1600" b="1" i="1" dirty="0">
                <a:latin typeface="Times New Roman" panose="02020603050405020304" pitchFamily="18" charset="0"/>
                <a:cs typeface="Times New Roman" panose="02020603050405020304" pitchFamily="18" charset="0"/>
              </a:rPr>
              <a:t>Net Revenue in 2019: 280.52 billion US Dollar</a:t>
            </a:r>
          </a:p>
          <a:p>
            <a:pPr algn="ctr"/>
            <a:r>
              <a:rPr lang="en-US" sz="1600" b="1" i="1" dirty="0">
                <a:latin typeface="Times New Roman" panose="02020603050405020304" pitchFamily="18" charset="0"/>
                <a:cs typeface="Times New Roman" panose="02020603050405020304" pitchFamily="18" charset="0"/>
              </a:rPr>
              <a:t>Net Revenue in 2020: 386.06 billion US Dollar</a:t>
            </a:r>
          </a:p>
          <a:p>
            <a:pPr algn="ctr"/>
            <a:endParaRPr lang="en-US" sz="1600" b="1" i="1" dirty="0">
              <a:latin typeface="Times New Roman" panose="02020603050405020304" pitchFamily="18" charset="0"/>
              <a:cs typeface="Times New Roman" panose="02020603050405020304" pitchFamily="18" charset="0"/>
            </a:endParaRPr>
          </a:p>
          <a:p>
            <a:pPr algn="ctr"/>
            <a:endParaRPr lang="en-US" sz="1600" b="1" i="1" dirty="0">
              <a:latin typeface="Times New Roman" panose="02020603050405020304" pitchFamily="18" charset="0"/>
              <a:cs typeface="Times New Roman" panose="02020603050405020304" pitchFamily="18" charset="0"/>
            </a:endParaRPr>
          </a:p>
        </p:txBody>
      </p:sp>
      <p:sp>
        <p:nvSpPr>
          <p:cNvPr id="58" name="Rectangle: Rounded Corners 57">
            <a:extLst>
              <a:ext uri="{FF2B5EF4-FFF2-40B4-BE49-F238E27FC236}">
                <a16:creationId xmlns:a16="http://schemas.microsoft.com/office/drawing/2014/main" id="{8FA34FAB-1922-479C-BA1F-AA89C01C8658}"/>
              </a:ext>
            </a:extLst>
          </p:cNvPr>
          <p:cNvSpPr/>
          <p:nvPr/>
        </p:nvSpPr>
        <p:spPr>
          <a:xfrm>
            <a:off x="120155" y="23799211"/>
            <a:ext cx="9757348" cy="3100555"/>
          </a:xfrm>
          <a:prstGeom prst="roundRect">
            <a:avLst/>
          </a:prstGeom>
          <a:gradFill flip="none" rotWithShape="1">
            <a:gsLst>
              <a:gs pos="6600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path path="rect">
              <a:fillToRect l="100000" t="100000"/>
            </a:path>
            <a:tileRect r="-100000" b="-100000"/>
          </a:gra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3200" b="1" i="1" dirty="0">
                <a:latin typeface="Times New Roman" panose="02020603050405020304" pitchFamily="18" charset="0"/>
                <a:cs typeface="Times New Roman" panose="02020603050405020304" pitchFamily="18" charset="0"/>
              </a:rPr>
              <a:t>Amazon Knowledge Organisation</a:t>
            </a:r>
          </a:p>
          <a:p>
            <a:pPr algn="ctr"/>
            <a:endParaRPr lang="en-US" sz="4000" b="1" i="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Amazon: Focuses on knowledge acquiring and knowledge development</a:t>
            </a: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The company uses customer data as knowledge and utilizes the knowledge for delivering the best product to the customer</a:t>
            </a: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Thus, Amazon is a knowledge Organisation</a:t>
            </a:r>
          </a:p>
        </p:txBody>
      </p:sp>
      <p:cxnSp>
        <p:nvCxnSpPr>
          <p:cNvPr id="60" name="Straight Connector 59">
            <a:extLst>
              <a:ext uri="{FF2B5EF4-FFF2-40B4-BE49-F238E27FC236}">
                <a16:creationId xmlns:a16="http://schemas.microsoft.com/office/drawing/2014/main" id="{DE08F118-D378-4A1E-9ABA-B0FB035B80C2}"/>
              </a:ext>
            </a:extLst>
          </p:cNvPr>
          <p:cNvCxnSpPr>
            <a:cxnSpLocks/>
          </p:cNvCxnSpPr>
          <p:nvPr/>
        </p:nvCxnSpPr>
        <p:spPr>
          <a:xfrm flipH="1">
            <a:off x="18081523" y="22594771"/>
            <a:ext cx="3073" cy="4549892"/>
          </a:xfrm>
          <a:prstGeom prst="line">
            <a:avLst/>
          </a:prstGeom>
        </p:spPr>
        <p:style>
          <a:lnRef idx="1">
            <a:schemeClr val="accent1"/>
          </a:lnRef>
          <a:fillRef idx="0">
            <a:schemeClr val="accent1"/>
          </a:fillRef>
          <a:effectRef idx="0">
            <a:schemeClr val="accent1"/>
          </a:effectRef>
          <a:fontRef idx="minor">
            <a:schemeClr val="tx1"/>
          </a:fontRef>
        </p:style>
      </p:cxnSp>
      <p:sp>
        <p:nvSpPr>
          <p:cNvPr id="33" name="Rectangle: Rounded Corners 32">
            <a:extLst>
              <a:ext uri="{FF2B5EF4-FFF2-40B4-BE49-F238E27FC236}">
                <a16:creationId xmlns:a16="http://schemas.microsoft.com/office/drawing/2014/main" id="{57430DB9-F357-43AB-BF55-B3200456E6B0}"/>
              </a:ext>
            </a:extLst>
          </p:cNvPr>
          <p:cNvSpPr/>
          <p:nvPr/>
        </p:nvSpPr>
        <p:spPr>
          <a:xfrm>
            <a:off x="1459759" y="20795616"/>
            <a:ext cx="7100325" cy="2011490"/>
          </a:xfrm>
          <a:prstGeom prst="roundRect">
            <a:avLst/>
          </a:prstGeom>
          <a:gradFill flip="none" rotWithShape="1">
            <a:gsLst>
              <a:gs pos="6600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path path="rect">
              <a:fillToRect l="100000" t="100000"/>
            </a:path>
            <a:tileRect r="-100000" b="-100000"/>
          </a:gra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3200" b="1" i="1" dirty="0">
                <a:latin typeface="Times New Roman" panose="02020603050405020304" pitchFamily="18" charset="0"/>
                <a:cs typeface="Times New Roman" panose="02020603050405020304" pitchFamily="18" charset="0"/>
              </a:rPr>
              <a:t>Amazon Mission Statement</a:t>
            </a:r>
          </a:p>
          <a:p>
            <a:pPr algn="ctr"/>
            <a:endParaRPr lang="en-US" sz="3200" b="1" i="1"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To Provide customers with the best selection of the product at the lowest prices and with utmost convenience </a:t>
            </a:r>
          </a:p>
        </p:txBody>
      </p:sp>
      <p:sp>
        <p:nvSpPr>
          <p:cNvPr id="34" name="Rectangle: Rounded Corners 33">
            <a:extLst>
              <a:ext uri="{FF2B5EF4-FFF2-40B4-BE49-F238E27FC236}">
                <a16:creationId xmlns:a16="http://schemas.microsoft.com/office/drawing/2014/main" id="{D20CA1CB-74D8-4B6B-9B8E-3CBCBA7DB9A0}"/>
              </a:ext>
            </a:extLst>
          </p:cNvPr>
          <p:cNvSpPr/>
          <p:nvPr/>
        </p:nvSpPr>
        <p:spPr>
          <a:xfrm>
            <a:off x="10371457" y="6172408"/>
            <a:ext cx="7100325" cy="2011490"/>
          </a:xfrm>
          <a:prstGeom prst="roundRect">
            <a:avLst/>
          </a:prstGeom>
          <a:gradFill flip="none" rotWithShape="1">
            <a:gsLst>
              <a:gs pos="6600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path path="rect">
              <a:fillToRect l="100000" t="100000"/>
            </a:path>
            <a:tileRect r="-100000" b="-100000"/>
          </a:gra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3200" b="1" i="1" dirty="0">
                <a:latin typeface="Times New Roman" panose="02020603050405020304" pitchFamily="18" charset="0"/>
                <a:cs typeface="Times New Roman" panose="02020603050405020304" pitchFamily="18" charset="0"/>
              </a:rPr>
              <a:t>Amazon Vision Statement</a:t>
            </a:r>
          </a:p>
          <a:p>
            <a:pPr algn="ctr"/>
            <a:endParaRPr lang="en-US" sz="3200" b="1" i="1"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To be one of the most globally reached customer centric company having a widest range of products for the customers in the market</a:t>
            </a:r>
          </a:p>
        </p:txBody>
      </p:sp>
      <p:sp>
        <p:nvSpPr>
          <p:cNvPr id="35" name="Rectangle: Rounded Corners 34">
            <a:extLst>
              <a:ext uri="{FF2B5EF4-FFF2-40B4-BE49-F238E27FC236}">
                <a16:creationId xmlns:a16="http://schemas.microsoft.com/office/drawing/2014/main" id="{11D09F31-5C8F-45B5-B5F1-D2193C30B7DC}"/>
              </a:ext>
            </a:extLst>
          </p:cNvPr>
          <p:cNvSpPr/>
          <p:nvPr/>
        </p:nvSpPr>
        <p:spPr>
          <a:xfrm>
            <a:off x="20454012" y="13465777"/>
            <a:ext cx="7030267" cy="2022034"/>
          </a:xfrm>
          <a:prstGeom prst="roundRect">
            <a:avLst/>
          </a:prstGeom>
          <a:gradFill flip="none" rotWithShape="1">
            <a:gsLst>
              <a:gs pos="6600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path path="rect">
              <a:fillToRect l="100000" t="100000"/>
            </a:path>
            <a:tileRect r="-100000" b="-100000"/>
          </a:gra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i="1" dirty="0">
                <a:latin typeface="Times New Roman" panose="02020603050405020304" pitchFamily="18" charset="0"/>
                <a:cs typeface="Times New Roman" panose="02020603050405020304" pitchFamily="18" charset="0"/>
              </a:rPr>
              <a:t>Knowledge Capture Process</a:t>
            </a:r>
          </a:p>
          <a:p>
            <a:pPr algn="ctr"/>
            <a:endParaRPr lang="en-US" sz="2400" b="1" i="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Application of Amazon Connect and Collaborative filtering to acquire customer information </a:t>
            </a:r>
          </a:p>
        </p:txBody>
      </p:sp>
      <p:sp>
        <p:nvSpPr>
          <p:cNvPr id="39" name="Rectangle: Rounded Corners 38">
            <a:extLst>
              <a:ext uri="{FF2B5EF4-FFF2-40B4-BE49-F238E27FC236}">
                <a16:creationId xmlns:a16="http://schemas.microsoft.com/office/drawing/2014/main" id="{461BBDCB-4043-439B-B150-B7D548FB2BEC}"/>
              </a:ext>
            </a:extLst>
          </p:cNvPr>
          <p:cNvSpPr/>
          <p:nvPr/>
        </p:nvSpPr>
        <p:spPr>
          <a:xfrm>
            <a:off x="20454012" y="16519108"/>
            <a:ext cx="7030268" cy="2022034"/>
          </a:xfrm>
          <a:prstGeom prst="roundRect">
            <a:avLst/>
          </a:prstGeom>
          <a:gradFill flip="none" rotWithShape="1">
            <a:gsLst>
              <a:gs pos="6600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path path="rect">
              <a:fillToRect l="100000" t="100000"/>
            </a:path>
            <a:tileRect r="-100000" b="-100000"/>
          </a:gra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i="1" dirty="0">
                <a:latin typeface="Times New Roman" panose="02020603050405020304" pitchFamily="18" charset="0"/>
                <a:cs typeface="Times New Roman" panose="02020603050405020304" pitchFamily="18" charset="0"/>
              </a:rPr>
              <a:t>Knowledge Construction Process</a:t>
            </a:r>
          </a:p>
          <a:p>
            <a:pPr algn="ctr"/>
            <a:endParaRPr lang="en-US" sz="2400" b="1" i="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Application of two different Information Management Software</a:t>
            </a: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Simple Storage service incorporated to Amazon Web and Transaction Service for constructing Knowledge</a:t>
            </a:r>
          </a:p>
        </p:txBody>
      </p:sp>
      <p:sp>
        <p:nvSpPr>
          <p:cNvPr id="40" name="Rectangle: Rounded Corners 39">
            <a:extLst>
              <a:ext uri="{FF2B5EF4-FFF2-40B4-BE49-F238E27FC236}">
                <a16:creationId xmlns:a16="http://schemas.microsoft.com/office/drawing/2014/main" id="{3D0EB0CF-5A4A-4570-BBD0-0672CC6846D4}"/>
              </a:ext>
            </a:extLst>
          </p:cNvPr>
          <p:cNvSpPr/>
          <p:nvPr/>
        </p:nvSpPr>
        <p:spPr>
          <a:xfrm>
            <a:off x="20454012" y="19301696"/>
            <a:ext cx="7030268" cy="2022034"/>
          </a:xfrm>
          <a:prstGeom prst="roundRect">
            <a:avLst/>
          </a:prstGeom>
          <a:gradFill flip="none" rotWithShape="1">
            <a:gsLst>
              <a:gs pos="6600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path path="rect">
              <a:fillToRect l="100000" t="100000"/>
            </a:path>
            <a:tileRect r="-100000" b="-100000"/>
          </a:gra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i="1" dirty="0">
                <a:latin typeface="Times New Roman" panose="02020603050405020304" pitchFamily="18" charset="0"/>
                <a:cs typeface="Times New Roman" panose="02020603050405020304" pitchFamily="18" charset="0"/>
              </a:rPr>
              <a:t>Knowledge Codification Process</a:t>
            </a:r>
          </a:p>
          <a:p>
            <a:pPr algn="ctr"/>
            <a:endParaRPr lang="en-US" sz="2400" b="1" i="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Application of ERP through which Transfer of Knowledge to Oracle Database Management System </a:t>
            </a:r>
          </a:p>
        </p:txBody>
      </p:sp>
      <p:sp>
        <p:nvSpPr>
          <p:cNvPr id="41" name="Rectangle: Rounded Corners 40">
            <a:extLst>
              <a:ext uri="{FF2B5EF4-FFF2-40B4-BE49-F238E27FC236}">
                <a16:creationId xmlns:a16="http://schemas.microsoft.com/office/drawing/2014/main" id="{4CAA38D5-1D52-4CE8-9F35-40FC8FA43CF5}"/>
              </a:ext>
            </a:extLst>
          </p:cNvPr>
          <p:cNvSpPr/>
          <p:nvPr/>
        </p:nvSpPr>
        <p:spPr>
          <a:xfrm>
            <a:off x="20454012" y="22208617"/>
            <a:ext cx="7030268" cy="2022034"/>
          </a:xfrm>
          <a:prstGeom prst="roundRect">
            <a:avLst/>
          </a:prstGeom>
          <a:gradFill flip="none" rotWithShape="1">
            <a:gsLst>
              <a:gs pos="6600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path path="rect">
              <a:fillToRect l="100000" t="100000"/>
            </a:path>
            <a:tileRect r="-100000" b="-100000"/>
          </a:gra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i="1" dirty="0">
                <a:latin typeface="Times New Roman" panose="02020603050405020304" pitchFamily="18" charset="0"/>
                <a:cs typeface="Times New Roman" panose="02020603050405020304" pitchFamily="18" charset="0"/>
              </a:rPr>
              <a:t>Knowledge Communication Process</a:t>
            </a:r>
          </a:p>
          <a:p>
            <a:pPr algn="ctr"/>
            <a:endParaRPr lang="en-US" sz="2400" b="1" i="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Use of Feedback Process and ICT tools for communicating knowledge within the organisation</a:t>
            </a:r>
          </a:p>
        </p:txBody>
      </p:sp>
      <p:sp>
        <p:nvSpPr>
          <p:cNvPr id="42" name="Rectangle: Rounded Corners 41">
            <a:extLst>
              <a:ext uri="{FF2B5EF4-FFF2-40B4-BE49-F238E27FC236}">
                <a16:creationId xmlns:a16="http://schemas.microsoft.com/office/drawing/2014/main" id="{F9CCF428-0067-4676-9B19-B3A087245EF6}"/>
              </a:ext>
            </a:extLst>
          </p:cNvPr>
          <p:cNvSpPr/>
          <p:nvPr/>
        </p:nvSpPr>
        <p:spPr>
          <a:xfrm>
            <a:off x="21340299" y="12133468"/>
            <a:ext cx="5554816" cy="1220269"/>
          </a:xfrm>
          <a:prstGeom prst="roundRect">
            <a:avLst/>
          </a:prstGeom>
          <a:gradFill flip="none" rotWithShape="1">
            <a:gsLst>
              <a:gs pos="6600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path path="rect">
              <a:fillToRect l="100000" t="100000"/>
            </a:path>
            <a:tileRect r="-100000" b="-100000"/>
          </a:gra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i="1" dirty="0">
                <a:latin typeface="Times New Roman" panose="02020603050405020304" pitchFamily="18" charset="0"/>
                <a:cs typeface="Times New Roman" panose="02020603050405020304" pitchFamily="18" charset="0"/>
              </a:rPr>
              <a:t>4C’s Knowledge Management Process in Amazon</a:t>
            </a:r>
          </a:p>
          <a:p>
            <a:pPr algn="ctr"/>
            <a:endParaRPr lang="en-US" sz="2400" b="1" i="1" dirty="0">
              <a:latin typeface="Times New Roman" panose="02020603050405020304" pitchFamily="18" charset="0"/>
              <a:cs typeface="Times New Roman" panose="02020603050405020304" pitchFamily="18" charset="0"/>
            </a:endParaRPr>
          </a:p>
        </p:txBody>
      </p:sp>
      <p:sp>
        <p:nvSpPr>
          <p:cNvPr id="2" name="Arrow: Down 1">
            <a:extLst>
              <a:ext uri="{FF2B5EF4-FFF2-40B4-BE49-F238E27FC236}">
                <a16:creationId xmlns:a16="http://schemas.microsoft.com/office/drawing/2014/main" id="{FD20A6AA-F03B-4055-8D9A-6918D246F109}"/>
              </a:ext>
            </a:extLst>
          </p:cNvPr>
          <p:cNvSpPr/>
          <p:nvPr/>
        </p:nvSpPr>
        <p:spPr>
          <a:xfrm>
            <a:off x="23773202" y="15761312"/>
            <a:ext cx="391885" cy="656683"/>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45" name="Arrow: Down 44">
            <a:extLst>
              <a:ext uri="{FF2B5EF4-FFF2-40B4-BE49-F238E27FC236}">
                <a16:creationId xmlns:a16="http://schemas.microsoft.com/office/drawing/2014/main" id="{3B6AF553-FB1C-4BDF-97DC-AFDE5DA5EFA9}"/>
              </a:ext>
            </a:extLst>
          </p:cNvPr>
          <p:cNvSpPr/>
          <p:nvPr/>
        </p:nvSpPr>
        <p:spPr>
          <a:xfrm>
            <a:off x="23773201" y="18588655"/>
            <a:ext cx="391885" cy="656683"/>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47" name="Arrow: Down 46">
            <a:extLst>
              <a:ext uri="{FF2B5EF4-FFF2-40B4-BE49-F238E27FC236}">
                <a16:creationId xmlns:a16="http://schemas.microsoft.com/office/drawing/2014/main" id="{4CF21F59-0018-4B66-95B0-E887608E3E8C}"/>
              </a:ext>
            </a:extLst>
          </p:cNvPr>
          <p:cNvSpPr/>
          <p:nvPr/>
        </p:nvSpPr>
        <p:spPr>
          <a:xfrm>
            <a:off x="23773201" y="21474707"/>
            <a:ext cx="391885" cy="656683"/>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3" name="Arrow: Down 2">
            <a:extLst>
              <a:ext uri="{FF2B5EF4-FFF2-40B4-BE49-F238E27FC236}">
                <a16:creationId xmlns:a16="http://schemas.microsoft.com/office/drawing/2014/main" id="{0FC6F167-6D3C-420C-9FB4-A5A4FD7F41AC}"/>
              </a:ext>
            </a:extLst>
          </p:cNvPr>
          <p:cNvSpPr/>
          <p:nvPr/>
        </p:nvSpPr>
        <p:spPr>
          <a:xfrm>
            <a:off x="4672981" y="22923500"/>
            <a:ext cx="442046" cy="762000"/>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48" name="Rectangle: Rounded Corners 47">
            <a:extLst>
              <a:ext uri="{FF2B5EF4-FFF2-40B4-BE49-F238E27FC236}">
                <a16:creationId xmlns:a16="http://schemas.microsoft.com/office/drawing/2014/main" id="{671A4EEE-7737-4599-952D-F7B937A1A63D}"/>
              </a:ext>
            </a:extLst>
          </p:cNvPr>
          <p:cNvSpPr/>
          <p:nvPr/>
        </p:nvSpPr>
        <p:spPr>
          <a:xfrm>
            <a:off x="10371457" y="8540883"/>
            <a:ext cx="7100324" cy="2316004"/>
          </a:xfrm>
          <a:prstGeom prst="roundRect">
            <a:avLst/>
          </a:prstGeom>
          <a:gradFill flip="none" rotWithShape="1">
            <a:gsLst>
              <a:gs pos="6600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path path="rect">
              <a:fillToRect l="100000" t="100000"/>
            </a:path>
            <a:tileRect r="-100000" b="-100000"/>
          </a:gra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800" b="1" i="1" dirty="0">
                <a:latin typeface="Times New Roman" panose="02020603050405020304" pitchFamily="18" charset="0"/>
                <a:cs typeface="Times New Roman" panose="02020603050405020304" pitchFamily="18" charset="0"/>
              </a:rPr>
              <a:t>Knowledge Management Typology of Amazon</a:t>
            </a:r>
          </a:p>
          <a:p>
            <a:pPr algn="ctr"/>
            <a:endParaRPr lang="en-US" sz="2800" b="1" i="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Database Management System Typology</a:t>
            </a: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Company uses Oracle Database Management System for storing Knowledge and Information.</a:t>
            </a:r>
          </a:p>
        </p:txBody>
      </p:sp>
      <p:pic>
        <p:nvPicPr>
          <p:cNvPr id="8" name="Picture 7">
            <a:extLst>
              <a:ext uri="{FF2B5EF4-FFF2-40B4-BE49-F238E27FC236}">
                <a16:creationId xmlns:a16="http://schemas.microsoft.com/office/drawing/2014/main" id="{824348A7-B9CD-48BB-BAD3-1BC700B499C5}"/>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346744" y="11076283"/>
            <a:ext cx="7309999" cy="3047376"/>
          </a:xfrm>
          <a:prstGeom prst="rect">
            <a:avLst/>
          </a:prstGeom>
          <a:ln>
            <a:noFill/>
          </a:ln>
          <a:effectLst>
            <a:softEdge rad="112500"/>
          </a:effectLst>
        </p:spPr>
      </p:pic>
      <p:pic>
        <p:nvPicPr>
          <p:cNvPr id="11" name="Picture 10">
            <a:extLst>
              <a:ext uri="{FF2B5EF4-FFF2-40B4-BE49-F238E27FC236}">
                <a16:creationId xmlns:a16="http://schemas.microsoft.com/office/drawing/2014/main" id="{8E55A7EE-869E-483C-9D9C-9453EB89C974}"/>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327749" y="24337905"/>
            <a:ext cx="7335629" cy="2591888"/>
          </a:xfrm>
          <a:prstGeom prst="rect">
            <a:avLst/>
          </a:prstGeom>
          <a:ln>
            <a:noFill/>
          </a:ln>
          <a:effectLst>
            <a:softEdge rad="112500"/>
          </a:effectLst>
        </p:spPr>
      </p:pic>
      <p:pic>
        <p:nvPicPr>
          <p:cNvPr id="14" name="Picture 13">
            <a:extLst>
              <a:ext uri="{FF2B5EF4-FFF2-40B4-BE49-F238E27FC236}">
                <a16:creationId xmlns:a16="http://schemas.microsoft.com/office/drawing/2014/main" id="{3448F571-B564-4F0B-954B-B6FF38B208F4}"/>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826855" y="19047261"/>
            <a:ext cx="7100325" cy="4026082"/>
          </a:xfrm>
          <a:prstGeom prst="rect">
            <a:avLst/>
          </a:prstGeom>
          <a:ln>
            <a:noFill/>
          </a:ln>
          <a:effectLst>
            <a:softEdge rad="112500"/>
          </a:effectLst>
        </p:spPr>
      </p:pic>
    </p:spTree>
    <p:extLst>
      <p:ext uri="{BB962C8B-B14F-4D97-AF65-F5344CB8AC3E}">
        <p14:creationId xmlns:p14="http://schemas.microsoft.com/office/powerpoint/2010/main" val="157709308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8548</TotalTime>
  <Words>1764</Words>
  <Application>Microsoft Office PowerPoint</Application>
  <PresentationFormat>Custom</PresentationFormat>
  <Paragraphs>104</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Times New Roman</vt:lpstr>
      <vt:lpstr>Wingdings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Anik Chakrabarty</dc:creator>
  <cp:lastModifiedBy>Anik Chakrabarty</cp:lastModifiedBy>
  <cp:revision>42</cp:revision>
  <cp:lastPrinted>2021-02-24T18:30:42Z</cp:lastPrinted>
  <dcterms:created xsi:type="dcterms:W3CDTF">2021-02-24T17:06:12Z</dcterms:created>
  <dcterms:modified xsi:type="dcterms:W3CDTF">2021-06-03T07:07:55Z</dcterms:modified>
</cp:coreProperties>
</file>