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6" r:id="rId2"/>
  </p:sldIdLst>
  <p:sldSz cx="12801600" cy="9601200" type="A3"/>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2" d="100"/>
          <a:sy n="52" d="100"/>
        </p:scale>
        <p:origin x="1362"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06C031A1-21FC-4A9A-86A0-30ADC2B25C96}" type="datetimeFigureOut">
              <a:rPr lang="en-GB" smtClean="0"/>
              <a:t>12/01/2019</a:t>
            </a:fld>
            <a:endParaRPr lang="en-GB"/>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2F5794A4-50CE-4516-A89C-37A0554D614B}" type="slidenum">
              <a:rPr lang="en-GB" smtClean="0"/>
              <a:t>‹#›</a:t>
            </a:fld>
            <a:endParaRPr lang="en-GB"/>
          </a:p>
        </p:txBody>
      </p:sp>
    </p:spTree>
    <p:extLst>
      <p:ext uri="{BB962C8B-B14F-4D97-AF65-F5344CB8AC3E}">
        <p14:creationId xmlns:p14="http://schemas.microsoft.com/office/powerpoint/2010/main" val="493312831"/>
      </p:ext>
    </p:extLst>
  </p:cSld>
  <p:clrMap bg1="lt1" tx1="dk1" bg2="lt2" tx2="dk2" accent1="accent1" accent2="accent2" accent3="accent3" accent4="accent4" accent5="accent5" accent6="accent6" hlink="hlink" folHlink="folHlink"/>
  <p:notesStyle>
    <a:lvl1pPr marL="0" algn="l" defTabSz="1075284" rtl="0" eaLnBrk="1" latinLnBrk="0" hangingPunct="1">
      <a:defRPr sz="1411" kern="1200">
        <a:solidFill>
          <a:schemeClr val="tx1"/>
        </a:solidFill>
        <a:latin typeface="+mn-lt"/>
        <a:ea typeface="+mn-ea"/>
        <a:cs typeface="+mn-cs"/>
      </a:defRPr>
    </a:lvl1pPr>
    <a:lvl2pPr marL="537641" algn="l" defTabSz="1075284" rtl="0" eaLnBrk="1" latinLnBrk="0" hangingPunct="1">
      <a:defRPr sz="1411" kern="1200">
        <a:solidFill>
          <a:schemeClr val="tx1"/>
        </a:solidFill>
        <a:latin typeface="+mn-lt"/>
        <a:ea typeface="+mn-ea"/>
        <a:cs typeface="+mn-cs"/>
      </a:defRPr>
    </a:lvl2pPr>
    <a:lvl3pPr marL="1075284" algn="l" defTabSz="1075284" rtl="0" eaLnBrk="1" latinLnBrk="0" hangingPunct="1">
      <a:defRPr sz="1411" kern="1200">
        <a:solidFill>
          <a:schemeClr val="tx1"/>
        </a:solidFill>
        <a:latin typeface="+mn-lt"/>
        <a:ea typeface="+mn-ea"/>
        <a:cs typeface="+mn-cs"/>
      </a:defRPr>
    </a:lvl3pPr>
    <a:lvl4pPr marL="1612926" algn="l" defTabSz="1075284" rtl="0" eaLnBrk="1" latinLnBrk="0" hangingPunct="1">
      <a:defRPr sz="1411" kern="1200">
        <a:solidFill>
          <a:schemeClr val="tx1"/>
        </a:solidFill>
        <a:latin typeface="+mn-lt"/>
        <a:ea typeface="+mn-ea"/>
        <a:cs typeface="+mn-cs"/>
      </a:defRPr>
    </a:lvl4pPr>
    <a:lvl5pPr marL="2150568" algn="l" defTabSz="1075284" rtl="0" eaLnBrk="1" latinLnBrk="0" hangingPunct="1">
      <a:defRPr sz="1411" kern="1200">
        <a:solidFill>
          <a:schemeClr val="tx1"/>
        </a:solidFill>
        <a:latin typeface="+mn-lt"/>
        <a:ea typeface="+mn-ea"/>
        <a:cs typeface="+mn-cs"/>
      </a:defRPr>
    </a:lvl5pPr>
    <a:lvl6pPr marL="2688209" algn="l" defTabSz="1075284" rtl="0" eaLnBrk="1" latinLnBrk="0" hangingPunct="1">
      <a:defRPr sz="1411" kern="1200">
        <a:solidFill>
          <a:schemeClr val="tx1"/>
        </a:solidFill>
        <a:latin typeface="+mn-lt"/>
        <a:ea typeface="+mn-ea"/>
        <a:cs typeface="+mn-cs"/>
      </a:defRPr>
    </a:lvl6pPr>
    <a:lvl7pPr marL="3225850" algn="l" defTabSz="1075284" rtl="0" eaLnBrk="1" latinLnBrk="0" hangingPunct="1">
      <a:defRPr sz="1411" kern="1200">
        <a:solidFill>
          <a:schemeClr val="tx1"/>
        </a:solidFill>
        <a:latin typeface="+mn-lt"/>
        <a:ea typeface="+mn-ea"/>
        <a:cs typeface="+mn-cs"/>
      </a:defRPr>
    </a:lvl7pPr>
    <a:lvl8pPr marL="3763493" algn="l" defTabSz="1075284" rtl="0" eaLnBrk="1" latinLnBrk="0" hangingPunct="1">
      <a:defRPr sz="1411" kern="1200">
        <a:solidFill>
          <a:schemeClr val="tx1"/>
        </a:solidFill>
        <a:latin typeface="+mn-lt"/>
        <a:ea typeface="+mn-ea"/>
        <a:cs typeface="+mn-cs"/>
      </a:defRPr>
    </a:lvl8pPr>
    <a:lvl9pPr marL="4301135" algn="l" defTabSz="1075284" rtl="0" eaLnBrk="1" latinLnBrk="0" hangingPunct="1">
      <a:defRPr sz="1411"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F6603D2-87FA-4343-8C8C-C33BA627F95C}" type="datetimeFigureOut">
              <a:rPr lang="en-GB" smtClean="0"/>
              <a:t>12/01/2019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2070EF-3BD8-46F3-8C41-23A57D997635}" type="slidenum">
              <a:rPr lang="en-GB" smtClean="0"/>
              <a:t>‹#›</a:t>
            </a:fld>
            <a:endParaRPr lang="en-GB"/>
          </a:p>
        </p:txBody>
      </p:sp>
    </p:spTree>
    <p:extLst>
      <p:ext uri="{BB962C8B-B14F-4D97-AF65-F5344CB8AC3E}">
        <p14:creationId xmlns:p14="http://schemas.microsoft.com/office/powerpoint/2010/main" val="29634882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F6603D2-87FA-4343-8C8C-C33BA627F95C}" type="datetimeFigureOut">
              <a:rPr lang="en-GB" smtClean="0"/>
              <a:t>12/01/2019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2070EF-3BD8-46F3-8C41-23A57D997635}" type="slidenum">
              <a:rPr lang="en-GB" smtClean="0"/>
              <a:t>‹#›</a:t>
            </a:fld>
            <a:endParaRPr lang="en-GB"/>
          </a:p>
        </p:txBody>
      </p:sp>
    </p:spTree>
    <p:extLst>
      <p:ext uri="{BB962C8B-B14F-4D97-AF65-F5344CB8AC3E}">
        <p14:creationId xmlns:p14="http://schemas.microsoft.com/office/powerpoint/2010/main" val="204174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F6603D2-87FA-4343-8C8C-C33BA627F95C}" type="datetimeFigureOut">
              <a:rPr lang="en-GB" smtClean="0"/>
              <a:t>12/01/2019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2070EF-3BD8-46F3-8C41-23A57D997635}" type="slidenum">
              <a:rPr lang="en-GB" smtClean="0"/>
              <a:t>‹#›</a:t>
            </a:fld>
            <a:endParaRPr lang="en-GB"/>
          </a:p>
        </p:txBody>
      </p:sp>
    </p:spTree>
    <p:extLst>
      <p:ext uri="{BB962C8B-B14F-4D97-AF65-F5344CB8AC3E}">
        <p14:creationId xmlns:p14="http://schemas.microsoft.com/office/powerpoint/2010/main" val="11971514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F6603D2-87FA-4343-8C8C-C33BA627F95C}" type="datetimeFigureOut">
              <a:rPr lang="en-GB" smtClean="0"/>
              <a:t>12/01/2019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2070EF-3BD8-46F3-8C41-23A57D997635}" type="slidenum">
              <a:rPr lang="en-GB" smtClean="0"/>
              <a:t>‹#›</a:t>
            </a:fld>
            <a:endParaRPr lang="en-GB"/>
          </a:p>
        </p:txBody>
      </p:sp>
    </p:spTree>
    <p:extLst>
      <p:ext uri="{BB962C8B-B14F-4D97-AF65-F5344CB8AC3E}">
        <p14:creationId xmlns:p14="http://schemas.microsoft.com/office/powerpoint/2010/main" val="10999760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F6603D2-87FA-4343-8C8C-C33BA627F95C}" type="datetimeFigureOut">
              <a:rPr lang="en-GB" smtClean="0"/>
              <a:t>12/01/2019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2070EF-3BD8-46F3-8C41-23A57D997635}" type="slidenum">
              <a:rPr lang="en-GB" smtClean="0"/>
              <a:t>‹#›</a:t>
            </a:fld>
            <a:endParaRPr lang="en-GB"/>
          </a:p>
        </p:txBody>
      </p:sp>
    </p:spTree>
    <p:extLst>
      <p:ext uri="{BB962C8B-B14F-4D97-AF65-F5344CB8AC3E}">
        <p14:creationId xmlns:p14="http://schemas.microsoft.com/office/powerpoint/2010/main" val="1922911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F6603D2-87FA-4343-8C8C-C33BA627F95C}" type="datetimeFigureOut">
              <a:rPr lang="en-GB" smtClean="0"/>
              <a:t>12/01/2019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2070EF-3BD8-46F3-8C41-23A57D997635}" type="slidenum">
              <a:rPr lang="en-GB" smtClean="0"/>
              <a:t>‹#›</a:t>
            </a:fld>
            <a:endParaRPr lang="en-GB"/>
          </a:p>
        </p:txBody>
      </p:sp>
    </p:spTree>
    <p:extLst>
      <p:ext uri="{BB962C8B-B14F-4D97-AF65-F5344CB8AC3E}">
        <p14:creationId xmlns:p14="http://schemas.microsoft.com/office/powerpoint/2010/main" val="3143509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6603D2-87FA-4343-8C8C-C33BA627F95C}" type="datetimeFigureOut">
              <a:rPr lang="en-GB" smtClean="0"/>
              <a:t>12/01/2019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2070EF-3BD8-46F3-8C41-23A57D997635}" type="slidenum">
              <a:rPr lang="en-GB" smtClean="0"/>
              <a:t>‹#›</a:t>
            </a:fld>
            <a:endParaRPr lang="en-GB"/>
          </a:p>
        </p:txBody>
      </p:sp>
    </p:spTree>
    <p:extLst>
      <p:ext uri="{BB962C8B-B14F-4D97-AF65-F5344CB8AC3E}">
        <p14:creationId xmlns:p14="http://schemas.microsoft.com/office/powerpoint/2010/main" val="35206791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EF6603D2-87FA-4343-8C8C-C33BA627F95C}" type="datetimeFigureOut">
              <a:rPr lang="en-GB" smtClean="0"/>
              <a:t>12/01/2019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2070EF-3BD8-46F3-8C41-23A57D997635}" type="slidenum">
              <a:rPr lang="en-GB" smtClean="0"/>
              <a:t>‹#›</a:t>
            </a:fld>
            <a:endParaRPr lang="en-GB"/>
          </a:p>
        </p:txBody>
      </p:sp>
    </p:spTree>
    <p:extLst>
      <p:ext uri="{BB962C8B-B14F-4D97-AF65-F5344CB8AC3E}">
        <p14:creationId xmlns:p14="http://schemas.microsoft.com/office/powerpoint/2010/main" val="19548144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EF6603D2-87FA-4343-8C8C-C33BA627F95C}" type="datetimeFigureOut">
              <a:rPr lang="en-GB" smtClean="0"/>
              <a:t>12/01/2019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2070EF-3BD8-46F3-8C41-23A57D997635}" type="slidenum">
              <a:rPr lang="en-GB" smtClean="0"/>
              <a:t>‹#›</a:t>
            </a:fld>
            <a:endParaRPr lang="en-GB"/>
          </a:p>
        </p:txBody>
      </p:sp>
    </p:spTree>
    <p:extLst>
      <p:ext uri="{BB962C8B-B14F-4D97-AF65-F5344CB8AC3E}">
        <p14:creationId xmlns:p14="http://schemas.microsoft.com/office/powerpoint/2010/main" val="5920771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F6603D2-87FA-4343-8C8C-C33BA627F95C}" type="datetimeFigureOut">
              <a:rPr lang="en-GB" smtClean="0"/>
              <a:t>12/01/2019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2070EF-3BD8-46F3-8C41-23A57D997635}" type="slidenum">
              <a:rPr lang="en-GB" smtClean="0"/>
              <a:t>‹#›</a:t>
            </a:fld>
            <a:endParaRPr lang="en-GB"/>
          </a:p>
        </p:txBody>
      </p:sp>
    </p:spTree>
    <p:extLst>
      <p:ext uri="{BB962C8B-B14F-4D97-AF65-F5344CB8AC3E}">
        <p14:creationId xmlns:p14="http://schemas.microsoft.com/office/powerpoint/2010/main" val="1836055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F6603D2-87FA-4343-8C8C-C33BA627F95C}" type="datetimeFigureOut">
              <a:rPr lang="en-GB" smtClean="0"/>
              <a:t>12/01/2019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2070EF-3BD8-46F3-8C41-23A57D997635}" type="slidenum">
              <a:rPr lang="en-GB" smtClean="0"/>
              <a:t>‹#›</a:t>
            </a:fld>
            <a:endParaRPr lang="en-GB"/>
          </a:p>
        </p:txBody>
      </p:sp>
    </p:spTree>
    <p:extLst>
      <p:ext uri="{BB962C8B-B14F-4D97-AF65-F5344CB8AC3E}">
        <p14:creationId xmlns:p14="http://schemas.microsoft.com/office/powerpoint/2010/main" val="27661967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EF6603D2-87FA-4343-8C8C-C33BA627F95C}" type="datetimeFigureOut">
              <a:rPr lang="en-GB" smtClean="0"/>
              <a:t>12/01/2019</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A02070EF-3BD8-46F3-8C41-23A57D997635}" type="slidenum">
              <a:rPr lang="en-GB" smtClean="0"/>
              <a:t>‹#›</a:t>
            </a:fld>
            <a:endParaRPr lang="en-GB"/>
          </a:p>
        </p:txBody>
      </p:sp>
    </p:spTree>
    <p:extLst>
      <p:ext uri="{BB962C8B-B14F-4D97-AF65-F5344CB8AC3E}">
        <p14:creationId xmlns:p14="http://schemas.microsoft.com/office/powerpoint/2010/main" val="39764978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CCCC"/>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236FFFC-FE0E-4C68-B5B4-DF79EBB748B7}"/>
              </a:ext>
            </a:extLst>
          </p:cNvPr>
          <p:cNvSpPr txBox="1"/>
          <p:nvPr/>
        </p:nvSpPr>
        <p:spPr>
          <a:xfrm>
            <a:off x="304800" y="-8100"/>
            <a:ext cx="12192000" cy="646331"/>
          </a:xfrm>
          <a:prstGeom prst="rect">
            <a:avLst/>
          </a:prstGeom>
          <a:noFill/>
        </p:spPr>
        <p:txBody>
          <a:bodyPr wrap="square" rtlCol="0">
            <a:spAutoFit/>
          </a:bodyPr>
          <a:lstStyle/>
          <a:p>
            <a:pPr algn="ctr"/>
            <a:r>
              <a:rPr lang="en-GB" b="1" u="sng" dirty="0"/>
              <a:t>The Change from The Special Educational Needs Act 2004 to the New and </a:t>
            </a:r>
          </a:p>
          <a:p>
            <a:pPr algn="ctr"/>
            <a:r>
              <a:rPr lang="en-GB" b="1" u="sng" dirty="0"/>
              <a:t>upcoming Additional Learning needs Tribunal (Wales) Act 2018</a:t>
            </a:r>
          </a:p>
        </p:txBody>
      </p:sp>
      <p:sp>
        <p:nvSpPr>
          <p:cNvPr id="7" name="TextBox 6">
            <a:extLst>
              <a:ext uri="{FF2B5EF4-FFF2-40B4-BE49-F238E27FC236}">
                <a16:creationId xmlns:a16="http://schemas.microsoft.com/office/drawing/2014/main" id="{86A0C9E7-70C0-45EB-95B4-8B983D3EB9C2}"/>
              </a:ext>
            </a:extLst>
          </p:cNvPr>
          <p:cNvSpPr txBox="1"/>
          <p:nvPr/>
        </p:nvSpPr>
        <p:spPr>
          <a:xfrm>
            <a:off x="-33211" y="443238"/>
            <a:ext cx="3974885" cy="3662541"/>
          </a:xfrm>
          <a:prstGeom prst="rect">
            <a:avLst/>
          </a:prstGeom>
          <a:noFill/>
        </p:spPr>
        <p:txBody>
          <a:bodyPr wrap="square" rtlCol="0">
            <a:spAutoFit/>
          </a:bodyPr>
          <a:lstStyle/>
          <a:p>
            <a:pPr algn="ctr"/>
            <a:r>
              <a:rPr lang="en-GB" sz="2000" b="1" dirty="0"/>
              <a:t>Introduction</a:t>
            </a:r>
          </a:p>
          <a:p>
            <a:r>
              <a:rPr lang="en-GB" sz="1400" dirty="0"/>
              <a:t>According to Welsh Government (2017) and Dauncy (2017), the Additional Learning Needs Tribunal (Wales) Bill was passed by the National Assembly in 2017 and became an act early this year after getting royal assent. These changes are supposed to be put in place by 2020  replacing the current system in wales for SEN support.</a:t>
            </a:r>
          </a:p>
          <a:p>
            <a:r>
              <a:rPr lang="en-GB" sz="1400" dirty="0"/>
              <a:t>Additional Learning Needs can be described as a child or young person having difficulty learning the same information as most people their age or some sort of learning provision has to be put in place for that child to achieve and develop in the best possible way (Additional Learning Needs and Education Tribunal (Wales) Act 2018).</a:t>
            </a:r>
            <a:endParaRPr lang="en-GB" sz="2000" dirty="0"/>
          </a:p>
          <a:p>
            <a:endParaRPr lang="en-GB" sz="1600" dirty="0"/>
          </a:p>
        </p:txBody>
      </p:sp>
      <p:sp>
        <p:nvSpPr>
          <p:cNvPr id="9" name="TextBox 8">
            <a:extLst>
              <a:ext uri="{FF2B5EF4-FFF2-40B4-BE49-F238E27FC236}">
                <a16:creationId xmlns:a16="http://schemas.microsoft.com/office/drawing/2014/main" id="{6C6BE992-C8A3-427D-A4C7-0A333D7EE1DB}"/>
              </a:ext>
            </a:extLst>
          </p:cNvPr>
          <p:cNvSpPr txBox="1"/>
          <p:nvPr/>
        </p:nvSpPr>
        <p:spPr>
          <a:xfrm>
            <a:off x="-33211" y="3910785"/>
            <a:ext cx="4008103" cy="2739211"/>
          </a:xfrm>
          <a:prstGeom prst="rect">
            <a:avLst/>
          </a:prstGeom>
          <a:noFill/>
        </p:spPr>
        <p:txBody>
          <a:bodyPr wrap="square" rtlCol="0">
            <a:spAutoFit/>
          </a:bodyPr>
          <a:lstStyle/>
          <a:p>
            <a:pPr algn="ctr"/>
            <a:r>
              <a:rPr lang="en-GB" b="1" dirty="0"/>
              <a:t>Background on the old SEN legislation</a:t>
            </a:r>
          </a:p>
          <a:p>
            <a:r>
              <a:rPr lang="en-GB" sz="1400" dirty="0"/>
              <a:t>The SEN code of practice is supporting or giving advice to those whose job it is to assess, identify and provide support for a child with SEN. According to The Welsh Assembly Government (2004) the current SEN code of practice has a three-tier response system to children or young peoples with SEN. The first tier is school based intervention. The second tier involves multi-agencies or professionals in a particular field offering advice to the school and the child.  The third tier is bringing a professional into the school to provide support and assess the child.</a:t>
            </a:r>
            <a:endParaRPr lang="en-GB" sz="1100" b="1" u="sng" dirty="0"/>
          </a:p>
        </p:txBody>
      </p:sp>
      <p:sp>
        <p:nvSpPr>
          <p:cNvPr id="10" name="TextBox 9">
            <a:extLst>
              <a:ext uri="{FF2B5EF4-FFF2-40B4-BE49-F238E27FC236}">
                <a16:creationId xmlns:a16="http://schemas.microsoft.com/office/drawing/2014/main" id="{A8949697-6B35-4C81-AB8F-C51875487568}"/>
              </a:ext>
            </a:extLst>
          </p:cNvPr>
          <p:cNvSpPr txBox="1"/>
          <p:nvPr/>
        </p:nvSpPr>
        <p:spPr>
          <a:xfrm>
            <a:off x="-33211" y="6861989"/>
            <a:ext cx="4173952" cy="2739211"/>
          </a:xfrm>
          <a:prstGeom prst="rect">
            <a:avLst/>
          </a:prstGeom>
          <a:noFill/>
        </p:spPr>
        <p:txBody>
          <a:bodyPr wrap="square" rtlCol="0">
            <a:spAutoFit/>
          </a:bodyPr>
          <a:lstStyle/>
          <a:p>
            <a:pPr algn="ctr"/>
            <a:r>
              <a:rPr lang="en-GB" b="1" dirty="0"/>
              <a:t>Changes occurring with the new ALN act</a:t>
            </a:r>
          </a:p>
          <a:p>
            <a:r>
              <a:rPr lang="en-GB" sz="1400" dirty="0"/>
              <a:t>As stated by the Welsh Government (2017), legislation.gov (2018) and Snap Cymru (2018) the changes are more inclusive procedure. Special Educational Needs is changing to Additional Learning Needs, with the new Act supporting young people up to the age of 25 instead of it only being available till you are 19. The three tier system is getting replaced with an Individual Development Plan (IDP) and the change from the appointed Special Educational Needs Co-Ordinator (SENCO) to the new Additional Learning Needs Co-Ordinator (ALNCO).</a:t>
            </a:r>
            <a:endParaRPr lang="en-GB" sz="1050" b="1" u="sng" dirty="0"/>
          </a:p>
        </p:txBody>
      </p:sp>
      <p:sp>
        <p:nvSpPr>
          <p:cNvPr id="12" name="TextBox 11">
            <a:extLst>
              <a:ext uri="{FF2B5EF4-FFF2-40B4-BE49-F238E27FC236}">
                <a16:creationId xmlns:a16="http://schemas.microsoft.com/office/drawing/2014/main" id="{0B8C0DDA-13D1-4923-9558-24B41B06BEBF}"/>
              </a:ext>
            </a:extLst>
          </p:cNvPr>
          <p:cNvSpPr txBox="1"/>
          <p:nvPr/>
        </p:nvSpPr>
        <p:spPr>
          <a:xfrm>
            <a:off x="3958283" y="609152"/>
            <a:ext cx="8843317" cy="3600986"/>
          </a:xfrm>
          <a:prstGeom prst="rect">
            <a:avLst/>
          </a:prstGeom>
          <a:noFill/>
        </p:spPr>
        <p:txBody>
          <a:bodyPr wrap="square" rtlCol="0">
            <a:spAutoFit/>
          </a:bodyPr>
          <a:lstStyle/>
          <a:p>
            <a:pPr algn="ctr"/>
            <a:r>
              <a:rPr lang="en-GB" b="1" dirty="0"/>
              <a:t>More Inclusive Practice </a:t>
            </a:r>
          </a:p>
          <a:p>
            <a:r>
              <a:rPr lang="en-GB" sz="1400" dirty="0"/>
              <a:t>Inclusion according to </a:t>
            </a:r>
            <a:r>
              <a:rPr lang="en-GB" sz="1400" dirty="0" err="1"/>
              <a:t>Ainscow</a:t>
            </a:r>
            <a:r>
              <a:rPr lang="en-GB" sz="1400" dirty="0"/>
              <a:t> et al (1999) and The United Nations Educational, Scientific and Cultural Organization (UNESCO) (2003) is making sure each pupil has the care and support to overcome their barrier of participation within the school setting and minimising and decreasing exclusion. Making sure that parents and children are full participants in this process, enhances a child’s development and learning (Nutbrown 2011 and Qualifications And Curriculum Development Agency (QCA) cited in Nutbrown et al 2013).</a:t>
            </a:r>
          </a:p>
          <a:p>
            <a:r>
              <a:rPr lang="en-GB" sz="1400" dirty="0"/>
              <a:t>Additionally, The United Nations Convention on the Rights of the Child (2018) (UNCRC) and Save the Children (2018) both believe that the child’s voice is paramount and that children have a right to voice their own opinion on what decisions and choices are made for them, especially if it will affect their future.</a:t>
            </a:r>
          </a:p>
          <a:p>
            <a:r>
              <a:rPr lang="en-GB" sz="1400" dirty="0"/>
              <a:t>In previous legislation the parents had sole responsibility in making choices for the child because they were in their care (Children’s Act 1989). </a:t>
            </a:r>
          </a:p>
          <a:p>
            <a:r>
              <a:rPr lang="en-GB" sz="1400" dirty="0"/>
              <a:t>The benefits of the new ALN Educational Tribunal Act (Wales) is that it is more inclusive in that it gives children or young people the right to receive information about their ALN. Also, children or young people who cannot make these decisions for themselves, will have the support of their caregiver or parents who can have a say in what choices are made for them as they will have been appointed by the Education Tribunal (Welsh Government 2018 and Dauncy 2018). This makes it easier for parents and child to get the support they need.</a:t>
            </a:r>
          </a:p>
        </p:txBody>
      </p:sp>
      <p:sp>
        <p:nvSpPr>
          <p:cNvPr id="2" name="TextBox 1">
            <a:extLst>
              <a:ext uri="{FF2B5EF4-FFF2-40B4-BE49-F238E27FC236}">
                <a16:creationId xmlns:a16="http://schemas.microsoft.com/office/drawing/2014/main" id="{8DCC739B-8119-4503-8234-7795AD083A94}"/>
              </a:ext>
            </a:extLst>
          </p:cNvPr>
          <p:cNvSpPr txBox="1"/>
          <p:nvPr/>
        </p:nvSpPr>
        <p:spPr>
          <a:xfrm>
            <a:off x="3974891" y="4210138"/>
            <a:ext cx="8699200" cy="3816429"/>
          </a:xfrm>
          <a:prstGeom prst="rect">
            <a:avLst/>
          </a:prstGeom>
          <a:noFill/>
        </p:spPr>
        <p:txBody>
          <a:bodyPr wrap="square" rtlCol="0">
            <a:spAutoFit/>
          </a:bodyPr>
          <a:lstStyle/>
          <a:p>
            <a:pPr algn="ctr"/>
            <a:r>
              <a:rPr lang="en-GB" b="1" dirty="0"/>
              <a:t>Individual Development Plan (IDP) and the change from SENCO to  ALNCO</a:t>
            </a:r>
          </a:p>
          <a:p>
            <a:r>
              <a:rPr lang="en-GB" sz="1400" dirty="0"/>
              <a:t>An IDP Plan according to Snap Cymru (NO DATE) is a single plan that will be centred around each child with ALN; this will be developed using a person-centred plan (PCP). The Welsh Governments 2018 report in response to Estyn’s report on the readiness of the new ALN legislation states that practitioners have already seen that by using the PCP system it allows them to gain a better understanding of the needs of the child. The IDP will also include an action plan containing evidence of what action will be put in place.</a:t>
            </a:r>
          </a:p>
          <a:p>
            <a:r>
              <a:rPr lang="en-GB" sz="1400" dirty="0"/>
              <a:t>Once a child or young person has been approved for an IDP the ALNCO will start the process in getting the help the child or young person needs. The ALNCO can be a professional or multi agency worker based on the school campus or someone of high authority who works in the school setting. The ALCNO will oversee, making sure that each child’s needs are met within the education setting. On the other hand, the ALNCO is not fully involved with the provisions that will be set out for the child as this is the responsibility of the practitioner whose class they are in (Dauncy 2018 and Snap Cymru NO DATE). </a:t>
            </a:r>
          </a:p>
          <a:p>
            <a:r>
              <a:rPr lang="en-GB" sz="1400" dirty="0"/>
              <a:t>The ALNCO will be in charge of assessing to see if a child has ALN so that the correct interventions are put into place in the school classroom. According to Blaenau Gwent (NO DATE) the ALNCO will oversee ‘the records of all children with ALN ensuring that relevant information is collected recorded and updated’.</a:t>
            </a:r>
          </a:p>
          <a:p>
            <a:r>
              <a:rPr lang="en-GB" sz="1400" dirty="0"/>
              <a:t>The new process shortens the time it takes to diagnose a child and makes sure that more effective intervention are put into place. (Welsh Assembly Government 2017 and Snap Cymru 2018).</a:t>
            </a:r>
          </a:p>
        </p:txBody>
      </p:sp>
      <p:sp>
        <p:nvSpPr>
          <p:cNvPr id="3" name="TextBox 2">
            <a:extLst>
              <a:ext uri="{FF2B5EF4-FFF2-40B4-BE49-F238E27FC236}">
                <a16:creationId xmlns:a16="http://schemas.microsoft.com/office/drawing/2014/main" id="{C2B8C444-30D9-4A79-8538-58647B71EEBD}"/>
              </a:ext>
            </a:extLst>
          </p:cNvPr>
          <p:cNvSpPr txBox="1"/>
          <p:nvPr/>
        </p:nvSpPr>
        <p:spPr>
          <a:xfrm>
            <a:off x="3974890" y="7981315"/>
            <a:ext cx="8677469" cy="2492990"/>
          </a:xfrm>
          <a:prstGeom prst="rect">
            <a:avLst/>
          </a:prstGeom>
          <a:noFill/>
        </p:spPr>
        <p:txBody>
          <a:bodyPr wrap="square" rtlCol="0">
            <a:spAutoFit/>
          </a:bodyPr>
          <a:lstStyle/>
          <a:p>
            <a:pPr algn="ctr"/>
            <a:r>
              <a:rPr lang="en-GB" b="1" u="sng" dirty="0"/>
              <a:t>Conclusion</a:t>
            </a:r>
          </a:p>
          <a:p>
            <a:r>
              <a:rPr lang="en-GB" sz="1400" dirty="0"/>
              <a:t>Since 2001, attitudes have shifted and more has been discovered and developed surrounding SEN/ALN. Under the new ALN system diagnosing a child now takes a maximum of 15 weeks rather than 5 months.</a:t>
            </a:r>
            <a:r>
              <a:rPr lang="en-GB" sz="1400" b="1" dirty="0"/>
              <a:t> </a:t>
            </a:r>
            <a:r>
              <a:rPr lang="en-GB" sz="1400" dirty="0"/>
              <a:t>The act is also much more inclusive for the parents allowing them to be more involved throughout the whole process. The new IDP is tailored to the child’s exact needs so that better provisions and interventions can be put in place. Therefore, the new ALN legislation will benefit early years practitioners because it is improving a slow and outdated system which will now be more in line with the current needs of the child. </a:t>
            </a:r>
          </a:p>
          <a:p>
            <a:r>
              <a:rPr lang="en-GB" sz="1600" dirty="0"/>
              <a:t> </a:t>
            </a:r>
          </a:p>
          <a:p>
            <a:endParaRPr lang="en-GB" b="1" u="sng" dirty="0"/>
          </a:p>
          <a:p>
            <a:endParaRPr lang="en-GB" b="1" u="sng" dirty="0"/>
          </a:p>
        </p:txBody>
      </p:sp>
    </p:spTree>
    <p:extLst>
      <p:ext uri="{BB962C8B-B14F-4D97-AF65-F5344CB8AC3E}">
        <p14:creationId xmlns:p14="http://schemas.microsoft.com/office/powerpoint/2010/main" val="76938134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8821</TotalTime>
  <Words>1085</Words>
  <Application>Microsoft Office PowerPoint</Application>
  <PresentationFormat>A3 Paper (297x420 mm)</PresentationFormat>
  <Paragraphs>22</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Millie Taylor</dc:creator>
  <cp:lastModifiedBy>Millie Taylor</cp:lastModifiedBy>
  <cp:revision>25</cp:revision>
  <dcterms:created xsi:type="dcterms:W3CDTF">2019-01-09T12:16:39Z</dcterms:created>
  <dcterms:modified xsi:type="dcterms:W3CDTF">2019-01-15T15:28:25Z</dcterms:modified>
</cp:coreProperties>
</file>