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5"/>
  </p:notesMasterIdLst>
  <p:sldIdLst>
    <p:sldId id="289" r:id="rId2"/>
    <p:sldId id="302" r:id="rId3"/>
    <p:sldId id="288" r:id="rId4"/>
    <p:sldId id="291" r:id="rId5"/>
    <p:sldId id="300" r:id="rId6"/>
    <p:sldId id="292" r:id="rId7"/>
    <p:sldId id="294" r:id="rId8"/>
    <p:sldId id="299" r:id="rId9"/>
    <p:sldId id="293" r:id="rId10"/>
    <p:sldId id="307" r:id="rId11"/>
    <p:sldId id="295" r:id="rId12"/>
    <p:sldId id="301" r:id="rId13"/>
    <p:sldId id="297" r:id="rId1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620"/>
    <a:srgbClr val="5C0000"/>
    <a:srgbClr val="7A0000"/>
    <a:srgbClr val="FF0000"/>
    <a:srgbClr val="9E0000"/>
    <a:srgbClr val="E70FC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34" autoAdjust="0"/>
    <p:restoredTop sz="94660" autoAdjust="0"/>
  </p:normalViewPr>
  <p:slideViewPr>
    <p:cSldViewPr>
      <p:cViewPr varScale="1">
        <p:scale>
          <a:sx n="89" d="100"/>
          <a:sy n="89" d="100"/>
        </p:scale>
        <p:origin x="90" y="13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30/03/2020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777F05C2-CDBE-48C4-8DD8-D0708584234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5664122D-BF51-474B-A2CE-072ABA2A36E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A987078-23F6-49D5-9FD3-BA940EB561B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412A0D4-52EC-4C8D-8670-39E208BE82D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E008E866-3912-4A1A-80CF-A6915FCBACDD}"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96CF9D6A-9D45-48F9-8C86-898AAAFA3031}"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52C3A4F-2409-4CAB-830B-4FB40D4F73BF}"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88E0083-88E5-40B5-8439-511E85EC412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3DEC6FB-BD3F-44C7-B46A-DCADB7D8BA3D}"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077B4D0-B03E-4C4A-868C-38FAE51E55F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1D25920-6DA5-4936-87DF-ECCE5B130E6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C0000"/>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3EEE6A7E-20AC-4140-822A-FFEE88C44D49}"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712968" cy="922114"/>
          </a:xfrm>
        </p:spPr>
        <p:txBody>
          <a:bodyPr/>
          <a:lstStyle/>
          <a:p>
            <a:r>
              <a:rPr lang="en-GB" sz="3200" b="0" dirty="0">
                <a:solidFill>
                  <a:srgbClr val="FFFF00"/>
                </a:solidFill>
                <a:effectLst/>
              </a:rPr>
              <a:t>‘</a:t>
            </a:r>
            <a:r>
              <a:rPr lang="en-GB" sz="3600" b="0" dirty="0">
                <a:solidFill>
                  <a:srgbClr val="FFFF00"/>
                </a:solidFill>
                <a:effectLst/>
              </a:rPr>
              <a:t>A Few Don’ts’, </a:t>
            </a:r>
            <a:r>
              <a:rPr lang="en-GB" sz="3600" b="0" i="1" dirty="0">
                <a:solidFill>
                  <a:srgbClr val="FFFF00"/>
                </a:solidFill>
                <a:effectLst/>
              </a:rPr>
              <a:t>Cathay</a:t>
            </a:r>
            <a:r>
              <a:rPr lang="en-GB" sz="3600" b="0" dirty="0">
                <a:solidFill>
                  <a:srgbClr val="FFFF00"/>
                </a:solidFill>
                <a:effectLst/>
              </a:rPr>
              <a:t> </a:t>
            </a:r>
            <a:r>
              <a:rPr lang="en-GB" sz="3600" b="0" i="1" dirty="0">
                <a:solidFill>
                  <a:srgbClr val="FFFF00"/>
                </a:solidFill>
                <a:effectLst/>
              </a:rPr>
              <a:t>&amp;</a:t>
            </a:r>
            <a:r>
              <a:rPr lang="en-GB" sz="3600" b="0" dirty="0">
                <a:solidFill>
                  <a:srgbClr val="FFFF00"/>
                </a:solidFill>
                <a:effectLst/>
              </a:rPr>
              <a:t> the  new poetics</a:t>
            </a:r>
            <a:endParaRPr lang="en-GB" sz="4000" b="0" dirty="0">
              <a:solidFill>
                <a:srgbClr val="FFFF00"/>
              </a:solidFill>
              <a:effectLst/>
            </a:endParaRPr>
          </a:p>
        </p:txBody>
      </p:sp>
      <p:sp>
        <p:nvSpPr>
          <p:cNvPr id="3" name="Content Placeholder 2"/>
          <p:cNvSpPr>
            <a:spLocks noGrp="1"/>
          </p:cNvSpPr>
          <p:nvPr>
            <p:ph idx="1"/>
          </p:nvPr>
        </p:nvSpPr>
        <p:spPr>
          <a:xfrm>
            <a:off x="107504" y="1110754"/>
            <a:ext cx="8686800" cy="5400600"/>
          </a:xfrm>
        </p:spPr>
        <p:txBody>
          <a:bodyPr/>
          <a:lstStyle/>
          <a:p>
            <a:pPr>
              <a:buNone/>
            </a:pPr>
            <a:r>
              <a:rPr lang="en-GB" dirty="0"/>
              <a:t>	[</a:t>
            </a:r>
            <a:r>
              <a:rPr lang="en-GB" sz="2400" dirty="0">
                <a:effectLst/>
              </a:rPr>
              <a:t>In several of the] </a:t>
            </a:r>
            <a:r>
              <a:rPr lang="en-GB" sz="2400" i="1" dirty="0">
                <a:effectLst/>
              </a:rPr>
              <a:t>Cathay</a:t>
            </a:r>
            <a:r>
              <a:rPr lang="en-GB" sz="2400" dirty="0">
                <a:effectLst/>
              </a:rPr>
              <a:t> poems, Pound has gone ... beneath </a:t>
            </a:r>
            <a:r>
              <a:rPr lang="en-GB" sz="2400" dirty="0" err="1">
                <a:effectLst/>
              </a:rPr>
              <a:t>Fenellosa’s</a:t>
            </a:r>
            <a:r>
              <a:rPr lang="en-GB" sz="2400" dirty="0">
                <a:effectLst/>
              </a:rPr>
              <a:t> fragmented notes and recaptured for us much of the original poetic charm and energy. Pound is able to do so partly because </a:t>
            </a:r>
            <a:r>
              <a:rPr lang="en-GB" sz="2400" dirty="0">
                <a:solidFill>
                  <a:srgbClr val="FFFF00"/>
                </a:solidFill>
                <a:effectLst/>
              </a:rPr>
              <a:t>he and the Chinese poets share a poetics of reticence </a:t>
            </a:r>
            <a:r>
              <a:rPr lang="en-GB" sz="2400" dirty="0">
                <a:effectLst/>
              </a:rPr>
              <a:t>and partly because in rendering the pieces he rightly focuses on reproducing the whole image</a:t>
            </a:r>
          </a:p>
          <a:p>
            <a:pPr>
              <a:buNone/>
            </a:pPr>
            <a:r>
              <a:rPr lang="en-GB" sz="2400" dirty="0">
                <a:effectLst/>
              </a:rPr>
              <a:t>	Pound </a:t>
            </a:r>
            <a:r>
              <a:rPr lang="en-GB" sz="2400" dirty="0">
                <a:solidFill>
                  <a:srgbClr val="FFFF00"/>
                </a:solidFill>
                <a:effectLst/>
              </a:rPr>
              <a:t>created a proper vehicle for getting Chinese poets across to his contemporaries, disregarding their ‘rhymes’ and ‘tones’ while following their verbal constructions and methods of presentation. </a:t>
            </a:r>
            <a:r>
              <a:rPr lang="en-GB" sz="2400" dirty="0">
                <a:effectLst/>
              </a:rPr>
              <a:t>…Nonetheless </a:t>
            </a:r>
            <a:r>
              <a:rPr lang="en-GB" sz="2400" i="1" dirty="0">
                <a:effectLst/>
              </a:rPr>
              <a:t>Cathay</a:t>
            </a:r>
            <a:r>
              <a:rPr lang="en-GB" sz="2400" dirty="0">
                <a:effectLst/>
              </a:rPr>
              <a:t> should not be seen </a:t>
            </a:r>
            <a:r>
              <a:rPr lang="en-GB" sz="2400" dirty="0">
                <a:solidFill>
                  <a:srgbClr val="FFFF00"/>
                </a:solidFill>
                <a:effectLst/>
              </a:rPr>
              <a:t>merely</a:t>
            </a:r>
            <a:r>
              <a:rPr lang="en-GB" sz="2400" dirty="0">
                <a:effectLst/>
              </a:rPr>
              <a:t> as a translation. After all, </a:t>
            </a:r>
            <a:r>
              <a:rPr lang="en-GB" sz="2400" dirty="0">
                <a:solidFill>
                  <a:srgbClr val="FFFF00"/>
                </a:solidFill>
                <a:effectLst/>
              </a:rPr>
              <a:t>it played a positive role in the evolution of Pound’s </a:t>
            </a:r>
            <a:r>
              <a:rPr lang="en-GB" sz="2400" u="sng" dirty="0">
                <a:solidFill>
                  <a:srgbClr val="FFFF00"/>
                </a:solidFill>
                <a:effectLst/>
              </a:rPr>
              <a:t>modernist poetics</a:t>
            </a:r>
            <a:r>
              <a:rPr lang="en-GB" sz="2400" dirty="0">
                <a:solidFill>
                  <a:srgbClr val="FFFF00"/>
                </a:solidFill>
                <a:effectLst/>
              </a:rPr>
              <a:t>,</a:t>
            </a:r>
            <a:r>
              <a:rPr lang="en-GB" sz="2400" dirty="0">
                <a:effectLst/>
              </a:rPr>
              <a:t> and it was in </a:t>
            </a:r>
            <a:r>
              <a:rPr lang="en-GB" sz="2400" i="1" dirty="0">
                <a:effectLst/>
              </a:rPr>
              <a:t>Cathay</a:t>
            </a:r>
            <a:r>
              <a:rPr lang="en-GB" sz="2400" dirty="0">
                <a:effectLst/>
              </a:rPr>
              <a:t> that he completed his adaptation of a poetic idiom for </a:t>
            </a:r>
            <a:r>
              <a:rPr lang="en-GB" sz="2400" i="1" dirty="0">
                <a:effectLst/>
              </a:rPr>
              <a:t>The Cantos</a:t>
            </a:r>
            <a:r>
              <a:rPr lang="en-GB" sz="2400" dirty="0">
                <a:effectLst/>
              </a:rPr>
              <a:t>. </a:t>
            </a:r>
          </a:p>
          <a:p>
            <a:pPr algn="r">
              <a:buNone/>
            </a:pPr>
            <a:r>
              <a:rPr lang="en-GB" sz="2000" dirty="0">
                <a:effectLst/>
              </a:rPr>
              <a:t>(</a:t>
            </a:r>
            <a:r>
              <a:rPr lang="en-GB" sz="2000" dirty="0" err="1">
                <a:effectLst/>
              </a:rPr>
              <a:t>Qian</a:t>
            </a:r>
            <a:r>
              <a:rPr lang="en-GB" sz="2000" dirty="0">
                <a:effectLst/>
              </a:rPr>
              <a:t> entry, </a:t>
            </a:r>
            <a:r>
              <a:rPr lang="en-GB" sz="2000" i="1" dirty="0">
                <a:effectLst/>
              </a:rPr>
              <a:t>The Ezra Pound </a:t>
            </a:r>
            <a:r>
              <a:rPr lang="en-GB" sz="2000" i="1" dirty="0" err="1">
                <a:effectLst/>
              </a:rPr>
              <a:t>Encyclopedia</a:t>
            </a:r>
            <a:r>
              <a:rPr lang="en-GB" sz="2000" dirty="0">
                <a:effectLst/>
              </a:rPr>
              <a:t> p.54)  </a:t>
            </a:r>
            <a:endParaRPr lang="en-GB" sz="2800" dirty="0">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462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8C3855-2DB0-462A-AAD2-43D5D554DC8F}"/>
              </a:ext>
            </a:extLst>
          </p:cNvPr>
          <p:cNvSpPr>
            <a:spLocks noGrp="1"/>
          </p:cNvSpPr>
          <p:nvPr>
            <p:ph idx="1"/>
          </p:nvPr>
        </p:nvSpPr>
        <p:spPr>
          <a:xfrm>
            <a:off x="125760" y="332656"/>
            <a:ext cx="9018240" cy="6525344"/>
          </a:xfrm>
        </p:spPr>
        <p:txBody>
          <a:bodyPr/>
          <a:lstStyle/>
          <a:p>
            <a:pPr marL="0" indent="0">
              <a:spcBef>
                <a:spcPts val="0"/>
              </a:spcBef>
              <a:buNone/>
            </a:pPr>
            <a:r>
              <a:rPr lang="en-GB" sz="2200" dirty="0">
                <a:effectLst/>
              </a:rPr>
              <a:t>The eastern wind brings the green colour into the island grasses at Yei-</a:t>
            </a:r>
            <a:r>
              <a:rPr lang="en-GB" sz="2200" dirty="0" err="1">
                <a:effectLst/>
              </a:rPr>
              <a:t>shu</a:t>
            </a:r>
            <a:r>
              <a:rPr lang="en-GB" sz="2200" dirty="0">
                <a:effectLst/>
              </a:rPr>
              <a:t>,</a:t>
            </a:r>
          </a:p>
          <a:p>
            <a:pPr marL="0" indent="0">
              <a:spcBef>
                <a:spcPts val="0"/>
              </a:spcBef>
              <a:buNone/>
            </a:pPr>
            <a:r>
              <a:rPr lang="en-GB" sz="2200" dirty="0">
                <a:effectLst/>
              </a:rPr>
              <a:t>The purple house and the crimson are full of Spring softness.</a:t>
            </a:r>
          </a:p>
          <a:p>
            <a:pPr marL="0" indent="0">
              <a:spcBef>
                <a:spcPts val="0"/>
              </a:spcBef>
              <a:buNone/>
            </a:pPr>
            <a:r>
              <a:rPr lang="en-GB" sz="2200" dirty="0">
                <a:effectLst/>
              </a:rPr>
              <a:t>South of the pond the willow-tips are half-blue and bluer,</a:t>
            </a:r>
          </a:p>
          <a:p>
            <a:pPr marL="0" indent="0">
              <a:spcBef>
                <a:spcPts val="0"/>
              </a:spcBef>
              <a:buNone/>
            </a:pPr>
            <a:r>
              <a:rPr lang="en-GB" sz="2200" dirty="0">
                <a:effectLst/>
              </a:rPr>
              <a:t>Their cords tangle in mist, against the brocade-like palace.</a:t>
            </a:r>
          </a:p>
          <a:p>
            <a:pPr marL="0" indent="0">
              <a:spcBef>
                <a:spcPts val="0"/>
              </a:spcBef>
              <a:buNone/>
            </a:pPr>
            <a:r>
              <a:rPr lang="en-GB" sz="2200" dirty="0">
                <a:effectLst/>
              </a:rPr>
              <a:t>Vine-strings a hundred feet long hang down from carved railings,</a:t>
            </a:r>
          </a:p>
          <a:p>
            <a:pPr marL="0" indent="0">
              <a:spcBef>
                <a:spcPts val="0"/>
              </a:spcBef>
              <a:buNone/>
            </a:pPr>
            <a:r>
              <a:rPr lang="en-GB" sz="2200" dirty="0">
                <a:effectLst/>
              </a:rPr>
              <a:t>And high over the willows, the fine birds sing to each other, and listen,</a:t>
            </a:r>
          </a:p>
          <a:p>
            <a:pPr marL="0" indent="0">
              <a:spcBef>
                <a:spcPts val="0"/>
              </a:spcBef>
              <a:buNone/>
            </a:pPr>
            <a:r>
              <a:rPr lang="en-GB" sz="2200" dirty="0">
                <a:effectLst/>
              </a:rPr>
              <a:t>Crying—"Kwan, </a:t>
            </a:r>
            <a:r>
              <a:rPr lang="en-GB" sz="2200" dirty="0" err="1">
                <a:effectLst/>
              </a:rPr>
              <a:t>Kuan</a:t>
            </a:r>
            <a:r>
              <a:rPr lang="en-GB" sz="2200" dirty="0">
                <a:effectLst/>
              </a:rPr>
              <a:t>," for the early wind, and the feel of it.</a:t>
            </a:r>
          </a:p>
          <a:p>
            <a:pPr marL="0" indent="0">
              <a:spcBef>
                <a:spcPts val="0"/>
              </a:spcBef>
              <a:buNone/>
            </a:pPr>
            <a:r>
              <a:rPr lang="en-GB" sz="2200" dirty="0">
                <a:effectLst/>
              </a:rPr>
              <a:t>The wind bundles itself into a bluish cloud and wanders off.</a:t>
            </a:r>
          </a:p>
          <a:p>
            <a:pPr marL="0" indent="0">
              <a:spcBef>
                <a:spcPts val="0"/>
              </a:spcBef>
              <a:buNone/>
            </a:pPr>
            <a:r>
              <a:rPr lang="en-GB" sz="2200" dirty="0">
                <a:effectLst/>
              </a:rPr>
              <a:t>Over a thousand gates, over a thousand doors are the sounds of spring  singing,</a:t>
            </a:r>
          </a:p>
          <a:p>
            <a:pPr marL="0" indent="0">
              <a:spcBef>
                <a:spcPts val="0"/>
              </a:spcBef>
              <a:buNone/>
            </a:pPr>
            <a:r>
              <a:rPr lang="en-GB" sz="2200" dirty="0">
                <a:effectLst/>
              </a:rPr>
              <a:t>And the Emperor is at Ko.</a:t>
            </a:r>
          </a:p>
          <a:p>
            <a:pPr marL="0" indent="0">
              <a:spcBef>
                <a:spcPts val="0"/>
              </a:spcBef>
              <a:buNone/>
            </a:pPr>
            <a:r>
              <a:rPr lang="en-GB" sz="2200" dirty="0">
                <a:effectLst/>
              </a:rPr>
              <a:t>Five clouds hang aloft, bright on the purple sky,</a:t>
            </a:r>
          </a:p>
          <a:p>
            <a:pPr marL="0" indent="0">
              <a:spcBef>
                <a:spcPts val="0"/>
              </a:spcBef>
              <a:buNone/>
            </a:pPr>
            <a:r>
              <a:rPr lang="en-GB" sz="2200" dirty="0">
                <a:effectLst/>
              </a:rPr>
              <a:t>The imperial guards come forth from the golden house with their armour a-gleaming.</a:t>
            </a:r>
          </a:p>
          <a:p>
            <a:pPr marL="0" indent="0">
              <a:spcBef>
                <a:spcPts val="0"/>
              </a:spcBef>
              <a:buNone/>
            </a:pPr>
            <a:r>
              <a:rPr lang="en-GB" sz="2200" dirty="0">
                <a:effectLst/>
              </a:rPr>
              <a:t>The emperor in his jewelled car goes out to inspect his flowers,</a:t>
            </a:r>
          </a:p>
          <a:p>
            <a:pPr marL="0" indent="0">
              <a:spcBef>
                <a:spcPts val="0"/>
              </a:spcBef>
              <a:buNone/>
            </a:pPr>
            <a:r>
              <a:rPr lang="en-GB" sz="2200" dirty="0">
                <a:effectLst/>
              </a:rPr>
              <a:t>He goes out to Hori, to look at the wing-flapping storks,</a:t>
            </a:r>
          </a:p>
          <a:p>
            <a:pPr marL="0" indent="0">
              <a:spcBef>
                <a:spcPts val="0"/>
              </a:spcBef>
              <a:buNone/>
            </a:pPr>
            <a:r>
              <a:rPr lang="en-GB" sz="2200" dirty="0">
                <a:effectLst/>
              </a:rPr>
              <a:t>He returns by way of Sei rock, to hear the new nightingales,</a:t>
            </a:r>
          </a:p>
          <a:p>
            <a:pPr marL="0" indent="0">
              <a:spcBef>
                <a:spcPts val="0"/>
              </a:spcBef>
              <a:buNone/>
            </a:pPr>
            <a:r>
              <a:rPr lang="en-GB" sz="2200" dirty="0">
                <a:effectLst/>
              </a:rPr>
              <a:t>For the gardens at Jo-run are full of new nightingales,</a:t>
            </a:r>
          </a:p>
          <a:p>
            <a:pPr marL="0" indent="0">
              <a:spcBef>
                <a:spcPts val="0"/>
              </a:spcBef>
              <a:buNone/>
            </a:pPr>
            <a:r>
              <a:rPr lang="en-GB" sz="2200" dirty="0">
                <a:effectLst/>
              </a:rPr>
              <a:t>Their sound is mixed in this flute,</a:t>
            </a:r>
          </a:p>
          <a:p>
            <a:pPr marL="0" indent="0">
              <a:spcBef>
                <a:spcPts val="0"/>
              </a:spcBef>
              <a:buNone/>
            </a:pPr>
            <a:r>
              <a:rPr lang="en-GB" sz="2200" dirty="0">
                <a:effectLst/>
              </a:rPr>
              <a:t>Their voice is in the twelve pipes here.                            </a:t>
            </a:r>
            <a:r>
              <a:rPr lang="en-GB" sz="2200" dirty="0" err="1">
                <a:effectLst/>
              </a:rPr>
              <a:t>Rihaku</a:t>
            </a:r>
            <a:r>
              <a:rPr lang="en-GB" sz="2200" dirty="0">
                <a:effectLst/>
              </a:rPr>
              <a:t>. 8th century A.D.</a:t>
            </a:r>
          </a:p>
        </p:txBody>
      </p:sp>
      <p:sp>
        <p:nvSpPr>
          <p:cNvPr id="4" name="Rectangle 3">
            <a:extLst>
              <a:ext uri="{FF2B5EF4-FFF2-40B4-BE49-F238E27FC236}">
                <a16:creationId xmlns:a16="http://schemas.microsoft.com/office/drawing/2014/main" id="{E5515629-DF6A-40CC-A3A4-840499DB1357}"/>
              </a:ext>
            </a:extLst>
          </p:cNvPr>
          <p:cNvSpPr/>
          <p:nvPr/>
        </p:nvSpPr>
        <p:spPr>
          <a:xfrm>
            <a:off x="6216326" y="5949280"/>
            <a:ext cx="2927404" cy="461665"/>
          </a:xfrm>
          <a:prstGeom prst="rect">
            <a:avLst/>
          </a:prstGeom>
        </p:spPr>
        <p:txBody>
          <a:bodyPr wrap="none">
            <a:spAutoFit/>
          </a:bodyPr>
          <a:lstStyle/>
          <a:p>
            <a:r>
              <a:rPr lang="en-GB" sz="2400" b="1" dirty="0">
                <a:solidFill>
                  <a:srgbClr val="FFFF00"/>
                </a:solidFill>
                <a:latin typeface="Palatino Linotype" panose="02040502050505030304" pitchFamily="18" charset="0"/>
              </a:rPr>
              <a:t>THE RIVER SONG</a:t>
            </a:r>
            <a:endParaRPr lang="en-GB" sz="2400" dirty="0">
              <a:solidFill>
                <a:srgbClr val="FFFF00"/>
              </a:solidFill>
            </a:endParaRPr>
          </a:p>
        </p:txBody>
      </p:sp>
    </p:spTree>
    <p:extLst>
      <p:ext uri="{BB962C8B-B14F-4D97-AF65-F5344CB8AC3E}">
        <p14:creationId xmlns:p14="http://schemas.microsoft.com/office/powerpoint/2010/main" val="127795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850106"/>
          </a:xfrm>
        </p:spPr>
        <p:txBody>
          <a:bodyPr/>
          <a:lstStyle/>
          <a:p>
            <a:r>
              <a:rPr lang="en-GB" sz="4000" b="0" dirty="0">
                <a:solidFill>
                  <a:srgbClr val="FFFF00"/>
                </a:solidFill>
                <a:effectLst/>
              </a:rPr>
              <a:t>Founding a new western tradition</a:t>
            </a:r>
          </a:p>
        </p:txBody>
      </p:sp>
      <p:sp>
        <p:nvSpPr>
          <p:cNvPr id="3" name="Content Placeholder 2"/>
          <p:cNvSpPr>
            <a:spLocks noGrp="1"/>
          </p:cNvSpPr>
          <p:nvPr>
            <p:ph idx="1"/>
          </p:nvPr>
        </p:nvSpPr>
        <p:spPr>
          <a:xfrm>
            <a:off x="251520" y="1412776"/>
            <a:ext cx="8435280" cy="5040560"/>
          </a:xfrm>
        </p:spPr>
        <p:txBody>
          <a:bodyPr/>
          <a:lstStyle/>
          <a:p>
            <a:pPr>
              <a:buNone/>
            </a:pPr>
            <a:r>
              <a:rPr lang="en-GB" sz="2400" dirty="0">
                <a:effectLst/>
              </a:rPr>
              <a:t>	..a corpus of translations or adaptations from the Chinese can itself become an invisible tradition and establish for the western reader a particular mode of poetic perception and canon of composition.</a:t>
            </a:r>
          </a:p>
          <a:p>
            <a:pPr>
              <a:buNone/>
            </a:pPr>
            <a:r>
              <a:rPr lang="en-GB" sz="2400" dirty="0">
                <a:effectLst/>
              </a:rPr>
              <a:t>	 Writing in 1965, Donald Davie offered a salutary warning that ‘there is a sort of illusion (a very happy one, of course) which explains why Chinese poetry so often reads well in English dress’: </a:t>
            </a:r>
          </a:p>
          <a:p>
            <a:pPr>
              <a:buNone/>
            </a:pPr>
            <a:r>
              <a:rPr lang="en-GB" sz="2400" dirty="0">
                <a:effectLst/>
              </a:rPr>
              <a:t>	‘</a:t>
            </a:r>
            <a:r>
              <a:rPr lang="en-GB" sz="2400" dirty="0">
                <a:solidFill>
                  <a:srgbClr val="FFFF00"/>
                </a:solidFill>
                <a:effectLst/>
              </a:rPr>
              <a:t>The quality of Chinese poetry is exactly that quality which our poetry, in the present century, has adapted itself  specifically to secure</a:t>
            </a:r>
            <a:r>
              <a:rPr lang="en-GB" sz="2400" dirty="0">
                <a:effectLst/>
              </a:rPr>
              <a:t>. In particular, one of the 20th-century English poetic styles, </a:t>
            </a:r>
            <a:r>
              <a:rPr lang="en-GB" sz="2400" u="sng" dirty="0">
                <a:solidFill>
                  <a:srgbClr val="FFFF00"/>
                </a:solidFill>
                <a:effectLst/>
              </a:rPr>
              <a:t>imagist </a:t>
            </a:r>
            <a:r>
              <a:rPr lang="en-GB" sz="2400" i="1" u="sng" dirty="0" err="1">
                <a:solidFill>
                  <a:srgbClr val="FFFF00"/>
                </a:solidFill>
                <a:effectLst/>
              </a:rPr>
              <a:t>vers</a:t>
            </a:r>
            <a:r>
              <a:rPr lang="en-GB" sz="2400" i="1" u="sng" dirty="0">
                <a:solidFill>
                  <a:srgbClr val="FFFF00"/>
                </a:solidFill>
                <a:effectLst/>
              </a:rPr>
              <a:t> </a:t>
            </a:r>
            <a:r>
              <a:rPr lang="en-GB" sz="2400" i="1" u="sng" dirty="0" err="1">
                <a:solidFill>
                  <a:srgbClr val="FFFF00"/>
                </a:solidFill>
                <a:effectLst/>
              </a:rPr>
              <a:t>libre</a:t>
            </a:r>
            <a:r>
              <a:rPr lang="en-GB" sz="2400" u="sng" dirty="0">
                <a:solidFill>
                  <a:srgbClr val="FFFF00"/>
                </a:solidFill>
                <a:effectLst/>
              </a:rPr>
              <a:t>, might have been (and in fact it partly was) devised deliberately to give the translator from the Chinese just what he wants and needs to perform intelligently.</a:t>
            </a:r>
            <a:r>
              <a:rPr lang="en-GB" sz="2400" u="sng" dirty="0">
                <a:effectLst/>
              </a:rPr>
              <a:t>’ </a:t>
            </a:r>
            <a:r>
              <a:rPr lang="en-GB" sz="2400" dirty="0">
                <a:effectLst/>
              </a:rPr>
              <a:t>(quoted </a:t>
            </a:r>
            <a:r>
              <a:rPr lang="en-GB" sz="2400" dirty="0" err="1">
                <a:effectLst/>
              </a:rPr>
              <a:t>Xie</a:t>
            </a:r>
            <a:r>
              <a:rPr lang="en-GB" sz="2400" dirty="0">
                <a:effectLst/>
              </a:rPr>
              <a:t>, p.4)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922114"/>
          </a:xfrm>
        </p:spPr>
        <p:txBody>
          <a:bodyPr/>
          <a:lstStyle/>
          <a:p>
            <a:r>
              <a:rPr lang="en-GB" sz="3600" b="0" i="1" dirty="0">
                <a:solidFill>
                  <a:srgbClr val="FFFF00"/>
                </a:solidFill>
                <a:effectLst/>
              </a:rPr>
              <a:t>Cathay</a:t>
            </a:r>
            <a:r>
              <a:rPr lang="en-GB" sz="3600" b="0" dirty="0">
                <a:solidFill>
                  <a:srgbClr val="FFFF00"/>
                </a:solidFill>
                <a:effectLst/>
              </a:rPr>
              <a:t> </a:t>
            </a:r>
            <a:r>
              <a:rPr lang="en-GB" sz="3600" b="0" i="1" dirty="0">
                <a:solidFill>
                  <a:srgbClr val="FFFF00"/>
                </a:solidFill>
                <a:effectLst/>
              </a:rPr>
              <a:t>&amp;</a:t>
            </a:r>
            <a:r>
              <a:rPr lang="en-GB" sz="3600" b="0" dirty="0">
                <a:solidFill>
                  <a:srgbClr val="FFFF00"/>
                </a:solidFill>
                <a:effectLst/>
              </a:rPr>
              <a:t> war (1): selections </a:t>
            </a:r>
            <a:r>
              <a:rPr lang="en-GB" sz="3600" b="0" i="1" dirty="0">
                <a:solidFill>
                  <a:srgbClr val="FFFF00"/>
                </a:solidFill>
                <a:effectLst/>
              </a:rPr>
              <a:t>&amp;</a:t>
            </a:r>
            <a:r>
              <a:rPr lang="en-GB" sz="3600" b="0" dirty="0">
                <a:solidFill>
                  <a:srgbClr val="FFFF00"/>
                </a:solidFill>
                <a:effectLst/>
              </a:rPr>
              <a:t> juxtapositions</a:t>
            </a:r>
          </a:p>
        </p:txBody>
      </p:sp>
      <p:sp>
        <p:nvSpPr>
          <p:cNvPr id="3" name="Content Placeholder 2"/>
          <p:cNvSpPr>
            <a:spLocks noGrp="1"/>
          </p:cNvSpPr>
          <p:nvPr>
            <p:ph idx="1"/>
          </p:nvPr>
        </p:nvSpPr>
        <p:spPr>
          <a:xfrm>
            <a:off x="179512" y="1600200"/>
            <a:ext cx="8507288" cy="4525963"/>
          </a:xfrm>
        </p:spPr>
        <p:txBody>
          <a:bodyPr/>
          <a:lstStyle/>
          <a:p>
            <a:pPr>
              <a:buNone/>
            </a:pPr>
            <a:r>
              <a:rPr lang="en-GB" sz="2400" dirty="0">
                <a:effectLst/>
              </a:rPr>
              <a:t>	Pound's </a:t>
            </a:r>
            <a:r>
              <a:rPr lang="en-GB" sz="2400" i="1" dirty="0">
                <a:effectLst/>
              </a:rPr>
              <a:t>Cathay: For the Most Part From the Chinese of </a:t>
            </a:r>
            <a:r>
              <a:rPr lang="en-GB" sz="2400" i="1" dirty="0" err="1">
                <a:effectLst/>
              </a:rPr>
              <a:t>Rihaku</a:t>
            </a:r>
            <a:r>
              <a:rPr lang="en-GB" sz="2400" i="1" dirty="0">
                <a:effectLst/>
              </a:rPr>
              <a:t>, From the Notes of the Late Ernest </a:t>
            </a:r>
            <a:r>
              <a:rPr lang="en-GB" sz="2400" i="1" dirty="0" err="1">
                <a:effectLst/>
              </a:rPr>
              <a:t>Fenollosa</a:t>
            </a:r>
            <a:r>
              <a:rPr lang="en-GB" sz="2400" dirty="0">
                <a:effectLst/>
              </a:rPr>
              <a:t> [published in 1915] is, as Hugh Kenner has disclosed, </a:t>
            </a:r>
            <a:r>
              <a:rPr lang="en-GB" sz="2400" dirty="0">
                <a:solidFill>
                  <a:srgbClr val="FFFF00"/>
                </a:solidFill>
                <a:effectLst/>
              </a:rPr>
              <a:t>“largely a war book, </a:t>
            </a:r>
            <a:r>
              <a:rPr lang="en-GB" sz="2400" dirty="0">
                <a:effectLst/>
              </a:rPr>
              <a:t>using </a:t>
            </a:r>
            <a:r>
              <a:rPr lang="en-GB" sz="2400" dirty="0" err="1">
                <a:effectLst/>
              </a:rPr>
              <a:t>Fenollosa's</a:t>
            </a:r>
            <a:r>
              <a:rPr lang="en-GB" sz="2400" dirty="0">
                <a:effectLst/>
              </a:rPr>
              <a:t> notes much as Pope used Horace or Johnson Juvenal, to supply a system of parallels and a structure of discourse.”</a:t>
            </a:r>
            <a:br>
              <a:rPr lang="en-GB" sz="2400" dirty="0">
                <a:effectLst/>
              </a:rPr>
            </a:br>
            <a:endParaRPr lang="en-GB" sz="2400" dirty="0">
              <a:effectLst/>
            </a:endParaRPr>
          </a:p>
          <a:p>
            <a:pPr>
              <a:buNone/>
            </a:pPr>
            <a:r>
              <a:rPr lang="en-GB" sz="2400" dirty="0">
                <a:effectLst/>
              </a:rPr>
              <a:t>	Its </a:t>
            </a:r>
            <a:r>
              <a:rPr lang="en-GB" sz="2400" u="sng" dirty="0">
                <a:effectLst/>
              </a:rPr>
              <a:t>exiled bowmen, deserted women, levelled dynasties, departures for far places, lonely frontier guardsmen and glories remembered from afar, cherished memories</a:t>
            </a:r>
            <a:r>
              <a:rPr lang="en-GB" sz="2400" dirty="0">
                <a:effectLst/>
              </a:rPr>
              <a:t>, </a:t>
            </a:r>
            <a:r>
              <a:rPr lang="en-GB" sz="2400" dirty="0">
                <a:solidFill>
                  <a:srgbClr val="FFFF00"/>
                </a:solidFill>
                <a:effectLst/>
              </a:rPr>
              <a:t>were selected from the diverse wealth in the notebooks by a sensibility responsive to torn Belgium and disrupted London… </a:t>
            </a:r>
            <a:r>
              <a:rPr lang="en-GB" sz="2400" dirty="0">
                <a:effectLst/>
              </a:rPr>
              <a:t>(Kenner: </a:t>
            </a:r>
            <a:r>
              <a:rPr lang="en-GB" sz="2400" i="1" dirty="0">
                <a:effectLst/>
              </a:rPr>
              <a:t>The Pound Era,</a:t>
            </a:r>
            <a:r>
              <a:rPr lang="en-GB" sz="2400" dirty="0">
                <a:effectLst/>
              </a:rPr>
              <a:t> 202)</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462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818688-5E4F-489F-B8DB-38CE5F220152}"/>
              </a:ext>
            </a:extLst>
          </p:cNvPr>
          <p:cNvSpPr>
            <a:spLocks noGrp="1"/>
          </p:cNvSpPr>
          <p:nvPr>
            <p:ph idx="1"/>
          </p:nvPr>
        </p:nvSpPr>
        <p:spPr>
          <a:xfrm>
            <a:off x="251520" y="188640"/>
            <a:ext cx="8229600" cy="6840760"/>
          </a:xfrm>
        </p:spPr>
        <p:txBody>
          <a:bodyPr/>
          <a:lstStyle/>
          <a:p>
            <a:pPr marL="0" indent="0">
              <a:spcBef>
                <a:spcPts val="0"/>
              </a:spcBef>
              <a:buNone/>
            </a:pPr>
            <a:r>
              <a:rPr lang="en-GB" sz="2400" dirty="0">
                <a:effectLst/>
              </a:rPr>
              <a:t>We say: Will we be let to go back in October?</a:t>
            </a:r>
          </a:p>
          <a:p>
            <a:pPr marL="0" indent="0">
              <a:spcBef>
                <a:spcPts val="0"/>
              </a:spcBef>
              <a:buNone/>
            </a:pPr>
            <a:r>
              <a:rPr lang="en-GB" sz="2400" dirty="0">
                <a:effectLst/>
              </a:rPr>
              <a:t>There is no ease in royal affairs, we have no comfort.</a:t>
            </a:r>
          </a:p>
          <a:p>
            <a:pPr marL="0" indent="0">
              <a:spcBef>
                <a:spcPts val="0"/>
              </a:spcBef>
              <a:buNone/>
            </a:pPr>
            <a:r>
              <a:rPr lang="en-GB" sz="2400" dirty="0">
                <a:effectLst/>
              </a:rPr>
              <a:t>Our sorrow is bitter, but we would not return to our</a:t>
            </a:r>
          </a:p>
          <a:p>
            <a:pPr marL="0" indent="0">
              <a:spcBef>
                <a:spcPts val="0"/>
              </a:spcBef>
              <a:buNone/>
            </a:pPr>
            <a:r>
              <a:rPr lang="en-GB" sz="2400" dirty="0">
                <a:effectLst/>
              </a:rPr>
              <a:t>country.</a:t>
            </a:r>
          </a:p>
          <a:p>
            <a:pPr marL="0" indent="0">
              <a:spcBef>
                <a:spcPts val="0"/>
              </a:spcBef>
              <a:buNone/>
            </a:pPr>
            <a:r>
              <a:rPr lang="en-GB" sz="2400" dirty="0">
                <a:effectLst/>
              </a:rPr>
              <a:t>What flower has come into blossom?</a:t>
            </a:r>
          </a:p>
          <a:p>
            <a:pPr marL="0" indent="0">
              <a:spcBef>
                <a:spcPts val="0"/>
              </a:spcBef>
              <a:buNone/>
            </a:pPr>
            <a:r>
              <a:rPr lang="en-GB" sz="2400" dirty="0">
                <a:effectLst/>
              </a:rPr>
              <a:t>Whose chariot? The General's.</a:t>
            </a:r>
          </a:p>
          <a:p>
            <a:pPr marL="0" indent="0">
              <a:spcBef>
                <a:spcPts val="0"/>
              </a:spcBef>
              <a:buNone/>
            </a:pPr>
            <a:r>
              <a:rPr lang="en-GB" sz="2400" dirty="0">
                <a:effectLst/>
              </a:rPr>
              <a:t>Horses, his horses even, are tired. They were strong.</a:t>
            </a:r>
          </a:p>
          <a:p>
            <a:pPr marL="0" indent="0">
              <a:spcBef>
                <a:spcPts val="0"/>
              </a:spcBef>
              <a:buNone/>
            </a:pPr>
            <a:r>
              <a:rPr lang="en-GB" sz="2400" dirty="0">
                <a:effectLst/>
              </a:rPr>
              <a:t>We have no rest, three battles a month.</a:t>
            </a:r>
          </a:p>
          <a:p>
            <a:pPr marL="0" indent="0">
              <a:spcBef>
                <a:spcPts val="0"/>
              </a:spcBef>
              <a:buNone/>
            </a:pPr>
            <a:r>
              <a:rPr lang="en-GB" sz="2400" dirty="0">
                <a:effectLst/>
              </a:rPr>
              <a:t>By heaven, his horses are tired.</a:t>
            </a:r>
          </a:p>
          <a:p>
            <a:pPr marL="0" indent="0">
              <a:spcBef>
                <a:spcPts val="0"/>
              </a:spcBef>
              <a:buNone/>
            </a:pPr>
            <a:r>
              <a:rPr lang="en-GB" sz="2400" dirty="0">
                <a:effectLst/>
              </a:rPr>
              <a:t>The generals are on them, the soldiers are by them</a:t>
            </a:r>
          </a:p>
          <a:p>
            <a:pPr marL="0" indent="0">
              <a:spcBef>
                <a:spcPts val="0"/>
              </a:spcBef>
              <a:buNone/>
            </a:pPr>
            <a:r>
              <a:rPr lang="en-GB" sz="2400" dirty="0">
                <a:effectLst/>
              </a:rPr>
              <a:t>The horses are well trained, the generals have ivory</a:t>
            </a:r>
          </a:p>
          <a:p>
            <a:pPr marL="0" indent="0">
              <a:spcBef>
                <a:spcPts val="0"/>
              </a:spcBef>
              <a:buNone/>
            </a:pPr>
            <a:r>
              <a:rPr lang="en-GB" sz="2400" dirty="0">
                <a:effectLst/>
              </a:rPr>
              <a:t>arrows and quivers ornamented with fish-skin.</a:t>
            </a:r>
          </a:p>
          <a:p>
            <a:pPr marL="0" indent="0">
              <a:spcBef>
                <a:spcPts val="0"/>
              </a:spcBef>
              <a:buNone/>
            </a:pPr>
            <a:r>
              <a:rPr lang="en-GB" sz="2400" dirty="0">
                <a:effectLst/>
              </a:rPr>
              <a:t>The enemy is swift, we must be careful.</a:t>
            </a:r>
          </a:p>
          <a:p>
            <a:pPr marL="0" indent="0">
              <a:spcBef>
                <a:spcPts val="0"/>
              </a:spcBef>
              <a:buNone/>
            </a:pPr>
            <a:r>
              <a:rPr lang="en-GB" sz="2400" dirty="0">
                <a:effectLst/>
              </a:rPr>
              <a:t>When we set out, the willows were drooping with spring,</a:t>
            </a:r>
          </a:p>
          <a:p>
            <a:pPr marL="0" indent="0">
              <a:spcBef>
                <a:spcPts val="0"/>
              </a:spcBef>
              <a:buNone/>
            </a:pPr>
            <a:r>
              <a:rPr lang="en-GB" sz="2400" dirty="0">
                <a:effectLst/>
              </a:rPr>
              <a:t>We come back in the snow,</a:t>
            </a:r>
          </a:p>
          <a:p>
            <a:pPr marL="0" indent="0">
              <a:spcBef>
                <a:spcPts val="0"/>
              </a:spcBef>
              <a:buNone/>
            </a:pPr>
            <a:r>
              <a:rPr lang="en-GB" sz="2400" dirty="0">
                <a:effectLst/>
              </a:rPr>
              <a:t>We go slowly, we are hungry and thirsty,</a:t>
            </a:r>
          </a:p>
          <a:p>
            <a:pPr marL="0" indent="0">
              <a:spcBef>
                <a:spcPts val="0"/>
              </a:spcBef>
              <a:buNone/>
            </a:pPr>
            <a:r>
              <a:rPr lang="en-GB" sz="2400" dirty="0">
                <a:effectLst/>
              </a:rPr>
              <a:t>Our mind is full of sorrow, who will know of our grief?</a:t>
            </a:r>
          </a:p>
          <a:p>
            <a:pPr marL="1714500" lvl="4" indent="0">
              <a:spcBef>
                <a:spcPts val="0"/>
              </a:spcBef>
              <a:buNone/>
            </a:pPr>
            <a:r>
              <a:rPr lang="en-GB" dirty="0">
                <a:effectLst/>
              </a:rPr>
              <a:t>                                                </a:t>
            </a:r>
            <a:r>
              <a:rPr lang="en-GB" dirty="0" err="1">
                <a:effectLst/>
              </a:rPr>
              <a:t>Kutsugen</a:t>
            </a:r>
            <a:r>
              <a:rPr lang="en-GB" dirty="0">
                <a:effectLst/>
              </a:rPr>
              <a:t>. 4th Century B.C.</a:t>
            </a:r>
          </a:p>
        </p:txBody>
      </p:sp>
      <p:sp>
        <p:nvSpPr>
          <p:cNvPr id="5" name="Rectangle 4">
            <a:extLst>
              <a:ext uri="{FF2B5EF4-FFF2-40B4-BE49-F238E27FC236}">
                <a16:creationId xmlns:a16="http://schemas.microsoft.com/office/drawing/2014/main" id="{9BBECBCA-B718-49B8-94F6-EE561F343D47}"/>
              </a:ext>
            </a:extLst>
          </p:cNvPr>
          <p:cNvSpPr/>
          <p:nvPr/>
        </p:nvSpPr>
        <p:spPr>
          <a:xfrm>
            <a:off x="6211390" y="2924944"/>
            <a:ext cx="2675884" cy="1200329"/>
          </a:xfrm>
          <a:prstGeom prst="rect">
            <a:avLst/>
          </a:prstGeom>
        </p:spPr>
        <p:txBody>
          <a:bodyPr wrap="square">
            <a:spAutoFit/>
          </a:bodyPr>
          <a:lstStyle/>
          <a:p>
            <a:pPr algn="r"/>
            <a:r>
              <a:rPr lang="en-GB" sz="2400" b="1" dirty="0">
                <a:solidFill>
                  <a:srgbClr val="FFFF00"/>
                </a:solidFill>
                <a:latin typeface="Palatino Linotype" panose="02040502050505030304" pitchFamily="18" charset="0"/>
              </a:rPr>
              <a:t>SONG OF THE BOWMEN OF SHU</a:t>
            </a:r>
            <a:endParaRPr lang="en-GB" sz="2400" dirty="0">
              <a:solidFill>
                <a:srgbClr val="FFFF00"/>
              </a:solidFill>
            </a:endParaRPr>
          </a:p>
        </p:txBody>
      </p:sp>
    </p:spTree>
    <p:extLst>
      <p:ext uri="{BB962C8B-B14F-4D97-AF65-F5344CB8AC3E}">
        <p14:creationId xmlns:p14="http://schemas.microsoft.com/office/powerpoint/2010/main" val="1700732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195"/>
            <a:ext cx="8229600" cy="850106"/>
          </a:xfrm>
        </p:spPr>
        <p:txBody>
          <a:bodyPr/>
          <a:lstStyle/>
          <a:p>
            <a:r>
              <a:rPr lang="en-GB" sz="4000" b="0" i="1" dirty="0">
                <a:solidFill>
                  <a:srgbClr val="FFFF00"/>
                </a:solidFill>
                <a:effectLst/>
              </a:rPr>
              <a:t>Cathay</a:t>
            </a:r>
            <a:r>
              <a:rPr lang="en-GB" sz="4000" b="0" dirty="0">
                <a:solidFill>
                  <a:srgbClr val="FFFF00"/>
                </a:solidFill>
                <a:effectLst/>
              </a:rPr>
              <a:t> </a:t>
            </a:r>
            <a:r>
              <a:rPr lang="en-GB" sz="4000" b="0" i="1" dirty="0">
                <a:solidFill>
                  <a:srgbClr val="FFFF00"/>
                </a:solidFill>
                <a:effectLst/>
              </a:rPr>
              <a:t>&amp;</a:t>
            </a:r>
            <a:r>
              <a:rPr lang="en-GB" sz="4000" b="0" dirty="0">
                <a:solidFill>
                  <a:srgbClr val="FFFF00"/>
                </a:solidFill>
                <a:effectLst/>
              </a:rPr>
              <a:t> war (2): femininity</a:t>
            </a:r>
          </a:p>
        </p:txBody>
      </p:sp>
      <p:sp>
        <p:nvSpPr>
          <p:cNvPr id="3" name="Content Placeholder 2"/>
          <p:cNvSpPr>
            <a:spLocks noGrp="1"/>
          </p:cNvSpPr>
          <p:nvPr>
            <p:ph idx="1"/>
          </p:nvPr>
        </p:nvSpPr>
        <p:spPr>
          <a:xfrm>
            <a:off x="143508" y="1124744"/>
            <a:ext cx="8856984" cy="5184576"/>
          </a:xfrm>
        </p:spPr>
        <p:txBody>
          <a:bodyPr/>
          <a:lstStyle/>
          <a:p>
            <a:pPr>
              <a:buNone/>
            </a:pPr>
            <a:r>
              <a:rPr lang="en-GB" sz="2400" dirty="0">
                <a:effectLst/>
              </a:rPr>
              <a:t>	</a:t>
            </a:r>
            <a:r>
              <a:rPr lang="en-GB" sz="2400" dirty="0">
                <a:solidFill>
                  <a:srgbClr val="FFFF00"/>
                </a:solidFill>
                <a:effectLst/>
              </a:rPr>
              <a:t>Speaking the war poem in Chinese, speaking it translated, was one way for Pound the </a:t>
            </a:r>
            <a:r>
              <a:rPr lang="en-GB" sz="2400" dirty="0" err="1">
                <a:solidFill>
                  <a:srgbClr val="FFFF00"/>
                </a:solidFill>
                <a:effectLst/>
              </a:rPr>
              <a:t>noncombatant</a:t>
            </a:r>
            <a:r>
              <a:rPr lang="en-GB" sz="2400" dirty="0">
                <a:solidFill>
                  <a:srgbClr val="FFFF00"/>
                </a:solidFill>
                <a:effectLst/>
              </a:rPr>
              <a:t> to speak the language of femininity in wartime without risk. </a:t>
            </a:r>
            <a:r>
              <a:rPr lang="en-GB" sz="2400" dirty="0">
                <a:effectLst/>
              </a:rPr>
              <a:t>As translator he could protect himself, exploring his civilian situation without exposing too much; as translator, </a:t>
            </a:r>
            <a:r>
              <a:rPr lang="en-GB" sz="2400" dirty="0">
                <a:solidFill>
                  <a:srgbClr val="FFFF00"/>
                </a:solidFill>
                <a:effectLst/>
              </a:rPr>
              <a:t>he could also prevent the </a:t>
            </a:r>
            <a:r>
              <a:rPr lang="en-GB" sz="2400" i="1" dirty="0">
                <a:solidFill>
                  <a:srgbClr val="FFFF00"/>
                </a:solidFill>
                <a:effectLst/>
              </a:rPr>
              <a:t>Cathay</a:t>
            </a:r>
            <a:r>
              <a:rPr lang="en-GB" sz="2400" dirty="0">
                <a:solidFill>
                  <a:srgbClr val="FFFF00"/>
                </a:solidFill>
                <a:effectLst/>
              </a:rPr>
              <a:t> poems from in any way, however inadvertently, feeding the war machine. </a:t>
            </a:r>
            <a:r>
              <a:rPr lang="en-GB" sz="2400" dirty="0">
                <a:effectLst/>
              </a:rPr>
              <a:t>Even in late 1914, certainly in 1915, the gulf between England's "two nations" -  front and home -  was yawning, and soldiers' antiwar poetry was building that gap into its ideological and polemical structures. </a:t>
            </a:r>
            <a:r>
              <a:rPr lang="en-GB" sz="2400" dirty="0">
                <a:solidFill>
                  <a:srgbClr val="FFFF00"/>
                </a:solidFill>
                <a:effectLst/>
              </a:rPr>
              <a:t>Choosing a third nation, the emblematically foreign China, Pound could write poems sympathetic to the values and experiences of those "left behind' without betraying the "frontier guard."</a:t>
            </a:r>
            <a:r>
              <a:rPr lang="en-GB" sz="2400" dirty="0">
                <a:effectLst/>
              </a:rPr>
              <a:t> </a:t>
            </a:r>
          </a:p>
          <a:p>
            <a:pPr>
              <a:buNone/>
            </a:pPr>
            <a:endParaRPr lang="en-GB" sz="2400" dirty="0">
              <a:effectLst/>
            </a:endParaRPr>
          </a:p>
          <a:p>
            <a:pPr marL="0" indent="0">
              <a:buNone/>
            </a:pPr>
            <a:r>
              <a:rPr lang="en-GB" sz="1800" dirty="0">
                <a:effectLst/>
              </a:rPr>
              <a:t>Susan </a:t>
            </a:r>
            <a:r>
              <a:rPr lang="en-GB" sz="1800" dirty="0" err="1">
                <a:effectLst/>
              </a:rPr>
              <a:t>Schweik</a:t>
            </a:r>
            <a:r>
              <a:rPr lang="en-GB" sz="1800" dirty="0">
                <a:effectLst/>
              </a:rPr>
              <a:t> on Ezra Pound's </a:t>
            </a:r>
            <a:r>
              <a:rPr lang="en-GB" sz="1800" i="1" dirty="0">
                <a:effectLst/>
              </a:rPr>
              <a:t>Cathay</a:t>
            </a:r>
            <a:r>
              <a:rPr lang="en-GB" sz="1800" dirty="0">
                <a:effectLst/>
              </a:rPr>
              <a:t> Poems, War &amp; Gender: </a:t>
            </a:r>
            <a:r>
              <a:rPr lang="en-GB" sz="1800" i="1" dirty="0">
                <a:effectLst/>
              </a:rPr>
              <a:t>from</a:t>
            </a:r>
            <a:r>
              <a:rPr lang="en-GB" sz="1800" dirty="0">
                <a:effectLst/>
              </a:rPr>
              <a:t> "The Masculine V-Letter,“ </a:t>
            </a:r>
            <a:r>
              <a:rPr lang="en-GB" sz="1800" i="1" dirty="0">
                <a:effectLst/>
              </a:rPr>
              <a:t>A Gulf so Deeply Cut: American Women Poets &amp; the Second World War.</a:t>
            </a:r>
            <a:r>
              <a:rPr lang="en-GB" sz="1800" dirty="0">
                <a:effectLst/>
              </a:rPr>
              <a:t> U Wisconsin P, 1991: 99-100.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60648"/>
            <a:ext cx="8229600" cy="6336704"/>
          </a:xfrm>
        </p:spPr>
        <p:txBody>
          <a:bodyPr/>
          <a:lstStyle/>
          <a:p>
            <a:pPr marL="0" indent="0">
              <a:buNone/>
            </a:pPr>
            <a:r>
              <a:rPr lang="en-GB" sz="2250" dirty="0">
                <a:effectLst/>
              </a:rPr>
              <a:t>The exotic Chinese setting of </a:t>
            </a:r>
            <a:r>
              <a:rPr lang="en-GB" sz="2250" b="1" dirty="0">
                <a:solidFill>
                  <a:srgbClr val="FFFF00"/>
                </a:solidFill>
                <a:effectLst/>
              </a:rPr>
              <a:t>"The River Merchant's Wife"</a:t>
            </a:r>
            <a:r>
              <a:rPr lang="en-GB" sz="2250" dirty="0">
                <a:effectLst/>
              </a:rPr>
              <a:t> calls the modern English reader's attention to the patriarchal obedience structure which has shaped and constrained the wife's voice. This poem, </a:t>
            </a:r>
            <a:r>
              <a:rPr lang="en-GB" sz="2250" dirty="0">
                <a:solidFill>
                  <a:srgbClr val="FFFF00"/>
                </a:solidFill>
                <a:effectLst/>
              </a:rPr>
              <a:t>like many Western texts, exploits the Western projection of sexual oppression onto the "Orient"  -but only in order to deny it</a:t>
            </a:r>
            <a:r>
              <a:rPr lang="en-GB" sz="2250" dirty="0">
                <a:effectLst/>
              </a:rPr>
              <a:t>. The wife's arranged marriage is, her letter "artlessly" reveals, a love match after all.</a:t>
            </a:r>
          </a:p>
          <a:p>
            <a:pPr marL="0" indent="0">
              <a:buNone/>
            </a:pPr>
            <a:r>
              <a:rPr lang="en-GB" sz="2250" dirty="0">
                <a:effectLst/>
              </a:rPr>
              <a:t>One of the </a:t>
            </a:r>
            <a:r>
              <a:rPr lang="en-GB" sz="2250" u="sng" dirty="0">
                <a:solidFill>
                  <a:srgbClr val="FFFF00"/>
                </a:solidFill>
                <a:effectLst/>
              </a:rPr>
              <a:t>rhetorical effects </a:t>
            </a:r>
            <a:r>
              <a:rPr lang="en-GB" sz="2250" dirty="0">
                <a:effectLst/>
              </a:rPr>
              <a:t>of this move in the context of Great War discourse is to repudiate charges that </a:t>
            </a:r>
            <a:r>
              <a:rPr lang="en-GB" sz="2250" dirty="0">
                <a:solidFill>
                  <a:srgbClr val="FFFF00"/>
                </a:solidFill>
                <a:effectLst/>
              </a:rPr>
              <a:t>women cheerfully wave "adieu" </a:t>
            </a:r>
            <a:r>
              <a:rPr lang="en-GB" sz="2250" dirty="0">
                <a:effectLst/>
              </a:rPr>
              <a:t>out of resentment, vicarious glee, or aggression; another is to locate </a:t>
            </a:r>
            <a:r>
              <a:rPr lang="en-GB" sz="2250" dirty="0">
                <a:solidFill>
                  <a:srgbClr val="FFFF00"/>
                </a:solidFill>
                <a:effectLst/>
              </a:rPr>
              <a:t>women’s renewing loyalty to men outside systems of sexual inculcation </a:t>
            </a:r>
            <a:r>
              <a:rPr lang="en-GB" sz="2250" dirty="0">
                <a:effectLst/>
              </a:rPr>
              <a:t>and familial arrangement, to recover a pure heterosexual alliance untainted by war's gendering systems. Kenner argues that the Cathay poems "paraphrase an elegiac war poetry nobody wrote"; [yet] …</a:t>
            </a:r>
          </a:p>
          <a:p>
            <a:pPr marL="0" indent="0">
              <a:buNone/>
            </a:pPr>
            <a:r>
              <a:rPr lang="en-GB" sz="2250" dirty="0">
                <a:effectLst/>
              </a:rPr>
              <a:t>in its defence of women and of remaining bonds between men and women </a:t>
            </a:r>
            <a:r>
              <a:rPr lang="en-GB" sz="2250" dirty="0">
                <a:solidFill>
                  <a:srgbClr val="FFFF00"/>
                </a:solidFill>
                <a:effectLst/>
              </a:rPr>
              <a:t>"The River Merchant's Wife" bears strong resemblance to any number of Great War poems written by women, including </a:t>
            </a:r>
            <a:r>
              <a:rPr lang="en-GB" sz="2250" dirty="0" err="1">
                <a:solidFill>
                  <a:srgbClr val="FFFF00"/>
                </a:solidFill>
                <a:effectLst/>
              </a:rPr>
              <a:t>Farjeon's</a:t>
            </a:r>
            <a:r>
              <a:rPr lang="en-GB" sz="2250" dirty="0">
                <a:solidFill>
                  <a:srgbClr val="FFFF00"/>
                </a:solidFill>
                <a:effectLst/>
              </a:rPr>
              <a:t> "Easter Monday" and Lowell's "Patterns, " in which adieus are shown to falter and significant connections to persist</a:t>
            </a:r>
            <a:r>
              <a:rPr lang="en-GB" sz="2250" dirty="0">
                <a:effectLst/>
              </a:rPr>
              <a:t>.</a:t>
            </a:r>
          </a:p>
        </p:txBody>
      </p:sp>
    </p:spTree>
    <p:extLst>
      <p:ext uri="{BB962C8B-B14F-4D97-AF65-F5344CB8AC3E}">
        <p14:creationId xmlns:p14="http://schemas.microsoft.com/office/powerpoint/2010/main" val="3104482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462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DE52A0-91C8-4B2C-8718-BD223AC48CE3}"/>
              </a:ext>
            </a:extLst>
          </p:cNvPr>
          <p:cNvSpPr>
            <a:spLocks noGrp="1"/>
          </p:cNvSpPr>
          <p:nvPr>
            <p:ph idx="1"/>
          </p:nvPr>
        </p:nvSpPr>
        <p:spPr>
          <a:xfrm>
            <a:off x="457200" y="449288"/>
            <a:ext cx="8229600" cy="6408712"/>
          </a:xfrm>
        </p:spPr>
        <p:txBody>
          <a:bodyPr/>
          <a:lstStyle/>
          <a:p>
            <a:pPr marL="0" indent="0">
              <a:buNone/>
            </a:pPr>
            <a:r>
              <a:rPr lang="en-GB" sz="2400" dirty="0">
                <a:effectLst/>
              </a:rPr>
              <a:t>At sixteen you departed,</a:t>
            </a:r>
            <a:br>
              <a:rPr lang="en-GB" sz="2400" dirty="0">
                <a:effectLst/>
              </a:rPr>
            </a:br>
            <a:r>
              <a:rPr lang="en-GB" sz="2400" dirty="0">
                <a:effectLst/>
              </a:rPr>
              <a:t>You went into far Ku-to-Yen, by the river of swirling eddies,</a:t>
            </a:r>
            <a:br>
              <a:rPr lang="en-GB" sz="2400" dirty="0">
                <a:effectLst/>
              </a:rPr>
            </a:br>
            <a:r>
              <a:rPr lang="en-GB" sz="2400" dirty="0">
                <a:effectLst/>
              </a:rPr>
              <a:t>And you have been gone five months.</a:t>
            </a:r>
            <a:br>
              <a:rPr lang="en-GB" sz="2400" dirty="0">
                <a:effectLst/>
              </a:rPr>
            </a:br>
            <a:r>
              <a:rPr lang="en-GB" sz="2400" dirty="0">
                <a:effectLst/>
              </a:rPr>
              <a:t>The monkeys make sorrowful noise overhead.</a:t>
            </a:r>
            <a:br>
              <a:rPr lang="en-GB" sz="2400" dirty="0">
                <a:effectLst/>
              </a:rPr>
            </a:br>
            <a:r>
              <a:rPr lang="en-GB" sz="2400" dirty="0">
                <a:effectLst/>
              </a:rPr>
              <a:t>You dragged your feet when you went out.</a:t>
            </a:r>
            <a:br>
              <a:rPr lang="en-GB" sz="2400" dirty="0">
                <a:effectLst/>
              </a:rPr>
            </a:br>
            <a:r>
              <a:rPr lang="en-GB" sz="2400" dirty="0">
                <a:effectLst/>
              </a:rPr>
              <a:t>By the gate now, the moss is grown, the different mosses,</a:t>
            </a:r>
            <a:br>
              <a:rPr lang="en-GB" sz="2400" dirty="0">
                <a:effectLst/>
              </a:rPr>
            </a:br>
            <a:r>
              <a:rPr lang="en-GB" sz="2400" dirty="0">
                <a:effectLst/>
              </a:rPr>
              <a:t>Too deep to clear them away!</a:t>
            </a:r>
            <a:br>
              <a:rPr lang="en-GB" sz="2400" dirty="0">
                <a:effectLst/>
              </a:rPr>
            </a:br>
            <a:r>
              <a:rPr lang="en-GB" sz="2400" dirty="0">
                <a:effectLst/>
              </a:rPr>
              <a:t>The leaves fall early this autumn, in wind.</a:t>
            </a:r>
            <a:br>
              <a:rPr lang="en-GB" sz="2400" dirty="0">
                <a:effectLst/>
              </a:rPr>
            </a:br>
            <a:r>
              <a:rPr lang="en-GB" sz="2400" dirty="0">
                <a:effectLst/>
              </a:rPr>
              <a:t>The paired butterflies are already yellow with August</a:t>
            </a:r>
            <a:br>
              <a:rPr lang="en-GB" sz="2400" dirty="0">
                <a:effectLst/>
              </a:rPr>
            </a:br>
            <a:r>
              <a:rPr lang="en-GB" sz="2400" dirty="0">
                <a:effectLst/>
              </a:rPr>
              <a:t>Over the grass in the West garden,</a:t>
            </a:r>
            <a:br>
              <a:rPr lang="en-GB" sz="2400" dirty="0">
                <a:effectLst/>
              </a:rPr>
            </a:br>
            <a:r>
              <a:rPr lang="en-GB" sz="2400" dirty="0">
                <a:effectLst/>
              </a:rPr>
              <a:t>They hurt me,</a:t>
            </a:r>
            <a:br>
              <a:rPr lang="en-GB" sz="2400" dirty="0">
                <a:effectLst/>
              </a:rPr>
            </a:br>
            <a:r>
              <a:rPr lang="en-GB" sz="2400" dirty="0">
                <a:effectLst/>
              </a:rPr>
              <a:t>I grow older,</a:t>
            </a:r>
            <a:br>
              <a:rPr lang="en-GB" sz="2400" dirty="0">
                <a:effectLst/>
              </a:rPr>
            </a:br>
            <a:r>
              <a:rPr lang="en-GB" sz="2400" dirty="0">
                <a:effectLst/>
              </a:rPr>
              <a:t>If you are coming down through the narrows of the river Kiang,</a:t>
            </a:r>
            <a:br>
              <a:rPr lang="en-GB" sz="2400" dirty="0">
                <a:effectLst/>
              </a:rPr>
            </a:br>
            <a:r>
              <a:rPr lang="en-GB" sz="2400" dirty="0">
                <a:effectLst/>
              </a:rPr>
              <a:t>Please let me know beforehand,</a:t>
            </a:r>
            <a:br>
              <a:rPr lang="en-GB" sz="2400" dirty="0">
                <a:effectLst/>
              </a:rPr>
            </a:br>
            <a:r>
              <a:rPr lang="en-GB" sz="2400" dirty="0">
                <a:effectLst/>
              </a:rPr>
              <a:t>And I will come out to meet you,</a:t>
            </a:r>
            <a:br>
              <a:rPr lang="en-GB" sz="2400" dirty="0">
                <a:effectLst/>
              </a:rPr>
            </a:br>
            <a:r>
              <a:rPr lang="en-GB" sz="2400" dirty="0">
                <a:effectLst/>
              </a:rPr>
              <a:t>                                           As far as Cho-fu-Sa.</a:t>
            </a:r>
            <a:br>
              <a:rPr lang="en-GB" sz="2400" dirty="0">
                <a:effectLst/>
              </a:rPr>
            </a:br>
            <a:r>
              <a:rPr lang="en-GB" sz="2400" i="1" dirty="0">
                <a:effectLst/>
              </a:rPr>
              <a:t>                                                                                </a:t>
            </a:r>
            <a:r>
              <a:rPr lang="en-GB" sz="2400" i="1" dirty="0" err="1">
                <a:effectLst/>
              </a:rPr>
              <a:t>Rihaku</a:t>
            </a:r>
            <a:r>
              <a:rPr lang="en-GB" sz="2400" i="1" dirty="0">
                <a:effectLst/>
              </a:rPr>
              <a:t>.</a:t>
            </a:r>
            <a:endParaRPr lang="en-GB" sz="1800" dirty="0">
              <a:effectLst/>
            </a:endParaRPr>
          </a:p>
        </p:txBody>
      </p:sp>
      <p:sp>
        <p:nvSpPr>
          <p:cNvPr id="5" name="Rectangle 4">
            <a:extLst>
              <a:ext uri="{FF2B5EF4-FFF2-40B4-BE49-F238E27FC236}">
                <a16:creationId xmlns:a16="http://schemas.microsoft.com/office/drawing/2014/main" id="{B7FCC28A-D414-4C13-BA68-62780BCE0386}"/>
              </a:ext>
            </a:extLst>
          </p:cNvPr>
          <p:cNvSpPr/>
          <p:nvPr/>
        </p:nvSpPr>
        <p:spPr>
          <a:xfrm>
            <a:off x="6300192" y="3653644"/>
            <a:ext cx="2675884" cy="1200329"/>
          </a:xfrm>
          <a:prstGeom prst="rect">
            <a:avLst/>
          </a:prstGeom>
        </p:spPr>
        <p:txBody>
          <a:bodyPr wrap="square">
            <a:spAutoFit/>
          </a:bodyPr>
          <a:lstStyle/>
          <a:p>
            <a:pPr algn="r"/>
            <a:r>
              <a:rPr lang="en-GB" sz="2400" b="1" dirty="0">
                <a:solidFill>
                  <a:srgbClr val="FFFF00"/>
                </a:solidFill>
                <a:latin typeface="Palatino Linotype" panose="02040502050505030304" pitchFamily="18" charset="0"/>
              </a:rPr>
              <a:t>THE RIVER MERCHANT’S WIFE: A LETTER</a:t>
            </a:r>
            <a:endParaRPr lang="en-GB" sz="2400" dirty="0">
              <a:solidFill>
                <a:srgbClr val="FFFF00"/>
              </a:solidFill>
            </a:endParaRPr>
          </a:p>
        </p:txBody>
      </p:sp>
    </p:spTree>
    <p:extLst>
      <p:ext uri="{BB962C8B-B14F-4D97-AF65-F5344CB8AC3E}">
        <p14:creationId xmlns:p14="http://schemas.microsoft.com/office/powerpoint/2010/main" val="3005181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0" i="1" dirty="0">
                <a:solidFill>
                  <a:srgbClr val="FFFF00"/>
                </a:solidFill>
                <a:effectLst/>
              </a:rPr>
              <a:t>Cathay</a:t>
            </a:r>
            <a:r>
              <a:rPr lang="en-GB" sz="4000" b="0" dirty="0">
                <a:solidFill>
                  <a:srgbClr val="FFFF00"/>
                </a:solidFill>
                <a:effectLst/>
              </a:rPr>
              <a:t> </a:t>
            </a:r>
            <a:r>
              <a:rPr lang="en-GB" sz="4000" b="0" i="1" dirty="0">
                <a:solidFill>
                  <a:srgbClr val="FFFF00"/>
                </a:solidFill>
                <a:effectLst/>
              </a:rPr>
              <a:t>&amp;</a:t>
            </a:r>
            <a:r>
              <a:rPr lang="en-GB" sz="4000" b="0" dirty="0">
                <a:solidFill>
                  <a:srgbClr val="FFFF00"/>
                </a:solidFill>
                <a:effectLst/>
              </a:rPr>
              <a:t> war (3): masculinity</a:t>
            </a:r>
            <a:endParaRPr lang="en-GB" sz="4000" dirty="0"/>
          </a:p>
        </p:txBody>
      </p:sp>
      <p:sp>
        <p:nvSpPr>
          <p:cNvPr id="3" name="Content Placeholder 2"/>
          <p:cNvSpPr>
            <a:spLocks noGrp="1"/>
          </p:cNvSpPr>
          <p:nvPr>
            <p:ph idx="1"/>
          </p:nvPr>
        </p:nvSpPr>
        <p:spPr>
          <a:xfrm>
            <a:off x="179512" y="1556792"/>
            <a:ext cx="8784976" cy="4925144"/>
          </a:xfrm>
        </p:spPr>
        <p:txBody>
          <a:bodyPr/>
          <a:lstStyle/>
          <a:p>
            <a:pPr>
              <a:buNone/>
            </a:pPr>
            <a:r>
              <a:rPr lang="en-GB" dirty="0"/>
              <a:t>	</a:t>
            </a:r>
            <a:r>
              <a:rPr lang="en-GB" sz="2400" dirty="0">
                <a:effectLst/>
              </a:rPr>
              <a:t>In </a:t>
            </a:r>
            <a:r>
              <a:rPr lang="en-GB" sz="2400" i="1" dirty="0">
                <a:effectLst/>
              </a:rPr>
              <a:t>Cathay</a:t>
            </a:r>
            <a:r>
              <a:rPr lang="en-GB" sz="2400" dirty="0">
                <a:effectLst/>
              </a:rPr>
              <a:t> as a whole, then, </a:t>
            </a:r>
            <a:r>
              <a:rPr lang="en-GB" sz="2400" dirty="0">
                <a:solidFill>
                  <a:srgbClr val="FFFF00"/>
                </a:solidFill>
                <a:effectLst/>
              </a:rPr>
              <a:t>speaking the war poem in Chinese, speaking it translated, was one way for Pound the </a:t>
            </a:r>
            <a:r>
              <a:rPr lang="en-GB" sz="2400" dirty="0" err="1">
                <a:solidFill>
                  <a:srgbClr val="FFFF00"/>
                </a:solidFill>
                <a:effectLst/>
              </a:rPr>
              <a:t>noncombatant</a:t>
            </a:r>
            <a:r>
              <a:rPr lang="en-GB" sz="2400" dirty="0">
                <a:solidFill>
                  <a:srgbClr val="FFFF00"/>
                </a:solidFill>
                <a:effectLst/>
              </a:rPr>
              <a:t> to speak </a:t>
            </a:r>
            <a:r>
              <a:rPr lang="en-GB" sz="2400" dirty="0">
                <a:effectLst/>
              </a:rPr>
              <a:t>without obvious falsehood or reprisal </a:t>
            </a:r>
            <a:r>
              <a:rPr lang="en-GB" sz="2400" dirty="0">
                <a:solidFill>
                  <a:srgbClr val="FFFF00"/>
                </a:solidFill>
                <a:effectLst/>
              </a:rPr>
              <a:t>the one language of masculinity in war time which seemed to matter: the language of the soldier</a:t>
            </a:r>
            <a:r>
              <a:rPr lang="en-GB" sz="2400" dirty="0">
                <a:effectLst/>
              </a:rPr>
              <a:t>. He could do so through </a:t>
            </a:r>
            <a:r>
              <a:rPr lang="en-GB" sz="2400" dirty="0" err="1">
                <a:effectLst/>
              </a:rPr>
              <a:t>Rihaku</a:t>
            </a:r>
            <a:r>
              <a:rPr lang="en-GB" sz="2400" dirty="0">
                <a:effectLst/>
              </a:rPr>
              <a:t> (Li Po) without making illegitimate or exploitive claims. Instead of the audacity of dramatic monologue, he </a:t>
            </a:r>
            <a:r>
              <a:rPr lang="en-GB" sz="2400" dirty="0">
                <a:solidFill>
                  <a:srgbClr val="FFFF00"/>
                </a:solidFill>
                <a:effectLst/>
              </a:rPr>
              <a:t>offered the simple mediations of the interpreter. </a:t>
            </a:r>
            <a:r>
              <a:rPr lang="en-GB" sz="2400" dirty="0">
                <a:effectLst/>
              </a:rPr>
              <a:t>Depicting men's war "in a wonderful way," he confirmed his own poetic manhood</a:t>
            </a:r>
          </a:p>
          <a:p>
            <a:pPr>
              <a:buNone/>
            </a:pPr>
            <a:endParaRPr lang="en-GB" sz="2400" dirty="0">
              <a:effectLst/>
            </a:endParaRPr>
          </a:p>
          <a:p>
            <a:pPr marL="0" indent="0">
              <a:buNone/>
            </a:pPr>
            <a:r>
              <a:rPr lang="en-GB" sz="1800" dirty="0">
                <a:effectLst/>
              </a:rPr>
              <a:t>Susan </a:t>
            </a:r>
            <a:r>
              <a:rPr lang="en-GB" sz="1800" dirty="0" err="1">
                <a:effectLst/>
              </a:rPr>
              <a:t>Schweik</a:t>
            </a:r>
            <a:r>
              <a:rPr lang="en-GB" sz="1800" dirty="0">
                <a:effectLst/>
              </a:rPr>
              <a:t> on Ezra Pound's </a:t>
            </a:r>
            <a:r>
              <a:rPr lang="en-GB" sz="1800" i="1" dirty="0">
                <a:effectLst/>
              </a:rPr>
              <a:t>Cathay</a:t>
            </a:r>
            <a:r>
              <a:rPr lang="en-GB" sz="1800" dirty="0">
                <a:effectLst/>
              </a:rPr>
              <a:t> Poems, War &amp; Gender: </a:t>
            </a:r>
            <a:r>
              <a:rPr lang="en-GB" sz="1800" i="1" dirty="0">
                <a:effectLst/>
              </a:rPr>
              <a:t>from</a:t>
            </a:r>
            <a:r>
              <a:rPr lang="en-GB" sz="1800" dirty="0">
                <a:effectLst/>
              </a:rPr>
              <a:t> "The Masculine V-Letter,“ </a:t>
            </a:r>
            <a:r>
              <a:rPr lang="en-GB" sz="1800" i="1" dirty="0">
                <a:effectLst/>
              </a:rPr>
              <a:t>A Gulf so Deeply Cut: American Women Poets &amp; the Second World War.</a:t>
            </a:r>
            <a:r>
              <a:rPr lang="en-GB" sz="1800" dirty="0">
                <a:effectLst/>
              </a:rPr>
              <a:t> U Wisconsin P, 1991: 99-100.</a:t>
            </a:r>
          </a:p>
          <a:p>
            <a:pPr>
              <a:buNone/>
            </a:pPr>
            <a:endParaRPr lang="en-GB" sz="2400" dirty="0">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462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818688-5E4F-489F-B8DB-38CE5F220152}"/>
              </a:ext>
            </a:extLst>
          </p:cNvPr>
          <p:cNvSpPr>
            <a:spLocks noGrp="1"/>
          </p:cNvSpPr>
          <p:nvPr>
            <p:ph idx="1"/>
          </p:nvPr>
        </p:nvSpPr>
        <p:spPr>
          <a:xfrm>
            <a:off x="246743" y="104439"/>
            <a:ext cx="8501158" cy="6768752"/>
          </a:xfrm>
        </p:spPr>
        <p:txBody>
          <a:bodyPr/>
          <a:lstStyle/>
          <a:p>
            <a:pPr marL="0" indent="0">
              <a:spcBef>
                <a:spcPts val="0"/>
              </a:spcBef>
              <a:buNone/>
            </a:pPr>
            <a:r>
              <a:rPr lang="en-GB" sz="2400" dirty="0">
                <a:effectLst/>
              </a:rPr>
              <a:t>I climb the towers and towers</a:t>
            </a:r>
          </a:p>
          <a:p>
            <a:pPr marL="0" indent="0">
              <a:spcBef>
                <a:spcPts val="0"/>
              </a:spcBef>
              <a:buNone/>
            </a:pPr>
            <a:r>
              <a:rPr lang="en-GB" sz="2400" dirty="0">
                <a:effectLst/>
              </a:rPr>
              <a:t>to watch out the barbarous land:</a:t>
            </a:r>
          </a:p>
          <a:p>
            <a:pPr marL="0" indent="0">
              <a:spcBef>
                <a:spcPts val="0"/>
              </a:spcBef>
              <a:buNone/>
            </a:pPr>
            <a:r>
              <a:rPr lang="en-GB" sz="2400" dirty="0">
                <a:effectLst/>
              </a:rPr>
              <a:t>Desolate castle, the sky, the wide desert.</a:t>
            </a:r>
          </a:p>
          <a:p>
            <a:pPr marL="0" indent="0">
              <a:spcBef>
                <a:spcPts val="0"/>
              </a:spcBef>
              <a:buNone/>
            </a:pPr>
            <a:r>
              <a:rPr lang="en-GB" sz="2400" dirty="0">
                <a:effectLst/>
              </a:rPr>
              <a:t>There is no wall left to this village.</a:t>
            </a:r>
          </a:p>
          <a:p>
            <a:pPr marL="0" indent="0">
              <a:spcBef>
                <a:spcPts val="0"/>
              </a:spcBef>
              <a:buNone/>
            </a:pPr>
            <a:r>
              <a:rPr lang="en-GB" sz="2400" dirty="0">
                <a:effectLst/>
              </a:rPr>
              <a:t>Bones white with a thousand frosts,</a:t>
            </a:r>
          </a:p>
          <a:p>
            <a:pPr marL="0" indent="0">
              <a:spcBef>
                <a:spcPts val="0"/>
              </a:spcBef>
              <a:buNone/>
            </a:pPr>
            <a:r>
              <a:rPr lang="en-GB" sz="2400" dirty="0">
                <a:effectLst/>
              </a:rPr>
              <a:t>High heaps, covered with trees and grass;</a:t>
            </a:r>
          </a:p>
          <a:p>
            <a:pPr marL="0" indent="0">
              <a:spcBef>
                <a:spcPts val="0"/>
              </a:spcBef>
              <a:buNone/>
            </a:pPr>
            <a:r>
              <a:rPr lang="en-GB" sz="2400" dirty="0">
                <a:effectLst/>
              </a:rPr>
              <a:t>Who brought this to pass?</a:t>
            </a:r>
          </a:p>
          <a:p>
            <a:pPr marL="0" indent="0">
              <a:spcBef>
                <a:spcPts val="0"/>
              </a:spcBef>
              <a:buNone/>
            </a:pPr>
            <a:r>
              <a:rPr lang="en-GB" sz="2400" dirty="0">
                <a:effectLst/>
              </a:rPr>
              <a:t>Who has brought the flaming imperial anger?</a:t>
            </a:r>
          </a:p>
          <a:p>
            <a:pPr marL="0" indent="0">
              <a:spcBef>
                <a:spcPts val="0"/>
              </a:spcBef>
              <a:buNone/>
            </a:pPr>
            <a:r>
              <a:rPr lang="en-GB" sz="2400" dirty="0">
                <a:effectLst/>
              </a:rPr>
              <a:t>Who has brought the army with drums and with kettle-drums?</a:t>
            </a:r>
          </a:p>
          <a:p>
            <a:pPr marL="0" indent="0">
              <a:spcBef>
                <a:spcPts val="0"/>
              </a:spcBef>
              <a:buNone/>
            </a:pPr>
            <a:r>
              <a:rPr lang="en-GB" sz="2400" dirty="0">
                <a:effectLst/>
              </a:rPr>
              <a:t>Barbarous kings.</a:t>
            </a:r>
          </a:p>
          <a:p>
            <a:pPr marL="0" indent="0">
              <a:spcBef>
                <a:spcPts val="0"/>
              </a:spcBef>
              <a:buNone/>
            </a:pPr>
            <a:r>
              <a:rPr lang="en-GB" sz="2400" dirty="0">
                <a:effectLst/>
              </a:rPr>
              <a:t>A gracious spring, turned to blood-ravenous autumn,</a:t>
            </a:r>
          </a:p>
          <a:p>
            <a:pPr marL="0" indent="0">
              <a:spcBef>
                <a:spcPts val="0"/>
              </a:spcBef>
              <a:buNone/>
            </a:pPr>
            <a:r>
              <a:rPr lang="en-GB" sz="2400" dirty="0">
                <a:effectLst/>
              </a:rPr>
              <a:t>A turmoil of wars-men, spread over the middle kingdom,</a:t>
            </a:r>
          </a:p>
          <a:p>
            <a:pPr marL="0" indent="0">
              <a:spcBef>
                <a:spcPts val="0"/>
              </a:spcBef>
              <a:buNone/>
            </a:pPr>
            <a:r>
              <a:rPr lang="en-GB" sz="2400" dirty="0">
                <a:effectLst/>
              </a:rPr>
              <a:t>Three hundred and sixty thousand,</a:t>
            </a:r>
          </a:p>
          <a:p>
            <a:pPr marL="0" indent="0">
              <a:spcBef>
                <a:spcPts val="0"/>
              </a:spcBef>
              <a:buNone/>
            </a:pPr>
            <a:r>
              <a:rPr lang="en-GB" sz="2400" dirty="0">
                <a:effectLst/>
              </a:rPr>
              <a:t>And sorrow, sorrow like rain.</a:t>
            </a:r>
          </a:p>
          <a:p>
            <a:pPr marL="0" indent="0">
              <a:spcBef>
                <a:spcPts val="0"/>
              </a:spcBef>
              <a:buNone/>
            </a:pPr>
            <a:r>
              <a:rPr lang="en-GB" sz="2400" dirty="0">
                <a:effectLst/>
              </a:rPr>
              <a:t>Sorrow to go, and sorrow, sorrow returning,</a:t>
            </a:r>
          </a:p>
          <a:p>
            <a:pPr marL="0" indent="0">
              <a:spcBef>
                <a:spcPts val="0"/>
              </a:spcBef>
              <a:buNone/>
            </a:pPr>
            <a:r>
              <a:rPr lang="en-GB" sz="2400" dirty="0">
                <a:effectLst/>
              </a:rPr>
              <a:t>Desolate, desolate fields,</a:t>
            </a:r>
          </a:p>
          <a:p>
            <a:pPr marL="0" indent="0">
              <a:spcBef>
                <a:spcPts val="0"/>
              </a:spcBef>
              <a:buNone/>
            </a:pPr>
            <a:r>
              <a:rPr lang="en-GB" sz="2400" dirty="0">
                <a:effectLst/>
              </a:rPr>
              <a:t>And no children of warfare upon them,       </a:t>
            </a:r>
          </a:p>
          <a:p>
            <a:pPr marL="0" indent="0">
              <a:spcBef>
                <a:spcPts val="0"/>
              </a:spcBef>
              <a:buNone/>
            </a:pPr>
            <a:r>
              <a:rPr lang="en-GB" sz="2400" dirty="0">
                <a:effectLst/>
              </a:rPr>
              <a:t>                                                                                       </a:t>
            </a:r>
            <a:r>
              <a:rPr lang="en-GB" sz="2400" dirty="0" err="1">
                <a:effectLst/>
              </a:rPr>
              <a:t>Rihaku</a:t>
            </a:r>
            <a:r>
              <a:rPr lang="en-GB" sz="2400" dirty="0">
                <a:effectLst/>
              </a:rPr>
              <a:t>.</a:t>
            </a:r>
          </a:p>
        </p:txBody>
      </p:sp>
      <p:sp>
        <p:nvSpPr>
          <p:cNvPr id="5" name="Rectangle 4">
            <a:extLst>
              <a:ext uri="{FF2B5EF4-FFF2-40B4-BE49-F238E27FC236}">
                <a16:creationId xmlns:a16="http://schemas.microsoft.com/office/drawing/2014/main" id="{35B63376-2F5A-49D4-BA16-352C83113A46}"/>
              </a:ext>
            </a:extLst>
          </p:cNvPr>
          <p:cNvSpPr/>
          <p:nvPr/>
        </p:nvSpPr>
        <p:spPr>
          <a:xfrm>
            <a:off x="6148802" y="1484784"/>
            <a:ext cx="2675884" cy="1200329"/>
          </a:xfrm>
          <a:prstGeom prst="rect">
            <a:avLst/>
          </a:prstGeom>
        </p:spPr>
        <p:txBody>
          <a:bodyPr wrap="square">
            <a:spAutoFit/>
          </a:bodyPr>
          <a:lstStyle/>
          <a:p>
            <a:pPr algn="r"/>
            <a:r>
              <a:rPr lang="en-GB" sz="2400" b="1" dirty="0">
                <a:solidFill>
                  <a:srgbClr val="FFFF00"/>
                </a:solidFill>
                <a:latin typeface="Palatino Linotype" panose="02040502050505030304" pitchFamily="18" charset="0"/>
              </a:rPr>
              <a:t>LAMENT OF THE FRONTIER GUARD</a:t>
            </a:r>
            <a:endParaRPr lang="en-GB" sz="2400" dirty="0">
              <a:solidFill>
                <a:srgbClr val="FFFF00"/>
              </a:solidFill>
            </a:endParaRPr>
          </a:p>
        </p:txBody>
      </p:sp>
    </p:spTree>
    <p:extLst>
      <p:ext uri="{BB962C8B-B14F-4D97-AF65-F5344CB8AC3E}">
        <p14:creationId xmlns:p14="http://schemas.microsoft.com/office/powerpoint/2010/main" val="716317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568952" cy="5865515"/>
          </a:xfrm>
        </p:spPr>
        <p:txBody>
          <a:bodyPr/>
          <a:lstStyle/>
          <a:p>
            <a:pPr marL="0" indent="0">
              <a:buNone/>
            </a:pPr>
            <a:r>
              <a:rPr lang="en-GB" sz="2400" dirty="0">
                <a:effectLst/>
              </a:rPr>
              <a:t>[Poems] which speak in the voice of combatants -  the sorrowful, obliquely outraged "Song of the Bowmen of Shu" and "Lament of the Frontier Guard." Gaudier </a:t>
            </a:r>
            <a:r>
              <a:rPr lang="en-GB" sz="2400" dirty="0" err="1">
                <a:effectLst/>
              </a:rPr>
              <a:t>Brzeska</a:t>
            </a:r>
            <a:r>
              <a:rPr lang="en-GB" sz="2400" dirty="0">
                <a:effectLst/>
              </a:rPr>
              <a:t> very much appreciated these choices; </a:t>
            </a:r>
            <a:r>
              <a:rPr lang="en-GB" sz="2400" dirty="0">
                <a:solidFill>
                  <a:srgbClr val="FFFF00"/>
                </a:solidFill>
                <a:effectLst/>
              </a:rPr>
              <a:t>"the poems," he wrote after receiving them, "depict our situation in a wonderful way." </a:t>
            </a:r>
            <a:r>
              <a:rPr lang="en-GB" sz="2400" dirty="0">
                <a:effectLst/>
              </a:rPr>
              <a:t>"Our situation” means primarily, I assume, the condition of trench warfare, the implied combatants' "we" excluding the civilian Pound even as the praise of Pound's poems, and that simple verb of realism "depict,” embrace him into the corps . </a:t>
            </a:r>
          </a:p>
          <a:p>
            <a:pPr marL="0" indent="0">
              <a:buNone/>
            </a:pPr>
            <a:r>
              <a:rPr lang="en-GB" sz="2400" dirty="0">
                <a:solidFill>
                  <a:srgbClr val="FFFF00"/>
                </a:solidFill>
                <a:effectLst/>
              </a:rPr>
              <a:t>In Pound's "non Chinese" Great War poems …the delicately fetishized women and discreetly </a:t>
            </a:r>
            <a:r>
              <a:rPr lang="en-GB" sz="2400" dirty="0" err="1">
                <a:solidFill>
                  <a:srgbClr val="FFFF00"/>
                </a:solidFill>
                <a:effectLst/>
              </a:rPr>
              <a:t>semieroticized</a:t>
            </a:r>
            <a:r>
              <a:rPr lang="en-GB" sz="2400" dirty="0">
                <a:solidFill>
                  <a:srgbClr val="FFFF00"/>
                </a:solidFill>
                <a:effectLst/>
              </a:rPr>
              <a:t> male bonding in </a:t>
            </a:r>
            <a:r>
              <a:rPr lang="en-GB" sz="2400" i="1" dirty="0">
                <a:solidFill>
                  <a:srgbClr val="FFFF00"/>
                </a:solidFill>
                <a:effectLst/>
              </a:rPr>
              <a:t>Cathay</a:t>
            </a:r>
            <a:r>
              <a:rPr lang="en-GB" sz="2400" dirty="0">
                <a:solidFill>
                  <a:srgbClr val="FFFF00"/>
                </a:solidFill>
                <a:effectLst/>
              </a:rPr>
              <a:t> are replaced by gender in extremity</a:t>
            </a:r>
            <a:r>
              <a:rPr lang="en-GB" sz="2400" dirty="0">
                <a:effectLst/>
              </a:rPr>
              <a:t>. Parts IV and V of "</a:t>
            </a:r>
            <a:r>
              <a:rPr lang="en-GB" sz="2400" dirty="0" err="1">
                <a:effectLst/>
              </a:rPr>
              <a:t>Mauberley</a:t>
            </a:r>
            <a:r>
              <a:rPr lang="en-GB" sz="2400" dirty="0">
                <a:effectLst/>
              </a:rPr>
              <a:t>," with their critique of the "</a:t>
            </a:r>
            <a:r>
              <a:rPr lang="en-GB" sz="2400" i="1" dirty="0" err="1">
                <a:effectLst/>
              </a:rPr>
              <a:t>dulce</a:t>
            </a:r>
            <a:r>
              <a:rPr lang="en-GB" sz="2400" i="1" dirty="0">
                <a:effectLst/>
              </a:rPr>
              <a:t> et decorum</a:t>
            </a:r>
            <a:r>
              <a:rPr lang="en-GB" sz="2400" dirty="0">
                <a:effectLst/>
              </a:rPr>
              <a:t>" formulation. Any reader who doubts the heightened and declared masculinity of that tradition in Pound's hands should consult the famous line concerning the "old bitch gone in the teeth," one of the most overtly misogynist moments in twentieth-century war literature.</a:t>
            </a:r>
          </a:p>
          <a:p>
            <a:pPr marL="0" indent="0">
              <a:buNone/>
            </a:pPr>
            <a:endParaRPr lang="en-GB" sz="2400" dirty="0">
              <a:effectLst/>
            </a:endParaRPr>
          </a:p>
          <a:p>
            <a:pPr marL="0" indent="0">
              <a:buNone/>
            </a:pPr>
            <a:endParaRPr lang="en-GB" sz="2400" dirty="0"/>
          </a:p>
        </p:txBody>
      </p:sp>
    </p:spTree>
    <p:extLst>
      <p:ext uri="{BB962C8B-B14F-4D97-AF65-F5344CB8AC3E}">
        <p14:creationId xmlns:p14="http://schemas.microsoft.com/office/powerpoint/2010/main" val="1028358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462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AB533C-2CF8-4EF2-A3EE-90E7D13E3202}"/>
              </a:ext>
            </a:extLst>
          </p:cNvPr>
          <p:cNvSpPr>
            <a:spLocks noGrp="1"/>
          </p:cNvSpPr>
          <p:nvPr>
            <p:ph idx="1"/>
          </p:nvPr>
        </p:nvSpPr>
        <p:spPr>
          <a:xfrm>
            <a:off x="251520" y="27856"/>
            <a:ext cx="8640960" cy="7056784"/>
          </a:xfrm>
        </p:spPr>
        <p:txBody>
          <a:bodyPr/>
          <a:lstStyle/>
          <a:p>
            <a:pPr marL="0" indent="0">
              <a:spcBef>
                <a:spcPts val="0"/>
              </a:spcBef>
              <a:buNone/>
            </a:pPr>
            <a:r>
              <a:rPr lang="en-GB" sz="2400" dirty="0">
                <a:effectLst/>
              </a:rPr>
              <a:t>Red jade cups, food well set on a blue jewelled table,</a:t>
            </a:r>
          </a:p>
          <a:p>
            <a:pPr marL="0" indent="0">
              <a:spcBef>
                <a:spcPts val="0"/>
              </a:spcBef>
              <a:buNone/>
            </a:pPr>
            <a:r>
              <a:rPr lang="en-GB" sz="2400" dirty="0">
                <a:effectLst/>
              </a:rPr>
              <a:t>And I was drunk, and had no thought of returning.</a:t>
            </a:r>
          </a:p>
          <a:p>
            <a:pPr marL="0" indent="0">
              <a:spcBef>
                <a:spcPts val="0"/>
              </a:spcBef>
              <a:buNone/>
            </a:pPr>
            <a:r>
              <a:rPr lang="en-GB" sz="2400" dirty="0">
                <a:effectLst/>
              </a:rPr>
              <a:t>And you would walk out with me to the western corner of the castle,</a:t>
            </a:r>
          </a:p>
          <a:p>
            <a:pPr marL="0" indent="0">
              <a:spcBef>
                <a:spcPts val="0"/>
              </a:spcBef>
              <a:buNone/>
            </a:pPr>
            <a:r>
              <a:rPr lang="en-GB" sz="2400" dirty="0">
                <a:effectLst/>
              </a:rPr>
              <a:t>To the dynastic temple, with water about it clear as blue jade,</a:t>
            </a:r>
          </a:p>
          <a:p>
            <a:pPr marL="0" indent="0">
              <a:spcBef>
                <a:spcPts val="0"/>
              </a:spcBef>
              <a:buNone/>
            </a:pPr>
            <a:r>
              <a:rPr lang="en-GB" sz="2400" dirty="0">
                <a:effectLst/>
              </a:rPr>
              <a:t>With boats floating, and the sound of mouth-organs and drums,</a:t>
            </a:r>
          </a:p>
          <a:p>
            <a:pPr marL="0" indent="0">
              <a:spcBef>
                <a:spcPts val="0"/>
              </a:spcBef>
              <a:buNone/>
            </a:pPr>
            <a:r>
              <a:rPr lang="en-GB" sz="2400" dirty="0">
                <a:effectLst/>
              </a:rPr>
              <a:t>With ripples like dragon-scales, going grass green on the water,</a:t>
            </a:r>
          </a:p>
          <a:p>
            <a:pPr marL="0" indent="0">
              <a:spcBef>
                <a:spcPts val="0"/>
              </a:spcBef>
              <a:buNone/>
            </a:pPr>
            <a:r>
              <a:rPr lang="en-GB" sz="2400" dirty="0">
                <a:effectLst/>
              </a:rPr>
              <a:t>Pleasure lasting, with </a:t>
            </a:r>
            <a:r>
              <a:rPr lang="en-GB" sz="2400" dirty="0" err="1">
                <a:effectLst/>
              </a:rPr>
              <a:t>courtezans</a:t>
            </a:r>
            <a:r>
              <a:rPr lang="en-GB" sz="2400" dirty="0">
                <a:effectLst/>
              </a:rPr>
              <a:t>, going and coming without hindrance,</a:t>
            </a:r>
          </a:p>
          <a:p>
            <a:pPr marL="0" indent="0">
              <a:spcBef>
                <a:spcPts val="0"/>
              </a:spcBef>
              <a:buNone/>
            </a:pPr>
            <a:r>
              <a:rPr lang="en-GB" sz="2400" dirty="0">
                <a:effectLst/>
              </a:rPr>
              <a:t>With the willow flakes falling like snow,</a:t>
            </a:r>
          </a:p>
          <a:p>
            <a:pPr marL="0" indent="0">
              <a:spcBef>
                <a:spcPts val="0"/>
              </a:spcBef>
              <a:buNone/>
            </a:pPr>
            <a:r>
              <a:rPr lang="en-GB" sz="2400" dirty="0">
                <a:effectLst/>
              </a:rPr>
              <a:t>And the </a:t>
            </a:r>
            <a:r>
              <a:rPr lang="en-GB" sz="2400" dirty="0" err="1">
                <a:effectLst/>
              </a:rPr>
              <a:t>vermilioned</a:t>
            </a:r>
            <a:r>
              <a:rPr lang="en-GB" sz="2400" dirty="0">
                <a:effectLst/>
              </a:rPr>
              <a:t> girls getting drunk about sunset,</a:t>
            </a:r>
          </a:p>
          <a:p>
            <a:pPr marL="0" indent="0">
              <a:spcBef>
                <a:spcPts val="0"/>
              </a:spcBef>
              <a:buNone/>
            </a:pPr>
            <a:r>
              <a:rPr lang="en-GB" sz="2400" dirty="0">
                <a:effectLst/>
              </a:rPr>
              <a:t>And the water a hundred feet deep reflecting green eyebrows</a:t>
            </a:r>
          </a:p>
          <a:p>
            <a:pPr marL="0" indent="0">
              <a:spcBef>
                <a:spcPts val="0"/>
              </a:spcBef>
              <a:buNone/>
            </a:pPr>
            <a:r>
              <a:rPr lang="en-GB" sz="2400" dirty="0">
                <a:effectLst/>
              </a:rPr>
              <a:t>—Eyebrows painted green are a fine sight in young moonlight,</a:t>
            </a:r>
          </a:p>
          <a:p>
            <a:pPr marL="0" indent="0">
              <a:spcBef>
                <a:spcPts val="0"/>
              </a:spcBef>
              <a:buNone/>
            </a:pPr>
            <a:r>
              <a:rPr lang="en-GB" sz="2400" dirty="0">
                <a:effectLst/>
              </a:rPr>
              <a:t>Gracefully painted—</a:t>
            </a:r>
          </a:p>
          <a:p>
            <a:pPr marL="0" indent="0">
              <a:spcBef>
                <a:spcPts val="0"/>
              </a:spcBef>
              <a:buNone/>
            </a:pPr>
            <a:r>
              <a:rPr lang="en-GB" sz="2400" dirty="0">
                <a:effectLst/>
              </a:rPr>
              <a:t>And the girls singing back at each other,</a:t>
            </a:r>
          </a:p>
          <a:p>
            <a:pPr marL="0" indent="0">
              <a:spcBef>
                <a:spcPts val="0"/>
              </a:spcBef>
              <a:buNone/>
            </a:pPr>
            <a:r>
              <a:rPr lang="en-GB" sz="2400" dirty="0">
                <a:effectLst/>
              </a:rPr>
              <a:t>Dancing in transparent brocade,</a:t>
            </a:r>
          </a:p>
          <a:p>
            <a:pPr marL="0" indent="0">
              <a:spcBef>
                <a:spcPts val="0"/>
              </a:spcBef>
              <a:buNone/>
            </a:pPr>
            <a:r>
              <a:rPr lang="en-GB" sz="2400" dirty="0">
                <a:effectLst/>
              </a:rPr>
              <a:t>And the wind lifting the song, and interrupting it,</a:t>
            </a:r>
          </a:p>
          <a:p>
            <a:pPr marL="0" indent="0">
              <a:spcBef>
                <a:spcPts val="0"/>
              </a:spcBef>
              <a:buNone/>
            </a:pPr>
            <a:r>
              <a:rPr lang="en-GB" sz="2400" dirty="0">
                <a:effectLst/>
              </a:rPr>
              <a:t>Tossing it up under the clouds.</a:t>
            </a:r>
          </a:p>
          <a:p>
            <a:pPr marL="0" indent="0">
              <a:spcBef>
                <a:spcPts val="0"/>
              </a:spcBef>
              <a:buNone/>
            </a:pPr>
            <a:r>
              <a:rPr lang="en-GB" sz="2400" dirty="0">
                <a:effectLst/>
              </a:rPr>
              <a:t>And all this comes to an end.</a:t>
            </a:r>
          </a:p>
          <a:p>
            <a:pPr marL="0" indent="0">
              <a:spcBef>
                <a:spcPts val="0"/>
              </a:spcBef>
              <a:buNone/>
            </a:pPr>
            <a:r>
              <a:rPr lang="en-GB" sz="2400" dirty="0">
                <a:effectLst/>
              </a:rPr>
              <a:t>And is not again to be met with.                                            </a:t>
            </a:r>
            <a:r>
              <a:rPr lang="en-GB" sz="2400" dirty="0" err="1">
                <a:effectLst/>
              </a:rPr>
              <a:t>Rihaku</a:t>
            </a:r>
            <a:r>
              <a:rPr lang="en-GB" sz="2400" dirty="0">
                <a:effectLst/>
              </a:rPr>
              <a:t> </a:t>
            </a:r>
          </a:p>
        </p:txBody>
      </p:sp>
    </p:spTree>
    <p:extLst>
      <p:ext uri="{BB962C8B-B14F-4D97-AF65-F5344CB8AC3E}">
        <p14:creationId xmlns:p14="http://schemas.microsoft.com/office/powerpoint/2010/main" val="1871364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861642" y="-20565"/>
            <a:ext cx="2882343" cy="1637889"/>
          </a:xfrm>
        </p:spPr>
        <p:txBody>
          <a:bodyPr/>
          <a:lstStyle/>
          <a:p>
            <a:pPr algn="r"/>
            <a:r>
              <a:rPr lang="en-GB" sz="3600" b="0" dirty="0">
                <a:solidFill>
                  <a:srgbClr val="FFFF00"/>
                </a:solidFill>
                <a:effectLst/>
              </a:rPr>
              <a:t>DISCUSSION - for blog </a:t>
            </a:r>
          </a:p>
        </p:txBody>
      </p:sp>
      <p:sp>
        <p:nvSpPr>
          <p:cNvPr id="3" name="Content Placeholder 2"/>
          <p:cNvSpPr>
            <a:spLocks noGrp="1"/>
          </p:cNvSpPr>
          <p:nvPr>
            <p:ph idx="1"/>
          </p:nvPr>
        </p:nvSpPr>
        <p:spPr>
          <a:xfrm>
            <a:off x="370066" y="161256"/>
            <a:ext cx="8378398" cy="6696744"/>
          </a:xfrm>
        </p:spPr>
        <p:txBody>
          <a:bodyPr/>
          <a:lstStyle/>
          <a:p>
            <a:pPr marL="0" indent="0">
              <a:spcBef>
                <a:spcPts val="0"/>
              </a:spcBef>
              <a:buNone/>
            </a:pPr>
            <a:r>
              <a:rPr lang="en-GB" sz="2400" dirty="0">
                <a:effectLst/>
              </a:rPr>
              <a:t>BROADER CONCERNS</a:t>
            </a:r>
          </a:p>
          <a:p>
            <a:pPr>
              <a:spcBef>
                <a:spcPts val="0"/>
              </a:spcBef>
            </a:pPr>
            <a:r>
              <a:rPr lang="en-GB" sz="2400" dirty="0">
                <a:effectLst/>
              </a:rPr>
              <a:t>How is </a:t>
            </a:r>
            <a:r>
              <a:rPr lang="en-GB" sz="2400" i="1" dirty="0">
                <a:effectLst/>
              </a:rPr>
              <a:t>Cathay</a:t>
            </a:r>
            <a:r>
              <a:rPr lang="en-GB" sz="2400" dirty="0">
                <a:effectLst/>
              </a:rPr>
              <a:t> Modernist? </a:t>
            </a:r>
          </a:p>
          <a:p>
            <a:pPr>
              <a:spcBef>
                <a:spcPts val="0"/>
              </a:spcBef>
            </a:pPr>
            <a:r>
              <a:rPr lang="en-GB" sz="2400" dirty="0">
                <a:effectLst/>
              </a:rPr>
              <a:t>What is imagism? </a:t>
            </a:r>
          </a:p>
          <a:p>
            <a:pPr>
              <a:spcBef>
                <a:spcPts val="0"/>
              </a:spcBef>
            </a:pPr>
            <a:r>
              <a:rPr lang="en-GB" sz="2400" dirty="0">
                <a:effectLst/>
              </a:rPr>
              <a:t>Why is it significant?</a:t>
            </a:r>
          </a:p>
          <a:p>
            <a:pPr>
              <a:spcBef>
                <a:spcPts val="0"/>
              </a:spcBef>
            </a:pPr>
            <a:r>
              <a:rPr lang="en-GB" sz="2400" dirty="0">
                <a:effectLst/>
              </a:rPr>
              <a:t>What holds the collection together?</a:t>
            </a:r>
          </a:p>
          <a:p>
            <a:pPr>
              <a:spcBef>
                <a:spcPts val="0"/>
              </a:spcBef>
            </a:pPr>
            <a:r>
              <a:rPr lang="en-GB" sz="2400" dirty="0">
                <a:effectLst/>
              </a:rPr>
              <a:t>How can </a:t>
            </a:r>
            <a:r>
              <a:rPr lang="en-GB" sz="2400" i="1" dirty="0">
                <a:effectLst/>
              </a:rPr>
              <a:t>Cathay</a:t>
            </a:r>
            <a:r>
              <a:rPr lang="en-GB" sz="2400" dirty="0">
                <a:effectLst/>
              </a:rPr>
              <a:t> be seen as ‘war poetry’?</a:t>
            </a:r>
          </a:p>
          <a:p>
            <a:pPr marL="0" indent="0">
              <a:spcBef>
                <a:spcPts val="0"/>
              </a:spcBef>
              <a:buNone/>
            </a:pPr>
            <a:endParaRPr lang="en-GB" sz="2000" dirty="0">
              <a:effectLst/>
            </a:endParaRPr>
          </a:p>
          <a:p>
            <a:pPr marL="0" indent="0">
              <a:spcBef>
                <a:spcPts val="0"/>
              </a:spcBef>
              <a:buNone/>
            </a:pPr>
            <a:r>
              <a:rPr lang="en-GB" sz="2400" dirty="0">
                <a:effectLst/>
              </a:rPr>
              <a:t>SPECIFIC POEMS – READ </a:t>
            </a:r>
            <a:r>
              <a:rPr lang="en-GB" sz="2400" i="1" dirty="0">
                <a:effectLst/>
              </a:rPr>
              <a:t>&amp;</a:t>
            </a:r>
            <a:r>
              <a:rPr lang="en-GB" sz="2400" dirty="0">
                <a:effectLst/>
              </a:rPr>
              <a:t> CONSIDER </a:t>
            </a:r>
          </a:p>
          <a:p>
            <a:pPr>
              <a:spcBef>
                <a:spcPts val="0"/>
              </a:spcBef>
            </a:pPr>
            <a:r>
              <a:rPr lang="en-GB" sz="2400" dirty="0">
                <a:effectLst/>
              </a:rPr>
              <a:t>issues spanning: ‘Song of the Bowmen of Shu’/ Lament of the Frontier Guard’, ‘To-</a:t>
            </a:r>
            <a:r>
              <a:rPr lang="en-GB" sz="2400" dirty="0" err="1">
                <a:effectLst/>
              </a:rPr>
              <a:t>Em</a:t>
            </a:r>
            <a:r>
              <a:rPr lang="en-GB" sz="2400" dirty="0">
                <a:effectLst/>
              </a:rPr>
              <a:t>-Mei’s the Unmoving Cloud’</a:t>
            </a:r>
          </a:p>
          <a:p>
            <a:pPr>
              <a:spcBef>
                <a:spcPts val="0"/>
              </a:spcBef>
            </a:pPr>
            <a:r>
              <a:rPr lang="en-GB" sz="2400" dirty="0">
                <a:effectLst/>
              </a:rPr>
              <a:t>The construction and meaning of ‘The Beautiful Toilet’</a:t>
            </a:r>
          </a:p>
          <a:p>
            <a:pPr>
              <a:spcBef>
                <a:spcPts val="0"/>
              </a:spcBef>
            </a:pPr>
            <a:r>
              <a:rPr lang="en-GB" sz="2400" dirty="0">
                <a:effectLst/>
              </a:rPr>
              <a:t>The woman’s voice in ‘The River Merchant’s Wife’</a:t>
            </a:r>
          </a:p>
          <a:p>
            <a:pPr>
              <a:spcBef>
                <a:spcPts val="0"/>
              </a:spcBef>
            </a:pPr>
            <a:r>
              <a:rPr lang="en-GB" sz="2400" dirty="0">
                <a:effectLst/>
              </a:rPr>
              <a:t>Questions of communication </a:t>
            </a:r>
            <a:r>
              <a:rPr lang="en-GB" sz="2400" dirty="0" err="1">
                <a:effectLst/>
              </a:rPr>
              <a:t>eg</a:t>
            </a:r>
            <a:r>
              <a:rPr lang="en-GB" sz="2400" dirty="0">
                <a:effectLst/>
              </a:rPr>
              <a:t> ‘Exile’s Letter’</a:t>
            </a:r>
          </a:p>
          <a:p>
            <a:pPr>
              <a:spcBef>
                <a:spcPts val="0"/>
              </a:spcBef>
            </a:pPr>
            <a:r>
              <a:rPr lang="en-GB" sz="2400" dirty="0">
                <a:effectLst/>
              </a:rPr>
              <a:t>Why is ‘The Seafarer’ included?</a:t>
            </a:r>
          </a:p>
          <a:p>
            <a:pPr marL="0" indent="0" algn="ctr">
              <a:buNone/>
            </a:pPr>
            <a:r>
              <a:rPr lang="en-GB" sz="1050" dirty="0">
                <a:effectLst/>
              </a:rPr>
              <a:t>------------------------------------</a:t>
            </a:r>
          </a:p>
          <a:p>
            <a:pPr marL="0" indent="0">
              <a:spcBef>
                <a:spcPts val="0"/>
              </a:spcBef>
              <a:buNone/>
            </a:pPr>
            <a:r>
              <a:rPr lang="en-GB" sz="2400" u="sng" dirty="0">
                <a:solidFill>
                  <a:srgbClr val="FFFF00"/>
                </a:solidFill>
                <a:effectLst/>
              </a:rPr>
              <a:t>See link to Rilke: </a:t>
            </a:r>
            <a:r>
              <a:rPr lang="en-GB" sz="2400" dirty="0">
                <a:solidFill>
                  <a:srgbClr val="FFFF00"/>
                </a:solidFill>
                <a:effectLst/>
              </a:rPr>
              <a:t>Looking forward to the second half of the module touching on  European models of Modernism, compare the Anglo-American modernism of </a:t>
            </a:r>
            <a:r>
              <a:rPr lang="en-GB" sz="2400" i="1" dirty="0">
                <a:solidFill>
                  <a:srgbClr val="FFFF00"/>
                </a:solidFill>
                <a:effectLst/>
              </a:rPr>
              <a:t>Cathay</a:t>
            </a:r>
            <a:r>
              <a:rPr lang="en-GB" sz="2400" dirty="0">
                <a:solidFill>
                  <a:srgbClr val="FFFF00"/>
                </a:solidFill>
                <a:effectLst/>
              </a:rPr>
              <a:t> to </a:t>
            </a:r>
            <a:r>
              <a:rPr lang="en-GB" sz="2400" i="1" dirty="0">
                <a:solidFill>
                  <a:srgbClr val="FFFF00"/>
                </a:solidFill>
                <a:effectLst/>
              </a:rPr>
              <a:t>The</a:t>
            </a:r>
            <a:r>
              <a:rPr lang="en-GB" sz="2400" dirty="0">
                <a:solidFill>
                  <a:srgbClr val="FFFF00"/>
                </a:solidFill>
                <a:effectLst/>
              </a:rPr>
              <a:t> </a:t>
            </a:r>
            <a:r>
              <a:rPr lang="en-GB" sz="2400" i="1" dirty="0" err="1">
                <a:solidFill>
                  <a:srgbClr val="FFFF00"/>
                </a:solidFill>
                <a:effectLst/>
              </a:rPr>
              <a:t>Duino</a:t>
            </a:r>
            <a:r>
              <a:rPr lang="en-GB" sz="2400" i="1" dirty="0">
                <a:solidFill>
                  <a:srgbClr val="FFFF00"/>
                </a:solidFill>
                <a:effectLst/>
              </a:rPr>
              <a:t> Elegies </a:t>
            </a:r>
            <a:endParaRPr lang="en-GB" sz="2400" dirty="0">
              <a:effectLst/>
            </a:endParaRPr>
          </a:p>
          <a:p>
            <a:pPr marL="0" indent="0">
              <a:buNone/>
            </a:pPr>
            <a:endParaRPr lang="en-GB" sz="2400" dirty="0">
              <a:effectLst/>
            </a:endParaRPr>
          </a:p>
        </p:txBody>
      </p:sp>
    </p:spTree>
    <p:extLst>
      <p:ext uri="{BB962C8B-B14F-4D97-AF65-F5344CB8AC3E}">
        <p14:creationId xmlns:p14="http://schemas.microsoft.com/office/powerpoint/2010/main" val="1380398205"/>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Stream</Template>
  <TotalTime>853</TotalTime>
  <Words>2245</Words>
  <Application>Microsoft Office PowerPoint</Application>
  <PresentationFormat>On-screen Show (4:3)</PresentationFormat>
  <Paragraphs>117</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Garamond</vt:lpstr>
      <vt:lpstr>Palatino Linotype</vt:lpstr>
      <vt:lpstr>Wingdings</vt:lpstr>
      <vt:lpstr>Stream</vt:lpstr>
      <vt:lpstr>‘A Few Don’ts’, Cathay &amp; the  new poetics</vt:lpstr>
      <vt:lpstr>PowerPoint Presentation</vt:lpstr>
      <vt:lpstr>Founding a new western tradition</vt:lpstr>
      <vt:lpstr>Cathay &amp; war (1): selections &amp; juxtapositions</vt:lpstr>
      <vt:lpstr>PowerPoint Presentation</vt:lpstr>
      <vt:lpstr>Cathay &amp; war (2): femininity</vt:lpstr>
      <vt:lpstr>PowerPoint Presentation</vt:lpstr>
      <vt:lpstr>PowerPoint Presentation</vt:lpstr>
      <vt:lpstr>Cathay &amp; war (3): masculinity</vt:lpstr>
      <vt:lpstr>PowerPoint Presentation</vt:lpstr>
      <vt:lpstr>PowerPoint Presentation</vt:lpstr>
      <vt:lpstr>PowerPoint Presentation</vt:lpstr>
      <vt:lpstr>DISCUSSION - for blog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55</cp:revision>
  <dcterms:created xsi:type="dcterms:W3CDTF">1601-01-01T00:00:00Z</dcterms:created>
  <dcterms:modified xsi:type="dcterms:W3CDTF">2020-03-30T10:51:27Z</dcterms:modified>
</cp:coreProperties>
</file>