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0" r:id="rId2"/>
    <p:sldId id="281" r:id="rId3"/>
    <p:sldId id="282" r:id="rId4"/>
    <p:sldId id="283" r:id="rId5"/>
    <p:sldId id="289" r:id="rId6"/>
    <p:sldId id="284" r:id="rId7"/>
    <p:sldId id="285" r:id="rId8"/>
    <p:sldId id="286" r:id="rId9"/>
    <p:sldId id="287" r:id="rId10"/>
    <p:sldId id="288" r:id="rId11"/>
    <p:sldId id="290" r:id="rId12"/>
    <p:sldId id="291" r:id="rId13"/>
    <p:sldId id="293" r:id="rId14"/>
    <p:sldId id="294" r:id="rId15"/>
    <p:sldId id="29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5A20DB-8F85-4BF0-A29E-0990910DD3E8}" v="23" dt="2026-04-21T10:36:50.43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81" autoAdjust="0"/>
    <p:restoredTop sz="94660"/>
  </p:normalViewPr>
  <p:slideViewPr>
    <p:cSldViewPr snapToGrid="0">
      <p:cViewPr>
        <p:scale>
          <a:sx n="69" d="100"/>
          <a:sy n="69" d="100"/>
        </p:scale>
        <p:origin x="576" y="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0030EA-77B5-4057-B34D-0B1584C7A03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641342-D113-4EFE-AB15-69BF3801A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860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7189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Stroke is a serious condition that needs urgent treatment. When oxygen cannot reach brain tissue, damage starts quickly. Early recognition and treatment improve survival and recovery.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405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effect of stroke depends on the damaged area. For example, a stroke in the frontal lobe may affect movement or speech.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1613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Stroke can affect both physical and mental health. Some people recover well, while others need long-term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0902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Mr</a:t>
            </a:r>
            <a:r>
              <a:rPr lang="en-US" dirty="0"/>
              <a:t> A has several known stroke risk factors. These factors help shape the care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409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Many stroke risks can be reduced. Lifestyle change is important after stroke to prevent another 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2997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Early treatment focuses on saving brain tissue and keeping the patient stable. Safety is also very important.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68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Stroke patients may need help with daily tasks. Care should also support independence where possible.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275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Stroke recovery often needs many professionals working together. Teamwork improves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8862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Some stroke patients have speech problems. Staff must adapt communication methods.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5234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A1D9A-AD1F-28E2-191F-2A75678C7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75147B-4355-E1FA-AF1B-56D6CFECFB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4BF6A5-338E-ABF2-28CC-913680C4EE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Stroke may affect decision-making ability. Care staff must follow ethical and legal standards.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CE21A6-73BD-1A13-CB38-55930A7EC7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3801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8E04C-59B6-B07A-C106-3D33DCF034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B928A0-2C7A-6BDF-0089-A48415AFF4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116CDB-2DB7-FFD7-E75F-6ABC42828D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Stroke recovery often needs many professionals working together. Teamwork improves outcomes.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137A47-CBC5-D6FF-B782-8095568F5E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634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are the academic and professional sources used in this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641342-D113-4EFE-AB15-69BF3801A7F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971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5816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9058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8476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8226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2263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1258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3027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4370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0437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8840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9760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5449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hf.org.uk/informationsupport/conditions/stroke" TargetMode="External"/><Relationship Id="rId13" Type="http://schemas.openxmlformats.org/officeDocument/2006/relationships/hyperlink" Target="https://mindthegraph.com/blog/stroke-symptoms-and-risk-factors/" TargetMode="External"/><Relationship Id="rId18" Type="http://schemas.openxmlformats.org/officeDocument/2006/relationships/hyperlink" Target="https://www.who.int/health-topics/cardiovascular-diseases#tab=tab_1" TargetMode="External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www.tandfonline.com/doi/pdf/10.1080/15265161.2019.1665402" TargetMode="External"/><Relationship Id="rId12" Type="http://schemas.openxmlformats.org/officeDocument/2006/relationships/hyperlink" Target="https://www.ideastream.org/health-science/2011-09-26/anatomy-of-a-stroke" TargetMode="External"/><Relationship Id="rId17" Type="http://schemas.openxmlformats.org/officeDocument/2006/relationships/hyperlink" Target="https://signaturemd.com/for-patients/concierge-doctor-blog/improving-doctor-patient-communication/" TargetMode="External"/><Relationship Id="rId2" Type="http://schemas.openxmlformats.org/officeDocument/2006/relationships/audio" Target="../media/media15.m4a"/><Relationship Id="rId16" Type="http://schemas.openxmlformats.org/officeDocument/2006/relationships/hyperlink" Target="https://www.nmc.org.uk/standards/guidance/holistic-care/" TargetMode="External"/><Relationship Id="rId1" Type="http://schemas.microsoft.com/office/2007/relationships/media" Target="../media/media15.m4a"/><Relationship Id="rId6" Type="http://schemas.openxmlformats.org/officeDocument/2006/relationships/hyperlink" Target="https://www.ahn.org/services/neuroscience/conditions/stroke/stroke-symptoms-and-diagnosis" TargetMode="External"/><Relationship Id="rId11" Type="http://schemas.openxmlformats.org/officeDocument/2006/relationships/hyperlink" Target="https://forwardpharmacybarnes.co.uk/blood-pressure-checking-barnes/" TargetMode="External"/><Relationship Id="rId5" Type="http://schemas.openxmlformats.org/officeDocument/2006/relationships/hyperlink" Target="https://aihcp.net/2024/07/09/healthcare-ethics-critical-issues-in-informed-consent/" TargetMode="External"/><Relationship Id="rId15" Type="http://schemas.openxmlformats.org/officeDocument/2006/relationships/hyperlink" Target="https://www.england.nhs.uk/category/stroke/" TargetMode="External"/><Relationship Id="rId10" Type="http://schemas.openxmlformats.org/officeDocument/2006/relationships/hyperlink" Target="https://www.everydayhealth.com/stroke/guide/" TargetMode="External"/><Relationship Id="rId19" Type="http://schemas.openxmlformats.org/officeDocument/2006/relationships/image" Target="../media/image3.png"/><Relationship Id="rId4" Type="http://schemas.openxmlformats.org/officeDocument/2006/relationships/notesSlide" Target="../notesSlides/notesSlide13.xml"/><Relationship Id="rId9" Type="http://schemas.openxmlformats.org/officeDocument/2006/relationships/hyperlink" Target="https://www.chaban-medical.com/walking-rehabilitation" TargetMode="External"/><Relationship Id="rId14" Type="http://schemas.openxmlformats.org/officeDocument/2006/relationships/hyperlink" Target="https://www.nice.org.uk/guidance/ng23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73276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ID:2426168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Mercy Inyang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Shaila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7E88DBD4-489E-5048-5846-9D0D536FA9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090"/>
    </mc:Choice>
    <mc:Fallback>
      <p:transition spd="slow" advTm="27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9C376-BFCD-21F2-AC5D-191B0C66C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A8CAB7-E209-3694-1DA0-4CE106D1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7942A5-CCD5-4EFF-1D63-59D1EA0E6D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8E1614E-9832-F128-0268-AEE8E4BAEF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 bwMode="auto">
          <a:xfrm>
            <a:off x="5977018" y="273050"/>
            <a:ext cx="4743099" cy="4767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8B7F50-9754-FC3B-34FB-D2EA8F4A9F5B}"/>
              </a:ext>
            </a:extLst>
          </p:cNvPr>
          <p:cNvSpPr txBox="1"/>
          <p:nvPr/>
        </p:nvSpPr>
        <p:spPr>
          <a:xfrm>
            <a:off x="6356774" y="5073991"/>
            <a:ext cx="4251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Figure 1: British heart foundation (2024).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A04749C-338E-67AD-A333-A1CFFC41687B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09601" y="1435100"/>
            <a:ext cx="4743099" cy="32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Stroke is a medical emergency. 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happens when blood flow to the brain is blocked or a blood vessel bursts. 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Brain cells begin to die within minutes. 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Fast treatment can save life and reduce disability. 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Stroke is common in the UK. 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9A8B395F-856D-60B9-6BD2-004B86F97F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6570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121"/>
    </mc:Choice>
    <mc:Fallback>
      <p:transition spd="slow" advTm="471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0011D-B307-2745-D4F0-339BEB064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1" y="530352"/>
            <a:ext cx="5743302" cy="685292"/>
          </a:xfrm>
        </p:spPr>
        <p:txBody>
          <a:bodyPr/>
          <a:lstStyle/>
          <a:p>
            <a:pPr algn="ctr"/>
            <a:r>
              <a:rPr lang="en-US" sz="2400" dirty="0"/>
              <a:t>Body System Related to Stroke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F51F65-07AC-9D83-1F97-1ADC55E42C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1041" y="1325373"/>
            <a:ext cx="2782388" cy="402989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400" b="1" dirty="0"/>
              <a:t>Nervous System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Brain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Spinal cord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Nerves </a:t>
            </a:r>
            <a:br>
              <a:rPr lang="en-US" sz="2400" dirty="0"/>
            </a:br>
            <a:br>
              <a:rPr lang="en-US" sz="2000" dirty="0"/>
            </a:br>
            <a:endParaRPr lang="en-US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AA8B3F-4AFB-D648-ADB4-4820EBA9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25616-7D2B-FD05-98A5-C5274553BA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9B9D3-3238-2FEC-E3A6-B58E7DA8F640}"/>
              </a:ext>
            </a:extLst>
          </p:cNvPr>
          <p:cNvSpPr txBox="1"/>
          <p:nvPr/>
        </p:nvSpPr>
        <p:spPr>
          <a:xfrm>
            <a:off x="3831771" y="1484715"/>
            <a:ext cx="4060372" cy="2804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/>
              <a:t>Main Functions: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Controls movement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Controls speech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Controls memory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Controls sensation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Controls breathing and balance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637A59-98AD-D0AC-2EE6-F598A0D505E4}"/>
              </a:ext>
            </a:extLst>
          </p:cNvPr>
          <p:cNvSpPr txBox="1"/>
          <p:nvPr/>
        </p:nvSpPr>
        <p:spPr>
          <a:xfrm>
            <a:off x="1629833" y="4985932"/>
            <a:ext cx="33310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Marieb</a:t>
            </a:r>
            <a:r>
              <a:rPr lang="en-US" dirty="0"/>
              <a:t> and Hoehn, 2019)</a:t>
            </a:r>
          </a:p>
        </p:txBody>
      </p:sp>
      <p:pic>
        <p:nvPicPr>
          <p:cNvPr id="3074" name="Picture 2" descr="Stroke Signs.  Credit:  Centers for Disease Control and Prevention.">
            <a:extLst>
              <a:ext uri="{FF2B5EF4-FFF2-40B4-BE49-F238E27FC236}">
                <a16:creationId xmlns:a16="http://schemas.microsoft.com/office/drawing/2014/main" id="{F7A684F8-92BD-1B59-BF2D-24DCCF17AD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659" y="530352"/>
            <a:ext cx="5046616" cy="405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88F09FB-49B9-BC8C-FA1E-09DA8FDFBF5F}"/>
              </a:ext>
            </a:extLst>
          </p:cNvPr>
          <p:cNvSpPr txBox="1"/>
          <p:nvPr/>
        </p:nvSpPr>
        <p:spPr>
          <a:xfrm>
            <a:off x="6096000" y="474686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767676"/>
                </a:solidFill>
                <a:effectLst/>
                <a:latin typeface="Roboto Condensed" panose="02000000000000000000" pitchFamily="2" charset="0"/>
              </a:rPr>
              <a:t>Stroke Signs. Credit: Centers for Disease Control and Prevention.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BC9475-D9CB-747C-1019-27F85E206E45}"/>
              </a:ext>
            </a:extLst>
          </p:cNvPr>
          <p:cNvSpPr txBox="1"/>
          <p:nvPr/>
        </p:nvSpPr>
        <p:spPr>
          <a:xfrm>
            <a:off x="5257800" y="5050119"/>
            <a:ext cx="751114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600" i="1" dirty="0"/>
              <a:t>Figure 2: Anatomy of a Stroke (</a:t>
            </a:r>
            <a:r>
              <a:rPr lang="en-US" sz="1600" i="1" dirty="0" err="1"/>
              <a:t>Glausser</a:t>
            </a:r>
            <a:r>
              <a:rPr lang="en-US" sz="1600" i="1" dirty="0"/>
              <a:t>, 2011, Ideastream Public Media).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272093F-7877-29E5-8F8A-AA61C23276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57364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488"/>
    </mc:Choice>
    <mc:Fallback>
      <p:transition spd="slow" advTm="6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140DF-6D5F-763A-4596-38F013E1A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3" y="631371"/>
            <a:ext cx="4011084" cy="1435100"/>
          </a:xfrm>
        </p:spPr>
        <p:txBody>
          <a:bodyPr/>
          <a:lstStyle/>
          <a:p>
            <a:r>
              <a:rPr lang="en-US" sz="2800" dirty="0"/>
              <a:t>Brain Anatomy Linked to Stroke</a:t>
            </a:r>
            <a:br>
              <a:rPr lang="en-US" sz="2800" dirty="0"/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537EE99-F984-3041-854F-F3D2DF0B9A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767263" y="1126543"/>
            <a:ext cx="6815137" cy="346508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E82A18-AF04-7267-E91E-69DF77F681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" y="2066471"/>
            <a:ext cx="4011084" cy="4029891"/>
          </a:xfrm>
        </p:spPr>
        <p:txBody>
          <a:bodyPr/>
          <a:lstStyle/>
          <a:p>
            <a:r>
              <a:rPr lang="en-US" sz="1800" b="1" dirty="0"/>
              <a:t>Major Brain Areas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Frontal lobe: thinking and movement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Parietal lobe: touch and awareness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Temporal lobe: hearing and memory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Occipital lobe: vision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Cerebellum: balance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91313B-D593-9E10-D9F0-D2C55C456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E721B-B4BF-25D9-B4C7-E4FC5EF6E7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39B083-E744-9D0B-0E48-69AD7A89B94C}"/>
              </a:ext>
            </a:extLst>
          </p:cNvPr>
          <p:cNvSpPr txBox="1"/>
          <p:nvPr/>
        </p:nvSpPr>
        <p:spPr>
          <a:xfrm>
            <a:off x="5257800" y="4575014"/>
            <a:ext cx="54250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i="1" dirty="0"/>
              <a:t>Figure 3: 5 Signs of Stroke (Allegheny Health Network, n.d.).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0AB8D8F-CE60-99D7-EBF9-31EFC4423B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51005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716"/>
    </mc:Choice>
    <mc:Fallback>
      <p:transition spd="slow" advTm="83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14E2B-2B83-047A-2790-424F058A0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How Stroke Affects Body Function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59D00-DB75-BB87-30F1-3B114B4B6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2000" b="1" dirty="0"/>
              <a:t>Effects of Stroke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Weakness on one side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Slurred speech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Memory loss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Difficulty swallowing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Poor balance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Emotional changes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6E607B-26DF-5DC2-1DC2-7F4E41203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EA138-3A37-33D6-1802-7AABD58D1A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2CAF26-F1DB-D85F-E0C8-D1D18E0F163E}"/>
              </a:ext>
            </a:extLst>
          </p:cNvPr>
          <p:cNvSpPr txBox="1"/>
          <p:nvPr/>
        </p:nvSpPr>
        <p:spPr>
          <a:xfrm>
            <a:off x="5072743" y="5060848"/>
            <a:ext cx="682020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dirty="0"/>
              <a:t>Figure 4: Illustration showing stroke and interruption of blood flow to the brain (Everyday Health, 2026).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3AF52E1-090E-BE82-1F9A-4A0F2185BC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6401" y="273051"/>
            <a:ext cx="5529942" cy="4679949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D2CD532F-0314-F84F-D0FE-D48D6742B4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8150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180"/>
    </mc:Choice>
    <mc:Fallback>
      <p:transition spd="slow" advTm="77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B73D9-DE79-3D2A-1B58-EA6AFE1B5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7717" y="105267"/>
            <a:ext cx="4011084" cy="687683"/>
          </a:xfrm>
        </p:spPr>
        <p:txBody>
          <a:bodyPr/>
          <a:lstStyle/>
          <a:p>
            <a:pPr algn="ctr"/>
            <a:r>
              <a:rPr lang="en-GB" sz="4000" dirty="0"/>
              <a:t>Case Study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EA07ED3-5CCA-A12B-206D-41C59A85F9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561399" y="527647"/>
            <a:ext cx="6021001" cy="463851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094169-828B-3A9C-4928-1DB5132A4A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433" y="792950"/>
            <a:ext cx="5087312" cy="463902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Mr 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 A is a 68-year-old male with a history of hypertension and type 2 diabetes.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 has a sedentary lifestyle, smokes regularly, and has a high fat diet.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 A is at high risk of recurrent stroke due to multiple lifestyle and medical risk factors.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 was diagnosed with an ischaemic stroke following CT scan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 A requires support with daily activities and ongoing rehabilitation.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Presenting symptoms: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Sudden weakness on right side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Facial dropping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Difficulty walking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Slurred speech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factors: Lives alone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factors will be considered when developing an appropriate care plan.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7550D5-CC4D-6265-5E33-164C4BA51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059305-3CCA-8F0B-FC9B-7AB58E406B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F25ADA-A0D3-225D-5A99-AAC70572D6CB}"/>
              </a:ext>
            </a:extLst>
          </p:cNvPr>
          <p:cNvSpPr txBox="1"/>
          <p:nvPr/>
        </p:nvSpPr>
        <p:spPr>
          <a:xfrm>
            <a:off x="6206675" y="5065322"/>
            <a:ext cx="567750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Figure 5:</a:t>
            </a:r>
            <a:r>
              <a:rPr lang="en-US" sz="1400" dirty="0"/>
              <a:t> </a:t>
            </a:r>
            <a:r>
              <a:rPr lang="en-US" sz="1400" i="1" dirty="0"/>
              <a:t>Act F.A.S.T. warning signs of stroke (Face, Arm, Speech, Time)</a:t>
            </a:r>
            <a:br>
              <a:rPr lang="en-US" sz="1400" dirty="0"/>
            </a:br>
            <a:r>
              <a:rPr lang="en-US" sz="1400" dirty="0"/>
              <a:t>(Source: Growing Needs, 2023)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1847C0E-CFC1-5AFF-F522-BF239C896F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72786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007"/>
    </mc:Choice>
    <mc:Fallback>
      <p:transition spd="slow" advTm="720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F1FB4-4FF4-A764-BE66-42F2B5452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743" y="331786"/>
            <a:ext cx="5192485" cy="738414"/>
          </a:xfrm>
        </p:spPr>
        <p:txBody>
          <a:bodyPr/>
          <a:lstStyle/>
          <a:p>
            <a:pPr algn="ctr"/>
            <a:r>
              <a:rPr lang="en-US" sz="4000" dirty="0"/>
              <a:t>Main Risk Factors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FC25EA-21C4-2F0E-BFA7-BFBF21D60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0BD8C-9105-0859-2B85-79E6A43E55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5D212C0-2739-C9E5-50D7-3FB834F45D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6755934"/>
              </p:ext>
            </p:extLst>
          </p:nvPr>
        </p:nvGraphicFramePr>
        <p:xfrm>
          <a:off x="631371" y="1306285"/>
          <a:ext cx="5464629" cy="3995054"/>
        </p:xfrm>
        <a:graphic>
          <a:graphicData uri="http://schemas.openxmlformats.org/drawingml/2006/table">
            <a:tbl>
              <a:tblPr>
                <a:tableStyleId>{327F97BB-C833-4FB7-BDE5-3F7075034690}</a:tableStyleId>
              </a:tblPr>
              <a:tblGrid>
                <a:gridCol w="1764526">
                  <a:extLst>
                    <a:ext uri="{9D8B030D-6E8A-4147-A177-3AD203B41FA5}">
                      <a16:colId xmlns:a16="http://schemas.microsoft.com/office/drawing/2014/main" val="3216407286"/>
                    </a:ext>
                  </a:extLst>
                </a:gridCol>
                <a:gridCol w="3700103">
                  <a:extLst>
                    <a:ext uri="{9D8B030D-6E8A-4147-A177-3AD203B41FA5}">
                      <a16:colId xmlns:a16="http://schemas.microsoft.com/office/drawing/2014/main" val="2676480688"/>
                    </a:ext>
                  </a:extLst>
                </a:gridCol>
              </a:tblGrid>
              <a:tr h="570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Risk Factor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Impact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83441874"/>
                  </a:ext>
                </a:extLst>
              </a:tr>
              <a:tr h="570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Smoking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Damages blood vessels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79864847"/>
                  </a:ext>
                </a:extLst>
              </a:tr>
              <a:tr h="570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High BP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Major cause of stroke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060747"/>
                  </a:ext>
                </a:extLst>
              </a:tr>
              <a:tr h="570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Obesity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Raises heart risk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59716058"/>
                  </a:ext>
                </a:extLst>
              </a:tr>
              <a:tr h="570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Inactivity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Poor circulation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92763138"/>
                  </a:ext>
                </a:extLst>
              </a:tr>
              <a:tr h="570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Poor diet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Cholesterol increase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25147960"/>
                  </a:ext>
                </a:extLst>
              </a:tr>
              <a:tr h="57072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Higher risk over 55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80493406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094002B0-3554-F583-E052-0CC734AA0B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9775" y="587829"/>
            <a:ext cx="5192485" cy="451663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6AAC3A3-0CFA-FC08-B510-50C61229FCDB}"/>
              </a:ext>
            </a:extLst>
          </p:cNvPr>
          <p:cNvSpPr txBox="1"/>
          <p:nvPr/>
        </p:nvSpPr>
        <p:spPr>
          <a:xfrm>
            <a:off x="6237515" y="509677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Figure 6: Stroke symptoms and risk factors infographic (adapted from Mind the Graph, 2019)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7391674-9512-F7ED-1C3A-14992164B6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20139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76"/>
    </mc:Choice>
    <mc:Fallback>
      <p:transition spd="slow" advTm="252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75207-C4E8-117E-0DC5-E932CA048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Care Plan (Immediate Care)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39BB6A-5628-9978-706B-B968A7BD6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sz="2000" b="1" dirty="0"/>
              <a:t>First Priorities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Monitor airway, breathing, circulation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Check blood pressure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Brain scan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Give clot-busting treatment if suitable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Prevent falls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Start hydration and nutrition support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636548-D231-6EAE-7B3A-19BE4C8B2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74232-754D-509E-5368-05AFC4E860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CA5A232-97A0-4A53-7F87-527BBE5A96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767262" y="556937"/>
            <a:ext cx="6815137" cy="45389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645F2C-A8BC-404E-F6F0-7E9EFDB61957}"/>
              </a:ext>
            </a:extLst>
          </p:cNvPr>
          <p:cNvSpPr txBox="1"/>
          <p:nvPr/>
        </p:nvSpPr>
        <p:spPr>
          <a:xfrm>
            <a:off x="334433" y="518483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(NICE,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D6933A-7237-D3EC-A698-87E06346E4CB}"/>
              </a:ext>
            </a:extLst>
          </p:cNvPr>
          <p:cNvSpPr txBox="1"/>
          <p:nvPr/>
        </p:nvSpPr>
        <p:spPr>
          <a:xfrm>
            <a:off x="5456766" y="5222564"/>
            <a:ext cx="5638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i="1" dirty="0"/>
              <a:t>Figure 7: Care  Plan (Everyday Health, 2026).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A369179-6E0C-786D-3434-5E3D32B6C4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85214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903"/>
    </mc:Choice>
    <mc:Fallback>
      <p:transition spd="slow" advTm="75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3BE38-FA4D-0DC4-D9EE-7F04FD09F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43" y="273051"/>
            <a:ext cx="4011084" cy="1162050"/>
          </a:xfrm>
        </p:spPr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Ongoing care &amp; Monitoring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C6D2AA-F2F4-1B32-0D15-AB4DC2D238B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2000" b="1" dirty="0"/>
              <a:t>Routine Care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Help with washing and dressing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Pressure area care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Mobility support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Medication management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Healthy meals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Encourage independence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37DA9A-F6BF-DA26-FBE9-391D30BC9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B6D09-B516-BC2E-9468-5FBABF12C3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7" name="AutoShape 2" descr="Blood Pressure Monitoring - The Healthcare Insights">
            <a:extLst>
              <a:ext uri="{FF2B5EF4-FFF2-40B4-BE49-F238E27FC236}">
                <a16:creationId xmlns:a16="http://schemas.microsoft.com/office/drawing/2014/main" id="{DC7C9B66-71CB-8FFF-EF62-BE22DD68D7B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309256"/>
            <a:ext cx="272143" cy="27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E6F9BD3-9DA5-2B22-5402-84948D03BD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179" y="685800"/>
            <a:ext cx="6145566" cy="402989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5223492-F16D-782A-E466-3E7955D80367}"/>
              </a:ext>
            </a:extLst>
          </p:cNvPr>
          <p:cNvSpPr txBox="1"/>
          <p:nvPr/>
        </p:nvSpPr>
        <p:spPr>
          <a:xfrm>
            <a:off x="5110543" y="4759617"/>
            <a:ext cx="65807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Figure 8: </a:t>
            </a:r>
            <a:r>
              <a:rPr lang="en-US" sz="1400" i="1" dirty="0"/>
              <a:t>Importance of blood pressure monitoring in maintaining cardiovascular health (The Healthcare Insights, n.d.)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E0B4E11-9896-4D06-CB25-BB77771FD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88862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108"/>
    </mc:Choice>
    <mc:Fallback>
      <p:transition spd="slow" advTm="67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0CEB8-FC04-34F4-33D6-F23795871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Rehabilitation &amp; Support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507A1D-1205-8046-7336-6C7D41F28C3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sz="2000" b="1" dirty="0"/>
              <a:t>Multidisciplinary Support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Physiotherapist: movement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Speech therapist: speech/swallowing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Occupational therapist: daily living skills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Nurse: monitoring and medication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GP: follow-up care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EE9860-CFE0-9935-6FE7-75E060BEB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E555BD-7E84-6117-0E32-82C91E934C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0DF6060-0684-C203-2824-6F80E577B1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390499" y="1188720"/>
            <a:ext cx="5833475" cy="33303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8F525D-56A5-06B1-B1BC-E39D14175650}"/>
              </a:ext>
            </a:extLst>
          </p:cNvPr>
          <p:cNvSpPr txBox="1"/>
          <p:nvPr/>
        </p:nvSpPr>
        <p:spPr>
          <a:xfrm>
            <a:off x="609601" y="505356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(NHS England,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D087F5-F680-1A86-69D9-DC845945FE5B}"/>
              </a:ext>
            </a:extLst>
          </p:cNvPr>
          <p:cNvSpPr txBox="1"/>
          <p:nvPr/>
        </p:nvSpPr>
        <p:spPr>
          <a:xfrm>
            <a:off x="4999565" y="4591902"/>
            <a:ext cx="669169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Figure 9: Walking rehabilitation exercise used to support recovery of mobility after injury or stroke (Source: Chaban Medical, 2026)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3C34BD74-800B-0362-C1D4-06B7683D7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0878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485"/>
    </mc:Choice>
    <mc:Fallback>
      <p:transition spd="slow" advTm="73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4F018-E506-3846-3351-198EBC644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60763"/>
            <a:ext cx="4011084" cy="561975"/>
          </a:xfrm>
        </p:spPr>
        <p:txBody>
          <a:bodyPr/>
          <a:lstStyle/>
          <a:p>
            <a:pPr algn="ctr"/>
            <a:r>
              <a:rPr lang="en-US" sz="2400" dirty="0"/>
              <a:t>Monitoring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1598BE-58E6-CD3A-7C79-067BB0BDE9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384446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000" b="1" dirty="0"/>
              <a:t>Regular Monitoring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Blood pressure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Pulse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Blood sugar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Swallowing ability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Mood and depression signs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Mobility progress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05151C-452B-A43D-824E-78AD9FC59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970BF-23BF-60C2-1BD6-C649EA2B73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C70E227-3FFD-6AD0-0E27-656FE77CA8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7817" y="402771"/>
            <a:ext cx="6637867" cy="4343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2D1AE67-9A8E-FE93-4C2F-346F2BC02257}"/>
              </a:ext>
            </a:extLst>
          </p:cNvPr>
          <p:cNvSpPr txBox="1"/>
          <p:nvPr/>
        </p:nvSpPr>
        <p:spPr>
          <a:xfrm>
            <a:off x="5486399" y="481790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200" b="1" dirty="0"/>
              <a:t>Figure 10: NHS free blood pressure checking service available in community pharmacy settings (Forward Pharmacy Barnes, 2024).</a:t>
            </a:r>
            <a:endParaRPr lang="en-US" sz="1200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0C9DAF4-C44C-6465-252C-543B0C9081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43615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657"/>
    </mc:Choice>
    <mc:Fallback>
      <p:transition spd="slow" advTm="41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8930D-4EB5-AA5F-2455-17439EF9DC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543" y="375467"/>
            <a:ext cx="4011084" cy="631008"/>
          </a:xfrm>
        </p:spPr>
        <p:txBody>
          <a:bodyPr/>
          <a:lstStyle/>
          <a:p>
            <a:pPr algn="ctr"/>
            <a:r>
              <a:rPr lang="en-US" sz="2800" dirty="0"/>
              <a:t>Communication Plan</a:t>
            </a:r>
            <a:endParaRPr lang="en-GB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5DABC-5A71-0CCC-93B4-43990013C6C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2000" b="1" dirty="0"/>
              <a:t>Good Communication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Speak slowly and clearly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Use short sentences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Give time to respond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Use pictures if needed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Involve family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Respect dignity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814DE2-A703-7D95-0022-1AE3D8A8D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6BDC8-056F-C022-E1DC-5BEA00A453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6904D38-2DE5-B9D0-1CE8-6877FC74EC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4386" y="375467"/>
            <a:ext cx="6613071" cy="45405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319313C-9E8E-406C-EEF1-56F52CEEF4A5}"/>
              </a:ext>
            </a:extLst>
          </p:cNvPr>
          <p:cNvSpPr txBox="1"/>
          <p:nvPr/>
        </p:nvSpPr>
        <p:spPr>
          <a:xfrm>
            <a:off x="5486399" y="5003107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400" i="1" dirty="0"/>
              <a:t>Figure 11: </a:t>
            </a:r>
            <a:r>
              <a:rPr lang="fr-FR" sz="1400" i="1" dirty="0" err="1"/>
              <a:t>Improving</a:t>
            </a:r>
            <a:r>
              <a:rPr lang="fr-FR" sz="1400" i="1" dirty="0"/>
              <a:t> </a:t>
            </a:r>
            <a:r>
              <a:rPr lang="fr-FR" sz="1400" i="1" dirty="0" err="1"/>
              <a:t>doctor</a:t>
            </a:r>
            <a:r>
              <a:rPr lang="fr-FR" sz="1400" i="1" dirty="0"/>
              <a:t>–patient communication (</a:t>
            </a:r>
            <a:r>
              <a:rPr lang="fr-FR" sz="1400" i="1" dirty="0" err="1"/>
              <a:t>SignatureMD</a:t>
            </a:r>
            <a:r>
              <a:rPr lang="fr-FR" sz="1400" i="1" dirty="0"/>
              <a:t>, 2024)</a:t>
            </a:r>
            <a:endParaRPr lang="en-US" sz="1400" i="1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D367686-3654-7879-0575-09EA640827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4179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903"/>
    </mc:Choice>
    <mc:Fallback>
      <p:transition spd="slow" advTm="67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90437C-7EC0-ACD9-857F-567120BE50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11327-8A56-B28C-844C-D97B07033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543" y="375467"/>
            <a:ext cx="4011084" cy="631008"/>
          </a:xfrm>
        </p:spPr>
        <p:txBody>
          <a:bodyPr/>
          <a:lstStyle/>
          <a:p>
            <a:pPr algn="ctr"/>
            <a:r>
              <a:rPr lang="en-US" sz="2800" dirty="0"/>
              <a:t>Ethical Considerations</a:t>
            </a:r>
            <a:endParaRPr lang="en-GB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98AC6F-9719-2DDF-8F3D-D9A622DD6B9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sz="2000" b="1" dirty="0"/>
              <a:t>Important Ethical Issues</a:t>
            </a:r>
          </a:p>
          <a:p>
            <a:r>
              <a:rPr lang="en-US" sz="2000" dirty="0"/>
              <a:t>Consent before care </a:t>
            </a:r>
          </a:p>
          <a:p>
            <a:r>
              <a:rPr lang="en-US" sz="2000" dirty="0"/>
              <a:t>Respect patient choices </a:t>
            </a:r>
          </a:p>
          <a:p>
            <a:r>
              <a:rPr lang="en-US" sz="2000" dirty="0"/>
              <a:t>Confidentiality </a:t>
            </a:r>
          </a:p>
          <a:p>
            <a:r>
              <a:rPr lang="en-US" sz="2000" dirty="0"/>
              <a:t>Equal treatment </a:t>
            </a:r>
          </a:p>
          <a:p>
            <a:r>
              <a:rPr lang="en-US" sz="2000" dirty="0"/>
              <a:t>Capacity assessment if confused </a:t>
            </a:r>
          </a:p>
          <a:p>
            <a:r>
              <a:rPr lang="en-US" sz="2000" dirty="0"/>
              <a:t>Best interest decisions if needed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C5FE1B-CA32-AAAB-A9B4-75F235BCD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B5E9E-80BC-6B0C-DECF-BF302738F5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301F20-0848-21B1-557F-2C434C967DBB}"/>
              </a:ext>
            </a:extLst>
          </p:cNvPr>
          <p:cNvSpPr txBox="1"/>
          <p:nvPr/>
        </p:nvSpPr>
        <p:spPr>
          <a:xfrm>
            <a:off x="1066801" y="493237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(NMC, 2026)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380A47C-AC35-B945-6606-82C17C5313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3063" y="375467"/>
            <a:ext cx="5966052" cy="396542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4CD694E-61AD-B16C-F66D-63C9A7A2235B}"/>
              </a:ext>
            </a:extLst>
          </p:cNvPr>
          <p:cNvSpPr txBox="1"/>
          <p:nvPr/>
        </p:nvSpPr>
        <p:spPr>
          <a:xfrm>
            <a:off x="5453063" y="445196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i="1" dirty="0"/>
              <a:t>Figure 12: Ethical Consideration: Healthcare Rights and Informed Consent (2024)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B5A1C0E-09C0-2C45-9B11-D479A517E2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0841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574"/>
    </mc:Choice>
    <mc:Fallback>
      <p:transition spd="slow" advTm="53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B1048A-F2FB-0B8A-589D-4A4AE1C94E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5ABE8-037E-CAD5-A720-A5699FB85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dirty="0"/>
              <a:t>Recommendations to Improve Health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3EEBE8-4F01-B030-C21C-66C5C276920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Stop smoking support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Low salt diet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Regular walking plan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Medication adherence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BP control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Family support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Community stroke services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A50D78-7993-178A-3532-29B1B4FE8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C562F-DF4B-7769-50FC-6AC9AA7E7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B86412B-5F83-731A-0895-6A28A6C9A8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542899" y="718457"/>
            <a:ext cx="5833475" cy="42236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CA1E82-9259-FC0F-5CB1-E4C7E5B20A60}"/>
              </a:ext>
            </a:extLst>
          </p:cNvPr>
          <p:cNvSpPr txBox="1"/>
          <p:nvPr/>
        </p:nvSpPr>
        <p:spPr>
          <a:xfrm>
            <a:off x="5954485" y="50956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(Stroke Association, 2024) </a:t>
            </a:r>
            <a:r>
              <a:rPr lang="en-US" sz="1800" dirty="0"/>
              <a:t>; (NHS England, 2023)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6BF6374-A8E5-0D9C-069E-0F6EA19952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94905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834"/>
    </mc:Choice>
    <mc:Fallback>
      <p:transition spd="slow" advTm="33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ADC92-E0EF-0D49-BDAD-AD369F499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7726" y="136524"/>
            <a:ext cx="8931007" cy="323676"/>
          </a:xfrm>
        </p:spPr>
        <p:txBody>
          <a:bodyPr/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9E86B-1B45-E63B-09B0-85014BB1C6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3295" y="1179576"/>
            <a:ext cx="10008761" cy="4498847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br>
              <a:rPr lang="en-US" sz="2100" dirty="0"/>
            </a:br>
            <a:br>
              <a:rPr lang="en-US" sz="2100" dirty="0"/>
            </a:br>
            <a:br>
              <a:rPr lang="en-US" sz="2100" dirty="0"/>
            </a:br>
            <a:br>
              <a:rPr lang="en-US" sz="2100" dirty="0"/>
            </a:b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BFD044-7EFA-183E-D184-3AD385C23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z="1100" smtClean="0"/>
              <a:pPr>
                <a:defRPr/>
              </a:pPr>
              <a:t>21/04/2026</a:t>
            </a:fld>
            <a:endParaRPr lang="en-GB" altLang="en-US" sz="11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6244A-C502-4006-CDCD-86CC8A0FFA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z="1400" smtClean="0"/>
              <a:pPr>
                <a:defRPr/>
              </a:pPr>
              <a:t>15</a:t>
            </a:fld>
            <a:endParaRPr lang="en-GB" altLang="en-US" sz="1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5F62A1-2117-6A21-EF47-0F3DE6F338FA}"/>
              </a:ext>
            </a:extLst>
          </p:cNvPr>
          <p:cNvSpPr txBox="1"/>
          <p:nvPr/>
        </p:nvSpPr>
        <p:spPr>
          <a:xfrm>
            <a:off x="334433" y="632619"/>
            <a:ext cx="11574801" cy="5056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AIHCP (2024) Healthcare Ethics and Informed Consent: A Comprehensive Guide.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https://aihcp.net/2024/07/09/healthcare-ethics-critical-issues-in-informed-consent/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 April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Allegheny Health Network (n.d.) Identify stroke symptoms | Signs of stroke.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https://www.ahn.org/services/neuroscience/conditions/stroke/stroke-symptoms-and-diagnosis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 April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Beauchamp, T. and Childress, J., 2019. Principles of biomedical ethics: marking its fortieth anniversary. The American Journal of Bioethics, 19(11), pp.9-12.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https://www.tandfonline.com/doi/pdf/10.1080/15265161.2019.1665402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</a:t>
            </a:r>
            <a:r>
              <a:rPr lang="en-GB" sz="1000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April, 2026)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Heart Foundation (2024) Stroke.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https://www.bhf.org.uk/informationsupport/conditions/stroke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12th April 2026)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Chaban Medical (2026) Walking rehabilitation.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https://www.chaban-medical.com/walking-rehabilitation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 April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Everyday Health (2026) Stroke: guide, symptoms, causes and treatment.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https://www.everydayhealth.com/stroke/guide/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 April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Forward Pharmacy Barnes (2024) Blood pressure checking – NHS free blood pressure checking service.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https://forwardpharmacybarnes.co.uk/blood-pressure-checking-barnes/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 January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Glausser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(2011) Anatomy of a stroke. Ideastream Public Media, 26 September.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https://www.ideastream.org/health-science/2011-09-26/anatomy-of-a-stroke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8th April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Marieb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E.N. and Hoehn, K. (2019) Human Anatomy and Physiology. 11th Edition, Pearson Education Ltd.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 the Graph (2019) Stroke symptoms and risk factors.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https://mindthegraph.com/blog/stroke-symptoms-and-risk-factors/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</a:t>
            </a:r>
            <a:r>
              <a:rPr lang="en-GB" sz="10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GB" sz="1000" kern="100" baseline="30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Institute for Health and Care Excellence (NICE) (2023) Stroke rehabilitation in adults. NICE Guideline NG236. Published 18 October.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https://www.nice.org.uk/guidance/ng236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 April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 (2026) Stroke. Available </a:t>
            </a: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at:</a:t>
            </a:r>
            <a:r>
              <a:rPr lang="en-GB" sz="1000" u="sng" kern="100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://www.england.nhs.uk/category/stroke/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10th April, 2026)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Nursing and Midwifery Council (NMC) (2026) Holistic care.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https://www.nmc.org.uk/standards/guidance/holistic-care/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20 April 2026)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SignatureMD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(2024) Improving doctor-patient communication.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7"/>
              </a:rPr>
              <a:t>https://signaturemd.com/for-patients/concierge-doctor-blog/improving-doctor-patient-communication/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 April 2026).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(2025) Cardiovascular diseases (CVDs). Available at: </a:t>
            </a:r>
            <a:r>
              <a:rPr lang="en-GB" sz="10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https://www.who.int/health-topics/cardiovascular-diseases#tab=tab_1</a:t>
            </a:r>
            <a:r>
              <a:rPr lang="en-GB" sz="1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 April 2026)</a:t>
            </a:r>
            <a:endParaRPr lang="en-US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DFDFA82-D585-4BD1-622E-0498988060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23542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48"/>
    </mc:Choice>
    <mc:Fallback>
      <p:transition spd="slow" advTm="24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1201</TotalTime>
  <Words>1542</Words>
  <Application>Microsoft Office PowerPoint</Application>
  <PresentationFormat>Widescreen</PresentationFormat>
  <Paragraphs>213</Paragraphs>
  <Slides>15</Slides>
  <Notes>13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Calibri</vt:lpstr>
      <vt:lpstr>Myriad Pro</vt:lpstr>
      <vt:lpstr>Roboto Condensed</vt:lpstr>
      <vt:lpstr>20140311PresentationUWTSDTemplate</vt:lpstr>
      <vt:lpstr>PowerPoint Presentation</vt:lpstr>
      <vt:lpstr>Introduction</vt:lpstr>
      <vt:lpstr>Body System Related to Stroke</vt:lpstr>
      <vt:lpstr>Brain Anatomy Linked to Stroke </vt:lpstr>
      <vt:lpstr>How Stroke Affects Body Function</vt:lpstr>
      <vt:lpstr>Case Study </vt:lpstr>
      <vt:lpstr>Main Risk Factors</vt:lpstr>
      <vt:lpstr>Care Plan (Immediate Care)</vt:lpstr>
      <vt:lpstr>Ongoing care &amp; Monitoring</vt:lpstr>
      <vt:lpstr>Rehabilitation &amp; Support</vt:lpstr>
      <vt:lpstr>Monitoring</vt:lpstr>
      <vt:lpstr>Communication Plan</vt:lpstr>
      <vt:lpstr>Ethical Considerations</vt:lpstr>
      <vt:lpstr>Recommendations to Improve Health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mercy inyang</dc:creator>
  <cp:lastModifiedBy>mercy inyang</cp:lastModifiedBy>
  <cp:revision>10</cp:revision>
  <dcterms:created xsi:type="dcterms:W3CDTF">2026-03-23T15:18:12Z</dcterms:created>
  <dcterms:modified xsi:type="dcterms:W3CDTF">2026-04-21T10:52:41Z</dcterms:modified>
</cp:coreProperties>
</file>