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6" r:id="rId2"/>
    <p:sldId id="262" r:id="rId3"/>
    <p:sldId id="257" r:id="rId4"/>
    <p:sldId id="258" r:id="rId5"/>
    <p:sldId id="259" r:id="rId6"/>
    <p:sldId id="260" r:id="rId7"/>
    <p:sldId id="270" r:id="rId8"/>
    <p:sldId id="261" r:id="rId9"/>
    <p:sldId id="263" r:id="rId10"/>
    <p:sldId id="264" r:id="rId11"/>
    <p:sldId id="265" r:id="rId12"/>
    <p:sldId id="266" r:id="rId13"/>
    <p:sldId id="267" r:id="rId14"/>
    <p:sldId id="268" r:id="rId15"/>
    <p:sldId id="269" r:id="rId16"/>
  </p:sldIdLst>
  <p:sldSz cx="9144000" cy="6858000" type="screen4x3"/>
  <p:notesSz cx="6761163" cy="99314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3" d="100"/>
          <a:sy n="93" d="100"/>
        </p:scale>
        <p:origin x="-39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hdr" sz="quarter"/>
          </p:nvPr>
        </p:nvSpPr>
        <p:spPr bwMode="auto">
          <a:xfrm>
            <a:off x="0" y="0"/>
            <a:ext cx="2930525"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Calibri" pitchFamily="34" charset="0"/>
              </a:defRPr>
            </a:lvl1pPr>
          </a:lstStyle>
          <a:p>
            <a:endParaRPr lang="en-GB"/>
          </a:p>
        </p:txBody>
      </p:sp>
      <p:sp>
        <p:nvSpPr>
          <p:cNvPr id="44035" name="Rectangle 3"/>
          <p:cNvSpPr>
            <a:spLocks noGrp="1" noChangeArrowheads="1"/>
          </p:cNvSpPr>
          <p:nvPr>
            <p:ph type="dt" sz="quarter" idx="1"/>
          </p:nvPr>
        </p:nvSpPr>
        <p:spPr bwMode="auto">
          <a:xfrm>
            <a:off x="3829050" y="0"/>
            <a:ext cx="2930525"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Calibri" pitchFamily="34" charset="0"/>
              </a:defRPr>
            </a:lvl1pPr>
          </a:lstStyle>
          <a:p>
            <a:fld id="{BFBCABE5-2C33-4386-9B38-4818FF38792A}" type="datetimeFigureOut">
              <a:rPr lang="en-GB"/>
              <a:pPr/>
              <a:t>12/10/2009</a:t>
            </a:fld>
            <a:endParaRPr lang="en-GB"/>
          </a:p>
        </p:txBody>
      </p:sp>
      <p:sp>
        <p:nvSpPr>
          <p:cNvPr id="44036" name="Rectangle 4"/>
          <p:cNvSpPr>
            <a:spLocks noGrp="1" noChangeArrowheads="1"/>
          </p:cNvSpPr>
          <p:nvPr>
            <p:ph type="ftr" sz="quarter" idx="2"/>
          </p:nvPr>
        </p:nvSpPr>
        <p:spPr bwMode="auto">
          <a:xfrm>
            <a:off x="0" y="9432925"/>
            <a:ext cx="2930525"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Calibri" pitchFamily="34" charset="0"/>
              </a:defRPr>
            </a:lvl1pPr>
          </a:lstStyle>
          <a:p>
            <a:endParaRPr lang="en-GB"/>
          </a:p>
        </p:txBody>
      </p:sp>
      <p:sp>
        <p:nvSpPr>
          <p:cNvPr id="44037" name="Rectangle 5"/>
          <p:cNvSpPr>
            <a:spLocks noGrp="1" noChangeArrowheads="1"/>
          </p:cNvSpPr>
          <p:nvPr>
            <p:ph type="sldNum" sz="quarter" idx="3"/>
          </p:nvPr>
        </p:nvSpPr>
        <p:spPr bwMode="auto">
          <a:xfrm>
            <a:off x="3829050" y="9432925"/>
            <a:ext cx="2930525"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Calibri" pitchFamily="34" charset="0"/>
              </a:defRPr>
            </a:lvl1pPr>
          </a:lstStyle>
          <a:p>
            <a:fld id="{02759ABD-B11C-4154-AB69-03CB40B650CA}"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30525" cy="496888"/>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29050" y="0"/>
            <a:ext cx="2930525" cy="496888"/>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773F4E7B-ED4C-4B2A-87F6-70E4E8F45DC7}" type="datetimeFigureOut">
              <a:rPr lang="en-US"/>
              <a:pPr>
                <a:defRPr/>
              </a:pPr>
              <a:t>10/12/2009</a:t>
            </a:fld>
            <a:endParaRPr lang="en-GB"/>
          </a:p>
        </p:txBody>
      </p:sp>
      <p:sp>
        <p:nvSpPr>
          <p:cNvPr id="4" name="Slide Image Placeholder 3"/>
          <p:cNvSpPr>
            <a:spLocks noGrp="1" noRot="1" noChangeAspect="1"/>
          </p:cNvSpPr>
          <p:nvPr>
            <p:ph type="sldImg" idx="2"/>
          </p:nvPr>
        </p:nvSpPr>
        <p:spPr>
          <a:xfrm>
            <a:off x="898525" y="744538"/>
            <a:ext cx="4965700" cy="37242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6275" y="4718050"/>
            <a:ext cx="5408613" cy="4468813"/>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9432925"/>
            <a:ext cx="2930525" cy="496888"/>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29050" y="9432925"/>
            <a:ext cx="2930525" cy="496888"/>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2980875F-038B-4AA2-B6DE-B6E290E0073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7886B3C-3A86-4C90-AD2D-95087BA06168}" type="slidenum">
              <a:rPr lang="en-GB"/>
              <a:pPr fontAlgn="base">
                <a:spcBef>
                  <a:spcPct val="0"/>
                </a:spcBef>
                <a:spcAft>
                  <a:spcPct val="0"/>
                </a:spcAft>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F0E983A-E802-47BD-8D39-C6125C8D6E53}" type="slidenum">
              <a:rPr lang="en-GB"/>
              <a:pPr fontAlgn="base">
                <a:spcBef>
                  <a:spcPct val="0"/>
                </a:spcBef>
                <a:spcAft>
                  <a:spcPct val="0"/>
                </a:spcAft>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354549B-E77D-45BA-B813-D25374DCD7E9}" type="slidenum">
              <a:rPr lang="en-GB"/>
              <a:pPr fontAlgn="base">
                <a:spcBef>
                  <a:spcPct val="0"/>
                </a:spcBef>
                <a:spcAft>
                  <a:spcPct val="0"/>
                </a:spcAft>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15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6FB7F7A-FDF9-4472-BB9D-8051ECC97094}" type="slidenum">
              <a:rPr lang="en-GB"/>
              <a:pPr fontAlgn="base">
                <a:spcBef>
                  <a:spcPct val="0"/>
                </a:spcBef>
                <a:spcAft>
                  <a:spcPct val="0"/>
                </a:spcAft>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7B959E8-76CA-4D25-8BC8-AB4D2412E788}" type="slidenum">
              <a:rPr lang="en-GB"/>
              <a:pPr fontAlgn="base">
                <a:spcBef>
                  <a:spcPct val="0"/>
                </a:spcBef>
                <a:spcAft>
                  <a:spcPct val="0"/>
                </a:spcAft>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4F9536D-8F15-4B43-8EBE-3FD7E17BCCC7}" type="slidenum">
              <a:rPr lang="en-GB"/>
              <a:pPr fontAlgn="base">
                <a:spcBef>
                  <a:spcPct val="0"/>
                </a:spcBef>
                <a:spcAft>
                  <a:spcPct val="0"/>
                </a:spcAft>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400BBF5-13A7-4DC2-93E8-F9ADF46F0218}" type="slidenum">
              <a:rPr lang="en-GB"/>
              <a:pPr fontAlgn="base">
                <a:spcBef>
                  <a:spcPct val="0"/>
                </a:spcBef>
                <a:spcAft>
                  <a:spcPct val="0"/>
                </a:spcAft>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96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F50298C-E4BA-46B9-8880-B94B9DB58903}" type="slidenum">
              <a:rPr lang="en-GB"/>
              <a:pPr fontAlgn="base">
                <a:spcBef>
                  <a:spcPct val="0"/>
                </a:spcBef>
                <a:spcAft>
                  <a:spcPct val="0"/>
                </a:spcAft>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4EE6812-D4E6-4279-9B1E-D70D5945E9FA}" type="slidenum">
              <a:rPr lang="en-GB"/>
              <a:pPr fontAlgn="base">
                <a:spcBef>
                  <a:spcPct val="0"/>
                </a:spcBef>
                <a:spcAft>
                  <a:spcPct val="0"/>
                </a:spcAft>
              </a:pPr>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4BDD94EE-157A-45C6-8E45-4F1DE47960A2}" type="datetimeFigureOut">
              <a:rPr lang="en-US"/>
              <a:pPr>
                <a:defRPr/>
              </a:pPr>
              <a:t>10/12/2009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D5D0422-6F4C-42CC-B6C7-551FEFF5699E}"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75F11F2B-AB5A-4149-8A70-3EF1BB6300FD}" type="datetimeFigureOut">
              <a:rPr lang="en-US"/>
              <a:pPr>
                <a:defRPr/>
              </a:pPr>
              <a:t>10/12/2009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E990257-C4C2-44C6-8B05-8222F34E9C16}"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1D2C4203-519A-48F6-BD73-0F54FE00B555}" type="datetimeFigureOut">
              <a:rPr lang="en-US"/>
              <a:pPr>
                <a:defRPr/>
              </a:pPr>
              <a:t>10/12/2009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7FA119-50CA-4695-A619-6423E377EBB0}"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71C2739-F7D8-4850-9DF6-70E96972367B}" type="datetimeFigureOut">
              <a:rPr lang="en-US"/>
              <a:pPr>
                <a:defRPr/>
              </a:pPr>
              <a:t>10/12/2009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572958-0A09-4C9F-B2C7-7002E4F1FBBC}"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807F7D5D-38A9-47B8-A0F1-F3C7F96CBD56}" type="datetimeFigureOut">
              <a:rPr lang="en-US"/>
              <a:pPr>
                <a:defRPr/>
              </a:pPr>
              <a:t>10/12/2009</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BC211B20-2124-4C16-94B4-F0CCD2106C75}"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D0B61DE-F4EE-4153-9FE9-29AA1B21B2BB}" type="datetimeFigureOut">
              <a:rPr lang="en-US"/>
              <a:pPr>
                <a:defRPr/>
              </a:pPr>
              <a:t>10/12/2009</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8C526A20-2875-4508-A48F-C31DFEA7F36F}"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0743C0-4961-442D-A92B-F9D6DEF251BC}" type="datetimeFigureOut">
              <a:rPr lang="en-US"/>
              <a:pPr>
                <a:defRPr/>
              </a:pPr>
              <a:t>10/12/2009</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044069EC-0773-468A-90F9-9B543F1D1A70}"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BDB04778-E389-4B74-AD18-AB6364E02C56}" type="datetimeFigureOut">
              <a:rPr lang="en-US"/>
              <a:pPr>
                <a:defRPr/>
              </a:pPr>
              <a:t>10/12/2009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2E3E440-D812-4F72-9AF8-9139E7DC2C33}"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97C90FF-4759-424E-AEC6-90A8A479173E}" type="datetimeFigureOut">
              <a:rPr lang="en-US"/>
              <a:pPr>
                <a:defRPr/>
              </a:pPr>
              <a:t>10/12/2009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C6D866AE-CA6A-4BE9-B591-E0587DAAC53B}"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38379E-343E-4CA9-AEF3-B0C64BE2B9C9}" type="datetimeFigureOut">
              <a:rPr lang="en-US"/>
              <a:pPr>
                <a:defRPr/>
              </a:pPr>
              <a:t>10/12/2009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95B2A14-E8B3-47DA-99D9-D5589AFEF8A9}"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890A90C9-65DF-4A64-B3F0-0DA28ABADBC4}" type="datetimeFigureOut">
              <a:rPr lang="en-US"/>
              <a:pPr>
                <a:defRPr/>
              </a:pPr>
              <a:t>10/12/2009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AA24275-DA24-429E-8A04-7599DAE3D5AA}"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p:spPr>
        <p:txBody>
          <a:bodyPr/>
          <a:lstStyle>
            <a:lvl1pPr>
              <a:defRPr/>
            </a:lvl1pPr>
          </a:lstStyle>
          <a:p>
            <a:pPr>
              <a:defRPr/>
            </a:pPr>
            <a:fld id="{0978C126-7128-46FB-8D08-C0810790E459}" type="datetimeFigureOut">
              <a:rPr lang="en-US"/>
              <a:pPr>
                <a:defRPr/>
              </a:pPr>
              <a:t>10/12/2009</a:t>
            </a:fld>
            <a:endParaRPr lang="en-GB"/>
          </a:p>
        </p:txBody>
      </p:sp>
      <p:sp>
        <p:nvSpPr>
          <p:cNvPr id="6" name="Footer Placeholder 5"/>
          <p:cNvSpPr>
            <a:spLocks noGrp="1"/>
          </p:cNvSpPr>
          <p:nvPr>
            <p:ph type="ftr" sz="quarter" idx="11"/>
          </p:nvPr>
        </p:nvSpPr>
        <p:spPr>
          <a:xfrm>
            <a:off x="3124200" y="6356350"/>
            <a:ext cx="2895600" cy="365125"/>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p:spPr>
        <p:txBody>
          <a:bodyPr/>
          <a:lstStyle>
            <a:lvl1pPr>
              <a:defRPr/>
            </a:lvl1pPr>
          </a:lstStyle>
          <a:p>
            <a:pPr>
              <a:defRPr/>
            </a:pPr>
            <a:fld id="{0A1CE966-93EF-4510-BCEE-5F3B0AA6982D}"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FC278858-3E54-44AF-B760-CEE5E46B5AA6}" type="datetimeFigureOut">
              <a:rPr lang="en-US"/>
              <a:pPr>
                <a:defRPr/>
              </a:pPr>
              <a:t>10/12/2009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C6CE6872-2E86-45C1-BB9B-C891C6BEF36C}"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 id="2147483660"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7" name="Title 1"/>
          <p:cNvSpPr>
            <a:spLocks noGrp="1"/>
          </p:cNvSpPr>
          <p:nvPr>
            <p:ph type="title"/>
          </p:nvPr>
        </p:nvSpPr>
        <p:spPr/>
        <p:txBody>
          <a:bodyPr/>
          <a:lstStyle/>
          <a:p>
            <a:r>
              <a:rPr lang="en-GB" smtClean="0"/>
              <a:t>Introduction to History</a:t>
            </a:r>
          </a:p>
        </p:txBody>
      </p:sp>
      <p:pic>
        <p:nvPicPr>
          <p:cNvPr id="14338" name="Picture 5" descr="dali_clock"/>
          <p:cNvPicPr>
            <a:picLocks noGrp="1" noChangeAspect="1" noChangeArrowheads="1"/>
          </p:cNvPicPr>
          <p:nvPr>
            <p:ph idx="1"/>
          </p:nvPr>
        </p:nvPicPr>
        <p:blipFill>
          <a:blip r:embed="rId3"/>
          <a:srcRect/>
          <a:stretch>
            <a:fillRect/>
          </a:stretch>
        </p:blipFill>
        <p:spPr>
          <a:xfrm>
            <a:off x="1428750" y="1500188"/>
            <a:ext cx="6143625" cy="4786312"/>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r>
              <a:rPr lang="en-GB" smtClean="0"/>
              <a:t>Case studies</a:t>
            </a:r>
          </a:p>
        </p:txBody>
      </p:sp>
      <p:sp>
        <p:nvSpPr>
          <p:cNvPr id="16386" name="Content Placeholder 2"/>
          <p:cNvSpPr>
            <a:spLocks noGrp="1"/>
          </p:cNvSpPr>
          <p:nvPr>
            <p:ph sz="half" idx="1"/>
          </p:nvPr>
        </p:nvSpPr>
        <p:spPr/>
        <p:txBody>
          <a:bodyPr/>
          <a:lstStyle/>
          <a:p>
            <a:r>
              <a:rPr lang="en-GB" smtClean="0"/>
              <a:t>Great Irish Famine</a:t>
            </a:r>
          </a:p>
          <a:p>
            <a:endParaRPr lang="en-GB" smtClean="0"/>
          </a:p>
          <a:p>
            <a:r>
              <a:rPr lang="en-GB" smtClean="0"/>
              <a:t>Origins of the Second World War</a:t>
            </a:r>
          </a:p>
          <a:p>
            <a:endParaRPr lang="en-GB" smtClean="0"/>
          </a:p>
          <a:p>
            <a:r>
              <a:rPr lang="en-GB" smtClean="0"/>
              <a:t>Holocaust</a:t>
            </a:r>
          </a:p>
          <a:p>
            <a:endParaRPr lang="en-GB" smtClean="0"/>
          </a:p>
        </p:txBody>
      </p:sp>
      <p:pic>
        <p:nvPicPr>
          <p:cNvPr id="16389" name="Picture 5" descr="muglarge"/>
          <p:cNvPicPr>
            <a:picLocks noChangeAspect="1" noChangeArrowheads="1"/>
          </p:cNvPicPr>
          <p:nvPr/>
        </p:nvPicPr>
        <p:blipFill>
          <a:blip r:embed="rId3"/>
          <a:srcRect/>
          <a:stretch>
            <a:fillRect/>
          </a:stretch>
        </p:blipFill>
        <p:spPr bwMode="auto">
          <a:xfrm>
            <a:off x="5508625" y="1628775"/>
            <a:ext cx="3384550" cy="4176713"/>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6"/>
          <p:cNvSpPr>
            <a:spLocks noGrp="1"/>
          </p:cNvSpPr>
          <p:nvPr>
            <p:ph type="title"/>
          </p:nvPr>
        </p:nvSpPr>
        <p:spPr/>
        <p:txBody>
          <a:bodyPr/>
          <a:lstStyle/>
          <a:p>
            <a:r>
              <a:rPr lang="en-GB" smtClean="0"/>
              <a:t>The past and History</a:t>
            </a:r>
          </a:p>
        </p:txBody>
      </p:sp>
      <p:sp>
        <p:nvSpPr>
          <p:cNvPr id="18434" name="Content Placeholder 7"/>
          <p:cNvSpPr>
            <a:spLocks noGrp="1"/>
          </p:cNvSpPr>
          <p:nvPr>
            <p:ph idx="1"/>
          </p:nvPr>
        </p:nvSpPr>
        <p:spPr/>
        <p:txBody>
          <a:bodyPr/>
          <a:lstStyle/>
          <a:p>
            <a:r>
              <a:rPr lang="en-GB" smtClean="0"/>
              <a:t>The Past </a:t>
            </a:r>
            <a:r>
              <a:rPr lang="en-GB" b="1" i="1" smtClean="0"/>
              <a:t>versus</a:t>
            </a:r>
            <a:r>
              <a:rPr lang="en-GB" smtClean="0"/>
              <a:t> History.</a:t>
            </a:r>
          </a:p>
          <a:p>
            <a:r>
              <a:rPr lang="en-GB" smtClean="0"/>
              <a:t>Same past but different histories (impt of </a:t>
            </a:r>
            <a:r>
              <a:rPr lang="en-GB" i="1" smtClean="0"/>
              <a:t>sources</a:t>
            </a:r>
            <a:r>
              <a:rPr lang="en-GB" smtClean="0"/>
              <a:t>)</a:t>
            </a:r>
          </a:p>
          <a:p>
            <a:r>
              <a:rPr lang="en-GB" smtClean="0"/>
              <a:t>Distinction embedded in difference between Primary and secondary source .</a:t>
            </a:r>
          </a:p>
          <a:p>
            <a:r>
              <a:rPr lang="en-GB" smtClean="0"/>
              <a:t>But is there a real, fixed past which we get from sources? Problem here is the source.</a:t>
            </a:r>
          </a:p>
          <a:p>
            <a:r>
              <a:rPr lang="en-GB" smtClean="0"/>
              <a:t>Does a source  = the past? </a:t>
            </a:r>
          </a:p>
          <a:p>
            <a:pPr>
              <a:buFont typeface="Arial" charset="0"/>
              <a:buNone/>
            </a:pPr>
            <a:endParaRPr lang="en-GB"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r>
              <a:rPr lang="en-GB" smtClean="0"/>
              <a:t>The problem with sources</a:t>
            </a:r>
          </a:p>
        </p:txBody>
      </p:sp>
      <p:sp>
        <p:nvSpPr>
          <p:cNvPr id="3" name="Content Placeholder 2"/>
          <p:cNvSpPr>
            <a:spLocks noGrp="1"/>
          </p:cNvSpPr>
          <p:nvPr>
            <p:ph idx="1"/>
          </p:nvPr>
        </p:nvSpPr>
        <p:spPr>
          <a:xfrm>
            <a:off x="457200" y="1600200"/>
            <a:ext cx="8229600" cy="4972050"/>
          </a:xfrm>
        </p:spPr>
        <p:txBody>
          <a:bodyPr rtlCol="0">
            <a:normAutofit fontScale="92500" lnSpcReduction="20000"/>
          </a:bodyPr>
          <a:lstStyle/>
          <a:p>
            <a:pPr fontAlgn="auto">
              <a:spcAft>
                <a:spcPts val="0"/>
              </a:spcAft>
              <a:buFont typeface="Arial" pitchFamily="34" charset="0"/>
              <a:buChar char="•"/>
              <a:defRPr/>
            </a:pPr>
            <a:r>
              <a:rPr lang="en-GB" dirty="0" smtClean="0"/>
              <a:t>Sources come from the past but are not </a:t>
            </a:r>
            <a:r>
              <a:rPr lang="en-GB" b="1" i="1" dirty="0" smtClean="0"/>
              <a:t>the past</a:t>
            </a:r>
          </a:p>
          <a:p>
            <a:pPr fontAlgn="auto">
              <a:spcAft>
                <a:spcPts val="0"/>
              </a:spcAft>
              <a:buFont typeface="Arial" pitchFamily="34" charset="0"/>
              <a:buNone/>
              <a:defRPr/>
            </a:pPr>
            <a:endParaRPr lang="en-GB" b="1" i="1" dirty="0" smtClean="0"/>
          </a:p>
          <a:p>
            <a:pPr fontAlgn="auto">
              <a:spcAft>
                <a:spcPts val="0"/>
              </a:spcAft>
              <a:buFont typeface="Arial" pitchFamily="34" charset="0"/>
              <a:buChar char="•"/>
              <a:defRPr/>
            </a:pPr>
            <a:r>
              <a:rPr lang="en-GB" dirty="0" smtClean="0"/>
              <a:t>Firsthand accounts, close-to-action, are far from un-positioned; not written by uninterested parties. Implication is they are ‘more true’ just from closeness to the action.</a:t>
            </a:r>
          </a:p>
          <a:p>
            <a:pPr fontAlgn="auto">
              <a:spcAft>
                <a:spcPts val="0"/>
              </a:spcAft>
              <a:buFont typeface="Arial" pitchFamily="34" charset="0"/>
              <a:buChar char="•"/>
              <a:defRPr/>
            </a:pPr>
            <a:endParaRPr lang="en-GB" dirty="0" smtClean="0"/>
          </a:p>
          <a:p>
            <a:pPr fontAlgn="auto">
              <a:spcAft>
                <a:spcPts val="0"/>
              </a:spcAft>
              <a:buFont typeface="Arial" pitchFamily="34" charset="0"/>
              <a:buChar char="•"/>
              <a:defRPr/>
            </a:pPr>
            <a:r>
              <a:rPr lang="en-GB" dirty="0" smtClean="0"/>
              <a:t>Source survival: a matter of chance?</a:t>
            </a:r>
          </a:p>
          <a:p>
            <a:pPr lvl="1" fontAlgn="auto">
              <a:spcAft>
                <a:spcPts val="0"/>
              </a:spcAft>
              <a:buFont typeface="Arial" pitchFamily="34" charset="0"/>
              <a:buChar char="–"/>
              <a:defRPr/>
            </a:pPr>
            <a:r>
              <a:rPr lang="en-GB" dirty="0" smtClean="0"/>
              <a:t>neglect, destroyed, email? &amp; with what implications? </a:t>
            </a:r>
          </a:p>
          <a:p>
            <a:pPr lvl="1" fontAlgn="auto">
              <a:spcAft>
                <a:spcPts val="0"/>
              </a:spcAft>
              <a:buFont typeface="Arial" pitchFamily="34" charset="0"/>
              <a:buChar char="–"/>
              <a:defRPr/>
            </a:pPr>
            <a:r>
              <a:rPr lang="en-GB" dirty="0" smtClean="0"/>
              <a:t>sources useful for future/present claims &amp; power &amp; rewards &amp; recognition.</a:t>
            </a:r>
          </a:p>
          <a:p>
            <a:pPr lvl="1" fontAlgn="auto">
              <a:spcAft>
                <a:spcPts val="0"/>
              </a:spcAft>
              <a:buFont typeface="Arial" pitchFamily="34" charset="0"/>
              <a:buChar char="–"/>
              <a:defRPr/>
            </a:pPr>
            <a:r>
              <a:rPr lang="en-GB" dirty="0" smtClean="0"/>
              <a:t>problems of translation?</a:t>
            </a:r>
          </a:p>
          <a:p>
            <a:pPr lvl="1" fontAlgn="auto">
              <a:spcAft>
                <a:spcPts val="0"/>
              </a:spcAft>
              <a:buFont typeface="Arial" pitchFamily="34" charset="0"/>
              <a:buNone/>
              <a:defRPr/>
            </a:pPr>
            <a:endParaRPr lang="en-GB"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r>
              <a:rPr lang="en-GB" smtClean="0"/>
              <a:t>Genuineness of sources?</a:t>
            </a:r>
          </a:p>
        </p:txBody>
      </p:sp>
      <p:sp>
        <p:nvSpPr>
          <p:cNvPr id="3" name="Content Placeholder 2"/>
          <p:cNvSpPr>
            <a:spLocks noGrp="1"/>
          </p:cNvSpPr>
          <p:nvPr>
            <p:ph idx="1"/>
          </p:nvPr>
        </p:nvSpPr>
        <p:spPr>
          <a:xfrm>
            <a:off x="457200" y="1600200"/>
            <a:ext cx="8229600" cy="4900613"/>
          </a:xfrm>
        </p:spPr>
        <p:txBody>
          <a:bodyPr>
            <a:normAutofit/>
          </a:bodyPr>
          <a:lstStyle/>
          <a:p>
            <a:pPr>
              <a:lnSpc>
                <a:spcPct val="80000"/>
              </a:lnSpc>
            </a:pPr>
            <a:r>
              <a:rPr lang="en-GB" sz="2500" smtClean="0"/>
              <a:t>Forgeries, falsify etc?</a:t>
            </a:r>
          </a:p>
          <a:p>
            <a:pPr lvl="1">
              <a:lnSpc>
                <a:spcPct val="80000"/>
              </a:lnSpc>
            </a:pPr>
            <a:r>
              <a:rPr lang="en-GB" sz="2500" smtClean="0"/>
              <a:t>photos of Trotsky.</a:t>
            </a:r>
          </a:p>
          <a:p>
            <a:pPr lvl="1">
              <a:lnSpc>
                <a:spcPct val="80000"/>
              </a:lnSpc>
            </a:pPr>
            <a:r>
              <a:rPr lang="en-GB" sz="2500" smtClean="0"/>
              <a:t>Medieval charters/ chronicles</a:t>
            </a:r>
          </a:p>
          <a:p>
            <a:pPr lvl="1">
              <a:lnSpc>
                <a:spcPct val="80000"/>
              </a:lnSpc>
            </a:pPr>
            <a:r>
              <a:rPr lang="en-GB" sz="2500" smtClean="0"/>
              <a:t>Hitler diaries</a:t>
            </a:r>
          </a:p>
          <a:p>
            <a:pPr>
              <a:lnSpc>
                <a:spcPct val="80000"/>
              </a:lnSpc>
              <a:buFont typeface="Arial" charset="0"/>
              <a:buNone/>
            </a:pPr>
            <a:endParaRPr lang="en-GB" sz="1100" smtClean="0"/>
          </a:p>
          <a:p>
            <a:pPr>
              <a:lnSpc>
                <a:spcPct val="80000"/>
              </a:lnSpc>
              <a:buFont typeface="Arial" charset="0"/>
              <a:buNone/>
            </a:pPr>
            <a:endParaRPr lang="en-GB" sz="1000" smtClean="0"/>
          </a:p>
          <a:p>
            <a:pPr>
              <a:lnSpc>
                <a:spcPct val="80000"/>
              </a:lnSpc>
            </a:pPr>
            <a:r>
              <a:rPr lang="en-GB" sz="2500" smtClean="0"/>
              <a:t>Conversely sources that are fakes &amp; forgeries &amp; overly biased are useful: disappearing photos of Trotsky can be used by Historians? Heavily slanted letter tells us much about the writer</a:t>
            </a:r>
          </a:p>
          <a:p>
            <a:pPr>
              <a:lnSpc>
                <a:spcPct val="80000"/>
              </a:lnSpc>
            </a:pPr>
            <a:endParaRPr lang="en-GB" sz="2500" smtClean="0"/>
          </a:p>
          <a:p>
            <a:pPr>
              <a:lnSpc>
                <a:spcPct val="80000"/>
              </a:lnSpc>
            </a:pPr>
            <a:r>
              <a:rPr lang="en-GB" sz="2500" smtClean="0"/>
              <a:t>Sources cannot show the ‘reality’ (true ) version of the past, coz lots of versions (depend on your point of view/ position/ status). They give </a:t>
            </a:r>
            <a:r>
              <a:rPr lang="en-GB" sz="2500" b="1" i="1" smtClean="0"/>
              <a:t>a </a:t>
            </a:r>
            <a:r>
              <a:rPr lang="en-GB" sz="2500" smtClean="0"/>
              <a:t>not </a:t>
            </a:r>
            <a:r>
              <a:rPr lang="en-GB" sz="2500" b="1" i="1" smtClean="0"/>
              <a:t>the</a:t>
            </a:r>
            <a:r>
              <a:rPr lang="en-GB" sz="2500" smtClean="0"/>
              <a:t> version.</a:t>
            </a:r>
          </a:p>
          <a:p>
            <a:pPr>
              <a:lnSpc>
                <a:spcPct val="80000"/>
              </a:lnSpc>
            </a:pPr>
            <a:endParaRPr lang="en-GB" sz="2500" smtClean="0"/>
          </a:p>
          <a:p>
            <a:pPr>
              <a:lnSpc>
                <a:spcPct val="80000"/>
              </a:lnSpc>
            </a:pPr>
            <a:endParaRPr lang="en-GB" sz="220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a:xfrm>
            <a:off x="457200" y="274638"/>
            <a:ext cx="8229600" cy="777875"/>
          </a:xfrm>
        </p:spPr>
        <p:txBody>
          <a:bodyPr/>
          <a:lstStyle/>
          <a:p>
            <a:r>
              <a:rPr lang="en-GB" smtClean="0"/>
              <a:t>Sources need an historian</a:t>
            </a:r>
          </a:p>
        </p:txBody>
      </p:sp>
      <p:sp>
        <p:nvSpPr>
          <p:cNvPr id="3" name="Content Placeholder 2"/>
          <p:cNvSpPr>
            <a:spLocks noGrp="1"/>
          </p:cNvSpPr>
          <p:nvPr>
            <p:ph idx="1"/>
          </p:nvPr>
        </p:nvSpPr>
        <p:spPr>
          <a:xfrm>
            <a:off x="457200" y="1196975"/>
            <a:ext cx="8229600" cy="5518150"/>
          </a:xfrm>
        </p:spPr>
        <p:txBody>
          <a:bodyPr>
            <a:normAutofit/>
          </a:bodyPr>
          <a:lstStyle/>
          <a:p>
            <a:pPr>
              <a:lnSpc>
                <a:spcPct val="80000"/>
              </a:lnSpc>
            </a:pPr>
            <a:r>
              <a:rPr lang="en-GB" sz="2200" smtClean="0"/>
              <a:t>From Sources we get masses of facts, ideas, insights &amp; material about the past: Historians role to </a:t>
            </a:r>
            <a:r>
              <a:rPr lang="en-GB" sz="2200" b="1" i="1" smtClean="0"/>
              <a:t>infer</a:t>
            </a:r>
            <a:r>
              <a:rPr lang="en-GB" sz="2200" smtClean="0"/>
              <a:t> from wide study what is most likely to have happened &amp; how they can be explained. Sources not ‘provide’ meaning or historical explanation, Historian gives them meaning? </a:t>
            </a:r>
          </a:p>
          <a:p>
            <a:pPr>
              <a:lnSpc>
                <a:spcPct val="80000"/>
              </a:lnSpc>
            </a:pPr>
            <a:endParaRPr lang="en-GB" sz="2200" smtClean="0"/>
          </a:p>
          <a:p>
            <a:pPr>
              <a:lnSpc>
                <a:spcPct val="80000"/>
              </a:lnSpc>
            </a:pPr>
            <a:endParaRPr lang="en-GB" sz="2200" smtClean="0"/>
          </a:p>
          <a:p>
            <a:pPr>
              <a:lnSpc>
                <a:spcPct val="80000"/>
              </a:lnSpc>
            </a:pPr>
            <a:r>
              <a:rPr lang="en-GB" sz="2200" smtClean="0"/>
              <a:t>Information/ details are meaningless until Historian makes them mean something by using  them for an argument ? </a:t>
            </a:r>
          </a:p>
          <a:p>
            <a:pPr>
              <a:lnSpc>
                <a:spcPct val="80000"/>
              </a:lnSpc>
            </a:pPr>
            <a:endParaRPr lang="en-GB" sz="2200" smtClean="0"/>
          </a:p>
          <a:p>
            <a:pPr lvl="1">
              <a:lnSpc>
                <a:spcPct val="80000"/>
              </a:lnSpc>
            </a:pPr>
            <a:r>
              <a:rPr lang="en-GB" sz="2000" smtClean="0"/>
              <a:t>Churchill: fat, heavy-drinker, short-tempered, several heart attacks, kept a budgie, hobby’s from brick-laying to painting</a:t>
            </a:r>
          </a:p>
          <a:p>
            <a:pPr lvl="1">
              <a:lnSpc>
                <a:spcPct val="80000"/>
              </a:lnSpc>
            </a:pPr>
            <a:r>
              <a:rPr lang="en-GB" sz="2000" smtClean="0"/>
              <a:t>all meaningless depended how used by Historian (H creates meaning of facts – meaning not arise naturalistically from sources): Churchill was loveable eccentric, Churchill epitomised the English spirit, boundless energy, declining rapidly and should have retired.</a:t>
            </a:r>
          </a:p>
          <a:p>
            <a:pPr lvl="1">
              <a:lnSpc>
                <a:spcPct val="80000"/>
              </a:lnSpc>
            </a:pPr>
            <a:r>
              <a:rPr lang="en-GB" sz="2000" smtClean="0"/>
              <a:t>Hitler, 1939</a:t>
            </a:r>
          </a:p>
          <a:p>
            <a:pPr lvl="1">
              <a:lnSpc>
                <a:spcPct val="80000"/>
              </a:lnSpc>
            </a:pPr>
            <a:endParaRPr lang="en-GB" sz="2000" smtClean="0"/>
          </a:p>
          <a:p>
            <a:pPr>
              <a:lnSpc>
                <a:spcPct val="80000"/>
              </a:lnSpc>
            </a:pPr>
            <a:endParaRPr lang="en-GB" sz="2200" smtClean="0"/>
          </a:p>
          <a:p>
            <a:pPr>
              <a:lnSpc>
                <a:spcPct val="80000"/>
              </a:lnSpc>
              <a:buFont typeface="Arial" charset="0"/>
              <a:buNone/>
            </a:pPr>
            <a:endParaRPr lang="en-GB" sz="2200" smtClean="0"/>
          </a:p>
          <a:p>
            <a:pPr>
              <a:lnSpc>
                <a:spcPct val="80000"/>
              </a:lnSpc>
            </a:pPr>
            <a:endParaRPr lang="en-GB" sz="220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p:cNvSpPr>
          <p:nvPr>
            <p:ph type="title"/>
          </p:nvPr>
        </p:nvSpPr>
        <p:spPr>
          <a:xfrm>
            <a:off x="468313" y="0"/>
            <a:ext cx="8229600" cy="850900"/>
          </a:xfrm>
        </p:spPr>
        <p:txBody>
          <a:bodyPr/>
          <a:lstStyle/>
          <a:p>
            <a:r>
              <a:rPr lang="en-GB" b="1" smtClean="0"/>
              <a:t>Adolf Hitler - January 30, 1939</a:t>
            </a:r>
          </a:p>
        </p:txBody>
      </p:sp>
      <p:sp>
        <p:nvSpPr>
          <p:cNvPr id="43011" name="Rectangle 3"/>
          <p:cNvSpPr>
            <a:spLocks noGrp="1"/>
          </p:cNvSpPr>
          <p:nvPr>
            <p:ph type="body" idx="1"/>
          </p:nvPr>
        </p:nvSpPr>
        <p:spPr>
          <a:xfrm>
            <a:off x="179388" y="836613"/>
            <a:ext cx="8785225" cy="5832475"/>
          </a:xfrm>
        </p:spPr>
        <p:txBody>
          <a:bodyPr/>
          <a:lstStyle/>
          <a:p>
            <a:pPr>
              <a:lnSpc>
                <a:spcPct val="80000"/>
              </a:lnSpc>
            </a:pPr>
            <a:endParaRPr lang="en-GB" sz="2400" smtClean="0"/>
          </a:p>
          <a:p>
            <a:pPr>
              <a:lnSpc>
                <a:spcPct val="80000"/>
              </a:lnSpc>
            </a:pPr>
            <a:r>
              <a:rPr lang="en-GB" sz="2400" smtClean="0"/>
              <a:t>"In the course of my life I have very often been a prophet, and have usually been ridiculed for it. During the time of my struggle for power it was in the first instance only the Jewish race that received my prophecies with laughter when I said that I would one day take over the leadership of the State, and with it that of the whole nation, and that I would then among other things settle the Jewish problem. Their laughter was uproarious, but I think that for some time now they have been laughing on the other side of their face. Today I will once more be a prophet: if the international Jewish financiers in and outside Europe should succeed in plunging the nations once more into a world war, then the result will not be the Bolshevizing of the earth, and thus the victory of Jewry, but the annihilation of the Jewish race in Europe!"</a:t>
            </a:r>
            <a:r>
              <a:rPr lang="en-GB" sz="2000" b="1" smtClean="0"/>
              <a:t> </a:t>
            </a:r>
          </a:p>
          <a:p>
            <a:pPr>
              <a:lnSpc>
                <a:spcPct val="80000"/>
              </a:lnSpc>
            </a:pPr>
            <a:endParaRPr lang="en-GB" sz="2000" b="1" smtClean="0"/>
          </a:p>
          <a:p>
            <a:pPr>
              <a:lnSpc>
                <a:spcPct val="80000"/>
              </a:lnSpc>
            </a:pPr>
            <a:r>
              <a:rPr lang="en-GB" sz="2000" b="1" smtClean="0"/>
              <a:t>What does this mean?</a:t>
            </a:r>
          </a:p>
          <a:p>
            <a:pPr>
              <a:lnSpc>
                <a:spcPct val="80000"/>
              </a:lnSpc>
            </a:pPr>
            <a:endParaRPr lang="en-GB" sz="2000" b="1"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smtClean="0"/>
              <a:t>Concluding thoughts: Historians and History</a:t>
            </a:r>
            <a:endParaRPr lang="en-GB" dirty="0"/>
          </a:p>
        </p:txBody>
      </p:sp>
      <p:sp>
        <p:nvSpPr>
          <p:cNvPr id="3" name="Content Placeholder 2"/>
          <p:cNvSpPr>
            <a:spLocks noGrp="1"/>
          </p:cNvSpPr>
          <p:nvPr>
            <p:ph idx="1"/>
          </p:nvPr>
        </p:nvSpPr>
        <p:spPr/>
        <p:txBody>
          <a:bodyPr>
            <a:normAutofit/>
          </a:bodyPr>
          <a:lstStyle/>
          <a:p>
            <a:r>
              <a:rPr lang="en-GB" sz="2800" smtClean="0"/>
              <a:t>Sources do not correspond to a past reality.</a:t>
            </a:r>
          </a:p>
          <a:p>
            <a:r>
              <a:rPr lang="en-GB" sz="2800" smtClean="0"/>
              <a:t>How could they when the past has lots of realities – depends on which one you are after? The past is infinitely messy, not lived for the H.</a:t>
            </a:r>
          </a:p>
          <a:p>
            <a:r>
              <a:rPr lang="en-GB" sz="2800" smtClean="0"/>
              <a:t>Sources are not history = only get history when Historian puts them into a narrative (a story) – a meaning &amp; explanation.</a:t>
            </a:r>
          </a:p>
          <a:p>
            <a:endParaRPr lang="en-GB" sz="2800" smtClean="0"/>
          </a:p>
          <a:p>
            <a:r>
              <a:rPr lang="en-GB" b="1" smtClean="0"/>
              <a:t>An Historian </a:t>
            </a:r>
            <a:r>
              <a:rPr lang="en-GB" b="1" i="1" smtClean="0"/>
              <a:t>makes </a:t>
            </a:r>
            <a:r>
              <a:rPr lang="en-GB" b="1" smtClean="0"/>
              <a:t>a history: historians </a:t>
            </a:r>
            <a:r>
              <a:rPr lang="en-GB" b="1" i="1" smtClean="0"/>
              <a:t>make</a:t>
            </a:r>
            <a:r>
              <a:rPr lang="en-GB" b="1" smtClean="0"/>
              <a:t> histories.</a:t>
            </a:r>
          </a:p>
          <a:p>
            <a:endParaRPr lang="en-GB" b="1" smtClean="0"/>
          </a:p>
          <a:p>
            <a:endParaRPr lang="en-GB" sz="280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p:txBody>
          <a:bodyPr/>
          <a:lstStyle/>
          <a:p>
            <a:r>
              <a:rPr lang="en-GB" smtClean="0"/>
              <a:t>How Historians make History</a:t>
            </a:r>
          </a:p>
        </p:txBody>
      </p:sp>
      <p:sp>
        <p:nvSpPr>
          <p:cNvPr id="28674" name="Content Placeholder 2"/>
          <p:cNvSpPr>
            <a:spLocks noGrp="1"/>
          </p:cNvSpPr>
          <p:nvPr>
            <p:ph idx="1"/>
          </p:nvPr>
        </p:nvSpPr>
        <p:spPr>
          <a:xfrm>
            <a:off x="457200" y="1600200"/>
            <a:ext cx="8329613" cy="4686300"/>
          </a:xfrm>
        </p:spPr>
        <p:txBody>
          <a:bodyPr/>
          <a:lstStyle/>
          <a:p>
            <a:r>
              <a:rPr lang="en-GB" smtClean="0">
                <a:latin typeface="Palatino Linotype" pitchFamily="18" charset="0"/>
              </a:rPr>
              <a:t>Organise Source materials &amp; information.</a:t>
            </a:r>
          </a:p>
          <a:p>
            <a:r>
              <a:rPr lang="en-GB" smtClean="0">
                <a:latin typeface="Palatino Linotype" pitchFamily="18" charset="0"/>
              </a:rPr>
              <a:t>Selection and discard.</a:t>
            </a:r>
          </a:p>
          <a:p>
            <a:r>
              <a:rPr lang="en-GB" smtClean="0">
                <a:latin typeface="Palatino Linotype" pitchFamily="18" charset="0"/>
              </a:rPr>
              <a:t>Impose meaning and interpretation.</a:t>
            </a:r>
          </a:p>
          <a:p>
            <a:endParaRPr lang="en-GB" smtClean="0">
              <a:latin typeface="Palatino Linotype" pitchFamily="18" charset="0"/>
            </a:endParaRPr>
          </a:p>
          <a:p>
            <a:r>
              <a:rPr lang="en-GB" smtClean="0">
                <a:latin typeface="Palatino Linotype" pitchFamily="18" charset="0"/>
              </a:rPr>
              <a:t>Everyday lived experience.</a:t>
            </a:r>
          </a:p>
          <a:p>
            <a:r>
              <a:rPr lang="en-GB" smtClean="0">
                <a:latin typeface="Palatino Linotype" pitchFamily="18" charset="0"/>
              </a:rPr>
              <a:t>Institutional Pressures.</a:t>
            </a:r>
          </a:p>
          <a:p>
            <a:r>
              <a:rPr lang="en-GB" smtClean="0">
                <a:latin typeface="Palatino Linotype" pitchFamily="18" charset="0"/>
              </a:rPr>
              <a:t>Publishing Pressures.</a:t>
            </a:r>
          </a:p>
          <a:p>
            <a:r>
              <a:rPr lang="en-GB" smtClean="0">
                <a:latin typeface="Palatino Linotype" pitchFamily="18" charset="0"/>
              </a:rPr>
              <a:t>Culture &amp; Context.</a:t>
            </a:r>
          </a:p>
          <a:p>
            <a:endParaRPr lang="en-GB" smtClean="0">
              <a:latin typeface="Palatino Linotype" pitchFamily="18" charset="0"/>
            </a:endParaRPr>
          </a:p>
          <a:p>
            <a:endParaRPr lang="en-GB"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smtClean="0"/>
              <a:t>Historiography </a:t>
            </a:r>
          </a:p>
        </p:txBody>
      </p:sp>
      <p:sp>
        <p:nvSpPr>
          <p:cNvPr id="30722" name="Content Placeholder 2"/>
          <p:cNvSpPr>
            <a:spLocks noGrp="1"/>
          </p:cNvSpPr>
          <p:nvPr>
            <p:ph idx="1"/>
          </p:nvPr>
        </p:nvSpPr>
        <p:spPr/>
        <p:txBody>
          <a:bodyPr/>
          <a:lstStyle/>
          <a:p>
            <a:r>
              <a:rPr lang="en-GB" smtClean="0"/>
              <a:t>Different historians create different histories  at different times and in different places.</a:t>
            </a:r>
          </a:p>
          <a:p>
            <a:r>
              <a:rPr lang="en-GB" smtClean="0"/>
              <a:t>Historiography  = is study if these different histories over time, and how and why they change.</a:t>
            </a:r>
          </a:p>
          <a:p>
            <a:r>
              <a:rPr lang="en-GB" smtClean="0"/>
              <a:t>Best way to show is through case studies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4"/>
          <p:cNvSpPr>
            <a:spLocks noGrp="1"/>
          </p:cNvSpPr>
          <p:nvPr>
            <p:ph type="title"/>
          </p:nvPr>
        </p:nvSpPr>
        <p:spPr/>
        <p:txBody>
          <a:bodyPr/>
          <a:lstStyle/>
          <a:p>
            <a:r>
              <a:rPr lang="en-GB" smtClean="0"/>
              <a:t>Scale of the famine</a:t>
            </a:r>
          </a:p>
        </p:txBody>
      </p:sp>
      <p:sp>
        <p:nvSpPr>
          <p:cNvPr id="32773" name="Rectangle 5"/>
          <p:cNvSpPr>
            <a:spLocks noGrp="1"/>
          </p:cNvSpPr>
          <p:nvPr>
            <p:ph type="body" sz="half" idx="1"/>
          </p:nvPr>
        </p:nvSpPr>
        <p:spPr>
          <a:xfrm>
            <a:off x="250825" y="1600200"/>
            <a:ext cx="4392613" cy="5068888"/>
          </a:xfrm>
        </p:spPr>
        <p:txBody>
          <a:bodyPr/>
          <a:lstStyle/>
          <a:p>
            <a:pPr>
              <a:lnSpc>
                <a:spcPct val="90000"/>
              </a:lnSpc>
            </a:pPr>
            <a:r>
              <a:rPr lang="en-GB" sz="2400" smtClean="0">
                <a:latin typeface="Palatino Linotype" pitchFamily="18" charset="0"/>
              </a:rPr>
              <a:t>Population 8.2 mill (1/4 of UK)</a:t>
            </a:r>
          </a:p>
          <a:p>
            <a:pPr>
              <a:lnSpc>
                <a:spcPct val="90000"/>
              </a:lnSpc>
            </a:pPr>
            <a:r>
              <a:rPr lang="en-GB" sz="2400" smtClean="0">
                <a:latin typeface="Palatino Linotype" pitchFamily="18" charset="0"/>
              </a:rPr>
              <a:t>I million die: over next decade 1 </a:t>
            </a:r>
            <a:r>
              <a:rPr lang="en-GB" sz="2400" smtClean="0"/>
              <a:t>½</a:t>
            </a:r>
            <a:r>
              <a:rPr lang="en-GB" sz="2400" smtClean="0">
                <a:latin typeface="Palatino Linotype" pitchFamily="18" charset="0"/>
              </a:rPr>
              <a:t> mill emigrate.</a:t>
            </a:r>
          </a:p>
          <a:p>
            <a:pPr>
              <a:lnSpc>
                <a:spcPct val="90000"/>
              </a:lnSpc>
            </a:pPr>
            <a:r>
              <a:rPr lang="en-GB" sz="2400" smtClean="0">
                <a:latin typeface="Palatino Linotype" pitchFamily="18" charset="0"/>
              </a:rPr>
              <a:t>By 1900 = 4 million</a:t>
            </a:r>
          </a:p>
          <a:p>
            <a:pPr>
              <a:lnSpc>
                <a:spcPct val="90000"/>
              </a:lnSpc>
            </a:pPr>
            <a:r>
              <a:rPr lang="en-GB" sz="2400" smtClean="0">
                <a:latin typeface="Palatino Linotype" pitchFamily="18" charset="0"/>
              </a:rPr>
              <a:t>All areas of Ireland (Ulster), all religions but not all classes (Cottier class)</a:t>
            </a:r>
          </a:p>
          <a:p>
            <a:pPr>
              <a:lnSpc>
                <a:spcPct val="90000"/>
              </a:lnSpc>
            </a:pPr>
            <a:r>
              <a:rPr lang="en-GB" sz="2400" smtClean="0">
                <a:latin typeface="Palatino Linotype" pitchFamily="18" charset="0"/>
              </a:rPr>
              <a:t>Famine or Great Hunger or Great Calamity or Irish Holocaust or An Gorta Mor</a:t>
            </a:r>
          </a:p>
          <a:p>
            <a:pPr>
              <a:lnSpc>
                <a:spcPct val="90000"/>
              </a:lnSpc>
            </a:pPr>
            <a:r>
              <a:rPr lang="en-GB" sz="2400" smtClean="0">
                <a:latin typeface="Palatino Linotype" pitchFamily="18" charset="0"/>
              </a:rPr>
              <a:t>At time: distress, extremity, destitution, misery</a:t>
            </a:r>
          </a:p>
          <a:p>
            <a:pPr>
              <a:lnSpc>
                <a:spcPct val="90000"/>
              </a:lnSpc>
            </a:pPr>
            <a:endParaRPr lang="en-GB" sz="2400" smtClean="0"/>
          </a:p>
        </p:txBody>
      </p:sp>
      <p:pic>
        <p:nvPicPr>
          <p:cNvPr id="32775" name="Picture 7" descr="famine_1847"/>
          <p:cNvPicPr>
            <a:picLocks noChangeAspect="1" noChangeArrowheads="1"/>
          </p:cNvPicPr>
          <p:nvPr>
            <p:ph sz="half" idx="2"/>
          </p:nvPr>
        </p:nvPicPr>
        <p:blipFill>
          <a:blip r:embed="rId2"/>
          <a:srcRect/>
          <a:stretch>
            <a:fillRect/>
          </a:stretch>
        </p:blipFill>
        <p:spPr>
          <a:xfrm>
            <a:off x="4851400" y="1600200"/>
            <a:ext cx="4041775" cy="5068888"/>
          </a:xfrm>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4"/>
          <p:cNvSpPr>
            <a:spLocks noGrp="1"/>
          </p:cNvSpPr>
          <p:nvPr>
            <p:ph type="title"/>
          </p:nvPr>
        </p:nvSpPr>
        <p:spPr/>
        <p:txBody>
          <a:bodyPr/>
          <a:lstStyle/>
          <a:p>
            <a:r>
              <a:rPr lang="en-GB" smtClean="0"/>
              <a:t>Background </a:t>
            </a:r>
          </a:p>
        </p:txBody>
      </p:sp>
      <p:sp>
        <p:nvSpPr>
          <p:cNvPr id="34821" name="Rectangle 5"/>
          <p:cNvSpPr>
            <a:spLocks noGrp="1"/>
          </p:cNvSpPr>
          <p:nvPr>
            <p:ph type="body" sz="half" idx="1"/>
          </p:nvPr>
        </p:nvSpPr>
        <p:spPr>
          <a:xfrm>
            <a:off x="250825" y="1600200"/>
            <a:ext cx="4244975" cy="4997450"/>
          </a:xfrm>
        </p:spPr>
        <p:txBody>
          <a:bodyPr/>
          <a:lstStyle/>
          <a:p>
            <a:r>
              <a:rPr lang="en-GB" sz="2400" smtClean="0">
                <a:latin typeface="Palatino Linotype" pitchFamily="18" charset="0"/>
              </a:rPr>
              <a:t>GB Act of Union, 1800.</a:t>
            </a:r>
          </a:p>
          <a:p>
            <a:r>
              <a:rPr lang="en-GB" sz="2400" smtClean="0">
                <a:latin typeface="Palatino Linotype" pitchFamily="18" charset="0"/>
              </a:rPr>
              <a:t>Locality (PL), Dublin Castle, Westminster</a:t>
            </a:r>
          </a:p>
          <a:p>
            <a:r>
              <a:rPr lang="en-GB" sz="2400" smtClean="0">
                <a:latin typeface="Palatino Linotype" pitchFamily="18" charset="0"/>
              </a:rPr>
              <a:t>Landlord, tenant, cottier</a:t>
            </a:r>
          </a:p>
          <a:p>
            <a:r>
              <a:rPr lang="en-GB" sz="2400" smtClean="0">
                <a:latin typeface="Palatino Linotype" pitchFamily="18" charset="0"/>
              </a:rPr>
              <a:t>Reliance on the potato</a:t>
            </a:r>
          </a:p>
          <a:p>
            <a:r>
              <a:rPr lang="en-GB" sz="2400" smtClean="0">
                <a:latin typeface="Palatino Linotype" pitchFamily="18" charset="0"/>
              </a:rPr>
              <a:t>Subdivision of land</a:t>
            </a:r>
          </a:p>
          <a:p>
            <a:r>
              <a:rPr lang="en-GB" sz="2400" smtClean="0">
                <a:latin typeface="Palatino Linotype" pitchFamily="18" charset="0"/>
              </a:rPr>
              <a:t>Lack of (decline) industrial &amp; manufacturing</a:t>
            </a:r>
          </a:p>
          <a:p>
            <a:r>
              <a:rPr lang="en-GB" sz="2400" smtClean="0">
                <a:latin typeface="Palatino Linotype" pitchFamily="18" charset="0"/>
              </a:rPr>
              <a:t>Population growth.</a:t>
            </a:r>
          </a:p>
          <a:p>
            <a:r>
              <a:rPr lang="en-GB" sz="2400" smtClean="0">
                <a:latin typeface="Palatino Linotype" pitchFamily="18" charset="0"/>
              </a:rPr>
              <a:t>Earlier starvation &amp; Famines</a:t>
            </a:r>
          </a:p>
          <a:p>
            <a:endParaRPr lang="en-GB" sz="2400" smtClean="0"/>
          </a:p>
        </p:txBody>
      </p:sp>
      <p:pic>
        <p:nvPicPr>
          <p:cNvPr id="34823" name="Picture 7" descr="image?id=3413&amp;rendTypeId=4"/>
          <p:cNvPicPr>
            <a:picLocks noChangeAspect="1" noChangeArrowheads="1"/>
          </p:cNvPicPr>
          <p:nvPr>
            <p:ph sz="half" idx="2"/>
          </p:nvPr>
        </p:nvPicPr>
        <p:blipFill>
          <a:blip r:embed="rId2"/>
          <a:srcRect/>
          <a:stretch>
            <a:fillRect/>
          </a:stretch>
        </p:blipFill>
        <p:spPr>
          <a:xfrm>
            <a:off x="4967288" y="1600200"/>
            <a:ext cx="3398837" cy="4525963"/>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Rectangle 4"/>
          <p:cNvSpPr>
            <a:spLocks noGrp="1"/>
          </p:cNvSpPr>
          <p:nvPr>
            <p:ph type="title"/>
          </p:nvPr>
        </p:nvSpPr>
        <p:spPr/>
        <p:txBody>
          <a:bodyPr/>
          <a:lstStyle/>
          <a:p>
            <a:r>
              <a:rPr lang="en-GB" smtClean="0"/>
              <a:t>Causes </a:t>
            </a:r>
          </a:p>
        </p:txBody>
      </p:sp>
      <p:sp>
        <p:nvSpPr>
          <p:cNvPr id="36869" name="Rectangle 5"/>
          <p:cNvSpPr>
            <a:spLocks noGrp="1"/>
          </p:cNvSpPr>
          <p:nvPr>
            <p:ph type="body" sz="half" idx="1"/>
          </p:nvPr>
        </p:nvSpPr>
        <p:spPr/>
        <p:txBody>
          <a:bodyPr/>
          <a:lstStyle/>
          <a:p>
            <a:pPr>
              <a:lnSpc>
                <a:spcPct val="90000"/>
              </a:lnSpc>
            </a:pPr>
            <a:r>
              <a:rPr lang="en-GB" sz="2400" smtClean="0">
                <a:latin typeface="Palatino Linotype" pitchFamily="18" charset="0"/>
              </a:rPr>
              <a:t>Potato blight US in 1843</a:t>
            </a:r>
          </a:p>
          <a:p>
            <a:pPr>
              <a:lnSpc>
                <a:spcPct val="90000"/>
              </a:lnSpc>
            </a:pPr>
            <a:r>
              <a:rPr lang="en-GB" sz="2400" smtClean="0">
                <a:latin typeface="Palatino Linotype" pitchFamily="18" charset="0"/>
              </a:rPr>
              <a:t>Hit Ireland summer 1845 and elsewhere in Europe.</a:t>
            </a:r>
          </a:p>
          <a:p>
            <a:pPr>
              <a:lnSpc>
                <a:spcPct val="90000"/>
              </a:lnSpc>
            </a:pPr>
            <a:r>
              <a:rPr lang="en-GB" sz="2400" smtClean="0"/>
              <a:t>½</a:t>
            </a:r>
            <a:r>
              <a:rPr lang="en-GB" sz="2400" smtClean="0">
                <a:latin typeface="Palatino Linotype" pitchFamily="18" charset="0"/>
              </a:rPr>
              <a:t> crop fail create much distress (starvation not yet famine)</a:t>
            </a:r>
          </a:p>
          <a:p>
            <a:pPr>
              <a:lnSpc>
                <a:spcPct val="90000"/>
              </a:lnSpc>
            </a:pPr>
            <a:r>
              <a:rPr lang="en-GB" sz="2400" smtClean="0">
                <a:latin typeface="Palatino Linotype" pitchFamily="18" charset="0"/>
              </a:rPr>
              <a:t>Peel Govt measures</a:t>
            </a:r>
          </a:p>
          <a:p>
            <a:pPr lvl="1">
              <a:lnSpc>
                <a:spcPct val="90000"/>
              </a:lnSpc>
            </a:pPr>
            <a:r>
              <a:rPr lang="en-GB" sz="2000" smtClean="0">
                <a:latin typeface="Palatino Linotype" pitchFamily="18" charset="0"/>
              </a:rPr>
              <a:t>Relief Commission: </a:t>
            </a:r>
            <a:r>
              <a:rPr lang="en-GB" sz="2000" smtClean="0"/>
              <a:t>£</a:t>
            </a:r>
            <a:r>
              <a:rPr lang="en-GB" sz="2000" smtClean="0">
                <a:latin typeface="Palatino Linotype" pitchFamily="18" charset="0"/>
              </a:rPr>
              <a:t>100,000</a:t>
            </a:r>
          </a:p>
          <a:p>
            <a:pPr lvl="1">
              <a:lnSpc>
                <a:spcPct val="90000"/>
              </a:lnSpc>
            </a:pPr>
            <a:r>
              <a:rPr lang="en-GB" sz="2000" smtClean="0">
                <a:latin typeface="Palatino Linotype" pitchFamily="18" charset="0"/>
              </a:rPr>
              <a:t>Relief committees: import Indian meal to keep food prices down</a:t>
            </a:r>
          </a:p>
          <a:p>
            <a:pPr lvl="1">
              <a:lnSpc>
                <a:spcPct val="90000"/>
              </a:lnSpc>
            </a:pPr>
            <a:r>
              <a:rPr lang="en-GB" sz="2000" smtClean="0">
                <a:latin typeface="Palatino Linotype" pitchFamily="18" charset="0"/>
              </a:rPr>
              <a:t>Work schemes</a:t>
            </a:r>
          </a:p>
          <a:p>
            <a:pPr>
              <a:lnSpc>
                <a:spcPct val="90000"/>
              </a:lnSpc>
            </a:pPr>
            <a:endParaRPr lang="en-GB" sz="2400" smtClean="0"/>
          </a:p>
        </p:txBody>
      </p:sp>
      <p:pic>
        <p:nvPicPr>
          <p:cNvPr id="36871" name="Picture 7" descr="Famine1"/>
          <p:cNvPicPr>
            <a:picLocks noChangeAspect="1" noChangeArrowheads="1"/>
          </p:cNvPicPr>
          <p:nvPr>
            <p:ph sz="half" idx="2"/>
          </p:nvPr>
        </p:nvPicPr>
        <p:blipFill>
          <a:blip r:embed="rId2"/>
          <a:srcRect/>
          <a:stretch>
            <a:fillRect/>
          </a:stretch>
        </p:blipFill>
        <p:spPr>
          <a:xfrm>
            <a:off x="5299075" y="1600200"/>
            <a:ext cx="2736850" cy="4525963"/>
          </a:xfrm>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4"/>
          <p:cNvSpPr>
            <a:spLocks noGrp="1"/>
          </p:cNvSpPr>
          <p:nvPr>
            <p:ph type="title"/>
          </p:nvPr>
        </p:nvSpPr>
        <p:spPr/>
        <p:txBody>
          <a:bodyPr/>
          <a:lstStyle/>
          <a:p>
            <a:r>
              <a:rPr lang="en-GB" smtClean="0"/>
              <a:t>Disaster of ‘46</a:t>
            </a:r>
          </a:p>
        </p:txBody>
      </p:sp>
      <p:sp>
        <p:nvSpPr>
          <p:cNvPr id="38917" name="Rectangle 5"/>
          <p:cNvSpPr>
            <a:spLocks noGrp="1"/>
          </p:cNvSpPr>
          <p:nvPr>
            <p:ph type="body" sz="half" idx="1"/>
          </p:nvPr>
        </p:nvSpPr>
        <p:spPr>
          <a:xfrm>
            <a:off x="250825" y="1600200"/>
            <a:ext cx="4244975" cy="4997450"/>
          </a:xfrm>
        </p:spPr>
        <p:txBody>
          <a:bodyPr/>
          <a:lstStyle/>
          <a:p>
            <a:pPr>
              <a:lnSpc>
                <a:spcPct val="80000"/>
              </a:lnSpc>
            </a:pPr>
            <a:r>
              <a:rPr lang="en-GB" sz="2400" smtClean="0">
                <a:latin typeface="Palatino Linotype" pitchFamily="18" charset="0"/>
              </a:rPr>
              <a:t>1846 entire crop fails</a:t>
            </a:r>
          </a:p>
          <a:p>
            <a:pPr>
              <a:lnSpc>
                <a:spcPct val="80000"/>
              </a:lnSpc>
            </a:pPr>
            <a:r>
              <a:rPr lang="en-GB" sz="2400" smtClean="0">
                <a:latin typeface="Palatino Linotype" pitchFamily="18" charset="0"/>
              </a:rPr>
              <a:t>Forced eating of seed potatoes for next year (reduced future crop &amp; less acreage: 1845 = 2 mill acres; 1847 = 300,000 acres)</a:t>
            </a:r>
          </a:p>
          <a:p>
            <a:pPr>
              <a:lnSpc>
                <a:spcPct val="80000"/>
              </a:lnSpc>
            </a:pPr>
            <a:r>
              <a:rPr lang="en-GB" sz="2400" smtClean="0">
                <a:latin typeface="Palatino Linotype" pitchFamily="18" charset="0"/>
              </a:rPr>
              <a:t>Famine &amp; disease spread: weakened from 1845.</a:t>
            </a:r>
          </a:p>
          <a:p>
            <a:pPr>
              <a:lnSpc>
                <a:spcPct val="80000"/>
              </a:lnSpc>
            </a:pPr>
            <a:r>
              <a:rPr lang="en-GB" sz="2400" smtClean="0">
                <a:latin typeface="Palatino Linotype" pitchFamily="18" charset="0"/>
              </a:rPr>
              <a:t>Change of Govt: Ld John Russell (Whig-Lib-Rad): more doctrinaire on free trade &amp; laissez-faire.</a:t>
            </a:r>
          </a:p>
          <a:p>
            <a:pPr>
              <a:lnSpc>
                <a:spcPct val="80000"/>
              </a:lnSpc>
            </a:pPr>
            <a:r>
              <a:rPr lang="en-GB" sz="2400" smtClean="0">
                <a:latin typeface="Palatino Linotype" pitchFamily="18" charset="0"/>
              </a:rPr>
              <a:t>1847 Slight recovery but playing catch up and small yield.</a:t>
            </a:r>
          </a:p>
          <a:p>
            <a:pPr>
              <a:lnSpc>
                <a:spcPct val="80000"/>
              </a:lnSpc>
            </a:pPr>
            <a:endParaRPr lang="en-GB" sz="2400" smtClean="0"/>
          </a:p>
        </p:txBody>
      </p:sp>
      <p:pic>
        <p:nvPicPr>
          <p:cNvPr id="38919" name="Picture 7" descr="image_medium?asset_id=4608"/>
          <p:cNvPicPr>
            <a:picLocks noChangeAspect="1" noChangeArrowheads="1"/>
          </p:cNvPicPr>
          <p:nvPr>
            <p:ph sz="half" idx="2"/>
          </p:nvPr>
        </p:nvPicPr>
        <p:blipFill>
          <a:blip r:embed="rId2"/>
          <a:srcRect/>
          <a:stretch>
            <a:fillRect/>
          </a:stretch>
        </p:blipFill>
        <p:spPr>
          <a:xfrm>
            <a:off x="5715000" y="1844675"/>
            <a:ext cx="2960688" cy="4608513"/>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4"/>
          <p:cNvSpPr>
            <a:spLocks noGrp="1"/>
          </p:cNvSpPr>
          <p:nvPr>
            <p:ph type="title"/>
          </p:nvPr>
        </p:nvSpPr>
        <p:spPr>
          <a:xfrm>
            <a:off x="457200" y="274638"/>
            <a:ext cx="8229600" cy="993775"/>
          </a:xfrm>
        </p:spPr>
        <p:txBody>
          <a:bodyPr/>
          <a:lstStyle/>
          <a:p>
            <a:r>
              <a:rPr lang="en-GB" smtClean="0"/>
              <a:t>1848: catastrophe</a:t>
            </a:r>
          </a:p>
        </p:txBody>
      </p:sp>
      <p:sp>
        <p:nvSpPr>
          <p:cNvPr id="40965" name="Rectangle 5"/>
          <p:cNvSpPr>
            <a:spLocks noGrp="1"/>
          </p:cNvSpPr>
          <p:nvPr>
            <p:ph type="body" sz="half" idx="1"/>
          </p:nvPr>
        </p:nvSpPr>
        <p:spPr>
          <a:xfrm>
            <a:off x="179388" y="1341438"/>
            <a:ext cx="4537075" cy="5327650"/>
          </a:xfrm>
        </p:spPr>
        <p:txBody>
          <a:bodyPr/>
          <a:lstStyle/>
          <a:p>
            <a:pPr>
              <a:lnSpc>
                <a:spcPct val="80000"/>
              </a:lnSpc>
            </a:pPr>
            <a:r>
              <a:rPr lang="en-GB" sz="2000" smtClean="0">
                <a:latin typeface="Palatino Linotype" pitchFamily="18" charset="0"/>
              </a:rPr>
              <a:t>Total crop failure (as in 1846).</a:t>
            </a:r>
          </a:p>
          <a:p>
            <a:pPr>
              <a:lnSpc>
                <a:spcPct val="80000"/>
              </a:lnSpc>
            </a:pPr>
            <a:r>
              <a:rPr lang="en-GB" sz="2000" smtClean="0">
                <a:latin typeface="Palatino Linotype" pitchFamily="18" charset="0"/>
              </a:rPr>
              <a:t>Under Russell and Whigs Policies changed</a:t>
            </a:r>
          </a:p>
          <a:p>
            <a:pPr>
              <a:lnSpc>
                <a:spcPct val="80000"/>
              </a:lnSpc>
            </a:pPr>
            <a:r>
              <a:rPr lang="en-GB" sz="2000" smtClean="0">
                <a:latin typeface="Palatino Linotype" pitchFamily="18" charset="0"/>
              </a:rPr>
              <a:t>Not import meal, nor shut ports from exporting food</a:t>
            </a:r>
          </a:p>
          <a:p>
            <a:pPr>
              <a:lnSpc>
                <a:spcPct val="80000"/>
              </a:lnSpc>
            </a:pPr>
            <a:r>
              <a:rPr lang="en-GB" sz="2000" smtClean="0">
                <a:latin typeface="Palatino Linotype" pitchFamily="18" charset="0"/>
              </a:rPr>
              <a:t>Expand public works (750,000, 10% of Irish workforce): </a:t>
            </a:r>
          </a:p>
          <a:p>
            <a:pPr lvl="1">
              <a:lnSpc>
                <a:spcPct val="80000"/>
              </a:lnSpc>
            </a:pPr>
            <a:r>
              <a:rPr lang="en-GB" sz="1800" smtClean="0">
                <a:latin typeface="Palatino Linotype" pitchFamily="18" charset="0"/>
              </a:rPr>
              <a:t>not interfere with market economy &amp; food prices rise</a:t>
            </a:r>
          </a:p>
          <a:p>
            <a:pPr lvl="1">
              <a:lnSpc>
                <a:spcPct val="80000"/>
              </a:lnSpc>
            </a:pPr>
            <a:r>
              <a:rPr lang="en-GB" sz="1800" smtClean="0">
                <a:latin typeface="Palatino Linotype" pitchFamily="18" charset="0"/>
              </a:rPr>
              <a:t>slow wages &amp; below level for food rises</a:t>
            </a:r>
          </a:p>
          <a:p>
            <a:pPr>
              <a:lnSpc>
                <a:spcPct val="80000"/>
              </a:lnSpc>
            </a:pPr>
            <a:r>
              <a:rPr lang="en-GB" sz="2000" smtClean="0">
                <a:latin typeface="Palatino Linotype" pitchFamily="18" charset="0"/>
              </a:rPr>
              <a:t>Soup kitchens: free food 1848 feeding 3 million.</a:t>
            </a:r>
          </a:p>
          <a:p>
            <a:pPr>
              <a:lnSpc>
                <a:spcPct val="80000"/>
              </a:lnSpc>
            </a:pPr>
            <a:r>
              <a:rPr lang="en-GB" sz="2000" smtClean="0">
                <a:latin typeface="Palatino Linotype" pitchFamily="18" charset="0"/>
              </a:rPr>
              <a:t>1849, 50, 51: crop successes but struggling to recover</a:t>
            </a:r>
          </a:p>
          <a:p>
            <a:pPr>
              <a:lnSpc>
                <a:spcPct val="80000"/>
              </a:lnSpc>
            </a:pPr>
            <a:r>
              <a:rPr lang="en-GB" sz="2000" smtClean="0">
                <a:latin typeface="Palatino Linotype" pitchFamily="18" charset="0"/>
              </a:rPr>
              <a:t>Whitehall detachment: C. Wood &amp; Trevelyan (Treasury)</a:t>
            </a:r>
          </a:p>
          <a:p>
            <a:pPr>
              <a:lnSpc>
                <a:spcPct val="80000"/>
              </a:lnSpc>
            </a:pPr>
            <a:r>
              <a:rPr lang="en-GB" sz="2000" smtClean="0">
                <a:latin typeface="Palatino Linotype" pitchFamily="18" charset="0"/>
              </a:rPr>
              <a:t>Ideology of </a:t>
            </a:r>
            <a:r>
              <a:rPr lang="en-GB" sz="2000" i="1" smtClean="0">
                <a:latin typeface="Palatino Linotype" pitchFamily="18" charset="0"/>
              </a:rPr>
              <a:t>providentialism</a:t>
            </a:r>
            <a:r>
              <a:rPr lang="en-GB" sz="2000" smtClean="0">
                <a:latin typeface="Palatino Linotype" pitchFamily="18" charset="0"/>
              </a:rPr>
              <a:t>?</a:t>
            </a:r>
          </a:p>
          <a:p>
            <a:pPr>
              <a:lnSpc>
                <a:spcPct val="80000"/>
              </a:lnSpc>
            </a:pPr>
            <a:endParaRPr lang="en-GB" sz="2000" smtClean="0"/>
          </a:p>
        </p:txBody>
      </p:sp>
      <p:pic>
        <p:nvPicPr>
          <p:cNvPr id="40967" name="Picture 7" descr="682"/>
          <p:cNvPicPr>
            <a:picLocks noChangeAspect="1" noChangeArrowheads="1"/>
          </p:cNvPicPr>
          <p:nvPr>
            <p:ph sz="half" idx="2"/>
          </p:nvPr>
        </p:nvPicPr>
        <p:blipFill>
          <a:blip r:embed="rId2"/>
          <a:srcRect/>
          <a:stretch>
            <a:fillRect/>
          </a:stretch>
        </p:blipFill>
        <p:spPr>
          <a:xfrm>
            <a:off x="5292725" y="2420938"/>
            <a:ext cx="3167063" cy="3529012"/>
          </a:xfrm>
        </p:spPr>
      </p:pic>
    </p:spTree>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202</TotalTime>
  <Words>866</Words>
  <Application>Microsoft Office PowerPoint</Application>
  <PresentationFormat>On-screen Show (4:3)</PresentationFormat>
  <Paragraphs>117</Paragraphs>
  <Slides>15</Slides>
  <Notes>9</Notes>
  <HiddenSlides>0</HiddenSlides>
  <MMClips>0</MMClips>
  <ScaleCrop>false</ScaleCrop>
  <HeadingPairs>
    <vt:vector size="6" baseType="variant">
      <vt:variant>
        <vt:lpstr>Fonts Used</vt:lpstr>
      </vt:variant>
      <vt:variant>
        <vt:i4>3</vt:i4>
      </vt:variant>
      <vt:variant>
        <vt:lpstr>Design Template</vt:lpstr>
      </vt:variant>
      <vt:variant>
        <vt:i4>1</vt:i4>
      </vt:variant>
      <vt:variant>
        <vt:lpstr>Slide Titles</vt:lpstr>
      </vt:variant>
      <vt:variant>
        <vt:i4>15</vt:i4>
      </vt:variant>
    </vt:vector>
  </HeadingPairs>
  <TitlesOfParts>
    <vt:vector size="19" baseType="lpstr">
      <vt:lpstr>Calibri</vt:lpstr>
      <vt:lpstr>Arial</vt:lpstr>
      <vt:lpstr>Palatino Linotype</vt:lpstr>
      <vt:lpstr>Office Theme</vt:lpstr>
      <vt:lpstr>Introduction to History</vt:lpstr>
      <vt:lpstr>Case studies</vt:lpstr>
      <vt:lpstr>The past and History</vt:lpstr>
      <vt:lpstr>The problem with sources</vt:lpstr>
      <vt:lpstr>Genuineness of sources?</vt:lpstr>
      <vt:lpstr>Sources need an historian</vt:lpstr>
      <vt:lpstr>Adolf Hitler - January 30, 1939</vt:lpstr>
      <vt:lpstr>Concluding thoughts: Historians and History</vt:lpstr>
      <vt:lpstr>How Historians make History</vt:lpstr>
      <vt:lpstr>Historiography </vt:lpstr>
      <vt:lpstr>Scale of the famine</vt:lpstr>
      <vt:lpstr>Background </vt:lpstr>
      <vt:lpstr>Causes </vt:lpstr>
      <vt:lpstr>Disaster of ‘46</vt:lpstr>
      <vt:lpstr>1848: catastrophe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Selling the Famine.</dc:title>
  <dc:creator>The Grange</dc:creator>
  <cp:lastModifiedBy>se044</cp:lastModifiedBy>
  <cp:revision>22</cp:revision>
  <dcterms:created xsi:type="dcterms:W3CDTF">2008-03-12T20:52:59Z</dcterms:created>
  <dcterms:modified xsi:type="dcterms:W3CDTF">2009-10-12T08:36:23Z</dcterms:modified>
</cp:coreProperties>
</file>