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56" r:id="rId5"/>
    <p:sldId id="432" r:id="rId6"/>
    <p:sldId id="511" r:id="rId7"/>
    <p:sldId id="276" r:id="rId8"/>
    <p:sldId id="277" r:id="rId9"/>
    <p:sldId id="278" r:id="rId10"/>
    <p:sldId id="299" r:id="rId11"/>
    <p:sldId id="279" r:id="rId12"/>
    <p:sldId id="284" r:id="rId13"/>
    <p:sldId id="290" r:id="rId14"/>
    <p:sldId id="285" r:id="rId15"/>
    <p:sldId id="286" r:id="rId16"/>
    <p:sldId id="512" r:id="rId17"/>
    <p:sldId id="287" r:id="rId18"/>
    <p:sldId id="293" r:id="rId19"/>
    <p:sldId id="266" r:id="rId20"/>
    <p:sldId id="513" r:id="rId21"/>
    <p:sldId id="289" r:id="rId22"/>
    <p:sldId id="292" r:id="rId23"/>
    <p:sldId id="295" r:id="rId24"/>
    <p:sldId id="296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410" autoAdjust="0"/>
  </p:normalViewPr>
  <p:slideViewPr>
    <p:cSldViewPr>
      <p:cViewPr varScale="1">
        <p:scale>
          <a:sx n="105" d="100"/>
          <a:sy n="105" d="100"/>
        </p:scale>
        <p:origin x="72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D9DF18-FA57-4565-AA75-8F99D6A3E25F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C59DE9-006E-48D1-97A4-CBF715044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834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59DE9-006E-48D1-97A4-CBF7150443F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8968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 through chart in context of their assignments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59DE9-006E-48D1-97A4-CBF7150443F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2079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 back to assignment 1 </a:t>
            </a:r>
          </a:p>
          <a:p>
            <a:r>
              <a:rPr lang="en-GB" dirty="0"/>
              <a:t>Explain that intent to bid would be country/ regions bidding for FIFA or Olympic Games or even the Eurovision!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59DE9-006E-48D1-97A4-CBF7150443F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3728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a formal bidding process the following would be considered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59DE9-006E-48D1-97A4-CBF7150443F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7830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is an example of an event proposal – however I have included this as you can identify some of the information listed above for considerations when you are preparing your feasibility study such as – </a:t>
            </a:r>
          </a:p>
          <a:p>
            <a:r>
              <a:rPr lang="en-GB" dirty="0"/>
              <a:t>Background</a:t>
            </a:r>
          </a:p>
          <a:p>
            <a:r>
              <a:rPr lang="en-GB" dirty="0"/>
              <a:t>Event Specific Information- these can form part of your situational analysis and be included in areas within the SWOT or PESTLE…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59DE9-006E-48D1-97A4-CBF7150443F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8903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 back to week 2 – why is it essential to have an organisational structure when planning your event??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59DE9-006E-48D1-97A4-CBF7150443F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9117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 back to preparing the objectives – ask them to revisit the task in week 2 and provide examples of their prepared objectives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59DE9-006E-48D1-97A4-CBF7150443F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8187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Objectives are not a shopping list of description </a:t>
            </a:r>
          </a:p>
          <a:p>
            <a:endParaRPr lang="en-GB" dirty="0"/>
          </a:p>
          <a:p>
            <a:r>
              <a:rPr lang="en-GB" b="0" i="0" dirty="0">
                <a:solidFill>
                  <a:srgbClr val="444444"/>
                </a:solidFill>
                <a:effectLst/>
                <a:latin typeface="Roboto" panose="02000000000000000000" pitchFamily="2" charset="0"/>
              </a:rPr>
              <a:t>The terms “goals” and “objectives” are often used interchangeably.</a:t>
            </a:r>
          </a:p>
          <a:p>
            <a:r>
              <a:rPr lang="en-GB" b="0" i="0" dirty="0">
                <a:solidFill>
                  <a:srgbClr val="444444"/>
                </a:solidFill>
                <a:effectLst/>
                <a:latin typeface="Roboto" panose="02000000000000000000" pitchFamily="2" charset="0"/>
              </a:rPr>
              <a:t> However, they each have distinct meanings: Goals are usually specific and measurable. Objectives are the strategies and steps that you use to reach your goals – </a:t>
            </a:r>
            <a:r>
              <a:rPr lang="en-GB" b="0" i="0" dirty="0" err="1">
                <a:solidFill>
                  <a:srgbClr val="444444"/>
                </a:solidFill>
                <a:effectLst/>
                <a:latin typeface="Roboto" panose="02000000000000000000" pitchFamily="2" charset="0"/>
              </a:rPr>
              <a:t>ie</a:t>
            </a:r>
            <a:r>
              <a:rPr lang="en-GB" b="0" i="0" dirty="0">
                <a:solidFill>
                  <a:srgbClr val="444444"/>
                </a:solidFill>
                <a:effectLst/>
                <a:latin typeface="Roboto" panose="02000000000000000000" pitchFamily="2" charset="0"/>
              </a:rPr>
              <a:t>. What you are setting out to achieve in your event ( and how you will do it) </a:t>
            </a:r>
          </a:p>
          <a:p>
            <a:r>
              <a:rPr lang="en-GB" b="0" i="0" dirty="0">
                <a:solidFill>
                  <a:srgbClr val="444444"/>
                </a:solidFill>
                <a:effectLst/>
                <a:latin typeface="Roboto" panose="02000000000000000000" pitchFamily="2" charset="0"/>
              </a:rPr>
              <a:t>REMEMBER THESE ARE YOUR BENCHMARKS – if an objective is to “</a:t>
            </a:r>
            <a:r>
              <a:rPr lang="en-GB" b="1" i="0" dirty="0">
                <a:solidFill>
                  <a:srgbClr val="444444"/>
                </a:solidFill>
                <a:effectLst/>
                <a:latin typeface="Roboto" panose="02000000000000000000" pitchFamily="2" charset="0"/>
              </a:rPr>
              <a:t>Raise 2 thousand pounds in ticket sales one month prior to the event” </a:t>
            </a:r>
            <a:r>
              <a:rPr lang="en-GB" b="0" i="0" dirty="0">
                <a:solidFill>
                  <a:srgbClr val="444444"/>
                </a:solidFill>
                <a:effectLst/>
                <a:latin typeface="Roboto" panose="02000000000000000000" pitchFamily="2" charset="0"/>
              </a:rPr>
              <a:t>Refer back to that benchmark 6 weeks before the event are you anywhere near achieving that if not why not and what can you do?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59DE9-006E-48D1-97A4-CBF7150443F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5550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59DE9-006E-48D1-97A4-CBF7150443F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7535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59DE9-006E-48D1-97A4-CBF7150443F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3743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Remember this is for</a:t>
            </a:r>
            <a:r>
              <a:rPr lang="en-GB" b="1" dirty="0"/>
              <a:t> your event </a:t>
            </a:r>
            <a:r>
              <a:rPr lang="en-GB" dirty="0"/>
              <a:t>and not the company or industry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59DE9-006E-48D1-97A4-CBF7150443F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8313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Event strategy </a:t>
            </a:r>
            <a:br>
              <a:rPr lang="en-GB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Operations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8B8CC-5698-464C-BE36-76A81F42D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Todays Aims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ZA" dirty="0"/>
          </a:p>
          <a:p>
            <a:r>
              <a:rPr lang="en-GB" dirty="0"/>
              <a:t>Appreciate the importance of planning to ensure the success of an event</a:t>
            </a:r>
          </a:p>
          <a:p>
            <a:r>
              <a:rPr lang="en-GB" dirty="0"/>
              <a:t>Discuss the nature of the strategic planning process as it applies to events</a:t>
            </a:r>
          </a:p>
          <a:p>
            <a:r>
              <a:rPr lang="en-GB" dirty="0"/>
              <a:t>Describe the various stages in event strategic planning process</a:t>
            </a:r>
          </a:p>
          <a:p>
            <a:r>
              <a:rPr lang="en-GB" dirty="0"/>
              <a:t>Construct objectives for an event which are specific, measurable, achievable, realistic and time specific.</a:t>
            </a:r>
          </a:p>
          <a:p>
            <a:r>
              <a:rPr lang="en-ZA" dirty="0"/>
              <a:t>Session 2 - Operational and logistical aspects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535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47830-093A-4F96-BDFD-3A48BF16F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Event strategy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A3CC6FC-4D3F-49DB-9612-DCF1987AAAFD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AU" altLang="en-US"/>
              <a:t>A process that involves determining where an organisation is at present, deciding where it should be positioned to progress its mission, and the strategies and tactics needed to achieve that position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2A9182-4271-4FD7-B450-60F6762C66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095390"/>
            <a:ext cx="4038600" cy="299866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14279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C0B021DA-8971-43C0-91DD-1A2222C52F4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/>
              <a:t>The strategic planning process and event organisation</a:t>
            </a:r>
          </a:p>
        </p:txBody>
      </p:sp>
      <p:pic>
        <p:nvPicPr>
          <p:cNvPr id="23555" name="Picture 18" descr="f06-01-9781856178181">
            <a:extLst>
              <a:ext uri="{FF2B5EF4-FFF2-40B4-BE49-F238E27FC236}">
                <a16:creationId xmlns:a16="http://schemas.microsoft.com/office/drawing/2014/main" id="{A8011D3C-EFED-4F6D-82DE-7605AFFA85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7" b="-3"/>
          <a:stretch/>
        </p:blipFill>
        <p:spPr bwMode="auto">
          <a:xfrm>
            <a:off x="3505105" y="273050"/>
            <a:ext cx="5387375" cy="5388198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6" name="Rectangle 5">
            <a:extLst>
              <a:ext uri="{FF2B5EF4-FFF2-40B4-BE49-F238E27FC236}">
                <a16:creationId xmlns:a16="http://schemas.microsoft.com/office/drawing/2014/main" id="{770E4B8D-D1F6-4A34-91C2-2E3748EE10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1435100"/>
            <a:ext cx="3008313" cy="4029891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20000"/>
              </a:spcBef>
              <a:spcAft>
                <a:spcPts val="450"/>
              </a:spcAft>
            </a:pPr>
            <a:r>
              <a:rPr lang="en-US" altLang="en-US" sz="1400" kern="1200">
                <a:latin typeface="+mn-lt"/>
                <a:ea typeface="+mn-ea"/>
                <a:cs typeface="+mn-cs"/>
              </a:rPr>
              <a:t>(Source: adapted from Grant, 2005)</a:t>
            </a:r>
          </a:p>
        </p:txBody>
      </p:sp>
    </p:spTree>
  </p:cSld>
  <p:clrMapOvr>
    <a:masterClrMapping/>
  </p:clrMapOvr>
  <p:transition>
    <p:blinds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DC6FAAE4-7B32-4955-9D44-73ACBE8FA1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AU" altLang="en-US" sz="3700" b="1"/>
              <a:t>The strategic planning process and event organisation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8E8C2CD-7242-40E5-B7A3-DCC212FE2D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495" r="-1" b="-1"/>
          <a:stretch/>
        </p:blipFill>
        <p:spPr>
          <a:xfrm>
            <a:off x="457200" y="1600201"/>
            <a:ext cx="3394720" cy="3989040"/>
          </a:xfrm>
          <a:prstGeom prst="rect">
            <a:avLst/>
          </a:prstGeom>
          <a:noFill/>
          <a:effectLst>
            <a:softEdge rad="0"/>
          </a:effectLst>
        </p:spPr>
      </p:pic>
      <p:sp>
        <p:nvSpPr>
          <p:cNvPr id="24579" name="Rectangle 3">
            <a:extLst>
              <a:ext uri="{FF2B5EF4-FFF2-40B4-BE49-F238E27FC236}">
                <a16:creationId xmlns:a16="http://schemas.microsoft.com/office/drawing/2014/main" id="{72A1D7DB-8308-495E-8723-81A6ABB18205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AU" altLang="en-US" sz="2200" b="1"/>
              <a:t>Concept or intent to bid</a:t>
            </a:r>
          </a:p>
          <a:p>
            <a:pPr>
              <a:lnSpc>
                <a:spcPct val="90000"/>
              </a:lnSpc>
            </a:pPr>
            <a:r>
              <a:rPr lang="en-AU" altLang="en-US" sz="2200"/>
              <a:t>Preliminary stage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AU" altLang="en-US" sz="2200" b="1"/>
              <a:t>Feasibility study</a:t>
            </a:r>
          </a:p>
          <a:p>
            <a:pPr>
              <a:lnSpc>
                <a:spcPct val="90000"/>
              </a:lnSpc>
            </a:pPr>
            <a:r>
              <a:rPr lang="en-AU" altLang="en-US" sz="2200"/>
              <a:t>Formal analysis of the event’s potential</a:t>
            </a:r>
          </a:p>
          <a:p>
            <a:pPr>
              <a:lnSpc>
                <a:spcPct val="90000"/>
              </a:lnSpc>
            </a:pPr>
            <a:r>
              <a:rPr lang="en-AU" altLang="en-US" sz="2200"/>
              <a:t>Crucial for public funding (grants)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AU" altLang="en-US" sz="2200" b="1"/>
              <a:t>Decision to proceed or cease</a:t>
            </a:r>
          </a:p>
          <a:p>
            <a:pPr>
              <a:lnSpc>
                <a:spcPct val="90000"/>
              </a:lnSpc>
            </a:pPr>
            <a:r>
              <a:rPr lang="en-AU" altLang="en-US" sz="2200"/>
              <a:t>Directly determined by feasibility study</a:t>
            </a:r>
          </a:p>
          <a:p>
            <a:pPr>
              <a:lnSpc>
                <a:spcPct val="90000"/>
              </a:lnSpc>
            </a:pPr>
            <a:endParaRPr lang="en-AU" altLang="en-US" sz="2200"/>
          </a:p>
        </p:txBody>
      </p:sp>
    </p:spTree>
  </p:cSld>
  <p:clrMapOvr>
    <a:masterClrMapping/>
  </p:clrMapOvr>
  <p:transition>
    <p:blinds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3EE1C51F-00A8-4AB5-BF33-D18EC88E59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AU" altLang="en-US" sz="3700" b="1"/>
              <a:t>The strategic planning process and event organisation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2DED013-895F-4E0F-B649-69484C48E7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034" r="12035" b="2"/>
          <a:stretch/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11267" name="Rectangle 3">
            <a:extLst>
              <a:ext uri="{FF2B5EF4-FFF2-40B4-BE49-F238E27FC236}">
                <a16:creationId xmlns:a16="http://schemas.microsoft.com/office/drawing/2014/main" id="{C14A2627-1494-4F3B-9E82-5E333ABAB4A6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rtlCol="0">
            <a:normAutofit/>
          </a:bodyPr>
          <a:lstStyle/>
          <a:p>
            <a:pPr>
              <a:lnSpc>
                <a:spcPct val="90000"/>
              </a:lnSpc>
              <a:buNone/>
              <a:defRPr/>
            </a:pPr>
            <a:r>
              <a:rPr lang="en-AU" altLang="en-US" sz="1800" b="1"/>
              <a:t>Formation of a bidding body and bid preparation</a:t>
            </a:r>
          </a:p>
          <a:p>
            <a:pPr>
              <a:lnSpc>
                <a:spcPct val="90000"/>
              </a:lnSpc>
              <a:buNone/>
              <a:defRPr/>
            </a:pPr>
            <a:endParaRPr lang="en-AU" altLang="en-US" sz="1800" b="1"/>
          </a:p>
          <a:p>
            <a:pPr>
              <a:lnSpc>
                <a:spcPct val="90000"/>
              </a:lnSpc>
              <a:buFont typeface="Wingdings 3" charset="2"/>
              <a:buChar char=""/>
              <a:defRPr/>
            </a:pPr>
            <a:r>
              <a:rPr lang="en-AU" altLang="en-US" sz="1800"/>
              <a:t>Developing a timeline for the bid document</a:t>
            </a:r>
          </a:p>
          <a:p>
            <a:pPr>
              <a:lnSpc>
                <a:spcPct val="90000"/>
              </a:lnSpc>
              <a:buFont typeface="Wingdings 3" charset="2"/>
              <a:buChar char=""/>
              <a:defRPr/>
            </a:pPr>
            <a:r>
              <a:rPr lang="en-AU" altLang="en-US" sz="1800"/>
              <a:t>Responding to each of the bid criteria</a:t>
            </a:r>
          </a:p>
          <a:p>
            <a:pPr>
              <a:lnSpc>
                <a:spcPct val="90000"/>
              </a:lnSpc>
              <a:buFont typeface="Wingdings 3" charset="2"/>
              <a:buChar char=""/>
              <a:defRPr/>
            </a:pPr>
            <a:r>
              <a:rPr lang="en-AU" altLang="en-US" sz="1800"/>
              <a:t>Identifying key elements of past successful bids</a:t>
            </a:r>
          </a:p>
          <a:p>
            <a:pPr>
              <a:lnSpc>
                <a:spcPct val="90000"/>
              </a:lnSpc>
              <a:buFont typeface="Wingdings 3" charset="2"/>
              <a:buChar char=""/>
              <a:defRPr/>
            </a:pPr>
            <a:r>
              <a:rPr lang="en-AU" altLang="en-US" sz="1800"/>
              <a:t>Preparing the bid document</a:t>
            </a:r>
          </a:p>
          <a:p>
            <a:pPr>
              <a:lnSpc>
                <a:spcPct val="90000"/>
              </a:lnSpc>
              <a:buFont typeface="Wingdings 3" charset="2"/>
              <a:buChar char=""/>
              <a:defRPr/>
            </a:pPr>
            <a:r>
              <a:rPr lang="en-AU" altLang="en-US" sz="1800"/>
              <a:t>Presenting the bid </a:t>
            </a:r>
          </a:p>
          <a:p>
            <a:pPr>
              <a:lnSpc>
                <a:spcPct val="90000"/>
              </a:lnSpc>
              <a:buFont typeface="Wingdings 3" charset="2"/>
              <a:buChar char=""/>
              <a:defRPr/>
            </a:pPr>
            <a:r>
              <a:rPr lang="en-AU" altLang="en-US" sz="1800"/>
              <a:t>Lobbying in support of the bid</a:t>
            </a:r>
          </a:p>
          <a:p>
            <a:pPr>
              <a:lnSpc>
                <a:spcPct val="90000"/>
              </a:lnSpc>
              <a:buFont typeface="Wingdings 3" charset="2"/>
              <a:buChar char=""/>
              <a:defRPr/>
            </a:pPr>
            <a:r>
              <a:rPr lang="en-AU" altLang="en-US" sz="1800"/>
              <a:t>Evaluating reasons for a bid failure</a:t>
            </a:r>
          </a:p>
          <a:p>
            <a:pPr>
              <a:lnSpc>
                <a:spcPct val="90000"/>
              </a:lnSpc>
              <a:buFont typeface="Wingdings 3" charset="2"/>
              <a:buChar char=""/>
              <a:defRPr/>
            </a:pPr>
            <a:endParaRPr lang="en-AU" altLang="en-US" sz="1800"/>
          </a:p>
        </p:txBody>
      </p:sp>
    </p:spTree>
  </p:cSld>
  <p:clrMapOvr>
    <a:masterClrMapping/>
  </p:clrMapOvr>
  <p:transition>
    <p:blinds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831B9-700B-4FAB-9DAE-0C10513A2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68580" tIns="34290" rIns="68580" bIns="34290" rtlCol="0" anchor="ctr">
            <a:normAutofit fontScale="9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4000" b="1" dirty="0"/>
              <a:t>Contents of the event proposal</a:t>
            </a:r>
            <a:br>
              <a:rPr lang="en-US" altLang="en-US" sz="1800" dirty="0"/>
            </a:br>
            <a:br>
              <a:rPr lang="en-US" altLang="en-US" sz="1800" dirty="0"/>
            </a:br>
            <a:r>
              <a:rPr lang="en-US" altLang="en-US" sz="1800" dirty="0"/>
              <a:t>(Source: O’Toole, 2004)</a:t>
            </a:r>
            <a:br>
              <a:rPr lang="en-GB" altLang="en-US" sz="1800" dirty="0"/>
            </a:br>
            <a:endParaRPr lang="en-US" sz="1800" dirty="0"/>
          </a:p>
        </p:txBody>
      </p:sp>
      <p:pic>
        <p:nvPicPr>
          <p:cNvPr id="5" name="Picture 15" descr="f06-03-9781856178181">
            <a:extLst>
              <a:ext uri="{FF2B5EF4-FFF2-40B4-BE49-F238E27FC236}">
                <a16:creationId xmlns:a16="http://schemas.microsoft.com/office/drawing/2014/main" id="{1DEB98C5-7B38-474C-9E39-73F30AE2CA4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1043608" y="1340768"/>
            <a:ext cx="7128792" cy="446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8136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AF466295-0807-4F3D-90CD-B57D2F196D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AU" altLang="en-US" sz="3700" b="1"/>
              <a:t>The strategic planning process and event organisation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3E8D96F-055B-4D1B-A0A8-4E75F2FB723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830" r="32221"/>
          <a:stretch/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32771" name="Rectangle 3">
            <a:extLst>
              <a:ext uri="{FF2B5EF4-FFF2-40B4-BE49-F238E27FC236}">
                <a16:creationId xmlns:a16="http://schemas.microsoft.com/office/drawing/2014/main" id="{17A99DAB-E4E8-4172-A2F7-BADA6BA417DE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AU" altLang="en-US" b="1" dirty="0"/>
              <a:t>Establishment of an organisational structure</a:t>
            </a:r>
          </a:p>
          <a:p>
            <a:pPr>
              <a:lnSpc>
                <a:spcPct val="90000"/>
              </a:lnSpc>
            </a:pPr>
            <a:r>
              <a:rPr lang="en-AU" altLang="en-US" dirty="0"/>
              <a:t>Simple structures</a:t>
            </a:r>
          </a:p>
          <a:p>
            <a:pPr>
              <a:lnSpc>
                <a:spcPct val="90000"/>
              </a:lnSpc>
            </a:pPr>
            <a:r>
              <a:rPr lang="en-AU" altLang="en-US" dirty="0"/>
              <a:t>Functional structures</a:t>
            </a:r>
          </a:p>
          <a:p>
            <a:pPr>
              <a:lnSpc>
                <a:spcPct val="90000"/>
              </a:lnSpc>
            </a:pPr>
            <a:r>
              <a:rPr lang="en-AU" altLang="en-US" dirty="0"/>
              <a:t>Program-based matrix structures</a:t>
            </a:r>
          </a:p>
          <a:p>
            <a:pPr>
              <a:lnSpc>
                <a:spcPct val="90000"/>
              </a:lnSpc>
            </a:pPr>
            <a:r>
              <a:rPr lang="en-AU" altLang="en-US" dirty="0"/>
              <a:t>Multi-organisational or network structures</a:t>
            </a:r>
          </a:p>
        </p:txBody>
      </p:sp>
    </p:spTree>
  </p:cSld>
  <p:clrMapOvr>
    <a:masterClrMapping/>
  </p:clrMapOvr>
  <p:transition>
    <p:blinds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0277986-7D1C-422F-9E47-E955DD0522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24074" r="1" b="1"/>
          <a:stretch/>
        </p:blipFill>
        <p:spPr>
          <a:xfrm>
            <a:off x="4562839" y="731013"/>
            <a:ext cx="4695998" cy="2949235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290D6B0-C75B-43E1-AD43-C8B3B0624B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708" r="26256" b="1"/>
          <a:stretch/>
        </p:blipFill>
        <p:spPr>
          <a:xfrm>
            <a:off x="4567428" y="2722625"/>
            <a:ext cx="4697730" cy="3161538"/>
          </a:xfrm>
          <a:prstGeom prst="rect">
            <a:avLst/>
          </a:prstGeom>
          <a:effectLst>
            <a:softEdge rad="533400"/>
          </a:effectLst>
        </p:spPr>
      </p:pic>
      <p:sp>
        <p:nvSpPr>
          <p:cNvPr id="39938" name="Rectangle 2">
            <a:extLst>
              <a:ext uri="{FF2B5EF4-FFF2-40B4-BE49-F238E27FC236}">
                <a16:creationId xmlns:a16="http://schemas.microsoft.com/office/drawing/2014/main" id="{43E13613-7CF1-4903-8C9D-80BC0B90BC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512" y="548680"/>
            <a:ext cx="4536504" cy="983748"/>
          </a:xfrm>
        </p:spPr>
        <p:txBody>
          <a:bodyPr>
            <a:normAutofit/>
          </a:bodyPr>
          <a:lstStyle/>
          <a:p>
            <a:r>
              <a:rPr lang="en-AU" altLang="en-US" sz="2100" b="1" dirty="0">
                <a:solidFill>
                  <a:srgbClr val="000000"/>
                </a:solidFill>
              </a:rPr>
              <a:t>The strategic planning process and event organisation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A2E5E84F-11A4-4774-A5EB-3270BA30C8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1532428"/>
            <a:ext cx="3602728" cy="2841623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r>
              <a:rPr lang="en-AU" altLang="en-US" sz="2400" b="1" dirty="0">
                <a:solidFill>
                  <a:srgbClr val="000000"/>
                </a:solidFill>
              </a:rPr>
              <a:t>Strategic plan</a:t>
            </a:r>
          </a:p>
          <a:p>
            <a:pPr>
              <a:buFontTx/>
              <a:buNone/>
            </a:pPr>
            <a:endParaRPr lang="en-AU" altLang="en-US" sz="2400" b="1" dirty="0">
              <a:solidFill>
                <a:srgbClr val="000000"/>
              </a:solidFill>
            </a:endParaRPr>
          </a:p>
          <a:p>
            <a:r>
              <a:rPr lang="en-AU" altLang="en-US" sz="2400" dirty="0">
                <a:solidFill>
                  <a:srgbClr val="000000"/>
                </a:solidFill>
              </a:rPr>
              <a:t>Purpose, vision and mission statements</a:t>
            </a:r>
          </a:p>
          <a:p>
            <a:pPr>
              <a:buFontTx/>
              <a:buNone/>
            </a:pPr>
            <a:endParaRPr lang="en-AU" altLang="en-US" sz="24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>
    <p:blinds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>
            <a:extLst>
              <a:ext uri="{FF2B5EF4-FFF2-40B4-BE49-F238E27FC236}">
                <a16:creationId xmlns:a16="http://schemas.microsoft.com/office/drawing/2014/main" id="{9C07194D-C2DD-4C06-8893-DAA96935BB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552" y="154773"/>
            <a:ext cx="8208912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78D2C9CE-5928-4E54-9123-294610BD58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16632"/>
            <a:ext cx="4696205" cy="994172"/>
          </a:xfrm>
        </p:spPr>
        <p:txBody>
          <a:bodyPr>
            <a:normAutofit/>
          </a:bodyPr>
          <a:lstStyle/>
          <a:p>
            <a:r>
              <a:rPr lang="en-AU" altLang="en-US" sz="2325" b="1" dirty="0"/>
              <a:t>The strategic planning process and event organisation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76362066-0DF7-4EAD-9000-8899102E6A8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1520" y="1412776"/>
            <a:ext cx="4696205" cy="4077197"/>
          </a:xfrm>
        </p:spPr>
        <p:txBody>
          <a:bodyPr>
            <a:normAutofit fontScale="92500"/>
          </a:bodyPr>
          <a:lstStyle/>
          <a:p>
            <a:pPr>
              <a:buFontTx/>
              <a:buNone/>
            </a:pPr>
            <a:r>
              <a:rPr lang="en-AU" altLang="en-US" b="1" dirty="0"/>
              <a:t>Strategic plan - </a:t>
            </a:r>
          </a:p>
          <a:p>
            <a:r>
              <a:rPr lang="en-AU" altLang="en-US" dirty="0"/>
              <a:t>Goals and objectives</a:t>
            </a:r>
          </a:p>
          <a:p>
            <a:pPr lvl="1"/>
            <a:r>
              <a:rPr lang="en-AU" altLang="en-US" dirty="0"/>
              <a:t>economic</a:t>
            </a:r>
          </a:p>
          <a:p>
            <a:pPr lvl="1"/>
            <a:r>
              <a:rPr lang="en-AU" altLang="en-US" dirty="0"/>
              <a:t>attendance/participation</a:t>
            </a:r>
          </a:p>
          <a:p>
            <a:pPr lvl="1"/>
            <a:r>
              <a:rPr lang="en-AU" altLang="en-US" dirty="0"/>
              <a:t>quality</a:t>
            </a:r>
          </a:p>
          <a:p>
            <a:pPr lvl="1"/>
            <a:r>
              <a:rPr lang="en-AU" altLang="en-US" dirty="0"/>
              <a:t>awareness/knowledge/</a:t>
            </a:r>
          </a:p>
          <a:p>
            <a:pPr marL="457200" lvl="1" indent="0">
              <a:buNone/>
            </a:pPr>
            <a:r>
              <a:rPr lang="en-AU" altLang="en-US" dirty="0"/>
              <a:t>attitudes</a:t>
            </a:r>
          </a:p>
          <a:p>
            <a:pPr lvl="1"/>
            <a:r>
              <a:rPr lang="en-AU" altLang="en-US" dirty="0"/>
              <a:t>human resources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19ECD3-61A7-4EDC-B4CA-6ACE28D668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882" r="20033" b="-2"/>
          <a:stretch/>
        </p:blipFill>
        <p:spPr>
          <a:xfrm>
            <a:off x="5925945" y="2903047"/>
            <a:ext cx="3218056" cy="3097703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33A2FFA-37D5-4D33-B689-B33BFBF0A74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227" r="9211" b="2"/>
          <a:stretch/>
        </p:blipFill>
        <p:spPr>
          <a:xfrm>
            <a:off x="4696205" y="857251"/>
            <a:ext cx="2639484" cy="2255932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</p:cSld>
  <p:clrMapOvr>
    <a:masterClrMapping/>
  </p:clrMapOvr>
  <p:transition>
    <p:blinds dir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5870F9ED-ACC8-4521-B9DC-0000C61B82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1476672" y="4682444"/>
            <a:ext cx="5829300" cy="857250"/>
          </a:xfrm>
        </p:spPr>
        <p:txBody>
          <a:bodyPr/>
          <a:lstStyle/>
          <a:p>
            <a:r>
              <a:rPr lang="en-AU" altLang="en-US" sz="2700" b="1" dirty="0">
                <a:solidFill>
                  <a:srgbClr val="FF0000"/>
                </a:solidFill>
              </a:rPr>
              <a:t>Sample…. </a:t>
            </a:r>
          </a:p>
        </p:txBody>
      </p:sp>
      <p:pic>
        <p:nvPicPr>
          <p:cNvPr id="43011" name="Picture 4">
            <a:extLst>
              <a:ext uri="{FF2B5EF4-FFF2-40B4-BE49-F238E27FC236}">
                <a16:creationId xmlns:a16="http://schemas.microsoft.com/office/drawing/2014/main" id="{1FCA25BB-EE70-4A61-BE4D-9FCE13872D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16632"/>
            <a:ext cx="6352383" cy="5710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blinds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9F729-EDC0-4D33-A395-37567ABA7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 to you….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99B8D-5D3E-42F5-9FCB-272C4D2DAD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information in this session and week 2 write your event aim and objectives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Spend 15 minute writing - </a:t>
            </a:r>
          </a:p>
          <a:p>
            <a:r>
              <a:rPr lang="en-GB" dirty="0"/>
              <a:t>1 Aim </a:t>
            </a:r>
          </a:p>
          <a:p>
            <a:r>
              <a:rPr lang="en-GB" dirty="0"/>
              <a:t>4 Objectives </a:t>
            </a:r>
          </a:p>
        </p:txBody>
      </p:sp>
    </p:spTree>
    <p:extLst>
      <p:ext uri="{BB962C8B-B14F-4D97-AF65-F5344CB8AC3E}">
        <p14:creationId xmlns:p14="http://schemas.microsoft.com/office/powerpoint/2010/main" val="12221281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DDDB5C17-C5F9-4C3C-8659-8D2CD5C24C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77788" y="188640"/>
            <a:ext cx="8388424" cy="857250"/>
          </a:xfrm>
        </p:spPr>
        <p:txBody>
          <a:bodyPr>
            <a:normAutofit fontScale="90000"/>
          </a:bodyPr>
          <a:lstStyle/>
          <a:p>
            <a:r>
              <a:rPr lang="en-AU" altLang="en-US" sz="2700" b="1" dirty="0"/>
              <a:t>The strategic planning process and event organisation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B64E5F6C-8E42-4BF4-A206-3A83FFD0065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553" y="1412776"/>
            <a:ext cx="7326908" cy="3860503"/>
          </a:xfrm>
        </p:spPr>
        <p:txBody>
          <a:bodyPr/>
          <a:lstStyle/>
          <a:p>
            <a:pPr>
              <a:buFontTx/>
              <a:buNone/>
            </a:pPr>
            <a:r>
              <a:rPr lang="en-AU" altLang="en-US" sz="2025" b="1" dirty="0"/>
              <a:t>Strategic plan – </a:t>
            </a:r>
          </a:p>
          <a:p>
            <a:pPr>
              <a:buFontTx/>
              <a:buNone/>
            </a:pPr>
            <a:endParaRPr lang="en-AU" altLang="en-US" sz="2025" b="1" dirty="0"/>
          </a:p>
          <a:p>
            <a:r>
              <a:rPr lang="en-AU" altLang="en-US" sz="2025" dirty="0"/>
              <a:t>Situation analysis</a:t>
            </a:r>
          </a:p>
          <a:p>
            <a:r>
              <a:rPr lang="en-AU" altLang="en-US" sz="2025" dirty="0"/>
              <a:t>Identification of strategy options</a:t>
            </a:r>
          </a:p>
          <a:p>
            <a:r>
              <a:rPr lang="en-AU" altLang="en-US" sz="2025" dirty="0"/>
              <a:t>Strategy evaluation and selection</a:t>
            </a:r>
          </a:p>
          <a:p>
            <a:r>
              <a:rPr lang="en-AU" altLang="en-US" sz="2025" dirty="0"/>
              <a:t>Operational planning</a:t>
            </a:r>
          </a:p>
          <a:p>
            <a:endParaRPr lang="en-AU" altLang="en-US" dirty="0"/>
          </a:p>
        </p:txBody>
      </p:sp>
    </p:spTree>
  </p:cSld>
  <p:clrMapOvr>
    <a:masterClrMapping/>
  </p:clrMapOvr>
  <p:transition>
    <p:blinds dir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7F522BEB-1D0E-4CEA-92B3-2F5F587C8C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AU" altLang="en-US" b="1"/>
              <a:t>Situation analysis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5DBD98A-A44F-42CC-84E8-B61D1EB29B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052" r="2671" b="-1"/>
          <a:stretch/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46083" name="Content Placeholder 2">
            <a:extLst>
              <a:ext uri="{FF2B5EF4-FFF2-40B4-BE49-F238E27FC236}">
                <a16:creationId xmlns:a16="http://schemas.microsoft.com/office/drawing/2014/main" id="{6A3CDC0D-4E0E-40B7-9955-A3A35935C4E6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endParaRPr lang="en-US" altLang="en-US" sz="2600"/>
          </a:p>
          <a:p>
            <a:r>
              <a:rPr lang="en-US" altLang="en-US" sz="2600"/>
              <a:t>Political/legal</a:t>
            </a:r>
          </a:p>
          <a:p>
            <a:r>
              <a:rPr lang="en-US" altLang="en-US" sz="2600"/>
              <a:t>Economic</a:t>
            </a:r>
          </a:p>
          <a:p>
            <a:r>
              <a:rPr lang="en-US" altLang="en-US" sz="2600"/>
              <a:t>Social/cultural</a:t>
            </a:r>
          </a:p>
          <a:p>
            <a:r>
              <a:rPr lang="en-US" altLang="en-US" sz="2600"/>
              <a:t>Technological</a:t>
            </a:r>
          </a:p>
          <a:p>
            <a:r>
              <a:rPr lang="en-GB" altLang="en-US" sz="2600"/>
              <a:t>Demographic</a:t>
            </a:r>
          </a:p>
          <a:p>
            <a:r>
              <a:rPr lang="en-GB" altLang="en-US" sz="2600"/>
              <a:t>Physical/environmental</a:t>
            </a:r>
          </a:p>
          <a:p>
            <a:r>
              <a:rPr lang="en-GB" altLang="en-US" sz="2600"/>
              <a:t>Competitive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3"/>
          <p:cNvSpPr>
            <a:spLocks/>
          </p:cNvSpPr>
          <p:nvPr/>
        </p:nvSpPr>
        <p:spPr bwMode="auto">
          <a:xfrm>
            <a:off x="5760133" y="5091645"/>
            <a:ext cx="2203847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804566" indent="-804566" defTabSz="257175">
              <a:tabLst>
                <a:tab pos="804566" algn="l"/>
              </a:tabLst>
            </a:pPr>
            <a:r>
              <a:rPr lang="en-GB" sz="1350" b="1" dirty="0">
                <a:solidFill>
                  <a:prstClr val="black"/>
                </a:solidFill>
                <a:latin typeface="Calibri" pitchFamily="34" charset="0"/>
                <a:ea typeface="ＭＳ Ｐゴシック"/>
                <a:cs typeface="ＭＳ Ｐゴシック"/>
              </a:rPr>
              <a:t>Figure 7.2	</a:t>
            </a:r>
            <a:r>
              <a:rPr lang="en-US" sz="1350" dirty="0">
                <a:solidFill>
                  <a:prstClr val="black"/>
                </a:solidFill>
                <a:latin typeface="Calibri" pitchFamily="34" charset="0"/>
                <a:ea typeface="ＭＳ Ｐゴシック"/>
                <a:cs typeface="ＭＳ Ｐゴシック"/>
              </a:rPr>
              <a:t>SWOT analysis</a:t>
            </a:r>
            <a:endParaRPr lang="en-GB" sz="1350" dirty="0">
              <a:solidFill>
                <a:prstClr val="black"/>
              </a:solidFill>
              <a:latin typeface="Calibri" pitchFamily="34" charset="0"/>
              <a:ea typeface="ＭＳ Ｐゴシック"/>
              <a:cs typeface="ＭＳ Ｐゴシック"/>
            </a:endParaRPr>
          </a:p>
        </p:txBody>
      </p:sp>
      <p:pic>
        <p:nvPicPr>
          <p:cNvPr id="15362" name="Picture 6" descr="Events fig 0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33719" y="1404995"/>
            <a:ext cx="5234765" cy="3375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3562915-3FE5-4B0F-ACEB-2F143E09F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 to you.. 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577A28-84A1-4155-ABE9-31E12DF8AD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u="sng" dirty="0"/>
              <a:t>20 minute Activity </a:t>
            </a:r>
            <a:r>
              <a:rPr lang="en-GB" dirty="0"/>
              <a:t>– </a:t>
            </a:r>
          </a:p>
          <a:p>
            <a:pPr marL="0" indent="0" algn="ctr">
              <a:buNone/>
            </a:pPr>
            <a:r>
              <a:rPr lang="en-GB" dirty="0"/>
              <a:t>Prepare a SWOT or PESTLE for your proposed event </a:t>
            </a:r>
          </a:p>
        </p:txBody>
      </p:sp>
    </p:spTree>
    <p:extLst>
      <p:ext uri="{BB962C8B-B14F-4D97-AF65-F5344CB8AC3E}">
        <p14:creationId xmlns:p14="http://schemas.microsoft.com/office/powerpoint/2010/main" val="8408878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A68056E1-C5ED-47B2-A183-EF92F37D10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62163" y="482427"/>
            <a:ext cx="7531769" cy="857250"/>
          </a:xfrm>
        </p:spPr>
        <p:txBody>
          <a:bodyPr>
            <a:normAutofit/>
          </a:bodyPr>
          <a:lstStyle/>
          <a:p>
            <a:r>
              <a:rPr lang="en-AU" altLang="en-US" sz="2700" b="1" dirty="0"/>
              <a:t>Strategic planning for existing events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92E0610E-E916-459A-9659-CE06CA9956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2561" y="2430818"/>
            <a:ext cx="6990974" cy="3086100"/>
          </a:xfrm>
        </p:spPr>
        <p:txBody>
          <a:bodyPr/>
          <a:lstStyle/>
          <a:p>
            <a:r>
              <a:rPr lang="en-AU" altLang="en-US" sz="2025"/>
              <a:t>For recurring events (e.g. annual concerts), organisers:</a:t>
            </a:r>
          </a:p>
          <a:p>
            <a:pPr lvl="1"/>
            <a:r>
              <a:rPr lang="en-AU" altLang="en-US" sz="2025"/>
              <a:t>conduct an appraisal of current situation faced by the event</a:t>
            </a:r>
          </a:p>
          <a:p>
            <a:pPr lvl="1"/>
            <a:r>
              <a:rPr lang="en-AU" altLang="en-US" sz="2025"/>
              <a:t>review the organisational structure and previous strategic plan and make minor or major changes where needed</a:t>
            </a:r>
            <a:endParaRPr lang="en-AU" altLang="en-US" sz="2025" dirty="0"/>
          </a:p>
        </p:txBody>
      </p:sp>
    </p:spTree>
  </p:cSld>
  <p:clrMapOvr>
    <a:masterClrMapping/>
  </p:clrMapOvr>
  <p:transition>
    <p:blinds dir="vert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934E17A9-F690-406F-B06B-42A5A01275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700" b="1" dirty="0"/>
              <a:t>Summary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A9F69B54-F470-4B22-B5C4-71CF039A8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2369" y="2125266"/>
            <a:ext cx="7089609" cy="3045619"/>
          </a:xfrm>
        </p:spPr>
        <p:txBody>
          <a:bodyPr rtlCol="0">
            <a:normAutofit/>
          </a:bodyPr>
          <a:lstStyle/>
          <a:p>
            <a:pPr>
              <a:buFont typeface="Wingdings 3" charset="2"/>
              <a:buChar char=""/>
              <a:defRPr/>
            </a:pPr>
            <a:r>
              <a:rPr lang="en-US" altLang="en-US" sz="16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Strategic planning process provides an event </a:t>
            </a:r>
            <a:r>
              <a:rPr lang="en-US" altLang="en-US" sz="165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organisation</a:t>
            </a:r>
            <a:r>
              <a:rPr lang="en-US" altLang="en-US" sz="16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with a systematic approach to the challenge of planning and delivering successful events.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16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Preliminary stages involve the decision to proceed or not to proceed with an event.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16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Appropriate organisational structure is needed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16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 event organisation following the strategic planning model would then progress to establish a strategic plan.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16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Flowing from the implementation , depending on its mission or purpose, will potentially be a range of legacies.</a:t>
            </a:r>
            <a:endParaRPr lang="en-US" altLang="en-US" sz="165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>
            <a:extLst>
              <a:ext uri="{FF2B5EF4-FFF2-40B4-BE49-F238E27FC236}">
                <a16:creationId xmlns:a16="http://schemas.microsoft.com/office/drawing/2014/main" id="{05AA1D24-6AD7-47C0-A5DA-5AED0C0BA4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12207" y="1116806"/>
            <a:ext cx="5245894" cy="857250"/>
          </a:xfrm>
        </p:spPr>
        <p:txBody>
          <a:bodyPr/>
          <a:lstStyle/>
          <a:p>
            <a:r>
              <a:rPr lang="en-GB" altLang="en-US" sz="2700" b="1">
                <a:solidFill>
                  <a:srgbClr val="FF0000"/>
                </a:solidFill>
              </a:rPr>
              <a:t>References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329784DE-6531-47F0-BD0A-AC64F979E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942" y="2025255"/>
            <a:ext cx="7261058" cy="3045619"/>
          </a:xfrm>
        </p:spPr>
        <p:txBody>
          <a:bodyPr rtlCol="0">
            <a:normAutofit/>
          </a:bodyPr>
          <a:lstStyle/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Bath Festivals Trust (2005). </a:t>
            </a:r>
            <a:r>
              <a:rPr lang="en-US" altLang="en-US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About Us</a:t>
            </a:r>
            <a:r>
              <a:rPr lang="en-US" alt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(Internet) Available from: &lt;http://www.bathmusicfest.org.uk/pages/about.php&gt; (accessed 3 August 2005)</a:t>
            </a:r>
            <a:endParaRPr lang="en-GB" alt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Boscombe Arts Festival (2006). About Us. (Internet) Available from &lt;http://barfruit.co.uk/boscombeartsfestival/about.php&gt; (accessed 16 April 2010)</a:t>
            </a: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Grant, R. (2005). Contemporary Strategy Analysis. Melbourne, Blackwell.</a:t>
            </a: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O’Toole, W. (2004). Event Project Management System. Sydney, EPMS.net. (Multimedia: </a:t>
            </a:r>
            <a:r>
              <a:rPr lang="en-GB" alt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CD-ROM).</a:t>
            </a: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Manchester 2002 (2003). 2002 Manchester The XVII Commonwealth Games: Post Games Report. London, Commonwealth Games Federation.</a:t>
            </a: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Salford Film Festival (2010). Mission Statement and Aims. (Internet) Available from &lt;http://www.salfordfilmfestival.org.uk/p.asp?ID¼10&gt; (accessed 12 March 2010).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>
            <a:extLst>
              <a:ext uri="{FF2B5EF4-FFF2-40B4-BE49-F238E27FC236}">
                <a16:creationId xmlns:a16="http://schemas.microsoft.com/office/drawing/2014/main" id="{9DB5ACA3-A0F6-404F-A3EB-8A6AEC01AD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2700" b="1">
                <a:solidFill>
                  <a:srgbClr val="FF0000"/>
                </a:solidFill>
              </a:rPr>
              <a:t>References (continued)</a:t>
            </a:r>
            <a:endParaRPr lang="en-GB" altLang="en-US" sz="2700"/>
          </a:p>
        </p:txBody>
      </p:sp>
      <p:sp>
        <p:nvSpPr>
          <p:cNvPr id="52227" name="Content Placeholder 2">
            <a:extLst>
              <a:ext uri="{FF2B5EF4-FFF2-40B4-BE49-F238E27FC236}">
                <a16:creationId xmlns:a16="http://schemas.microsoft.com/office/drawing/2014/main" id="{7A78443D-A995-4B27-B281-BB9B807A6C7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91866" y="2132411"/>
            <a:ext cx="6909134" cy="3045619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altLang="en-US" sz="1200" dirty="0" err="1"/>
              <a:t>SeaBritain</a:t>
            </a:r>
            <a:r>
              <a:rPr lang="en-US" altLang="en-US" sz="1200" dirty="0"/>
              <a:t> 2005 </a:t>
            </a:r>
            <a:r>
              <a:rPr lang="en-US" altLang="en-US" sz="1200" dirty="0" err="1"/>
              <a:t>PressOffice</a:t>
            </a:r>
            <a:r>
              <a:rPr lang="en-US" altLang="en-US" sz="1200" dirty="0"/>
              <a:t> (2004). </a:t>
            </a:r>
            <a:r>
              <a:rPr lang="en-US" altLang="en-US" sz="1200" dirty="0" err="1"/>
              <a:t>SeaBritain</a:t>
            </a:r>
            <a:r>
              <a:rPr lang="en-US" altLang="en-US" sz="1200" dirty="0"/>
              <a:t> 2005 e Take a Fresh Look at the Sea. Press Release, 1 October. &lt;http://www.seabritain2005.com/server.php?show=ConWebDoc.116&gt; </a:t>
            </a:r>
            <a:r>
              <a:rPr lang="en-GB" altLang="en-US" sz="1200" dirty="0"/>
              <a:t>(accessed 9 August 2005).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altLang="en-US" sz="1200" dirty="0" err="1"/>
              <a:t>Sloman</a:t>
            </a:r>
            <a:r>
              <a:rPr lang="en-GB" altLang="en-US" sz="1200" dirty="0"/>
              <a:t>, J. (2006). Project Management (Course Notes). Major Event Management Program </a:t>
            </a:r>
            <a:r>
              <a:rPr lang="en-US" altLang="en-US" sz="1200" dirty="0"/>
              <a:t>9-14 June, Sydney, Sport Knowledge Australia.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altLang="en-US" sz="1200" dirty="0"/>
              <a:t>Windsor Festival (2010). About Windsor Festival. (Internet). Available from &lt;http://www.windsorfestival.com/about/&gt; (accessed 12 April 2010).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altLang="en-US" sz="1200" dirty="0"/>
              <a:t>Worcester Festival (2005). Welcome to Worcester Festival 2005. [Internet] Available from &lt;http://www.worcesterfestival.co.uk/about_the_festival.asp/&gt; (accessed 13 March </a:t>
            </a:r>
            <a:r>
              <a:rPr lang="en-GB" altLang="en-US" sz="1200" dirty="0"/>
              <a:t>2010).</a:t>
            </a:r>
            <a:endParaRPr lang="en-US" altLang="en-US" sz="1200" dirty="0"/>
          </a:p>
          <a:p>
            <a:pPr>
              <a:buFont typeface="Wingdings" panose="05000000000000000000" pitchFamily="2" charset="2"/>
              <a:buChar char="v"/>
            </a:pPr>
            <a:endParaRPr lang="en-GB" alt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1119</Words>
  <Application>Microsoft Office PowerPoint</Application>
  <PresentationFormat>On-screen Show (4:3)</PresentationFormat>
  <Paragraphs>127</Paragraphs>
  <Slides>21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Myriad Pro</vt:lpstr>
      <vt:lpstr>Arial</vt:lpstr>
      <vt:lpstr>Calibri</vt:lpstr>
      <vt:lpstr>Roboto</vt:lpstr>
      <vt:lpstr>Wingdings</vt:lpstr>
      <vt:lpstr>Wingdings 3</vt:lpstr>
      <vt:lpstr>20140311PresentationUWTSDTemplate</vt:lpstr>
      <vt:lpstr>Event strategy  Operations</vt:lpstr>
      <vt:lpstr>Todays Aims</vt:lpstr>
      <vt:lpstr>Event strategy </vt:lpstr>
      <vt:lpstr>The strategic planning process and event organisation</vt:lpstr>
      <vt:lpstr>The strategic planning process and event organisation</vt:lpstr>
      <vt:lpstr>The strategic planning process and event organisation</vt:lpstr>
      <vt:lpstr>Contents of the event proposal  (Source: O’Toole, 2004) </vt:lpstr>
      <vt:lpstr>The strategic planning process and event organisation</vt:lpstr>
      <vt:lpstr>The strategic planning process and event organisation</vt:lpstr>
      <vt:lpstr>PowerPoint Presentation</vt:lpstr>
      <vt:lpstr>The strategic planning process and event organisation</vt:lpstr>
      <vt:lpstr>Sample…. </vt:lpstr>
      <vt:lpstr>Over to you…. </vt:lpstr>
      <vt:lpstr>The strategic planning process and event organisation</vt:lpstr>
      <vt:lpstr>Situation analysis</vt:lpstr>
      <vt:lpstr>PowerPoint Presentation</vt:lpstr>
      <vt:lpstr>Over to you..  </vt:lpstr>
      <vt:lpstr>Strategic planning for existing events</vt:lpstr>
      <vt:lpstr>Summary</vt:lpstr>
      <vt:lpstr>References</vt:lpstr>
      <vt:lpstr>References (continued)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Event strategy  Operations &amp; Logistics</dc:title>
  <dc:creator>Helen Evans (Institute of Management and Health)</dc:creator>
  <cp:lastModifiedBy>Helen Evans (Institute of Management and Health)</cp:lastModifiedBy>
  <cp:revision>8</cp:revision>
  <dcterms:created xsi:type="dcterms:W3CDTF">2022-08-04T14:01:15Z</dcterms:created>
  <dcterms:modified xsi:type="dcterms:W3CDTF">2023-02-07T12:47:15Z</dcterms:modified>
</cp:coreProperties>
</file>